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6858000" cy="9144000"/>
  <p:embeddedFontLst>
    <p:embeddedFont>
      <p:font typeface="Constanti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4DFA3E-DB73-478B-BEC5-0C5D9E7B1A5A}">
  <a:tblStyle styleId="{4B4DFA3E-DB73-478B-BEC5-0C5D9E7B1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regular.fntdata"/><Relationship Id="rId11" Type="http://schemas.openxmlformats.org/officeDocument/2006/relationships/slide" Target="slides/slide4.xml"/><Relationship Id="rId22" Type="http://schemas.openxmlformats.org/officeDocument/2006/relationships/font" Target="fonts/Constantia-italic.fntdata"/><Relationship Id="rId10" Type="http://schemas.openxmlformats.org/officeDocument/2006/relationships/slide" Target="slides/slide3.xml"/><Relationship Id="rId21" Type="http://schemas.openxmlformats.org/officeDocument/2006/relationships/font" Target="fonts/Constanti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Constanti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Google Shape;95;p13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13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1" name="Google Shape;41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zuluaga55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zuluaga55@gmail.com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5.png"/><Relationship Id="rId13" Type="http://schemas.openxmlformats.org/officeDocument/2006/relationships/image" Target="../media/image1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9.png"/><Relationship Id="rId14" Type="http://schemas.openxmlformats.org/officeDocument/2006/relationships/image" Target="../media/image4.png"/><Relationship Id="rId5" Type="http://schemas.openxmlformats.org/officeDocument/2006/relationships/image" Target="../media/image13.jp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6600"/>
              <a:buFont typeface="Calibri"/>
              <a:buNone/>
            </a:pPr>
            <a:r>
              <a:rPr b="1" i="0" lang="en-US" sz="6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Programación Distribuida</a:t>
            </a:r>
            <a:endParaRPr b="1" i="0" sz="6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533400" y="3948616"/>
            <a:ext cx="7854696" cy="2576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Juan Carlos Zuluaga Cardona</a:t>
            </a:r>
            <a:endParaRPr/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Teléfono: 315 634 2747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Vamos a trabajar entre otros…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 5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MVVM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API 2.0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Xamarin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Framework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Linq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en Azure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530352" y="1052736"/>
            <a:ext cx="77724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Instalación del ambiente de desarrollo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530352" y="4871616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Primera tarea para poder iniciar en la siguiente clase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(Seguir instrucciones del documento de </a:t>
            </a:r>
            <a:r>
              <a:rPr lang="en-US"/>
              <a:t>instalación</a:t>
            </a: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de ambiente de desarrollo)</a:t>
            </a:r>
            <a:endParaRPr b="0" i="0" sz="2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Presentación Docente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935480"/>
            <a:ext cx="8229600" cy="286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Nombre: Juan Carlos Zuluaga Cardona (Zulu)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Contacto: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315 634 2747.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Profesión: Ingeniero en Informática.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Perfil: Desarrollador y docente con más de 20 años de experiencia. Trabajo con el ITM desde el 2012, apasionado por el desarrollo y la enseñanza.</a:t>
            </a:r>
            <a:endParaRPr/>
          </a:p>
        </p:txBody>
      </p:sp>
      <p:pic>
        <p:nvPicPr>
          <p:cNvPr descr="Xamarin Ceritifications"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4725144"/>
            <a:ext cx="2137420" cy="198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356" y="5056146"/>
            <a:ext cx="5076056" cy="132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Evaluación, condiciones, metodología</a:t>
            </a:r>
            <a:endParaRPr b="0" i="0" sz="2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79512" y="1891130"/>
            <a:ext cx="8712968" cy="485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Empezamos clase en punto, pasados 15 minutos, se cierra la puerta y no se permite el ingreso (clase de 6:00 PM, son 30 minutos).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llama a lista todas las clases, el 20% de las faltas da cancelación por asistencia 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reglamento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Ninguna excusa borra la falta de asistencia, inclusive las excusas médicas 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reglamento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comer ni beber en clase.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o enlazar una cuenta de Dropbox con la del docente.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los celulares en modo vibración en clase.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utilizar los computadores para actividades que no estén en el desarrollo normal de la clase (Facebook, YouTube, Chats, entre otros).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chatear en clase por medio de los celulares o los computadores.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 cuenta de correo dominio Gmail y Microsoft.</a:t>
            </a:r>
            <a:endParaRPr/>
          </a:p>
          <a:p>
            <a:pPr indent="-336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Página principal de YouTube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79512" y="1891130"/>
            <a:ext cx="8712968" cy="485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cuenta en GitLab y GitHub. Todos los proyectos deben estar en repositorios.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recomendable tener un dispositivo con Android.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materia no es habilitable (reglamento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 el código fuente se hace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incluyendo los comentarios.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evaluaciones se harán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de las notas individuales, cualquier copia, total o parcial de trabajos, código fuente, documentos u otros,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dará una nota de 0.0 a TODOS los implicados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permite tomar clases en grupos diferentes al matriculado.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clases se graban en vídeo, pero esto no quiere decir que es un curso virtual. Es 100% presencial, los vídeos son un complemento OPCIONAL para los estudiantes que lo requieran.</a:t>
            </a:r>
            <a:endParaRPr/>
          </a:p>
          <a:p>
            <a:pPr indent="-336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Página principal de YouTube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Principales herramientas</a:t>
            </a:r>
            <a:endParaRPr/>
          </a:p>
        </p:txBody>
      </p:sp>
      <p:pic>
        <p:nvPicPr>
          <p:cNvPr descr="Dropbox - Secure backup, sync and sharing made easy.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025" y="2431962"/>
            <a:ext cx="1440160" cy="372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mailfaxservices.net/wp-content/uploads/2010/07/gmail-fax.jpg"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059" y="2132856"/>
            <a:ext cx="1296144" cy="970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T9bFQaYROgA1hBCUw3X8YUHyUkPvbajsM8tic_Ini5qzcZoocm" id="157" name="Google Shape;15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007" y="2236111"/>
            <a:ext cx="1296144" cy="91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8973" y="2346655"/>
            <a:ext cx="1811536" cy="643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zure" id="159" name="Google Shape;15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5025" y="3490111"/>
            <a:ext cx="1230884" cy="1230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ndroid logo png 3d" id="160" name="Google Shape;16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2817" y="3389293"/>
            <a:ext cx="1432520" cy="143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24593" y="3322022"/>
            <a:ext cx="1934972" cy="144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26330" y="3067142"/>
            <a:ext cx="2076822" cy="207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7549" y="5320392"/>
            <a:ext cx="1023055" cy="105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28697" y="4845365"/>
            <a:ext cx="1543540" cy="154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47450" y="5205062"/>
            <a:ext cx="1563064" cy="117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00290" y="5020854"/>
            <a:ext cx="1654533" cy="165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2"/>
          <p:cNvGraphicFramePr/>
          <p:nvPr/>
        </p:nvGraphicFramePr>
        <p:xfrm>
          <a:off x="0" y="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{4B4DFA3E-DB73-478B-BEC5-0C5D9E7B1A5A}</a:tableStyleId>
              </a:tblPr>
              <a:tblGrid>
                <a:gridCol w="288625"/>
                <a:gridCol w="1360725"/>
                <a:gridCol w="4260875"/>
                <a:gridCol w="1938025"/>
                <a:gridCol w="1195800"/>
              </a:tblGrid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#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Semana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Tema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Evaluación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Valor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7"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Aplicaciones en 3 capas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Manejo de transacciones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MVC 5 Servicios Web, WCF, Servicios Rest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Desarrollo de aplicaciones para dispositivos móviles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Bases de datos locales en aplicaciones móviles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Integración con redes sociales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Multi-idioma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Mapas, Geolocalización, Notificaciones Push</a:t>
                      </a:r>
                      <a:endParaRPr sz="1800"/>
                    </a:p>
                  </a:txBody>
                  <a:tcPr marT="25400" marB="25400" marR="25400" marL="2540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Examen 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Sep. 1.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Práctica 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Sep. 29.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8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Examen II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Oct. 6.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Práctica II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Nov. 11 (Sem. Ing).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Examen III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Nov. 25.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7-nov.-18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14-nov.-18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8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21-nov.-18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971600" y="278092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971600" y="350100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835696" y="2777401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835744" y="350100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2735288" y="350100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3671392" y="2775743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2758032" y="4149080"/>
            <a:ext cx="792088" cy="7920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660359" y="4145094"/>
            <a:ext cx="792088" cy="7920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4514558" y="4145094"/>
            <a:ext cx="792088" cy="7920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435080" y="2774830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54A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asumo?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SON TECNOLOGOS!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Saben programar (y ojala les guste mucho)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Tienen buena lógica de programación.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Tienen claros los conceptos de programación orientada a objetos 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Saben Java, C#, HTML 5, CSS3, SQL y están familiarizados con Visual Studio.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Disponen de el doble de tiempo visto en clase para repasar y estudiar los conceptos aprendidos.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Les gusta el $, quieren aprender mucho este semestre.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