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52" r:id="rId17"/>
    <p:sldMasterId id="2147483864" r:id="rId18"/>
    <p:sldMasterId id="2147483876" r:id="rId19"/>
    <p:sldMasterId id="2147483888" r:id="rId20"/>
    <p:sldMasterId id="2147483900" r:id="rId21"/>
    <p:sldMasterId id="2147483912" r:id="rId22"/>
    <p:sldMasterId id="2147483924" r:id="rId23"/>
    <p:sldMasterId id="2147483936" r:id="rId24"/>
    <p:sldMasterId id="2147483948" r:id="rId25"/>
    <p:sldMasterId id="2147483960" r:id="rId26"/>
    <p:sldMasterId id="2147483972" r:id="rId27"/>
    <p:sldMasterId id="2147483984" r:id="rId28"/>
    <p:sldMasterId id="2147483996" r:id="rId29"/>
    <p:sldMasterId id="2147484008" r:id="rId30"/>
    <p:sldMasterId id="2147484020" r:id="rId31"/>
    <p:sldMasterId id="2147484032" r:id="rId32"/>
    <p:sldMasterId id="2147484044" r:id="rId33"/>
    <p:sldMasterId id="2147484056" r:id="rId34"/>
    <p:sldMasterId id="2147484068" r:id="rId35"/>
    <p:sldMasterId id="2147484080" r:id="rId36"/>
  </p:sldMasterIdLst>
  <p:sldIdLst>
    <p:sldId id="257" r:id="rId37"/>
    <p:sldId id="263" r:id="rId38"/>
    <p:sldId id="311" r:id="rId39"/>
    <p:sldId id="312" r:id="rId40"/>
    <p:sldId id="313" r:id="rId41"/>
    <p:sldId id="314" r:id="rId42"/>
    <p:sldId id="315" r:id="rId43"/>
    <p:sldId id="316" r:id="rId44"/>
    <p:sldId id="264" r:id="rId45"/>
    <p:sldId id="298" r:id="rId46"/>
    <p:sldId id="283" r:id="rId47"/>
    <p:sldId id="287" r:id="rId48"/>
    <p:sldId id="288" r:id="rId49"/>
    <p:sldId id="310" r:id="rId50"/>
    <p:sldId id="289" r:id="rId51"/>
    <p:sldId id="299" r:id="rId52"/>
    <p:sldId id="297" r:id="rId53"/>
    <p:sldId id="270" r:id="rId54"/>
    <p:sldId id="271" r:id="rId55"/>
    <p:sldId id="300" r:id="rId56"/>
    <p:sldId id="308" r:id="rId57"/>
    <p:sldId id="306" r:id="rId58"/>
    <p:sldId id="309" r:id="rId59"/>
    <p:sldId id="291" r:id="rId60"/>
    <p:sldId id="307" r:id="rId61"/>
    <p:sldId id="317" r:id="rId62"/>
    <p:sldId id="318" r:id="rId63"/>
    <p:sldId id="319" r:id="rId64"/>
    <p:sldId id="320" r:id="rId65"/>
    <p:sldId id="295" r:id="rId6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at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commentAuthors" Target="commentAuthor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223AB-3C40-485C-948F-C6F44CC6DCF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E6EF-6516-47FD-8D2C-CE129343DB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6782B-C586-4512-AFFE-09E92D74D5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9A940-0A22-4F0B-933B-D2707674EA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34BB6-0BA6-401F-A10B-89D1341E3A6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57903-1A61-4DDC-A6C5-8BAFEB4726F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37D8B-B702-4847-A2A0-58A0523ACC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59816-921A-432F-BEA3-9AE5DC33F5F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96009-806C-46F3-A3A7-407EC0DA43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093D8-D9DB-41DE-9016-962A0020C0E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67550" y="274638"/>
            <a:ext cx="2076450" cy="5973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6076950" cy="5973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E1476-F5EB-44D2-A172-1BE0C3AF51E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288D8-1A05-4166-ADEB-E59B324DB2A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EAA40-1BA2-42A7-AF04-6A4FC0E3F3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33447-A93D-4DF3-867B-1A1B0C2039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C8BD4-F439-43E6-B55D-A73B5D77C3C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F3A83-A953-428A-8CDD-AA6621F1E0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69B5F-F63B-4B14-BC5C-B6ED84C5FED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9B46-86D4-46E0-86C9-17C41A299C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EC02-5C29-4C56-8498-1884435A2A2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3AA08-63B0-4B92-AF3D-5A05853ABB4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6C931-FC4F-4409-B496-E209ABD44C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B4BA2-5BAD-4F81-BED3-F9148A03203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4E4AC-A0D6-499F-BEB4-EF3621ADD1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C75D7-8A6A-4DFC-99D0-0E639B1BC0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52149-4883-4BA5-B95E-D3E7B94E8A0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4F21C-FA8C-498D-880A-1A0459254F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2298F-4124-4A69-AC9F-CE845AF0547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F0BA7-CE60-436B-9F63-2D5B628B856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075A6-2E5A-4023-9434-381C1301323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DB836-CD51-4015-B78C-525A5850A4D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C27D-F60E-41A3-9F6A-C42B376753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E7A2F-492D-4E91-9A42-33B2057276E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2AB00-3E09-48B9-9FB5-141B611422A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4B956-3BED-449E-B20B-9502627ED46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D8C12-08CC-429C-B552-F9332B5E39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B8810-96B3-4CB2-8D4A-263554C606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3CBE7-4942-490A-8B48-2701C54F16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90B13-57D6-4C44-811A-3CD20544BE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4B73E-009C-423C-9ABC-B0125EC82E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3D98B-26D9-494C-9E75-6FD0D639A32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47136-45DB-47C5-A49D-497B7780AB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3FA5C-6D73-49C4-945A-9249B25956E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63ABA-F0AA-4DD9-99CA-7EDA149B5A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38DB6-266E-4337-A10C-3885E44E6AF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92E02-7239-4AA3-8862-76AD322DB3B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53604-B7D7-4BAD-81D2-B41E83F96D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67550" y="274638"/>
            <a:ext cx="2076450" cy="5973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6076950" cy="5973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65AFB-B606-4FA3-97A5-E602036D5E2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8B45-F352-4D35-97B8-C08DE77195F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F763F-5CEF-4DA0-9D7D-E21B1638C4F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9BAA-AFB3-49B5-9CC6-54681FE6B62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AD2D4-D26E-4197-8267-D1DF209479A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C6F22-3E8E-42A2-AFBB-FA2547EDBE3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9C0D-4E1A-4D71-964F-F7BED2BBB1B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71745-58CE-40A1-9E17-7AB8611B122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2707C-BB36-4181-A801-67CF7A84BC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538A1-31EB-4090-8FD7-604106DCC33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17787-D22E-471C-B488-43DE67D363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929AB-8BEF-485A-BDA1-D3782F4601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454AA-B838-469E-A229-58732FE2F5F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FB748-EBBB-4AAE-8ADA-38C24B1B2E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658B5-306C-416C-9436-C1A2A95600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C2275-5519-4F6B-8880-3F663511BEE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4E227-4836-42AD-A60D-324B68755A1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428C7-C709-4D7C-82B0-979C6E8CC4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982BC-F041-42DA-A3FD-6FA663DD56F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3D30A-5FD7-46FE-9254-BB0E67EC480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130DC-BA33-41DA-89D1-B52C3D1919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5C72B-11C2-4FE0-B84F-B38D743C2D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6A26B-46F4-4E54-92AA-A6F4C356419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6E6B5-EAEB-42E7-9299-F5912D04F24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5FBC7-2010-410A-84BE-66C14B39AC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740F1-9C9C-4330-8C21-A60CF99B65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97C52-F67E-4B44-82E0-6F478C7EDDD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70DB-8634-4665-836F-7CCEDEDDD9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F44CF-9E6E-4913-A991-A5F81979D3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FCB75-F1EA-4AAC-9F38-2BB4E629753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2C0ED-C43B-4BE9-BF59-CEE6479D8E6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CDB80-4594-4CAC-82B7-0865AF173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B5BDE-221F-49E0-B03A-D6FD8B0F2F0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0214F-D313-4DDD-AE83-1DB59A78A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4D507-6DC8-4712-A3E3-7104285072D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23E1E-B7F7-4579-9D9C-08EBCC4A861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67550" y="274638"/>
            <a:ext cx="2076450" cy="5973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6076950" cy="5973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8ED55-C811-44F9-B216-35F1FAC5890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08F77-C74F-4B47-8ECB-ABF0BFF088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64E62-D426-4609-8E01-29A725354B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0ACA6-374F-46F0-9099-7D3BCF9ABD7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29357-ACDB-457E-8576-7691072871B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0B783-C4AA-4759-A62F-1108BB36C8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459D9-C933-448D-9851-3351E9EC5C1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5FEB3-83F9-4DF3-8ADC-B41EDCD2EE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B18F7-FD3C-4E6F-A059-69AFE01EB7B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F7493-32D2-47A4-A527-43F8633F009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68978-97D6-4FDA-BB68-1A898CBE118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DBA22-DE81-4BF0-A3C7-9892BA0260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62348-8E93-4157-ACEB-03C21AB302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51A77-3980-47F1-9FE8-9949E958A13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55795-6D39-4031-B777-92BDDB1D9BD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0CB38-D864-4EE1-A9A9-4697EAB18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F7AD4-1500-4F14-A175-5CB9D2FA551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8CCA8-4AE5-488A-BA98-67605B0B29D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6A17-DA1B-49B6-8D18-EDA23662E33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DDD9-2326-4402-9CE3-46DD6323CF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6D756-1E64-4F64-BDBD-71B158E40B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F45F3-DBD4-4696-B61C-C7846B91B29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F98E-C4D5-4EB1-957A-1AC987491D1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76C15-F9DF-4543-A834-D0F459E6069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36DCD-4594-40A3-966C-D32B52BAA45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288D8-1A05-4166-ADEB-E59B324DB2A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A68C1-C41A-4B42-AF47-316E36DE5EF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EAA40-1BA2-42A7-AF04-6A4FC0E3F37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33447-A93D-4DF3-867B-1A1B0C20392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C8BD4-F439-43E6-B55D-A73B5D77C3C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F3A83-A953-428A-8CDD-AA6621F1E0B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69B5F-F63B-4B14-BC5C-B6ED84C5FED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9B46-86D4-46E0-86C9-17C41A299C6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EC02-5C29-4C56-8498-1884435A2A2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3AA08-63B0-4B92-AF3D-5A05853ABB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B4BA2-5BAD-4F81-BED3-F9148A03203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4E4AC-A0D6-499F-BEB4-EF3621ADD14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40AE4-D1AC-4F48-B042-1B6302D4FE6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C9631-FE55-4AFA-AF35-58DE7440F2D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83968-EF91-4E50-AD9C-5C1B7BCE04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2B3B0-2635-49BF-99E9-1884DDD0DF1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9CEB4-B05F-4CD7-ABEA-F61ECC2F5CC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24DD-9F68-4E60-9C20-455A948DD57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CB42A-CD31-4793-85E4-A14BE48C1F9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99F0A-E31E-4433-B270-F0DDA7EB939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21B08-2BBE-4BE0-A0C1-1AECE3C03B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FD581-11E9-43EC-B2DE-CD3F4D0EDC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56A98-9047-4D72-8592-BA998AEB62D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7054C-0F3B-4A3D-9BEC-C766165D5F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34150" y="274638"/>
            <a:ext cx="21526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" y="274638"/>
            <a:ext cx="63055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9F683-5370-4E52-AAA5-A83875D7CE3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79AB7-6018-4B26-87EC-9EFA618718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08B7C-99ED-40DC-9773-547EE2F7B4B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26733-A7AD-491C-8211-385977F66E6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E8FC1-49CB-418F-83F3-B3C7CF0346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AAC49-638B-4864-9A82-F24FE6E039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592E9-45A1-4CDC-B048-E32D5E85489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988B9-704E-4083-8DC3-974018EFD5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A5A7F-D39A-46E5-BB88-FF218A0496B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B25C2-9EB8-42E3-BB3F-1ACA7CC1E7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EDECF-AE18-4C02-94B1-29B011B8937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7CAA8-9D03-4634-B156-CA9E3448570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1447800"/>
            <a:ext cx="2133600" cy="46783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447800"/>
            <a:ext cx="6248400" cy="4678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55C57-6104-4B34-B6CC-5D75F338BC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F7FF6-65B6-46AB-A03E-127D6F4DC6A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227D8-876C-4462-A0E5-F0543C0881F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6FFDF-FD95-4358-BA96-75EC2AF1E7C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9CF26-0EF2-499D-B59C-FC931742C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3DA6E-1C98-4CE4-88FA-8D05479E5B8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3816F-E291-4C99-96DF-73C748B796B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AA4AE-6A9C-4E29-8E62-8B3D6B0BDD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37B6D-5A83-4141-AAB1-660A38798EF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2FCD6-CA2E-4425-BCC4-4B943B93A4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2B699-BB3D-4DFD-965D-DF595A25579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13D71-E043-4648-B2ED-D2A33FD885A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009F-9BB4-43CD-8003-2F725558C43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9A17E-86C3-41B2-8509-C1993A2A38F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B760B-3CE4-4618-9571-0DB0A61B917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60153-2D7A-42A7-953D-FDE3DEEE969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4C96A-13EA-409F-BD96-77565E75DE9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D1E0C-5DAF-4CCE-B9D2-9EE4D31EA19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1DA42-BEDA-4297-B5C6-815B281B53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EA21E-CF47-4B4E-B4AA-F8C109BD0FA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4462C-2207-40BA-A2BC-5A98B9B9737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98ED3-65A1-450D-BB6D-9454749C9D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AEC7C-CC28-447F-B5A1-4FA95B3C5F6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93988-2BD3-463F-BABB-DC2C7345941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34150" y="274638"/>
            <a:ext cx="21526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" y="274638"/>
            <a:ext cx="63055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7E3EC-3EB4-4E86-8455-1B54441567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8A393-0CF4-429C-B2AB-B946BA098CE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DBE51-9D25-40BB-AABE-AA834FB1956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2D7A9-18D7-419A-8D49-AF8B41AC933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5AF33-268E-4081-BA21-1CCDA389C60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C8F9B-0DC0-44A8-9CC3-CBBCE0BFAC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ADC64-D613-4ED0-A4D2-C7E56F49D1F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3200400"/>
            <a:ext cx="4038600" cy="292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3200400"/>
            <a:ext cx="4038600" cy="292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611E2-13B9-43EA-9C8D-8F4DA988DF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40353-B5B7-4A74-96A0-C5002FBBC86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C6E7F-20A7-48EE-B5FE-4B84CD5AF2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7B475-0000-4339-8A47-52856812E6F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354C5-061E-49AB-A48B-788429E7EA4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1447800"/>
            <a:ext cx="2133600" cy="46783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447800"/>
            <a:ext cx="6248400" cy="4678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FFA5C-2283-4B6E-852D-2A5D0C88E12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AA530-D404-446C-B31D-117A7EE0AB2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B82F3-0B90-45C6-B1CD-55EB229433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48FC0-5A64-44D6-969A-9BE58078589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A8CEC-C8CE-4E84-B1B2-C2451EABE4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41A7D-7057-4E47-A1E1-CD0E9C4756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92A33-C309-4A77-BA8A-D7639E5D4F1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037BD-AD8D-4EA9-B279-750EB115C9D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EEAC-C433-402C-B74F-82BA0D031B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E092E-DDDF-40E1-BEC7-681D1D74C5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765A-2E86-4564-8455-0AF410DE05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E4EDA-EFA5-46C6-B923-348B2A678F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46949-74B6-4F37-9436-1C72A861A8D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68881-6BD1-4516-8AED-4ADBBE40C2C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A9DBC-2CC2-4722-BEA5-7223B7FEE6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87492-12DB-412F-B7A9-CA82072C846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31879-F13F-493E-8055-2CAEA19B77D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FB352-869D-4302-B7C5-5B3D96C7443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32AF2-3A51-4C24-9A5E-ABEBC219257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DBD85-A422-4D2F-92E3-787DCE24F7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D3E49-CD8C-4A10-9250-F397E3545F2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F0F46-AEF2-4DE8-83FE-B3B71FCD652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017E-4633-4438-A2FD-769B10B1D17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05216-40D0-4237-B6D1-83224866166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34150" y="274638"/>
            <a:ext cx="21526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" y="274638"/>
            <a:ext cx="63055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6B584-86D6-4325-8BB6-14F6DAC9DAE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D63FB-BA25-4DC3-8333-D6A74537B2A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3F50-F1FD-43F5-8F59-E424B10E9C2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FE4E0-C4D6-4BEE-8B77-206E70A96B4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2FA3A-AE34-4D63-B727-8EB0207C75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9EF87-2395-45A1-AFEF-F3E8DA57B1E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99DBC-C1C4-455E-90EF-E1A4F275798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CC41-BEED-4D07-8A7C-9E663D5AC4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4CA96-C515-4784-A43C-E40BFB864EB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E9CE3-6B9F-418F-91E4-9233FD459C0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6D2BF-FA4C-457F-9F76-2FF578AC89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AEFB0-99EF-4875-80E6-E2F1BE8DEE0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1447800"/>
            <a:ext cx="2133600" cy="46783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" y="1447800"/>
            <a:ext cx="6248400" cy="4678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245CB-0FA1-4477-8047-9195E249A5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94480-BF64-453B-833B-56FBF0AFB7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E8C7A-133C-430E-A644-BA50E4B3297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EF669-138B-4AFC-A9A8-786E450516C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A9EF1-DE17-492A-A7E5-A233FFE1532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B6477-4902-4195-9FF9-0743960A247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C4CEA-7C61-4B64-ADAF-6469E09AB04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0EED6-4856-40F1-B976-EC2165DD981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E27CE-C985-4A62-9D81-1570CA5CBAF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32703-5953-41C4-8605-AFA8B779E1B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34EC0-4CFD-4B0B-A3C3-19494AEBB7B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5A0B5-97C4-41E8-9E6E-5CA25824B59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116E7-6159-4BCF-8EF6-7E613A965C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4F8E0-C555-4EF2-8E8D-FCD9E21BEE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71EE3-12B7-42A3-BA96-C40640F5EA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2BAA6-AFCB-47D5-939D-A241D953CA7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545FC-E6D1-4593-A588-33DE9AA76CE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DBD80-B611-4994-A8C1-A0D87B8940E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02C7A-94AC-4DD0-86F3-02B6EA46C0F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897E-85A0-48A4-9D04-365F14B168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747F7-C4FB-46B8-8797-AD743CFBA1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4E41B-0630-44B7-90D0-BA8CA3CD60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FCCBB-75B4-4078-AC05-26815F3DBB9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EFA10-3CD0-479D-A693-46177651158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A4376-2F0A-4F40-A5DF-680FF4157D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FCB56-F8F3-4436-936C-6B8AF2C0963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651D8-651E-4A12-A3D8-D8311BFA44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58008-5B19-49DE-AA5B-FE389010522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3C4E2-0629-4E37-A3A7-9229579C9F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3078-5EAF-4E21-A563-890CEA1E639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3F69C-FF77-4B6D-A908-451680DB85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63BF9-85EE-4F1B-8096-C35DACFA11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FDD82-F6F7-4F16-8FDF-5CEDD696B56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41015-CA43-4AFE-8FC4-4B95DECCFBE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B64A3-B169-4351-875D-02C6460190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361CC-BE4E-49B1-A0F1-DBC430F82EE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981200"/>
            <a:ext cx="2057400" cy="4144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1200"/>
            <a:ext cx="6019800" cy="41449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CD3B4-5A6F-42A9-86A0-5F17C62AD1B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1295400"/>
            <a:ext cx="2057400" cy="4830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3841E-C74B-46D0-8417-9D49D2C89D2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A30AC-B39A-4D34-A9DB-9E9A54972DD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D780D-8F3B-482E-98FB-D4946AEDD64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0B3E0-1B60-4EB0-AB47-D673D04736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4AFB6-FFA1-45FD-B1A0-401F4EA32F1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45B22-4CF4-4FB0-BC1F-786BAEBA7CC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A1494-D100-46B7-B16E-85DB5AD0E9E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F4FEC-6827-425E-8E91-FEB768D9DA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9C65C-82EE-4C43-B381-0A983E2F3A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5CB06-DE78-4B2A-9ABE-D2C3083C509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6724B-7124-4D24-831C-A4B1455AB7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412D-3476-4C5E-A6F7-2AB15647CB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594F5-85D2-4E36-B72C-50EC948FC6B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A6EA7-D0BF-4639-B946-1E17192661B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D169E-AC7A-4A5E-BE50-0D1DED7D626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63120-D021-4727-B2BE-39AD6DCB28E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330FD-933F-4574-9CE4-5967662F9B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5C1B1-E1FC-4FD8-9DEE-1331D4EA50F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90FC-D6BA-4F26-BD96-D7D2E89DE0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269E8-E7B8-4479-B0CC-A58ABECE65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7BAAD-F359-45F9-8E03-1B22EF69048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55D83-20A8-4D9E-A393-3CAE9D04557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4AE9B-9D3B-4B14-8C6E-EBF77C9606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C1C3B-9AA6-4EFD-93CB-CCC70FE5F29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BAC2-2AA7-4F99-9E23-4BCACED458E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BDF9E-5BEB-42EF-B5C2-179CA13DB3D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29B3D-06D1-4A0F-8FB2-9C5B6AEF4D3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EE942-E860-4F34-B94B-98C88DF471B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E4E6E-9B72-4578-819A-D5E4D7AEF98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9B6D7-61E2-464F-AC76-859FC6690CE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66738-AB0B-4D8E-AB9C-F185B39D6F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3E43D-B610-4801-9D86-654605FCF6F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21B1-1D63-4DD0-A884-B85AF87C804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DDB0-3C18-4E1F-B35F-3DB2433E0B4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4176E-C02B-4269-B9D4-7D354E50FE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10EE7-8B1E-4F36-93C4-CE0FB75622E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1295400"/>
            <a:ext cx="2057400" cy="4830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690C1-480B-429E-8D0B-0A4990907D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1671E-6F34-4D4A-9576-E4C51E06FEE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4EA7F-6486-4ABD-B328-F7DD72E8C0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50DD-C924-43A7-A04A-AD03A2821EE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985F4-C351-4448-AA32-DF9E4BDE533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3472-4864-4710-868D-935EAF4B8D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544E0-F32A-4A3E-A1F5-C6D7E0F501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07809-1263-42EC-9382-68E13064270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9B47A-303E-4C60-9696-13630D5FE1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21466-CA99-4577-9487-A3B1220A76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1C871-67C2-4F82-8E3E-BA8F449E2C5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6B77A-089B-4358-843F-969AF7F3E79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0EDC-944C-47AC-B61B-7EC0AD47CED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20650-15FC-4D10-8A9C-480B0232567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2167E-B38B-4790-8C31-EC3DFB2EC62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98169-F72C-4204-9FCA-8915323BD2C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5EDA-6DDF-4321-B238-112E7449822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93FB8-E15F-43EE-A2A5-2763669C516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ACB6E-7CE7-414E-8AEC-B8EA9EA515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461EE-83F5-4B9C-A803-3FD9995434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CBCF1-6EBF-46C0-9774-DD387DDF27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9F2C5-66ED-49F1-8FBE-135027741AD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AF077-E7CF-472F-BEB6-E8DDBBDD79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1E287-CE77-47D5-B392-A296675B5E1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9AE9B-1ED5-48F9-B1C8-7EB094C4388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EB697-77AD-4C5A-8B03-B68F5F3ADB0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C965E-44DD-4117-9DDA-5B2C06958F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BB1C3-0C8F-478C-BC92-6A5122A0C95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2667000"/>
            <a:ext cx="3810000" cy="345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31452-50FA-4A7A-ACD2-D8E4ADD8EAC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C11C4-0A6E-45E0-B4C8-5B03A8F193D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7B149-1FC7-4F71-BBA6-0DE43224509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2378F-DEAB-48C1-9FDA-8F87964D024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2F8CE-BC3E-43BB-A251-986622B6C74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7D9EE-7863-4088-BA00-4F8FE590C42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5F754-D0B4-46BA-B4CE-5B853803C5E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D525E-0861-4AC4-971F-57C651E24CC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1295400"/>
            <a:ext cx="2057400" cy="4830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6019800" cy="4830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E3ED2-7AA6-4F2C-ABF9-BC51F4C945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81965-691C-402E-9781-BDB8C31881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A02BD-544C-4CD1-BE74-B44DE369D2C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963F7-D4D8-450A-8823-1D18FF00B4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3638D-9F59-48EE-8F36-2FB2C2C6D08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ECBF6-C9D8-4600-9157-17F789D2A63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94EFD-D383-4FF5-BCB9-57AA2DE45D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9B744-3D7C-45D7-B9A2-102B49D89A1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51D52-EA25-45BC-B34E-737C33F9F75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C4B26-4A1A-42E3-9FD0-A267B748A81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7D91-775E-44E6-B8B0-A77DD9A76BD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FA450-ABDC-4E5A-824E-C599527E415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4455D-A199-4356-93EE-D54B2FD5E0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FD499-EEC6-4E96-BB81-66C271FE3B4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98B26-D2B6-4945-82B9-DB01820CA2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A13C1-2CC3-49E9-BEAA-21E45B6E48D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10CF8-2335-4248-B21F-699BBD63AF4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0CEF5-730E-4133-95B0-8667B7EA64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A3DF9-01BA-4692-81E4-86BD8BEBE0E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4464B-0AB8-401A-A9EE-141AC79CBCA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3200400"/>
            <a:ext cx="4038600" cy="292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3200400"/>
            <a:ext cx="4038600" cy="292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67573-ED4E-4517-A0CE-6334DC1CF1F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E9AC8-9F56-410B-AEC6-8C67831ABE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CC33C-D378-4E77-A661-AA711D8EC24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8CE1B-BAB9-4693-8C69-422466E5DD5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2E7C6-81CA-4991-9D9D-FAAF579B8D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03430-1909-450A-BD8F-5012C385E77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31D9C-6640-46AB-A1EB-2B2C9FE0679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981200"/>
            <a:ext cx="2057400" cy="4144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1200"/>
            <a:ext cx="6019800" cy="41449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534A4-0298-4128-9A20-B4B3EFCC96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DCDD4-3458-4FE4-8D68-CDC4E108375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3E309-F35C-4038-93D5-8262E9CB66E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6A03E-14D3-4DCD-9E4E-7788016B35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BE9E6-CE71-412B-BCD8-CC2682D8EBA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A7655-9811-45CF-BB7E-A2BF5B28938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0D4AF-6496-45E1-BC55-7EF637F7768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DC05-AE86-4D6A-B72C-E82EE9A06B5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48B49-0C1C-4809-9029-CA90E869406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448AD-63C1-430B-BE32-6F8A12425EB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BDB58-DC73-4CCF-887F-742F4A406E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77B07-586D-4756-8266-735672D904F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94480-BF64-453B-833B-56FBF0AFB76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E8C7A-133C-430E-A644-BA50E4B3297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A9EF1-DE17-492A-A7E5-A233FFE153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B6477-4902-4195-9FF9-0743960A24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C4CEA-7C61-4B64-ADAF-6469E09AB04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0EED6-4856-40F1-B976-EC2165DD981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E27CE-C985-4A62-9D81-1570CA5CBAF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32703-5953-41C4-8605-AFA8B779E1B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34EC0-4CFD-4B0B-A3C3-19494AEBB7B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5A0B5-97C4-41E8-9E6E-5CA25824B59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116E7-6159-4BCF-8EF6-7E613A965C9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A4301-99CA-4956-AF3C-AC5F8FE2A54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DF297-EE2D-439E-9D3F-6553EDD534C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172B9-B155-4FF8-915D-1304A31A85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3200400"/>
            <a:ext cx="4038600" cy="292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3200400"/>
            <a:ext cx="4038600" cy="292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14BEC-445D-45FD-88B0-D3ABA7F8C0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0B9B1-1BDC-492D-8CAD-7C106311591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1AE2-52FE-48B6-A989-E48B4E86AAE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B96EC-619D-48BD-BFF6-6AF7A00ACE2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963F-05F8-4C72-AFE9-0DD2AC4B45D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0854-8039-49CC-8A82-660C20DCCEE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E94-1B10-4380-85F0-3903D277169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981200"/>
            <a:ext cx="2057400" cy="4144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1200"/>
            <a:ext cx="6019800" cy="41449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C18CC-0E84-4083-9BEE-7FBF4925E5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7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21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2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23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24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25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26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27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28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29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30.jpe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31.jpe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32.jpe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33.jpe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34.jpe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35.jpe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36.jpe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22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3AEC7E-57EB-490A-AA2B-ADD827D489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73A0C7-901E-43CB-9EDB-26B6CB06895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670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C09E91-1D45-4C95-8B93-D1104E516E1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22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9D9C48-0E0F-41F7-A20C-A95A2D8293D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A32615-8F37-4531-BCEA-17ECE74A105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670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5254B7-F4E4-4257-99CC-A33F85BE163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22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695830-477C-4DCE-82AE-8BFF2AE7DCD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997196-B867-4DCD-82FD-C7C5A20AF71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670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0B9BD4-A5F8-4DE3-953D-8C9D162A945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3AEC7E-57EB-490A-AA2B-ADD827D489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48A6DC-24B6-4BE3-AAE3-CC1AC33F73B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9E0FD3-236A-4B01-817E-C76C414CD0C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44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43200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5BA12C-0B89-4F0C-9252-A763773FBBE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FE85D0-025E-421E-A894-C762E1551AA6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5C3213-C715-4D0C-8E26-E13A09CF6A73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44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43200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7AD847-FB7D-4737-AD6F-D0E26508C080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6E0775-8319-4654-BEA4-C29ACC3DD20C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6E336-65F8-4D11-B37E-236D2E43630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44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43200"/>
            <a:ext cx="8229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68F2E9-6352-4DB1-A64C-CDA761115DFC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1C48577-5963-49C4-BD16-54A92E9BDC7B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5A1DB1-51CB-4AF0-A757-813753AD2E8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CD9840-438C-482F-AF1C-8DCC5345736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00400"/>
            <a:ext cx="8229600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A08BAF-C4DF-433A-8E15-A0EAEC7A523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6670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B9968C-1189-4ACB-BB55-60AF0D047C1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2B4E2F-A1F7-4ECE-885A-BA46498ECEC9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806144-DF68-463A-A0E3-7BCC43D271DC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6670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91B40A-3CD3-4D19-AEF3-160FD08DFC2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9B386C-A980-4D90-A641-A33A4750E569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EB9619-8C23-4276-9C98-05137CDBC43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667000"/>
            <a:ext cx="77724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A2A02C-CCCD-4695-8D37-7B51C308EA1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FE554B-0C6B-4AF0-BFE1-B7AD2EAEF94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6B1B3D-1802-4FD9-81D6-F3DA29CCBB1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00400"/>
            <a:ext cx="8229600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24C298-7DF7-45B8-98EE-3DD7D7AA123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361F9A-47F9-42F6-A810-54697429102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2A4105-E68A-49C1-8E15-152269BCAED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200400"/>
            <a:ext cx="8229600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67CECF-7328-4484-821A-27DC3B8923C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www.elnuevodiario.com.ni" TargetMode="External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.edu/bid/" TargetMode="External"/><Relationship Id="rId1" Type="http://schemas.openxmlformats.org/officeDocument/2006/relationships/slideLayout" Target="../slideLayouts/slideLayout1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isenxarxa.net/TESIS_UB/AVAILABLE/TDX-1119108-090604/ZB_TESIS.pdf" TargetMode="External"/><Relationship Id="rId1" Type="http://schemas.openxmlformats.org/officeDocument/2006/relationships/slideLayout" Target="../slideLayouts/slideLayout1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.es/ead/red/M8" TargetMode="External"/><Relationship Id="rId1" Type="http://schemas.openxmlformats.org/officeDocument/2006/relationships/slideLayout" Target="../slideLayouts/slideLayout1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jcu.uca.edu.ni/" TargetMode="External"/><Relationship Id="rId2" Type="http://schemas.openxmlformats.org/officeDocument/2006/relationships/hyperlink" Target="http://www.apastyle.org/" TargetMode="External"/><Relationship Id="rId1" Type="http://schemas.openxmlformats.org/officeDocument/2006/relationships/slideLayout" Target="../slideLayouts/slideLayout112.xml"/><Relationship Id="rId6" Type="http://schemas.openxmlformats.org/officeDocument/2006/relationships/hyperlink" Target="http://www.arecibo.inter.edu/reserva/tsocial/apa_6_ed.pdf" TargetMode="External"/><Relationship Id="rId5" Type="http://schemas.openxmlformats.org/officeDocument/2006/relationships/hyperlink" Target="http://www.cibem.org/paginas/img/apa6.pdf" TargetMode="External"/><Relationship Id="rId4" Type="http://schemas.openxmlformats.org/officeDocument/2006/relationships/hyperlink" Target="http://bjcu.uca.edu.ni/Contenido/pdf/NORMASAPAVI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71472" y="3071810"/>
            <a:ext cx="8229600" cy="1143000"/>
          </a:xfrm>
        </p:spPr>
        <p:txBody>
          <a:bodyPr/>
          <a:lstStyle/>
          <a:p>
            <a:r>
              <a:rPr lang="es-ES" sz="3200" b="1" dirty="0" smtClean="0"/>
              <a:t>Documento Word Herramienta Referencias Estilo APA</a:t>
            </a:r>
            <a:br>
              <a:rPr lang="es-ES" sz="3200" b="1" dirty="0" smtClean="0"/>
            </a:br>
            <a:r>
              <a:rPr lang="es-ES" sz="3200" b="1" dirty="0" smtClean="0"/>
              <a:t>Insertar fuentes y bibliografía</a:t>
            </a: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USO </a:t>
            </a:r>
            <a:r>
              <a:rPr lang="es-ES" sz="3200" b="1" dirty="0" smtClean="0"/>
              <a:t>DE NORMAS APA EN CITAS Y REFERENCIAS BIBLIOGRÁFICAS </a:t>
            </a:r>
            <a:endParaRPr lang="es-E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572528" cy="1071562"/>
          </a:xfrm>
        </p:spPr>
        <p:txBody>
          <a:bodyPr>
            <a:normAutofit/>
          </a:bodyPr>
          <a:lstStyle/>
          <a:p>
            <a:r>
              <a:rPr lang="es-NI" sz="2800" b="1" dirty="0" smtClean="0">
                <a:solidFill>
                  <a:schemeClr val="tx1"/>
                </a:solidFill>
              </a:rPr>
              <a:t>LIBROS</a:t>
            </a:r>
            <a:endParaRPr lang="es-NI" sz="3200" b="1" dirty="0" smtClean="0">
              <a:solidFill>
                <a:schemeClr val="tx1"/>
              </a:solidFill>
            </a:endParaRPr>
          </a:p>
        </p:txBody>
      </p:sp>
      <p:sp>
        <p:nvSpPr>
          <p:cNvPr id="23555" name="3 Marcador de contenido"/>
          <p:cNvSpPr>
            <a:spLocks noGrp="1"/>
          </p:cNvSpPr>
          <p:nvPr>
            <p:ph idx="1"/>
          </p:nvPr>
        </p:nvSpPr>
        <p:spPr>
          <a:xfrm>
            <a:off x="914400" y="1285860"/>
            <a:ext cx="8229600" cy="4429156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Autor(a)</a:t>
            </a:r>
            <a:endParaRPr lang="es-NI" dirty="0" smtClean="0"/>
          </a:p>
          <a:p>
            <a:r>
              <a:rPr lang="es-ES" dirty="0" smtClean="0"/>
              <a:t>Año de publicación</a:t>
            </a:r>
            <a:endParaRPr lang="es-NI" dirty="0" smtClean="0"/>
          </a:p>
          <a:p>
            <a:r>
              <a:rPr lang="es-ES" dirty="0" smtClean="0"/>
              <a:t>Título</a:t>
            </a:r>
            <a:endParaRPr lang="es-NI" dirty="0" smtClean="0"/>
          </a:p>
          <a:p>
            <a:r>
              <a:rPr lang="es-ES" dirty="0" smtClean="0"/>
              <a:t>Datos de publicación:</a:t>
            </a:r>
          </a:p>
          <a:p>
            <a:pPr lvl="1"/>
            <a:r>
              <a:rPr lang="es-ES" dirty="0" smtClean="0"/>
              <a:t>Nº de la edición</a:t>
            </a:r>
          </a:p>
          <a:p>
            <a:pPr lvl="1"/>
            <a:r>
              <a:rPr lang="es-ES" dirty="0" smtClean="0"/>
              <a:t>Números de volumen </a:t>
            </a:r>
          </a:p>
          <a:p>
            <a:pPr lvl="1"/>
            <a:r>
              <a:rPr lang="es-ES" dirty="0" smtClean="0"/>
              <a:t>Lugar de publicación, de preferencia el país… aunque pueden mencionarse ciudades importantes bien conocidas</a:t>
            </a:r>
          </a:p>
          <a:p>
            <a:pPr lvl="1"/>
            <a:r>
              <a:rPr lang="es-ES" dirty="0" smtClean="0"/>
              <a:t>Editora responsable de la publicación</a:t>
            </a:r>
            <a:endParaRPr lang="es-NI" dirty="0" smtClean="0"/>
          </a:p>
          <a:p>
            <a:pPr>
              <a:buFont typeface="Wingdings 2" pitchFamily="18" charset="2"/>
              <a:buNone/>
            </a:pPr>
            <a:endParaRPr lang="es-NI" dirty="0" smtClean="0"/>
          </a:p>
          <a:p>
            <a:endParaRPr lang="es-N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74720"/>
          </a:xfrm>
        </p:spPr>
        <p:txBody>
          <a:bodyPr/>
          <a:lstStyle/>
          <a:p>
            <a:r>
              <a:rPr lang="es-ES" b="1" dirty="0" smtClean="0"/>
              <a:t>Lista de 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785794"/>
            <a:ext cx="8143932" cy="6072206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Publicaciones </a:t>
            </a:r>
            <a:r>
              <a:rPr lang="es-ES" sz="3600" dirty="0">
                <a:latin typeface="Times New Roman" pitchFamily="18" charset="0"/>
                <a:cs typeface="Times New Roman" pitchFamily="18" charset="0"/>
              </a:rPr>
              <a:t>no periódicas: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 de autor, </a:t>
            </a:r>
            <a:r>
              <a:rPr lang="es-ES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 nombre.(Año de </a:t>
            </a:r>
            <a:r>
              <a:rPr lang="es-ES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publicación</a:t>
            </a: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" b="1" i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b="1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Título </a:t>
            </a:r>
            <a:r>
              <a:rPr lang="es-ES" b="1" i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 trabajo. (</a:t>
            </a: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edición</a:t>
            </a:r>
            <a:r>
              <a:rPr lang="es-ES" b="1" i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" b="1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Localidad</a:t>
            </a: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Editorial.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s-ES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Ejemplos: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Aráuz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Ulloa, M. (2006). </a:t>
            </a:r>
            <a:r>
              <a:rPr lang="es-E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 delito de omisión del deber de socorro: Aspectos fundamentales.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Valencia: Tirant Lo Blanch.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s-E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Robleto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Arana, C. A. </a:t>
            </a:r>
            <a:r>
              <a:rPr lang="es-E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Hermida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Baltodano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, V.C. (2008).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Derecho de Propiedad Intelectual.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Managua: UCA.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28670"/>
          </a:xfrm>
        </p:spPr>
        <p:txBody>
          <a:bodyPr/>
          <a:lstStyle/>
          <a:p>
            <a:r>
              <a:rPr lang="es-ES" dirty="0" smtClean="0"/>
              <a:t> Libros con más de seis autores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928670"/>
            <a:ext cx="8858280" cy="5197493"/>
          </a:xfrm>
        </p:spPr>
        <p:txBody>
          <a:bodyPr/>
          <a:lstStyle/>
          <a:p>
            <a:r>
              <a:rPr lang="es-ES" sz="2800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Apellidos, </a:t>
            </a:r>
            <a:r>
              <a:rPr lang="es-ES" sz="2800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sz="2800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nombre de los seis primeros 	autores del libro, et al. (Año de publicación). 	</a:t>
            </a:r>
            <a:r>
              <a:rPr lang="es-ES" sz="2800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Título: Subtítulo</a:t>
            </a:r>
            <a:r>
              <a:rPr lang="es-ES" sz="2800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(Mención de edición). Lugar de 	publicación: Editorial.</a:t>
            </a:r>
          </a:p>
          <a:p>
            <a:endParaRPr lang="es-E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sz="3600" b="1" dirty="0" smtClean="0">
                <a:latin typeface="Times New Roman" pitchFamily="18" charset="0"/>
                <a:cs typeface="Times New Roman" pitchFamily="18" charset="0"/>
              </a:rPr>
              <a:t>	  Ejemplo:</a:t>
            </a:r>
          </a:p>
          <a:p>
            <a:pPr marL="1798638" indent="-1798638">
              <a:buNone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s-ES" sz="2800" dirty="0" err="1" smtClean="0">
                <a:latin typeface="Times New Roman" pitchFamily="18" charset="0"/>
                <a:cs typeface="Times New Roman" pitchFamily="18" charset="0"/>
              </a:rPr>
              <a:t>Elzo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, J., </a:t>
            </a:r>
            <a:r>
              <a:rPr lang="es-ES" sz="2800" dirty="0" err="1" smtClean="0">
                <a:latin typeface="Times New Roman" pitchFamily="18" charset="0"/>
                <a:cs typeface="Times New Roman" pitchFamily="18" charset="0"/>
              </a:rPr>
              <a:t>Orizo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, F. A., González-</a:t>
            </a:r>
            <a:r>
              <a:rPr lang="es-ES" sz="2800" dirty="0" err="1" smtClean="0">
                <a:latin typeface="Times New Roman" pitchFamily="18" charset="0"/>
                <a:cs typeface="Times New Roman" pitchFamily="18" charset="0"/>
              </a:rPr>
              <a:t>Anleo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, J., González 		Blasco, P., Largaespada, M. T.,  et al. 		(2004). 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Jóvenes españoles 2003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. Madrid: 		Fundación Santa María. </a:t>
            </a: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smtClean="0"/>
              <a:t>Capítulos de un Libro</a:t>
            </a:r>
            <a:endParaRPr lang="es-ES" smtClean="0"/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>
          <a:xfrm>
            <a:off x="500034" y="1357298"/>
            <a:ext cx="8472487" cy="473394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s-ES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Apellido, </a:t>
            </a:r>
            <a:r>
              <a:rPr lang="es-ES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nombre autor del capítulo. (Año 	de publicación). Título: Subtítulo del capítulo. En 	</a:t>
            </a:r>
            <a:r>
              <a:rPr lang="es-ES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nombre y apellidos del (editor, director, 	compilador) del libro. </a:t>
            </a:r>
            <a:r>
              <a:rPr lang="es-ES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Título: Subtítulo del libro</a:t>
            </a:r>
            <a:r>
              <a:rPr lang="es-ES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	(páginas del 	capítulo). Lugar de publicación: 	Editorial.</a:t>
            </a:r>
          </a:p>
          <a:p>
            <a:pPr eaLnBrk="1" hangingPunct="1"/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s-ES" sz="4700" b="1" dirty="0" smtClean="0">
                <a:latin typeface="Times New Roman" pitchFamily="18" charset="0"/>
                <a:cs typeface="Times New Roman" pitchFamily="18" charset="0"/>
              </a:rPr>
              <a:t>Ejemplo: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Guba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Egon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G. (1983). Criterios de credibilidad en la 	investigación naturalista. En J. Gimeno 	Sacristán y 	Á. Pérez Gómez (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Comps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La enseñanza: Su 	teoría 	y su práctica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(pp. 148-165). Madrid: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Akal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57166"/>
            <a:ext cx="8715404" cy="6500834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		Autoría </a:t>
            </a:r>
            <a:r>
              <a:rPr lang="es-ES" sz="4000" b="1" dirty="0">
                <a:latin typeface="Times New Roman" pitchFamily="18" charset="0"/>
                <a:cs typeface="Times New Roman" pitchFamily="18" charset="0"/>
              </a:rPr>
              <a:t>institucional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s-ES" b="1" dirty="0">
              <a:latin typeface="Times New Roman" pitchFamily="18" charset="0"/>
              <a:cs typeface="Times New Roman" pitchFamily="18" charset="0"/>
            </a:endParaRPr>
          </a:p>
          <a:p>
            <a:pPr marL="620713" indent="-620713">
              <a:spcBef>
                <a:spcPts val="580"/>
              </a:spcBef>
              <a:buNone/>
              <a:defRPr/>
            </a:pP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Autor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corporativo. (Año de publicación). </a:t>
            </a:r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Título</a:t>
            </a:r>
            <a:r>
              <a:rPr lang="es-ES" b="1" i="1" dirty="0">
                <a:latin typeface="Times New Roman" pitchFamily="18" charset="0"/>
                <a:cs typeface="Times New Roman" pitchFamily="18" charset="0"/>
              </a:rPr>
              <a:t>: Subtítulo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Lugar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de publicación: 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Editorial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sz="3600" b="1" dirty="0" smtClean="0">
                <a:latin typeface="Times New Roman" pitchFamily="18" charset="0"/>
                <a:cs typeface="Times New Roman" pitchFamily="18" charset="0"/>
              </a:rPr>
              <a:t>	 Ejemplo</a:t>
            </a:r>
            <a:r>
              <a:rPr lang="es-ES" sz="36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165225" indent="-722313">
              <a:spcBef>
                <a:spcPts val="580"/>
              </a:spcBef>
              <a:buNone/>
              <a:defRPr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Ministerio 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del Ambiente y de los Recursos 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Naturales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.(2004). 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Estado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ambiental de Nicaragua. II 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Informe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GEO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	Managua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: MARENA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s-E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E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s-ES" sz="3200" b="1" dirty="0" smtClean="0"/>
              <a:t>Libros electrónicos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928670"/>
            <a:ext cx="8686800" cy="5197493"/>
          </a:xfrm>
        </p:spPr>
        <p:txBody>
          <a:bodyPr/>
          <a:lstStyle/>
          <a:p>
            <a:pPr marL="622300" indent="-622300">
              <a:buNone/>
            </a:pPr>
            <a:r>
              <a:rPr lang="es-ES" sz="2800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Apellidos, </a:t>
            </a:r>
            <a:r>
              <a:rPr lang="es-ES" sz="2800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sz="2800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nombre del Autor. (Año de publicación). </a:t>
            </a:r>
            <a:r>
              <a:rPr lang="es-ES" sz="2800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Título  del trabajo. Recuperado </a:t>
            </a:r>
            <a:r>
              <a:rPr lang="es-ES" sz="2800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http:// dirección de la página Web.</a:t>
            </a:r>
          </a:p>
          <a:p>
            <a:endParaRPr lang="es-ES" sz="2800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     Por ejemplo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00113" indent="-900113">
              <a:buNone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Rodríguez, V. (2003).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 Guía breve para la  preparación 	de un trabajo de investigación según el manual de 	estilo de publicaciones de la American 	</a:t>
            </a:r>
            <a:r>
              <a:rPr lang="es-ES" sz="2800" i="1" dirty="0" err="1" smtClean="0">
                <a:latin typeface="Times New Roman" pitchFamily="18" charset="0"/>
                <a:cs typeface="Times New Roman" pitchFamily="18" charset="0"/>
              </a:rPr>
              <a:t>Psychological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i="1" dirty="0" err="1" smtClean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 (A.P.A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.). Recuperado de http://www.biblioteca.sagrado.edu/guia-apa.htm</a:t>
            </a:r>
          </a:p>
          <a:p>
            <a:endParaRPr lang="es-E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3 Marcador de contenido"/>
          <p:cNvSpPr>
            <a:spLocks noGrp="1"/>
          </p:cNvSpPr>
          <p:nvPr>
            <p:ph idx="1"/>
          </p:nvPr>
        </p:nvSpPr>
        <p:spPr>
          <a:xfrm>
            <a:off x="285720" y="1785926"/>
            <a:ext cx="8229600" cy="37147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4000" dirty="0" smtClean="0"/>
              <a:t>¿CÓMO HAGO REFERENCIA A UN ARTÍCULO DE UNA REVISTA?</a:t>
            </a:r>
            <a:endParaRPr lang="es-NI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572528" cy="1071562"/>
          </a:xfrm>
        </p:spPr>
        <p:txBody>
          <a:bodyPr>
            <a:normAutofit/>
          </a:bodyPr>
          <a:lstStyle/>
          <a:p>
            <a:r>
              <a:rPr lang="es-NI" sz="2800" b="1" dirty="0" smtClean="0">
                <a:solidFill>
                  <a:schemeClr val="tx1"/>
                </a:solidFill>
              </a:rPr>
              <a:t>REVISTAS</a:t>
            </a:r>
            <a:endParaRPr lang="es-NI" sz="3200" b="1" dirty="0" smtClean="0">
              <a:solidFill>
                <a:schemeClr val="tx1"/>
              </a:solidFill>
            </a:endParaRPr>
          </a:p>
        </p:txBody>
      </p:sp>
      <p:sp>
        <p:nvSpPr>
          <p:cNvPr id="23555" name="3 Marcador de contenido"/>
          <p:cNvSpPr>
            <a:spLocks noGrp="1"/>
          </p:cNvSpPr>
          <p:nvPr>
            <p:ph idx="1"/>
          </p:nvPr>
        </p:nvSpPr>
        <p:spPr>
          <a:xfrm>
            <a:off x="914400" y="1285860"/>
            <a:ext cx="8229600" cy="4429156"/>
          </a:xfrm>
        </p:spPr>
        <p:txBody>
          <a:bodyPr>
            <a:normAutofit/>
          </a:bodyPr>
          <a:lstStyle/>
          <a:p>
            <a:r>
              <a:rPr lang="es-ES" dirty="0" smtClean="0"/>
              <a:t>Autor(a)</a:t>
            </a:r>
            <a:endParaRPr lang="es-NI" dirty="0" smtClean="0"/>
          </a:p>
          <a:p>
            <a:r>
              <a:rPr lang="es-ES" dirty="0" smtClean="0"/>
              <a:t>Año de publicación</a:t>
            </a:r>
            <a:endParaRPr lang="es-NI" dirty="0" smtClean="0"/>
          </a:p>
          <a:p>
            <a:r>
              <a:rPr lang="es-ES" dirty="0" smtClean="0"/>
              <a:t>Título del artículo</a:t>
            </a:r>
          </a:p>
          <a:p>
            <a:r>
              <a:rPr lang="es-ES" dirty="0" smtClean="0"/>
              <a:t>Nombre de la Revista</a:t>
            </a:r>
          </a:p>
          <a:p>
            <a:r>
              <a:rPr lang="es-ES" dirty="0" smtClean="0"/>
              <a:t>Volumen, año</a:t>
            </a:r>
          </a:p>
          <a:p>
            <a:r>
              <a:rPr lang="es-ES" dirty="0" smtClean="0"/>
              <a:t>Páginas dónde se encuentra el artículo </a:t>
            </a:r>
            <a:endParaRPr lang="es-NI" dirty="0" smtClean="0"/>
          </a:p>
          <a:p>
            <a:pPr>
              <a:buFont typeface="Wingdings 2" pitchFamily="18" charset="2"/>
              <a:buNone/>
            </a:pPr>
            <a:endParaRPr lang="es-NI" dirty="0" smtClean="0"/>
          </a:p>
          <a:p>
            <a:endParaRPr lang="es-N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5720" y="428604"/>
            <a:ext cx="8858280" cy="1143000"/>
          </a:xfrm>
        </p:spPr>
        <p:txBody>
          <a:bodyPr/>
          <a:lstStyle/>
          <a:p>
            <a:r>
              <a:rPr lang="es-ES" sz="4000" dirty="0" smtClean="0">
                <a:latin typeface="Times New Roman" pitchFamily="18" charset="0"/>
                <a:cs typeface="Times New Roman" pitchFamily="18" charset="0"/>
              </a:rPr>
              <a:t>Publicaciones periódicas: artículos de revistas impresas</a:t>
            </a:r>
            <a:br>
              <a:rPr lang="es-ES" sz="4000" dirty="0" smtClean="0">
                <a:latin typeface="Times New Roman" pitchFamily="18" charset="0"/>
                <a:cs typeface="Times New Roman" pitchFamily="18" charset="0"/>
              </a:rPr>
            </a:b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500034" y="1428712"/>
            <a:ext cx="8286776" cy="542928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s-ES" sz="28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 del autor, iniciales del nombre.(Año de 	publicación). Título del artículo. </a:t>
            </a:r>
            <a:r>
              <a:rPr lang="es-ES" sz="2800" b="1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Titulo de la 	revista científica en cursiva, volumen </a:t>
            </a:r>
            <a:r>
              <a:rPr lang="es-ES" sz="28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(número), 	páginas sin utilizar abreviaturas.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36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3600" b="1" dirty="0" smtClean="0">
                <a:latin typeface="Times New Roman" pitchFamily="18" charset="0"/>
                <a:cs typeface="Times New Roman" pitchFamily="18" charset="0"/>
              </a:rPr>
              <a:t>Ejemplo: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Herrera Espinoza, J.J. (2003). Breve esbozo de la función reguladora de la autonomía privada en la relación laboral. 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Revista de Derecho, 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(5),</a:t>
            </a:r>
            <a:r>
              <a:rPr lang="es-E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11 - 20.</a:t>
            </a:r>
          </a:p>
          <a:p>
            <a:pPr eaLnBrk="1" hangingPunct="1">
              <a:buFont typeface="Wingdings 2" pitchFamily="18" charset="2"/>
              <a:buNone/>
            </a:pPr>
            <a:endParaRPr lang="es-E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8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8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14400" y="428604"/>
            <a:ext cx="8229600" cy="582594"/>
          </a:xfrm>
        </p:spPr>
        <p:txBody>
          <a:bodyPr/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Artículo de diario</a:t>
            </a:r>
            <a:br>
              <a:rPr lang="es-ES" b="1" dirty="0" smtClean="0">
                <a:latin typeface="Times New Roman" pitchFamily="18" charset="0"/>
                <a:cs typeface="Times New Roman" pitchFamily="18" charset="0"/>
              </a:rPr>
            </a:br>
            <a:endParaRPr lang="es-ES" dirty="0"/>
          </a:p>
        </p:txBody>
      </p:sp>
      <p:sp>
        <p:nvSpPr>
          <p:cNvPr id="22530" name="2 Marcador de contenido"/>
          <p:cNvSpPr>
            <a:spLocks noGrp="1"/>
          </p:cNvSpPr>
          <p:nvPr>
            <p:ph idx="1"/>
          </p:nvPr>
        </p:nvSpPr>
        <p:spPr>
          <a:xfrm>
            <a:off x="539552" y="332656"/>
            <a:ext cx="8286776" cy="6215082"/>
          </a:xfrm>
        </p:spPr>
        <p:txBody>
          <a:bodyPr/>
          <a:lstStyle/>
          <a:p>
            <a:pPr eaLnBrk="1" hangingPunct="1"/>
            <a:endParaRPr lang="es-E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Apellidos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autor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año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día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	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). 	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Título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artículo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i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2400" b="1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 </a:t>
            </a:r>
            <a:r>
              <a:rPr lang="en-US" sz="2400" b="1" i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periódico</a:t>
            </a:r>
            <a:r>
              <a:rPr lang="en-US" sz="2400" b="1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en-US" sz="2400" b="1" i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cursivas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	pp.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x,x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Ejemplos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Sánchez Rizo, E. (2000, 28 de septiembre). Sombrío 	panorama económico: Dos reputados profesionales en 	dramáticas exposiciones. </a:t>
            </a:r>
            <a:r>
              <a:rPr lang="es-ES" sz="2400" b="1" i="1" dirty="0" smtClean="0">
                <a:latin typeface="Times New Roman" pitchFamily="18" charset="0"/>
                <a:cs typeface="Times New Roman" pitchFamily="18" charset="0"/>
              </a:rPr>
              <a:t>El 	Nuevo Diario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, p.15.</a:t>
            </a:r>
          </a:p>
          <a:p>
            <a:pPr eaLnBrk="1" hangingPunct="1">
              <a:buFont typeface="Wingdings 2" pitchFamily="18" charset="2"/>
              <a:buNone/>
            </a:pPr>
            <a:endParaRPr lang="es-E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Zapata, M.J. (2004). La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participación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política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no solo se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	en los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partidos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Boletina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(56), pp. 55-64.</a:t>
            </a:r>
            <a:endParaRPr lang="es-E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s-E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línea:</a:t>
            </a:r>
          </a:p>
          <a:p>
            <a:pPr>
              <a:buNone/>
            </a:pP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Bautista, F.J. (2012, 5 de Julio). </a:t>
            </a:r>
            <a:r>
              <a:rPr lang="es-NI" sz="2000" b="1" dirty="0" smtClean="0">
                <a:latin typeface="Times New Roman" pitchFamily="18" charset="0"/>
                <a:cs typeface="Times New Roman" pitchFamily="18" charset="0"/>
              </a:rPr>
              <a:t>Atendamos la percepción de inseguridad. El Nuevo Diario. Recuperado de </a:t>
            </a:r>
            <a:r>
              <a:rPr lang="es-NI" sz="2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http://http://www.elnuevodiario.com.ni</a:t>
            </a:r>
            <a:r>
              <a:rPr lang="es-NI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s-E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4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302840" y="476672"/>
            <a:ext cx="8229600" cy="1143000"/>
          </a:xfrm>
        </p:spPr>
        <p:txBody>
          <a:bodyPr/>
          <a:lstStyle/>
          <a:p>
            <a:r>
              <a:rPr lang="es-NI" sz="3200" b="1" dirty="0" smtClean="0"/>
              <a:t>Manual de estilo de la</a:t>
            </a:r>
            <a:br>
              <a:rPr lang="es-NI" sz="3200" b="1" dirty="0" smtClean="0"/>
            </a:br>
            <a:r>
              <a:rPr lang="es-NI" sz="3200" b="1" dirty="0" smtClean="0"/>
              <a:t>American </a:t>
            </a:r>
            <a:r>
              <a:rPr lang="es-NI" sz="3200" b="1" dirty="0" err="1" smtClean="0"/>
              <a:t>Psychological</a:t>
            </a:r>
            <a:r>
              <a:rPr lang="es-NI" sz="3200" b="1" dirty="0" smtClean="0"/>
              <a:t> </a:t>
            </a:r>
            <a:r>
              <a:rPr lang="es-NI" sz="3200" b="1" dirty="0" err="1" smtClean="0"/>
              <a:t>Association</a:t>
            </a: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APA - 6ª edición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>
            <a:off x="3203947" y="2492896"/>
            <a:ext cx="431800" cy="3312592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NI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635747" y="2708920"/>
            <a:ext cx="4392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2800" dirty="0">
                <a:solidFill>
                  <a:schemeClr val="accent2">
                    <a:lumMod val="25000"/>
                  </a:schemeClr>
                </a:solidFill>
              </a:rPr>
              <a:t>Elaboración de </a:t>
            </a:r>
            <a:r>
              <a:rPr lang="es-ES" sz="2800" dirty="0" smtClean="0">
                <a:solidFill>
                  <a:schemeClr val="accent2">
                    <a:lumMod val="25000"/>
                  </a:schemeClr>
                </a:solidFill>
              </a:rPr>
              <a:t>citas</a:t>
            </a:r>
            <a:endParaRPr lang="es-ES" sz="28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779912" y="3933056"/>
            <a:ext cx="50405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800" dirty="0" smtClean="0">
                <a:solidFill>
                  <a:schemeClr val="accent2">
                    <a:lumMod val="25000"/>
                  </a:schemeClr>
                </a:solidFill>
              </a:rPr>
              <a:t>Referencias bibliográficas a los documentos más comunes utilizados en trabajos académicos</a:t>
            </a:r>
            <a:endParaRPr lang="es-NI" sz="28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5577" y="314096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i="1" dirty="0" smtClean="0"/>
              <a:t>Presentaremos sobre</a:t>
            </a:r>
            <a:endParaRPr lang="es-NI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3555" name="3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7147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4000" dirty="0" smtClean="0"/>
              <a:t>¿CÓMO HAGO REFERENCIA A UN ARTÍCULO O DOCUMENTO QUE ENCUENTRO EN LA WEB?</a:t>
            </a:r>
            <a:endParaRPr lang="es-NI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548680"/>
            <a:ext cx="8358214" cy="6143668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s-E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/>
              <a:t>Artículo recuperado de una base de datos: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s-ES" sz="2000" b="1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s-ES" sz="2000" dirty="0" smtClean="0"/>
              <a:t>López-Patrón, J. (2008). Los derechos laborales en el sistema interamericano de protección de derechos humanos: la protección de los derechos económicos, sociales y culturales.  </a:t>
            </a:r>
            <a:r>
              <a:rPr lang="es-ES" sz="2000" i="1" dirty="0" smtClean="0"/>
              <a:t>Revista Colombiana de Derecho Internacional</a:t>
            </a:r>
            <a:r>
              <a:rPr lang="es-ES" sz="2000" dirty="0" smtClean="0"/>
              <a:t>, (12), 183-216. Recuperado de Fuente Académica </a:t>
            </a:r>
            <a:r>
              <a:rPr lang="es-ES" sz="2000" dirty="0" err="1" smtClean="0"/>
              <a:t>Database</a:t>
            </a:r>
            <a:r>
              <a:rPr lang="es-ES" sz="2000" dirty="0" smtClean="0"/>
              <a:t>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s-E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5720" y="428604"/>
            <a:ext cx="8858280" cy="1143000"/>
          </a:xfrm>
        </p:spPr>
        <p:txBody>
          <a:bodyPr/>
          <a:lstStyle/>
          <a:p>
            <a:r>
              <a:rPr lang="es-ES" sz="4000" dirty="0" smtClean="0">
                <a:latin typeface="Times New Roman" pitchFamily="18" charset="0"/>
                <a:cs typeface="Times New Roman" pitchFamily="18" charset="0"/>
              </a:rPr>
              <a:t>Publicaciones periódicas: artículos de revistas digitales</a:t>
            </a:r>
            <a:br>
              <a:rPr lang="es-ES" sz="4000" dirty="0" smtClean="0">
                <a:latin typeface="Times New Roman" pitchFamily="18" charset="0"/>
                <a:cs typeface="Times New Roman" pitchFamily="18" charset="0"/>
              </a:rPr>
            </a:b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500034" y="1428712"/>
            <a:ext cx="8286776" cy="542928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s-E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Apellido del autor, </a:t>
            </a:r>
            <a:r>
              <a:rPr lang="es-ES" sz="2400" b="1" dirty="0" err="1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 nombre.(Año 	de 	publicación). Título del artículo. </a:t>
            </a:r>
            <a:r>
              <a:rPr lang="es-ES" sz="2400" b="1" i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Titulo de la 	revista científica en cursiva, volumen </a:t>
            </a:r>
            <a:r>
              <a:rPr lang="es-ES" sz="2400" b="1" dirty="0" smtClean="0">
                <a:solidFill>
                  <a:schemeClr val="accent3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(número), 	páginas sin utilizar abreviaturas.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Ejemplo:</a:t>
            </a:r>
          </a:p>
          <a:p>
            <a:pPr>
              <a:buNone/>
            </a:pPr>
            <a:r>
              <a:rPr lang="en-US" sz="2400" dirty="0" smtClean="0"/>
              <a:t>Biggs, J.B. (2001). The reflective institution: Assuring and enhancing the quality of teaching and learning. </a:t>
            </a:r>
            <a:r>
              <a:rPr lang="en-US" sz="2400" i="1" dirty="0" smtClean="0"/>
              <a:t>Higher Education,</a:t>
            </a:r>
            <a:r>
              <a:rPr lang="en-US" sz="2400" dirty="0" smtClean="0"/>
              <a:t> 41, 221-238.</a:t>
            </a:r>
          </a:p>
          <a:p>
            <a:pPr>
              <a:buNone/>
            </a:pPr>
            <a:r>
              <a:rPr lang="es-ES" sz="2400" dirty="0" smtClean="0"/>
              <a:t>Cano, E. &amp; </a:t>
            </a:r>
            <a:r>
              <a:rPr lang="es-ES" sz="2400" dirty="0" err="1" smtClean="0"/>
              <a:t>Imbernon</a:t>
            </a:r>
            <a:r>
              <a:rPr lang="es-ES" sz="2400" dirty="0" smtClean="0"/>
              <a:t>, F.  (2003). La carpeta docente como instrumento de desarrollo profesional del profesorado universitario. </a:t>
            </a:r>
            <a:r>
              <a:rPr lang="es-ES" sz="2400" i="1" dirty="0" smtClean="0"/>
              <a:t>Revista Interuniversitaria de Formación de Profesorado</a:t>
            </a:r>
            <a:r>
              <a:rPr lang="es-ES" sz="2400" dirty="0" smtClean="0"/>
              <a:t>, 17(2), 43-51.</a:t>
            </a:r>
            <a:endParaRPr lang="es-NI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s-NI" sz="2400" dirty="0" smtClean="0"/>
          </a:p>
          <a:p>
            <a:pPr eaLnBrk="1" hangingPunct="1">
              <a:buFont typeface="Wingdings 2" pitchFamily="18" charset="2"/>
              <a:buNone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4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4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439718"/>
          </a:xfrm>
        </p:spPr>
        <p:txBody>
          <a:bodyPr/>
          <a:lstStyle/>
          <a:p>
            <a:r>
              <a:rPr lang="es-ES" b="1" dirty="0" smtClean="0"/>
              <a:t>Artículo de revista electrónica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785794"/>
            <a:ext cx="8286776" cy="6072206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endParaRPr lang="es-ES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b="1" dirty="0">
                <a:latin typeface="Times New Roman" pitchFamily="18" charset="0"/>
                <a:cs typeface="Times New Roman" pitchFamily="18" charset="0"/>
              </a:rPr>
              <a:t>Apellidos, </a:t>
            </a:r>
            <a:r>
              <a:rPr lang="es-ES" b="1" dirty="0" err="1"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 del autor. (año de publicación 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	del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artículo). 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Título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del artículo. </a:t>
            </a:r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Título 	de 	la </a:t>
            </a:r>
            <a:r>
              <a:rPr lang="es-ES" b="1" i="1" dirty="0">
                <a:latin typeface="Times New Roman" pitchFamily="18" charset="0"/>
                <a:cs typeface="Times New Roman" pitchFamily="18" charset="0"/>
              </a:rPr>
              <a:t>revista, volumen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 (número</a:t>
            </a: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). Recuperado 	de http:// página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web.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s-ES" sz="3900" b="1" dirty="0" smtClean="0">
                <a:latin typeface="Times New Roman" pitchFamily="18" charset="0"/>
                <a:cs typeface="Times New Roman" pitchFamily="18" charset="0"/>
              </a:rPr>
              <a:t>Ejemplo</a:t>
            </a:r>
            <a:endParaRPr lang="es-ES" sz="39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pPr marL="901700" indent="-901700">
              <a:spcBef>
                <a:spcPts val="580"/>
              </a:spcBef>
              <a:buNone/>
              <a:defRPr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Estivill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Rius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, A. (2009, junio). Estado actual de la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	normativa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catalogación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. Primera parte: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	el escenario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internacional.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textos 	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universitaris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biblioteconomia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Documentació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. 	Recuperado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http://www.ub.edu/bid/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s-ES" b="1" dirty="0" smtClean="0"/>
              <a:t>Tesis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071546"/>
            <a:ext cx="8286776" cy="5786454"/>
          </a:xfrm>
        </p:spPr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Apellidos,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del nombre del autor. 	(Año).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Título: Subtítulo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 La palabra Tesis 	de grado obtenido no publicada, Nombre de 	la institución ante la que presentó. Lugar.</a:t>
            </a:r>
          </a:p>
          <a:p>
            <a:pPr>
              <a:buNone/>
            </a:pPr>
            <a:endParaRPr lang="es-E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Por ejemplo: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Martínez Sanabria, B. (2008). 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Dogmática del arbitraje 	comercial: Contornos en el derecho nicaragüense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	Tesis 	de Licenciada no publicada, Universidad  	Centroamericana, Nicaragua.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Tesis en bases de datos digitales </a:t>
            </a:r>
            <a:endParaRPr lang="es-NI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400" dirty="0" err="1" smtClean="0"/>
              <a:t>Bozu</a:t>
            </a:r>
            <a:r>
              <a:rPr lang="es-ES" sz="2400" dirty="0" smtClean="0"/>
              <a:t>, Z. (2008). </a:t>
            </a:r>
            <a:r>
              <a:rPr lang="es-ES" sz="2400" i="1" dirty="0" smtClean="0"/>
              <a:t>La carpeta docente como práctica formativa y de desarrollo profesional del profesorado universitario novel. Un estudio de caso</a:t>
            </a:r>
            <a:r>
              <a:rPr lang="es-ES" sz="2400" dirty="0" smtClean="0"/>
              <a:t>. Tesis doctoral. Barcelona: Universidad de Barcelona. Disponible en: </a:t>
            </a:r>
            <a:r>
              <a:rPr lang="es-ES" sz="2400" u="sng" dirty="0" smtClean="0">
                <a:hlinkClick r:id="rId2"/>
              </a:rPr>
              <a:t>http://www.tesisenxarxa.net/TESIS_UB/AVAILABLE/TDX-1119108-090604//ZB_TESIS.pdf </a:t>
            </a:r>
            <a:r>
              <a:rPr lang="es-ES" sz="2400" dirty="0" smtClean="0"/>
              <a:t>  </a:t>
            </a:r>
            <a:endParaRPr lang="es-NI" sz="2400" dirty="0" smtClean="0"/>
          </a:p>
          <a:p>
            <a:pPr>
              <a:buNone/>
            </a:pPr>
            <a:endParaRPr lang="es-NI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LISTAS DE REFERENCIA BIBLIOGRÁFICA</a:t>
            </a:r>
            <a:endParaRPr lang="es-NI" dirty="0"/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pPr lvl="0">
              <a:buNone/>
            </a:pPr>
            <a:endParaRPr lang="es-ES" sz="2400" dirty="0" smtClean="0"/>
          </a:p>
          <a:p>
            <a:pPr lvl="0"/>
            <a:r>
              <a:rPr lang="es-ES" sz="2400" dirty="0" smtClean="0"/>
              <a:t>APA establece diferencias entre Bibliografía y Referencias bibliográficas.</a:t>
            </a:r>
          </a:p>
          <a:p>
            <a:r>
              <a:rPr lang="es-ES" sz="2400" dirty="0" smtClean="0"/>
              <a:t>La lista bibliográfica se titulará: Lista de referencias o referencias.</a:t>
            </a:r>
          </a:p>
          <a:p>
            <a:pPr lvl="0"/>
            <a:r>
              <a:rPr lang="es-ES" sz="2400" dirty="0" smtClean="0"/>
              <a:t>La lista tiene un orden alfabético por apellido del autor(a) y se incluye con las </a:t>
            </a:r>
            <a:r>
              <a:rPr lang="es-ES" sz="2400" dirty="0" err="1" smtClean="0"/>
              <a:t>iniciales</a:t>
            </a:r>
            <a:r>
              <a:rPr lang="es-ES" sz="2400" dirty="0" smtClean="0"/>
              <a:t> de sus nombres de pila, o por el título si no hay autor.</a:t>
            </a:r>
          </a:p>
          <a:p>
            <a:r>
              <a:rPr lang="es-ES" sz="2400" dirty="0" smtClean="0"/>
              <a:t>Las listas de referencia se presentan a doble espacio y cada entrada debe tener una sangría francesa, en orden alfabético por  autor.</a:t>
            </a:r>
            <a:endParaRPr lang="es-ES" dirty="0" smtClean="0"/>
          </a:p>
          <a:p>
            <a:r>
              <a:rPr lang="es-ES" sz="2400" dirty="0" smtClean="0"/>
              <a:t>Cuando son varios trabajos realizados por el mismo autor(a): se ordenan por el año de publicación, primero el más antiguo.</a:t>
            </a:r>
          </a:p>
          <a:p>
            <a:pPr>
              <a:buFont typeface="Wingdings 2" pitchFamily="18" charset="2"/>
              <a:buNone/>
            </a:pPr>
            <a:endParaRPr lang="es-NI" sz="2400" dirty="0" smtClean="0"/>
          </a:p>
          <a:p>
            <a:pPr>
              <a:buFont typeface="Wingdings 2" pitchFamily="18" charset="2"/>
              <a:buNone/>
            </a:pPr>
            <a:endParaRPr lang="es-ES" sz="2400" dirty="0" smtClean="0"/>
          </a:p>
          <a:p>
            <a:endParaRPr lang="es-NI" dirty="0" smtClean="0"/>
          </a:p>
          <a:p>
            <a:endParaRPr lang="es-N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LISTAS DE REFERENCIA BIBLIOGRÁFICA</a:t>
            </a:r>
            <a:endParaRPr lang="es-NI" dirty="0"/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s-ES" sz="2400" dirty="0" smtClean="0"/>
          </a:p>
          <a:p>
            <a:r>
              <a:rPr lang="es-ES" sz="2400" dirty="0" smtClean="0"/>
              <a:t>Para separar dos o más autores se utiliza el símbolo (&amp;). Siempre para enunciar el último autor, el resto de autores(as) se separa por una coma.</a:t>
            </a:r>
          </a:p>
          <a:p>
            <a:r>
              <a:rPr lang="es-ES" sz="2400" dirty="0" smtClean="0"/>
              <a:t>Cuando no hay año o fecha de publicación se pone. (</a:t>
            </a:r>
            <a:r>
              <a:rPr lang="es-ES" sz="2400" dirty="0" err="1" smtClean="0"/>
              <a:t>s.f.</a:t>
            </a:r>
            <a:r>
              <a:rPr lang="es-ES" sz="2400" dirty="0" smtClean="0"/>
              <a:t>)</a:t>
            </a:r>
          </a:p>
          <a:p>
            <a:pPr lvl="0"/>
            <a:r>
              <a:rPr lang="es-ES" sz="2400" dirty="0" smtClean="0"/>
              <a:t>La mención de edición se hará constar a partir de la segunda edición</a:t>
            </a:r>
            <a:r>
              <a:rPr lang="es-ES" sz="2400" b="1" dirty="0" smtClean="0"/>
              <a:t> </a:t>
            </a:r>
            <a:r>
              <a:rPr lang="es-ES" sz="2400" dirty="0" smtClean="0"/>
              <a:t>(2 ª. ed.).</a:t>
            </a:r>
          </a:p>
          <a:p>
            <a:endParaRPr lang="es-ES" sz="2400" dirty="0" smtClean="0"/>
          </a:p>
          <a:p>
            <a:pPr>
              <a:buFont typeface="Wingdings 2" pitchFamily="18" charset="2"/>
              <a:buNone/>
            </a:pPr>
            <a:endParaRPr lang="es-NI" sz="2400" dirty="0" smtClean="0"/>
          </a:p>
          <a:p>
            <a:pPr>
              <a:buFont typeface="Wingdings 2" pitchFamily="18" charset="2"/>
              <a:buNone/>
            </a:pPr>
            <a:endParaRPr lang="es-ES" sz="2400" dirty="0" smtClean="0"/>
          </a:p>
          <a:p>
            <a:endParaRPr lang="es-NI" dirty="0" smtClean="0"/>
          </a:p>
          <a:p>
            <a:endParaRPr lang="es-N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LISTAS DE REFERENCIA BIBLIOGRÁFICA</a:t>
            </a:r>
            <a:endParaRPr lang="es-NI" dirty="0"/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NI" sz="1800" dirty="0" err="1" smtClean="0"/>
              <a:t>Barberà</a:t>
            </a:r>
            <a:r>
              <a:rPr lang="es-NI" sz="1800" dirty="0" smtClean="0"/>
              <a:t>, E. (2008). </a:t>
            </a:r>
            <a:r>
              <a:rPr lang="es-NI" sz="1800" i="1" dirty="0" smtClean="0"/>
              <a:t>El estilo portafolio</a:t>
            </a:r>
            <a:r>
              <a:rPr lang="es-NI" sz="1800" dirty="0" smtClean="0"/>
              <a:t>. Barcelona: Editorial UOC.</a:t>
            </a:r>
          </a:p>
          <a:p>
            <a:pPr>
              <a:buNone/>
            </a:pPr>
            <a:r>
              <a:rPr lang="es-NI" sz="1800" dirty="0" err="1" smtClean="0"/>
              <a:t>Barberá</a:t>
            </a:r>
            <a:r>
              <a:rPr lang="es-NI" sz="1800" dirty="0" smtClean="0"/>
              <a:t>, E. &amp; De Martín, E. (2009). </a:t>
            </a:r>
            <a:r>
              <a:rPr lang="es-NI" sz="1800" i="1" dirty="0" smtClean="0"/>
              <a:t>Portfolio electrónico: aprender a evaluar el aprendizaje</a:t>
            </a:r>
            <a:r>
              <a:rPr lang="es-NI" sz="1800" dirty="0" smtClean="0"/>
              <a:t>. Barcelona: Editorial UOC.</a:t>
            </a:r>
          </a:p>
          <a:p>
            <a:pPr>
              <a:buNone/>
            </a:pPr>
            <a:r>
              <a:rPr lang="es-ES" sz="1800" dirty="0" err="1" smtClean="0"/>
              <a:t>Barberà</a:t>
            </a:r>
            <a:r>
              <a:rPr lang="es-ES" sz="1800" dirty="0" smtClean="0"/>
              <a:t>, E., </a:t>
            </a:r>
            <a:r>
              <a:rPr lang="es-ES" sz="1800" dirty="0" err="1" smtClean="0"/>
              <a:t>Gewerc</a:t>
            </a:r>
            <a:r>
              <a:rPr lang="es-ES" sz="1800" dirty="0" smtClean="0"/>
              <a:t>, A. &amp; Rodríguez, J.L. (2009). Portafolios electrónicos y educación superior en España</a:t>
            </a:r>
            <a:r>
              <a:rPr lang="es-ES" sz="1800" i="1" dirty="0" smtClean="0"/>
              <a:t>.</a:t>
            </a:r>
            <a:r>
              <a:rPr lang="es-ES" sz="1800" dirty="0" smtClean="0"/>
              <a:t> </a:t>
            </a:r>
            <a:r>
              <a:rPr lang="es-ES" sz="1800" i="1" dirty="0" smtClean="0"/>
              <a:t>RED: Revista de Educación a Distancia. </a:t>
            </a:r>
            <a:r>
              <a:rPr lang="es-ES" sz="1800" dirty="0" smtClean="0"/>
              <a:t>Número monográfico VII.-30 de abril de 2009. Número especial dedicado a Portafolios Electrónicos y educación superior.</a:t>
            </a:r>
            <a:r>
              <a:rPr lang="es-ES" sz="1800" i="1" dirty="0" smtClean="0"/>
              <a:t>  </a:t>
            </a:r>
            <a:r>
              <a:rPr lang="es-ES" sz="1800" dirty="0" smtClean="0"/>
              <a:t>Recuperado de </a:t>
            </a:r>
            <a:r>
              <a:rPr lang="es-ES" sz="1800" u="sng" dirty="0" smtClean="0">
                <a:hlinkClick r:id="rId2"/>
              </a:rPr>
              <a:t>http://www.um.es/ead/red/M8</a:t>
            </a:r>
            <a:endParaRPr lang="es-ES" sz="1800" u="sng" dirty="0" smtClean="0"/>
          </a:p>
          <a:p>
            <a:pPr>
              <a:buNone/>
            </a:pPr>
            <a:r>
              <a:rPr lang="es-ES" sz="1800" dirty="0" err="1" smtClean="0"/>
              <a:t>Bardin</a:t>
            </a:r>
            <a:r>
              <a:rPr lang="es-ES" sz="1800" dirty="0" smtClean="0"/>
              <a:t>, L. (1986). </a:t>
            </a:r>
            <a:r>
              <a:rPr lang="es-ES" sz="1800" i="1" dirty="0" smtClean="0"/>
              <a:t>Análisis de contenido</a:t>
            </a:r>
            <a:r>
              <a:rPr lang="es-ES" sz="1800" dirty="0" smtClean="0"/>
              <a:t>. Madrid: </a:t>
            </a:r>
            <a:r>
              <a:rPr lang="es-ES" sz="1800" dirty="0" err="1" smtClean="0"/>
              <a:t>Akal</a:t>
            </a:r>
            <a:r>
              <a:rPr lang="es-E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Beck, R., </a:t>
            </a:r>
            <a:r>
              <a:rPr lang="en-US" sz="1800" dirty="0" err="1" smtClean="0"/>
              <a:t>Livne</a:t>
            </a:r>
            <a:r>
              <a:rPr lang="en-US" sz="1800" dirty="0" smtClean="0"/>
              <a:t>, N. &amp; Bear, S. (2005). </a:t>
            </a:r>
            <a:r>
              <a:rPr lang="es-ES" sz="1800" dirty="0" err="1" smtClean="0"/>
              <a:t>Teachers</a:t>
            </a:r>
            <a:r>
              <a:rPr lang="es-ES" sz="1800" dirty="0" smtClean="0"/>
              <a:t>´ </a:t>
            </a:r>
            <a:r>
              <a:rPr lang="es-ES" sz="1800" dirty="0" err="1" smtClean="0"/>
              <a:t>self-assessment</a:t>
            </a:r>
            <a:r>
              <a:rPr lang="es-ES" sz="1800" dirty="0" smtClean="0"/>
              <a:t> of </a:t>
            </a:r>
            <a:r>
              <a:rPr lang="en-US" sz="1800" dirty="0" smtClean="0"/>
              <a:t>the effects of formative </a:t>
            </a:r>
            <a:r>
              <a:rPr lang="en-US" sz="1800" dirty="0" err="1" smtClean="0"/>
              <a:t>abd</a:t>
            </a:r>
            <a:r>
              <a:rPr lang="en-US" sz="1800" dirty="0" smtClean="0"/>
              <a:t> summative electronic portfolios on professional development. </a:t>
            </a:r>
            <a:r>
              <a:rPr lang="en-US" sz="1800" i="1" dirty="0" smtClean="0"/>
              <a:t>European Journal of Teacher Education, 28(3)</a:t>
            </a:r>
            <a:r>
              <a:rPr lang="en-US" sz="1800" dirty="0" smtClean="0"/>
              <a:t> , 221-244.</a:t>
            </a:r>
            <a:endParaRPr lang="es-NI" sz="1800" dirty="0" smtClean="0"/>
          </a:p>
          <a:p>
            <a:pPr>
              <a:buNone/>
            </a:pPr>
            <a:endParaRPr lang="es-NI" sz="1800" dirty="0" smtClean="0"/>
          </a:p>
          <a:p>
            <a:pPr>
              <a:buNone/>
            </a:pPr>
            <a:endParaRPr lang="es-NI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NI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NI" sz="2400" dirty="0" smtClean="0"/>
          </a:p>
          <a:p>
            <a:pPr>
              <a:buNone/>
            </a:pPr>
            <a:endParaRPr lang="es-NI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LISTAS DE REFERENCIA BIBLIOGRÁFICA</a:t>
            </a:r>
            <a:endParaRPr lang="es-NI" dirty="0"/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s-ES" sz="2400" dirty="0" smtClean="0"/>
          </a:p>
          <a:p>
            <a:pPr lvl="0"/>
            <a:r>
              <a:rPr lang="es-ES" sz="2400" dirty="0" smtClean="0"/>
              <a:t>Cuando en el mismo año hay dos o más publicaciones del mismo autor deberá utilizar una letra minúscula - a, b, c, etc. Se colocan inmediatamente después del año. Por  ejemplo:</a:t>
            </a:r>
          </a:p>
          <a:p>
            <a:pPr marL="717550" indent="-358775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Freire, P.(1978a). 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Pedagogía del oprimido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Madrid: Siglo XXI.</a:t>
            </a:r>
          </a:p>
          <a:p>
            <a:pPr marL="717550" indent="-358775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Freire, P.(1978b). 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Pedagogía y acción liberadora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 Madrid: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7550" indent="-358775"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Freire, P.(1978c). 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Cartas a Guinea-Bissau: Apuntes para una experiencia pedagógica en proceso.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Madrid: Siglo XXI.</a:t>
            </a:r>
          </a:p>
          <a:p>
            <a:pPr lvl="0"/>
            <a:endParaRPr lang="es-ES" sz="2400" dirty="0" smtClean="0"/>
          </a:p>
          <a:p>
            <a:endParaRPr lang="es-ES" sz="2400" dirty="0" smtClean="0"/>
          </a:p>
          <a:p>
            <a:pPr>
              <a:buFont typeface="Wingdings 2" pitchFamily="18" charset="2"/>
              <a:buNone/>
            </a:pPr>
            <a:endParaRPr lang="es-NI" sz="2400" dirty="0" smtClean="0"/>
          </a:p>
          <a:p>
            <a:pPr>
              <a:buFont typeface="Wingdings 2" pitchFamily="18" charset="2"/>
              <a:buNone/>
            </a:pPr>
            <a:endParaRPr lang="es-ES" sz="2400" dirty="0" smtClean="0"/>
          </a:p>
          <a:p>
            <a:endParaRPr lang="es-NI" dirty="0" smtClean="0"/>
          </a:p>
          <a:p>
            <a:endParaRPr lang="es-N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Citas y </a:t>
            </a:r>
            <a:br>
              <a:rPr lang="es-MX" dirty="0" smtClean="0"/>
            </a:br>
            <a:r>
              <a:rPr lang="es-MX" dirty="0" smtClean="0"/>
              <a:t>Referencias Bibliográficas</a:t>
            </a:r>
            <a:endParaRPr lang="es-NI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5" y="1988840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solidFill>
                  <a:schemeClr val="accent2">
                    <a:lumMod val="25000"/>
                  </a:schemeClr>
                </a:solidFill>
              </a:rPr>
              <a:t>Cita en el texto</a:t>
            </a:r>
            <a:endParaRPr lang="es-NI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707904" y="2204864"/>
            <a:ext cx="39604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3200" dirty="0" smtClean="0"/>
              <a:t>(</a:t>
            </a:r>
            <a:r>
              <a:rPr lang="es-MX" sz="3200" dirty="0" err="1" smtClean="0"/>
              <a:t>Carlino</a:t>
            </a:r>
            <a:r>
              <a:rPr lang="es-MX" sz="3200" dirty="0" smtClean="0"/>
              <a:t>, 2005, p.74)</a:t>
            </a:r>
            <a:endParaRPr lang="es-NI" sz="32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771800" y="2492896"/>
            <a:ext cx="79208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27584" y="3645024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chemeClr val="accent2">
                    <a:lumMod val="25000"/>
                  </a:schemeClr>
                </a:solidFill>
              </a:rPr>
              <a:t>Referencia Bibliográfica</a:t>
            </a:r>
            <a:endParaRPr lang="es-NI" sz="3200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907704" y="4653136"/>
            <a:ext cx="655272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7188" indent="-357188"/>
            <a:r>
              <a:rPr lang="es-NI" sz="2400" dirty="0" err="1" smtClean="0"/>
              <a:t>Carlino</a:t>
            </a:r>
            <a:r>
              <a:rPr lang="es-NI" sz="2400" dirty="0" smtClean="0"/>
              <a:t>, P. (2005). </a:t>
            </a:r>
            <a:r>
              <a:rPr lang="es-NI" sz="2400" i="1" dirty="0" smtClean="0"/>
              <a:t>Escribir, leer, y aprender en la universidad. Una introducción a la alfabetización académica</a:t>
            </a:r>
            <a:r>
              <a:rPr lang="es-NI" sz="2400" dirty="0" smtClean="0"/>
              <a:t>. Buenos Aires: Fondo de Cultura Económica.</a:t>
            </a:r>
            <a:endParaRPr lang="es-E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9 Forma"/>
          <p:cNvCxnSpPr>
            <a:stCxn id="7" idx="3"/>
          </p:cNvCxnSpPr>
          <p:nvPr/>
        </p:nvCxnSpPr>
        <p:spPr>
          <a:xfrm>
            <a:off x="5702637" y="3937412"/>
            <a:ext cx="309523" cy="715724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MANUAL PARA UTILIZAR NORMAS APA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s-ES" dirty="0" smtClean="0"/>
              <a:t>Sitio oficial Estilo APA: </a:t>
            </a:r>
            <a:r>
              <a:rPr lang="es-ES" sz="2400" dirty="0" smtClean="0">
                <a:hlinkClick r:id="rId2"/>
              </a:rPr>
              <a:t>http://www.apastyle.org/</a:t>
            </a:r>
            <a:r>
              <a:rPr lang="es-ES" sz="2400" dirty="0" smtClean="0"/>
              <a:t> </a:t>
            </a:r>
            <a:endParaRPr lang="es-ES" dirty="0" smtClean="0"/>
          </a:p>
          <a:p>
            <a:r>
              <a:rPr lang="es-ES" dirty="0" smtClean="0"/>
              <a:t>Documento resumen sobre citas y referencias: </a:t>
            </a:r>
            <a:r>
              <a:rPr lang="es-ES" dirty="0" smtClean="0">
                <a:hlinkClick r:id="rId3"/>
              </a:rPr>
              <a:t>www.bjcu.uca.edu.ni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Entrar a la sección: Documentos y Normas: NORMAS APA </a:t>
            </a:r>
            <a:r>
              <a:rPr lang="es-ES" sz="1800" dirty="0" smtClean="0">
                <a:hlinkClick r:id="rId4"/>
              </a:rPr>
              <a:t>http://</a:t>
            </a:r>
            <a:r>
              <a:rPr lang="es-NI" sz="1800" i="1" dirty="0" smtClean="0">
                <a:hlinkClick r:id="rId4"/>
              </a:rPr>
              <a:t>bjcu.uca.edu.ni/Contenido/</a:t>
            </a:r>
            <a:r>
              <a:rPr lang="es-NI" sz="1800" i="1" dirty="0" err="1" smtClean="0">
                <a:hlinkClick r:id="rId4"/>
              </a:rPr>
              <a:t>pdf</a:t>
            </a:r>
            <a:r>
              <a:rPr lang="es-NI" sz="1800" i="1" dirty="0" smtClean="0">
                <a:hlinkClick r:id="rId4"/>
              </a:rPr>
              <a:t>/</a:t>
            </a:r>
            <a:r>
              <a:rPr lang="es-NI" sz="1800" b="1" i="1" dirty="0" smtClean="0">
                <a:hlinkClick r:id="rId4"/>
              </a:rPr>
              <a:t>NORMASAPA</a:t>
            </a:r>
            <a:r>
              <a:rPr lang="es-NI" sz="1800" i="1" dirty="0" smtClean="0">
                <a:hlinkClick r:id="rId4"/>
              </a:rPr>
              <a:t>VI.pdf</a:t>
            </a:r>
            <a:r>
              <a:rPr lang="es-NI" sz="1800" i="1" dirty="0" smtClean="0"/>
              <a:t>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Otros manuales disponibles: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sz="2400" dirty="0" smtClean="0">
                <a:hlinkClick r:id="rId5"/>
              </a:rPr>
              <a:t>http://www.cibem.org/paginas/img/apa6.pdf</a:t>
            </a:r>
            <a:r>
              <a:rPr lang="es-ES" sz="2400" dirty="0" smtClean="0"/>
              <a:t> </a:t>
            </a:r>
          </a:p>
          <a:p>
            <a:pPr>
              <a:buNone/>
            </a:pPr>
            <a:r>
              <a:rPr lang="es-ES" sz="2400" dirty="0" smtClean="0">
                <a:hlinkClick r:id="rId6"/>
              </a:rPr>
              <a:t>	http://www.arecibo.inter.edu/reserva/tsocial/apa_6_ed.pdf</a:t>
            </a:r>
            <a:r>
              <a:rPr lang="es-ES" sz="2400" dirty="0" smtClean="0"/>
              <a:t> </a:t>
            </a:r>
          </a:p>
          <a:p>
            <a:endParaRPr lang="es-E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Citas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00174"/>
            <a:ext cx="8229600" cy="4060825"/>
          </a:xfrm>
        </p:spPr>
        <p:txBody>
          <a:bodyPr/>
          <a:lstStyle/>
          <a:p>
            <a:pPr eaLnBrk="1" hangingPunct="1"/>
            <a:r>
              <a:rPr lang="es-ES" dirty="0" smtClean="0"/>
              <a:t>1. Textuales  </a:t>
            </a:r>
          </a:p>
          <a:p>
            <a:pPr eaLnBrk="1" hangingPunct="1">
              <a:buFontTx/>
              <a:buNone/>
            </a:pPr>
            <a:r>
              <a:rPr lang="es-ES" dirty="0" err="1" smtClean="0"/>
              <a:t>Intratexto</a:t>
            </a:r>
            <a:r>
              <a:rPr lang="es-ES" dirty="0" smtClean="0"/>
              <a:t> = menos de 40 palabras. </a:t>
            </a:r>
          </a:p>
          <a:p>
            <a:pPr eaLnBrk="1" hangingPunct="1">
              <a:buFontTx/>
              <a:buNone/>
            </a:pPr>
            <a:r>
              <a:rPr lang="es-ES" dirty="0" smtClean="0"/>
              <a:t>Fuera del texto = más de 40 palabras. </a:t>
            </a:r>
          </a:p>
          <a:p>
            <a:pPr eaLnBrk="1" hangingPunct="1">
              <a:buFontTx/>
              <a:buNone/>
            </a:pPr>
            <a:r>
              <a:rPr lang="es-ES" dirty="0" smtClean="0"/>
              <a:t>1 página (p.); 2 o más (pp.)</a:t>
            </a:r>
          </a:p>
          <a:p>
            <a:pPr eaLnBrk="1" hangingPunct="1">
              <a:buFontTx/>
              <a:buNone/>
            </a:pPr>
            <a:endParaRPr lang="es-ES" dirty="0" smtClean="0"/>
          </a:p>
          <a:p>
            <a:pPr eaLnBrk="1" hangingPunct="1"/>
            <a:r>
              <a:rPr lang="es-ES" dirty="0" smtClean="0"/>
              <a:t>2. Paráfrasis, cita de referencia o contextual.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Modelos citas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2800" dirty="0" smtClean="0"/>
              <a:t>Cita textual , menos de 40 palabras</a:t>
            </a:r>
          </a:p>
          <a:p>
            <a:pPr algn="just" eaLnBrk="1" hangingPunct="1">
              <a:buFontTx/>
              <a:buNone/>
            </a:pPr>
            <a:r>
              <a:rPr lang="es-ES" sz="2800" dirty="0" smtClean="0"/>
              <a:t>   </a:t>
            </a:r>
          </a:p>
          <a:p>
            <a:pPr marL="0" indent="0" algn="just" eaLnBrk="1" hangingPunct="1">
              <a:buFontTx/>
              <a:buNone/>
            </a:pPr>
            <a:r>
              <a:rPr lang="es-ES" sz="2800" dirty="0" smtClean="0"/>
              <a:t>En relación con el diálogo interdisciplinario, es importante enfatizar en que “si queremos un lector que pueda </a:t>
            </a:r>
            <a:r>
              <a:rPr lang="es-ES" sz="2800" dirty="0" err="1" smtClean="0"/>
              <a:t>autorregularse</a:t>
            </a:r>
            <a:r>
              <a:rPr lang="es-ES" sz="2800" dirty="0" smtClean="0"/>
              <a:t> es preciso que en un primer momento lo ayudemos desde afuera, es decir, desde nuestro conocimiento de los textos que damos para leer” (</a:t>
            </a:r>
            <a:r>
              <a:rPr lang="es-ES" sz="2800" dirty="0" err="1" smtClean="0"/>
              <a:t>Carlino</a:t>
            </a:r>
            <a:r>
              <a:rPr lang="es-ES" sz="2800" dirty="0" smtClean="0"/>
              <a:t>, 2005, p.74).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smtClean="0"/>
              <a:t>Parafraseando la cita anterior</a:t>
            </a:r>
            <a:br>
              <a:rPr lang="es-ES" sz="3600" b="1" smtClean="0"/>
            </a:br>
            <a:r>
              <a:rPr lang="es-ES" sz="3600" b="1" smtClean="0"/>
              <a:t>Cita indirecta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dirty="0" smtClean="0"/>
              <a:t>Paula </a:t>
            </a:r>
            <a:r>
              <a:rPr lang="es-ES" sz="2800" dirty="0" err="1" smtClean="0"/>
              <a:t>Carlino</a:t>
            </a:r>
            <a:r>
              <a:rPr lang="es-ES" sz="2800" dirty="0" smtClean="0"/>
              <a:t> (2005) hace hincapié en que cada docente conocedor de su disciplina, en un principio, debe guiar y orientar la lectura de sus materiales para promover el proceso de autorregulación. </a:t>
            </a:r>
          </a:p>
          <a:p>
            <a:pPr algn="just" eaLnBrk="1" hangingPunct="1">
              <a:lnSpc>
                <a:spcPct val="90000"/>
              </a:lnSpc>
            </a:pPr>
            <a:endParaRPr lang="es-E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s-ES" sz="2800" dirty="0" smtClean="0"/>
              <a:t>Es importante que todo docente aplique los conocimientos de equis área para orientar la lectura de sus materiales y contribuir con el proceso de autorregulación (</a:t>
            </a:r>
            <a:r>
              <a:rPr lang="es-ES" sz="2800" dirty="0" err="1" smtClean="0"/>
              <a:t>Carlino</a:t>
            </a:r>
            <a:r>
              <a:rPr lang="es-ES" sz="2800" dirty="0" smtClean="0"/>
              <a:t>, 2005).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Varios autores (i)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dirty="0" smtClean="0"/>
              <a:t>Según los </a:t>
            </a:r>
            <a:r>
              <a:rPr lang="es-ES" dirty="0" err="1" smtClean="0"/>
              <a:t>psicolingüistas</a:t>
            </a:r>
            <a:r>
              <a:rPr lang="es-ES" dirty="0" smtClean="0"/>
              <a:t>, el resumen es más breve que su texto de origen, le es fiel informacionalmente, tiende a ser autónomo (debe ser comprendido sin su ayuda) y responde a su estructura de ideas principales (Albano, </a:t>
            </a:r>
            <a:r>
              <a:rPr lang="es-ES" dirty="0" err="1" smtClean="0"/>
              <a:t>Giammateo</a:t>
            </a:r>
            <a:r>
              <a:rPr lang="es-ES" dirty="0" smtClean="0"/>
              <a:t> &amp; </a:t>
            </a:r>
            <a:r>
              <a:rPr lang="es-ES" dirty="0" err="1" smtClean="0"/>
              <a:t>Zamudio</a:t>
            </a:r>
            <a:r>
              <a:rPr lang="es-ES" dirty="0" smtClean="0"/>
              <a:t>, 2001; </a:t>
            </a:r>
            <a:r>
              <a:rPr lang="es-ES" dirty="0" err="1" smtClean="0"/>
              <a:t>Kaufman</a:t>
            </a:r>
            <a:r>
              <a:rPr lang="es-ES" dirty="0" smtClean="0"/>
              <a:t> &amp; </a:t>
            </a:r>
            <a:r>
              <a:rPr lang="es-ES" dirty="0" err="1" smtClean="0"/>
              <a:t>Perelman</a:t>
            </a:r>
            <a:r>
              <a:rPr lang="es-ES" dirty="0" smtClean="0"/>
              <a:t>, 2000).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Cita textual extensa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7343804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Según expresa </a:t>
            </a:r>
            <a:r>
              <a:rPr lang="es-ES" sz="2800" dirty="0" err="1" smtClean="0">
                <a:latin typeface="Times New Roman" pitchFamily="18" charset="0"/>
                <a:cs typeface="Times New Roman" pitchFamily="18" charset="0"/>
              </a:rPr>
              <a:t>Aráuz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Ulloa (2006)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s-E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87425" indent="0" algn="just" eaLnBrk="1" hangingPunct="1">
              <a:lnSpc>
                <a:spcPct val="80000"/>
              </a:lnSpc>
              <a:buNone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la situación de peligro como presupuesto objetivo del delito de omisión del deber de socorro hace referencia a una situación de hecho en la que han de encontrase determinados bienes jurídicos personales; así, además de manifiesto – evidente, patente, visible o fácilmente perceptible para un observador medio y diligente- debe tratarse de un peligro grave, es decir, que el mismo posea una determinada entidad - no un peligro leve o una simple incomodidad (p. 519).</a:t>
            </a:r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3555" name="3 Marcador de contenido"/>
          <p:cNvSpPr>
            <a:spLocks noGrp="1"/>
          </p:cNvSpPr>
          <p:nvPr>
            <p:ph idx="1"/>
          </p:nvPr>
        </p:nvSpPr>
        <p:spPr>
          <a:xfrm>
            <a:off x="342928" y="1857364"/>
            <a:ext cx="8229600" cy="37147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4000" dirty="0" smtClean="0"/>
              <a:t>¿CÓMO HAGO REFERENCIA A UN LIBRO?</a:t>
            </a:r>
            <a:endParaRPr lang="es-NI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9933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CAADAA"/>
      </a:accent5>
      <a:accent6>
        <a:srgbClr val="E75C8A"/>
      </a:accent6>
      <a:hlink>
        <a:srgbClr val="CC00CC"/>
      </a:hlink>
      <a:folHlink>
        <a:srgbClr val="FFCC00"/>
      </a:folHlink>
    </a:clrScheme>
    <a:fontScheme name="plain rectan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in rectangle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in rectangle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in rectangle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5">
  <a:themeElements>
    <a:clrScheme name="simple 10">
      <a:dk1>
        <a:srgbClr val="000000"/>
      </a:dk1>
      <a:lt1>
        <a:srgbClr val="EFF274"/>
      </a:lt1>
      <a:dk2>
        <a:srgbClr val="1C1C1C"/>
      </a:dk2>
      <a:lt2>
        <a:srgbClr val="4D4D4D"/>
      </a:lt2>
      <a:accent1>
        <a:srgbClr val="9966FF"/>
      </a:accent1>
      <a:accent2>
        <a:srgbClr val="FFFFCC"/>
      </a:accent2>
      <a:accent3>
        <a:srgbClr val="F6F7BC"/>
      </a:accent3>
      <a:accent4>
        <a:srgbClr val="000000"/>
      </a:accent4>
      <a:accent5>
        <a:srgbClr val="CAB8FF"/>
      </a:accent5>
      <a:accent6>
        <a:srgbClr val="E7E7B9"/>
      </a:accent6>
      <a:hlink>
        <a:srgbClr val="6666FF"/>
      </a:hlink>
      <a:folHlink>
        <a:srgbClr val="99CCFF"/>
      </a:folHlink>
    </a:clrScheme>
    <a:fontScheme name="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mple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colormaster">
  <a:themeElements>
    <a:clrScheme name="1_colormaster 10">
      <a:dk1>
        <a:srgbClr val="000000"/>
      </a:dk1>
      <a:lt1>
        <a:srgbClr val="EFF274"/>
      </a:lt1>
      <a:dk2>
        <a:srgbClr val="1C1C1C"/>
      </a:dk2>
      <a:lt2>
        <a:srgbClr val="4D4D4D"/>
      </a:lt2>
      <a:accent1>
        <a:srgbClr val="9966FF"/>
      </a:accent1>
      <a:accent2>
        <a:srgbClr val="FFFFCC"/>
      </a:accent2>
      <a:accent3>
        <a:srgbClr val="F6F7BC"/>
      </a:accent3>
      <a:accent4>
        <a:srgbClr val="000000"/>
      </a:accent4>
      <a:accent5>
        <a:srgbClr val="CAB8FF"/>
      </a:accent5>
      <a:accent6>
        <a:srgbClr val="E7E7B9"/>
      </a:accent6>
      <a:hlink>
        <a:srgbClr val="6666FF"/>
      </a:hlink>
      <a:folHlink>
        <a:srgbClr val="99CCFF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colormaster">
  <a:themeElements>
    <a:clrScheme name="2_colormaster 10">
      <a:dk1>
        <a:srgbClr val="000000"/>
      </a:dk1>
      <a:lt1>
        <a:srgbClr val="EFF274"/>
      </a:lt1>
      <a:dk2>
        <a:srgbClr val="1C1C1C"/>
      </a:dk2>
      <a:lt2>
        <a:srgbClr val="4D4D4D"/>
      </a:lt2>
      <a:accent1>
        <a:srgbClr val="9966FF"/>
      </a:accent1>
      <a:accent2>
        <a:srgbClr val="FFFFCC"/>
      </a:accent2>
      <a:accent3>
        <a:srgbClr val="F6F7BC"/>
      </a:accent3>
      <a:accent4>
        <a:srgbClr val="000000"/>
      </a:accent4>
      <a:accent5>
        <a:srgbClr val="CAB8FF"/>
      </a:accent5>
      <a:accent6>
        <a:srgbClr val="E7E7B9"/>
      </a:accent6>
      <a:hlink>
        <a:srgbClr val="6666FF"/>
      </a:hlink>
      <a:folHlink>
        <a:srgbClr val="99CCFF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simple">
  <a:themeElements>
    <a:clrScheme name="1_simple 4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FF00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FFAAAA"/>
      </a:accent5>
      <a:accent6>
        <a:srgbClr val="E75C8A"/>
      </a:accent6>
      <a:hlink>
        <a:srgbClr val="CC00CC"/>
      </a:hlink>
      <a:folHlink>
        <a:srgbClr val="FFCC00"/>
      </a:folHlink>
    </a:clrScheme>
    <a:fontScheme name="1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mple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mple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mple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colormaster">
  <a:themeElements>
    <a:clrScheme name="3_colormaster 4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FF00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FFAAAA"/>
      </a:accent5>
      <a:accent6>
        <a:srgbClr val="E75C8A"/>
      </a:accent6>
      <a:hlink>
        <a:srgbClr val="CC00CC"/>
      </a:hlink>
      <a:folHlink>
        <a:srgbClr val="FFCC00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colormaster">
  <a:themeElements>
    <a:clrScheme name="4_colormaster 4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FF00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FFAAAA"/>
      </a:accent5>
      <a:accent6>
        <a:srgbClr val="E75C8A"/>
      </a:accent6>
      <a:hlink>
        <a:srgbClr val="CC00CC"/>
      </a:hlink>
      <a:folHlink>
        <a:srgbClr val="FFCC00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imple">
  <a:themeElements>
    <a:clrScheme name="2_simple 8">
      <a:dk1>
        <a:srgbClr val="000000"/>
      </a:dk1>
      <a:lt1>
        <a:srgbClr val="64F0BE"/>
      </a:lt1>
      <a:dk2>
        <a:srgbClr val="1C1C1C"/>
      </a:dk2>
      <a:lt2>
        <a:srgbClr val="4D4D4D"/>
      </a:lt2>
      <a:accent1>
        <a:srgbClr val="008000"/>
      </a:accent1>
      <a:accent2>
        <a:srgbClr val="00FFFF"/>
      </a:accent2>
      <a:accent3>
        <a:srgbClr val="B8F6DB"/>
      </a:accent3>
      <a:accent4>
        <a:srgbClr val="000000"/>
      </a:accent4>
      <a:accent5>
        <a:srgbClr val="AAC0AA"/>
      </a:accent5>
      <a:accent6>
        <a:srgbClr val="00E7E7"/>
      </a:accent6>
      <a:hlink>
        <a:srgbClr val="3366FF"/>
      </a:hlink>
      <a:folHlink>
        <a:srgbClr val="FFCC66"/>
      </a:folHlink>
    </a:clrScheme>
    <a:fontScheme name="2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imple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mple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mple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colormaster">
  <a:themeElements>
    <a:clrScheme name="5_colormaster 8">
      <a:dk1>
        <a:srgbClr val="000000"/>
      </a:dk1>
      <a:lt1>
        <a:srgbClr val="64F0BE"/>
      </a:lt1>
      <a:dk2>
        <a:srgbClr val="1C1C1C"/>
      </a:dk2>
      <a:lt2>
        <a:srgbClr val="4D4D4D"/>
      </a:lt2>
      <a:accent1>
        <a:srgbClr val="008000"/>
      </a:accent1>
      <a:accent2>
        <a:srgbClr val="00FFFF"/>
      </a:accent2>
      <a:accent3>
        <a:srgbClr val="B8F6DB"/>
      </a:accent3>
      <a:accent4>
        <a:srgbClr val="000000"/>
      </a:accent4>
      <a:accent5>
        <a:srgbClr val="AAC0AA"/>
      </a:accent5>
      <a:accent6>
        <a:srgbClr val="00E7E7"/>
      </a:accent6>
      <a:hlink>
        <a:srgbClr val="3366FF"/>
      </a:hlink>
      <a:folHlink>
        <a:srgbClr val="FFCC66"/>
      </a:folHlink>
    </a:clrScheme>
    <a:fontScheme name="5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4_colormaster">
  <a:themeElements>
    <a:clrScheme name="6_colormaster 8">
      <a:dk1>
        <a:srgbClr val="000000"/>
      </a:dk1>
      <a:lt1>
        <a:srgbClr val="64F0BE"/>
      </a:lt1>
      <a:dk2>
        <a:srgbClr val="1C1C1C"/>
      </a:dk2>
      <a:lt2>
        <a:srgbClr val="4D4D4D"/>
      </a:lt2>
      <a:accent1>
        <a:srgbClr val="008000"/>
      </a:accent1>
      <a:accent2>
        <a:srgbClr val="00FFFF"/>
      </a:accent2>
      <a:accent3>
        <a:srgbClr val="B8F6DB"/>
      </a:accent3>
      <a:accent4>
        <a:srgbClr val="000000"/>
      </a:accent4>
      <a:accent5>
        <a:srgbClr val="AAC0AA"/>
      </a:accent5>
      <a:accent6>
        <a:srgbClr val="00E7E7"/>
      </a:accent6>
      <a:hlink>
        <a:srgbClr val="3366FF"/>
      </a:hlink>
      <a:folHlink>
        <a:srgbClr val="FFCC66"/>
      </a:folHlink>
    </a:clrScheme>
    <a:fontScheme name="6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014">
  <a:themeElements>
    <a:clrScheme name="">
      <a:dk1>
        <a:srgbClr val="C0C0C0"/>
      </a:dk1>
      <a:lt1>
        <a:srgbClr val="FFFFFF"/>
      </a:lt1>
      <a:dk2>
        <a:srgbClr val="993300"/>
      </a:dk2>
      <a:lt2>
        <a:srgbClr val="FFCC99"/>
      </a:lt2>
      <a:accent1>
        <a:srgbClr val="FF9900"/>
      </a:accent1>
      <a:accent2>
        <a:srgbClr val="CC0000"/>
      </a:accent2>
      <a:accent3>
        <a:srgbClr val="CAADAA"/>
      </a:accent3>
      <a:accent4>
        <a:srgbClr val="DADADA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slant b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ant bevel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nt bevel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nt bevel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lormaster">
  <a:themeElements>
    <a:clrScheme name="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9933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CAADAA"/>
      </a:accent5>
      <a:accent6>
        <a:srgbClr val="E75C8A"/>
      </a:accent6>
      <a:hlink>
        <a:srgbClr val="CC00CC"/>
      </a:hlink>
      <a:folHlink>
        <a:srgbClr val="FFCC00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5_colormaster">
  <a:themeElements>
    <a:clrScheme name="">
      <a:dk1>
        <a:srgbClr val="000000"/>
      </a:dk1>
      <a:lt1>
        <a:srgbClr val="993300"/>
      </a:lt1>
      <a:dk2>
        <a:srgbClr val="993300"/>
      </a:dk2>
      <a:lt2>
        <a:srgbClr val="C0C0C0"/>
      </a:lt2>
      <a:accent1>
        <a:srgbClr val="FF9900"/>
      </a:accent1>
      <a:accent2>
        <a:srgbClr val="CC0000"/>
      </a:accent2>
      <a:accent3>
        <a:srgbClr val="CAADAA"/>
      </a:accent3>
      <a:accent4>
        <a:srgbClr val="000000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6_colormaster">
  <a:themeElements>
    <a:clrScheme name="">
      <a:dk1>
        <a:srgbClr val="000000"/>
      </a:dk1>
      <a:lt1>
        <a:srgbClr val="993300"/>
      </a:lt1>
      <a:dk2>
        <a:srgbClr val="993300"/>
      </a:dk2>
      <a:lt2>
        <a:srgbClr val="C0C0C0"/>
      </a:lt2>
      <a:accent1>
        <a:srgbClr val="FF9900"/>
      </a:accent1>
      <a:accent2>
        <a:srgbClr val="CC0000"/>
      </a:accent2>
      <a:accent3>
        <a:srgbClr val="CAADAA"/>
      </a:accent3>
      <a:accent4>
        <a:srgbClr val="000000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7_colormaster">
  <a:themeElements>
    <a:clrScheme name="">
      <a:dk1>
        <a:srgbClr val="C0C0C0"/>
      </a:dk1>
      <a:lt1>
        <a:srgbClr val="FFFFFF"/>
      </a:lt1>
      <a:dk2>
        <a:srgbClr val="990033"/>
      </a:dk2>
      <a:lt2>
        <a:srgbClr val="FFCCCC"/>
      </a:lt2>
      <a:accent1>
        <a:srgbClr val="993366"/>
      </a:accent1>
      <a:accent2>
        <a:srgbClr val="FF9999"/>
      </a:accent2>
      <a:accent3>
        <a:srgbClr val="CAAAAD"/>
      </a:accent3>
      <a:accent4>
        <a:srgbClr val="DADADA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8_colormaster">
  <a:themeElements>
    <a:clrScheme name="">
      <a:dk1>
        <a:srgbClr val="C0C0C0"/>
      </a:dk1>
      <a:lt1>
        <a:srgbClr val="A50021"/>
      </a:lt1>
      <a:dk2>
        <a:srgbClr val="990033"/>
      </a:dk2>
      <a:lt2>
        <a:srgbClr val="A50021"/>
      </a:lt2>
      <a:accent1>
        <a:srgbClr val="993366"/>
      </a:accent1>
      <a:accent2>
        <a:srgbClr val="FF9999"/>
      </a:accent2>
      <a:accent3>
        <a:srgbClr val="CAAAAD"/>
      </a:accent3>
      <a:accent4>
        <a:srgbClr val="8C001B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9_colormaster">
  <a:themeElements>
    <a:clrScheme name="">
      <a:dk1>
        <a:srgbClr val="C0C0C0"/>
      </a:dk1>
      <a:lt1>
        <a:srgbClr val="A50021"/>
      </a:lt1>
      <a:dk2>
        <a:srgbClr val="990033"/>
      </a:dk2>
      <a:lt2>
        <a:srgbClr val="A50021"/>
      </a:lt2>
      <a:accent1>
        <a:srgbClr val="993366"/>
      </a:accent1>
      <a:accent2>
        <a:srgbClr val="FF9999"/>
      </a:accent2>
      <a:accent3>
        <a:srgbClr val="CAAAAD"/>
      </a:accent3>
      <a:accent4>
        <a:srgbClr val="8C001B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5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0_colormaster">
  <a:themeElements>
    <a:clrScheme name="6_colormaster 11">
      <a:dk1>
        <a:srgbClr val="C0C0C0"/>
      </a:dk1>
      <a:lt1>
        <a:srgbClr val="FFFFFF"/>
      </a:lt1>
      <a:dk2>
        <a:srgbClr val="6600CC"/>
      </a:dk2>
      <a:lt2>
        <a:srgbClr val="CCCCFF"/>
      </a:lt2>
      <a:accent1>
        <a:srgbClr val="D60093"/>
      </a:accent1>
      <a:accent2>
        <a:srgbClr val="9999FF"/>
      </a:accent2>
      <a:accent3>
        <a:srgbClr val="B8AAE2"/>
      </a:accent3>
      <a:accent4>
        <a:srgbClr val="DADADA"/>
      </a:accent4>
      <a:accent5>
        <a:srgbClr val="E8AAC8"/>
      </a:accent5>
      <a:accent6>
        <a:srgbClr val="8A8AE7"/>
      </a:accent6>
      <a:hlink>
        <a:srgbClr val="008000"/>
      </a:hlink>
      <a:folHlink>
        <a:srgbClr val="FF9966"/>
      </a:folHlink>
    </a:clrScheme>
    <a:fontScheme name="6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1_colormaster">
  <a:themeElements>
    <a:clrScheme name="">
      <a:dk1>
        <a:srgbClr val="000000"/>
      </a:dk1>
      <a:lt1>
        <a:srgbClr val="6600CC"/>
      </a:lt1>
      <a:dk2>
        <a:srgbClr val="6600CC"/>
      </a:dk2>
      <a:lt2>
        <a:srgbClr val="C0C0C0"/>
      </a:lt2>
      <a:accent1>
        <a:srgbClr val="D60093"/>
      </a:accent1>
      <a:accent2>
        <a:srgbClr val="9999FF"/>
      </a:accent2>
      <a:accent3>
        <a:srgbClr val="B8AAE2"/>
      </a:accent3>
      <a:accent4>
        <a:srgbClr val="000000"/>
      </a:accent4>
      <a:accent5>
        <a:srgbClr val="E8AAC8"/>
      </a:accent5>
      <a:accent6>
        <a:srgbClr val="8A8AE7"/>
      </a:accent6>
      <a:hlink>
        <a:srgbClr val="008000"/>
      </a:hlink>
      <a:folHlink>
        <a:srgbClr val="FF9966"/>
      </a:folHlink>
    </a:clrScheme>
    <a:fontScheme name="7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2_colormaster">
  <a:themeElements>
    <a:clrScheme name="">
      <a:dk1>
        <a:srgbClr val="000000"/>
      </a:dk1>
      <a:lt1>
        <a:srgbClr val="6600CC"/>
      </a:lt1>
      <a:dk2>
        <a:srgbClr val="6600CC"/>
      </a:dk2>
      <a:lt2>
        <a:srgbClr val="C0C0C0"/>
      </a:lt2>
      <a:accent1>
        <a:srgbClr val="D60093"/>
      </a:accent1>
      <a:accent2>
        <a:srgbClr val="9999FF"/>
      </a:accent2>
      <a:accent3>
        <a:srgbClr val="B8AAE2"/>
      </a:accent3>
      <a:accent4>
        <a:srgbClr val="000000"/>
      </a:accent4>
      <a:accent5>
        <a:srgbClr val="E8AAC8"/>
      </a:accent5>
      <a:accent6>
        <a:srgbClr val="8A8AE7"/>
      </a:accent6>
      <a:hlink>
        <a:srgbClr val="008000"/>
      </a:hlink>
      <a:folHlink>
        <a:srgbClr val="FF9966"/>
      </a:folHlink>
    </a:clrScheme>
    <a:fontScheme name="8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00">
  <a:themeElements>
    <a:clrScheme name="">
      <a:dk1>
        <a:srgbClr val="C0C0C0"/>
      </a:dk1>
      <a:lt1>
        <a:srgbClr val="FFFFFF"/>
      </a:lt1>
      <a:dk2>
        <a:srgbClr val="336699"/>
      </a:dk2>
      <a:lt2>
        <a:srgbClr val="CCECFF"/>
      </a:lt2>
      <a:accent1>
        <a:srgbClr val="FF3399"/>
      </a:accent1>
      <a:accent2>
        <a:srgbClr val="99CCFF"/>
      </a:accent2>
      <a:accent3>
        <a:srgbClr val="ADB8CA"/>
      </a:accent3>
      <a:accent4>
        <a:srgbClr val="DADADA"/>
      </a:accent4>
      <a:accent5>
        <a:srgbClr val="FFADCA"/>
      </a:accent5>
      <a:accent6>
        <a:srgbClr val="8AB9E7"/>
      </a:accent6>
      <a:hlink>
        <a:srgbClr val="FF5050"/>
      </a:hlink>
      <a:folHlink>
        <a:srgbClr val="FFFF99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3_colormaster">
  <a:themeElements>
    <a:clrScheme name="">
      <a:dk1>
        <a:srgbClr val="000000"/>
      </a:dk1>
      <a:lt1>
        <a:srgbClr val="336699"/>
      </a:lt1>
      <a:dk2>
        <a:srgbClr val="003399"/>
      </a:dk2>
      <a:lt2>
        <a:srgbClr val="C0C0C0"/>
      </a:lt2>
      <a:accent1>
        <a:srgbClr val="FF3399"/>
      </a:accent1>
      <a:accent2>
        <a:srgbClr val="99CCFF"/>
      </a:accent2>
      <a:accent3>
        <a:srgbClr val="ADB8CA"/>
      </a:accent3>
      <a:accent4>
        <a:srgbClr val="000000"/>
      </a:accent4>
      <a:accent5>
        <a:srgbClr val="FFADCA"/>
      </a:accent5>
      <a:accent6>
        <a:srgbClr val="8AB9E7"/>
      </a:accent6>
      <a:hlink>
        <a:srgbClr val="FF5050"/>
      </a:hlink>
      <a:folHlink>
        <a:srgbClr val="FFFF99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lormaster">
  <a:themeElements>
    <a:clrScheme name="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9933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CAADAA"/>
      </a:accent5>
      <a:accent6>
        <a:srgbClr val="E75C8A"/>
      </a:accent6>
      <a:hlink>
        <a:srgbClr val="CC00CC"/>
      </a:hlink>
      <a:folHlink>
        <a:srgbClr val="FFCC00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4_colormaster">
  <a:themeElements>
    <a:clrScheme name="">
      <a:dk1>
        <a:srgbClr val="000000"/>
      </a:dk1>
      <a:lt1>
        <a:srgbClr val="336699"/>
      </a:lt1>
      <a:dk2>
        <a:srgbClr val="003399"/>
      </a:dk2>
      <a:lt2>
        <a:srgbClr val="C0C0C0"/>
      </a:lt2>
      <a:accent1>
        <a:srgbClr val="FF3399"/>
      </a:accent1>
      <a:accent2>
        <a:srgbClr val="99CCFF"/>
      </a:accent2>
      <a:accent3>
        <a:srgbClr val="ADB8CA"/>
      </a:accent3>
      <a:accent4>
        <a:srgbClr val="000000"/>
      </a:accent4>
      <a:accent5>
        <a:srgbClr val="FFADCA"/>
      </a:accent5>
      <a:accent6>
        <a:srgbClr val="8AB9E7"/>
      </a:accent6>
      <a:hlink>
        <a:srgbClr val="FF5050"/>
      </a:hlink>
      <a:folHlink>
        <a:srgbClr val="FFFF99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5_colormaster">
  <a:themeElements>
    <a:clrScheme name="4_colormaster 7">
      <a:dk1>
        <a:srgbClr val="C0C0C0"/>
      </a:dk1>
      <a:lt1>
        <a:srgbClr val="FFFFFF"/>
      </a:lt1>
      <a:dk2>
        <a:srgbClr val="008080"/>
      </a:dk2>
      <a:lt2>
        <a:srgbClr val="CCECFF"/>
      </a:lt2>
      <a:accent1>
        <a:srgbClr val="29A329"/>
      </a:accent1>
      <a:accent2>
        <a:srgbClr val="00FFFF"/>
      </a:accent2>
      <a:accent3>
        <a:srgbClr val="AAC0C0"/>
      </a:accent3>
      <a:accent4>
        <a:srgbClr val="DADADA"/>
      </a:accent4>
      <a:accent5>
        <a:srgbClr val="ACCEAC"/>
      </a:accent5>
      <a:accent6>
        <a:srgbClr val="00E7E7"/>
      </a:accent6>
      <a:hlink>
        <a:srgbClr val="3B6AFF"/>
      </a:hlink>
      <a:folHlink>
        <a:srgbClr val="FF9900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6_colormaster">
  <a:themeElements>
    <a:clrScheme name="">
      <a:dk1>
        <a:srgbClr val="000000"/>
      </a:dk1>
      <a:lt1>
        <a:srgbClr val="008080"/>
      </a:lt1>
      <a:dk2>
        <a:srgbClr val="005250"/>
      </a:dk2>
      <a:lt2>
        <a:srgbClr val="C0C0C0"/>
      </a:lt2>
      <a:accent1>
        <a:srgbClr val="29A329"/>
      </a:accent1>
      <a:accent2>
        <a:srgbClr val="00FFFF"/>
      </a:accent2>
      <a:accent3>
        <a:srgbClr val="AAC0C0"/>
      </a:accent3>
      <a:accent4>
        <a:srgbClr val="000000"/>
      </a:accent4>
      <a:accent5>
        <a:srgbClr val="ACCEAC"/>
      </a:accent5>
      <a:accent6>
        <a:srgbClr val="00E7E7"/>
      </a:accent6>
      <a:hlink>
        <a:srgbClr val="3B6AFF"/>
      </a:hlink>
      <a:folHlink>
        <a:srgbClr val="FF9900"/>
      </a:folHlink>
    </a:clrScheme>
    <a:fontScheme name="5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7_colormaster">
  <a:themeElements>
    <a:clrScheme name="">
      <a:dk1>
        <a:srgbClr val="000000"/>
      </a:dk1>
      <a:lt1>
        <a:srgbClr val="008080"/>
      </a:lt1>
      <a:dk2>
        <a:srgbClr val="005250"/>
      </a:dk2>
      <a:lt2>
        <a:srgbClr val="C0C0C0"/>
      </a:lt2>
      <a:accent1>
        <a:srgbClr val="29A329"/>
      </a:accent1>
      <a:accent2>
        <a:srgbClr val="00FFFF"/>
      </a:accent2>
      <a:accent3>
        <a:srgbClr val="AAC0C0"/>
      </a:accent3>
      <a:accent4>
        <a:srgbClr val="000000"/>
      </a:accent4>
      <a:accent5>
        <a:srgbClr val="ACCEAC"/>
      </a:accent5>
      <a:accent6>
        <a:srgbClr val="00E7E7"/>
      </a:accent6>
      <a:hlink>
        <a:srgbClr val="3B6AFF"/>
      </a:hlink>
      <a:folHlink>
        <a:srgbClr val="FF9900"/>
      </a:folHlink>
    </a:clrScheme>
    <a:fontScheme name="6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8_colormaster">
  <a:themeElements>
    <a:clrScheme name="">
      <a:dk1>
        <a:srgbClr val="C0C0C0"/>
      </a:dk1>
      <a:lt1>
        <a:srgbClr val="FFFFFF"/>
      </a:lt1>
      <a:dk2>
        <a:srgbClr val="993366"/>
      </a:dk2>
      <a:lt2>
        <a:srgbClr val="FFCCCC"/>
      </a:lt2>
      <a:accent1>
        <a:srgbClr val="993366"/>
      </a:accent1>
      <a:accent2>
        <a:srgbClr val="FF9999"/>
      </a:accent2>
      <a:accent3>
        <a:srgbClr val="CAADB8"/>
      </a:accent3>
      <a:accent4>
        <a:srgbClr val="DADADA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7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9_colormaster">
  <a:themeElements>
    <a:clrScheme name="">
      <a:dk1>
        <a:srgbClr val="000000"/>
      </a:dk1>
      <a:lt1>
        <a:srgbClr val="993366"/>
      </a:lt1>
      <a:dk2>
        <a:srgbClr val="660033"/>
      </a:dk2>
      <a:lt2>
        <a:srgbClr val="C0C0C0"/>
      </a:lt2>
      <a:accent1>
        <a:srgbClr val="993366"/>
      </a:accent1>
      <a:accent2>
        <a:srgbClr val="FF9999"/>
      </a:accent2>
      <a:accent3>
        <a:srgbClr val="CAADB8"/>
      </a:accent3>
      <a:accent4>
        <a:srgbClr val="000000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8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0_colormaster">
  <a:themeElements>
    <a:clrScheme name="">
      <a:dk1>
        <a:srgbClr val="000000"/>
      </a:dk1>
      <a:lt1>
        <a:srgbClr val="993366"/>
      </a:lt1>
      <a:dk2>
        <a:srgbClr val="660033"/>
      </a:dk2>
      <a:lt2>
        <a:srgbClr val="C0C0C0"/>
      </a:lt2>
      <a:accent1>
        <a:srgbClr val="993366"/>
      </a:accent1>
      <a:accent2>
        <a:srgbClr val="FF9999"/>
      </a:accent2>
      <a:accent3>
        <a:srgbClr val="CAADB8"/>
      </a:accent3>
      <a:accent4>
        <a:srgbClr val="000000"/>
      </a:accent4>
      <a:accent5>
        <a:srgbClr val="CAADB8"/>
      </a:accent5>
      <a:accent6>
        <a:srgbClr val="E78A8A"/>
      </a:accent6>
      <a:hlink>
        <a:srgbClr val="009999"/>
      </a:hlink>
      <a:folHlink>
        <a:srgbClr val="FF9933"/>
      </a:folHlink>
    </a:clrScheme>
    <a:fontScheme name="9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993366"/>
      </a:accent1>
      <a:accent2>
        <a:srgbClr val="FF99CC"/>
      </a:accent2>
      <a:accent3>
        <a:srgbClr val="FFCAE2"/>
      </a:accent3>
      <a:accent4>
        <a:srgbClr val="000000"/>
      </a:accent4>
      <a:accent5>
        <a:srgbClr val="CAADB8"/>
      </a:accent5>
      <a:accent6>
        <a:srgbClr val="E78AB9"/>
      </a:accent6>
      <a:hlink>
        <a:srgbClr val="9933FF"/>
      </a:hlink>
      <a:folHlink>
        <a:srgbClr val="44C63A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993366"/>
      </a:accent1>
      <a:accent2>
        <a:srgbClr val="FF99CC"/>
      </a:accent2>
      <a:accent3>
        <a:srgbClr val="FFCAE2"/>
      </a:accent3>
      <a:accent4>
        <a:srgbClr val="000000"/>
      </a:accent4>
      <a:accent5>
        <a:srgbClr val="CAADB8"/>
      </a:accent5>
      <a:accent6>
        <a:srgbClr val="E78AB9"/>
      </a:accent6>
      <a:hlink>
        <a:srgbClr val="9933FF"/>
      </a:hlink>
      <a:folHlink>
        <a:srgbClr val="44C63A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lormaster">
  <a:themeElements>
    <a:clrScheme name="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993366"/>
      </a:accent1>
      <a:accent2>
        <a:srgbClr val="FF99CC"/>
      </a:accent2>
      <a:accent3>
        <a:srgbClr val="FFCAE2"/>
      </a:accent3>
      <a:accent4>
        <a:srgbClr val="000000"/>
      </a:accent4>
      <a:accent5>
        <a:srgbClr val="CAADB8"/>
      </a:accent5>
      <a:accent6>
        <a:srgbClr val="E78AB9"/>
      </a:accent6>
      <a:hlink>
        <a:srgbClr val="9933FF"/>
      </a:hlink>
      <a:folHlink>
        <a:srgbClr val="44C63A"/>
      </a:folHlink>
    </a:clrScheme>
    <a:fontScheme name="5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lormaster">
  <a:themeElements>
    <a:clrScheme name="">
      <a:dk1>
        <a:srgbClr val="000000"/>
      </a:dk1>
      <a:lt1>
        <a:srgbClr val="97E183"/>
      </a:lt1>
      <a:dk2>
        <a:srgbClr val="1C1C1C"/>
      </a:dk2>
      <a:lt2>
        <a:srgbClr val="4D4D4D"/>
      </a:lt2>
      <a:accent1>
        <a:srgbClr val="006600"/>
      </a:accent1>
      <a:accent2>
        <a:srgbClr val="99FF99"/>
      </a:accent2>
      <a:accent3>
        <a:srgbClr val="C9EEC1"/>
      </a:accent3>
      <a:accent4>
        <a:srgbClr val="000000"/>
      </a:accent4>
      <a:accent5>
        <a:srgbClr val="AAB8AA"/>
      </a:accent5>
      <a:accent6>
        <a:srgbClr val="8AE78A"/>
      </a:accent6>
      <a:hlink>
        <a:srgbClr val="CC9900"/>
      </a:hlink>
      <a:folHlink>
        <a:srgbClr val="FFCC66"/>
      </a:folHlink>
    </a:clrScheme>
    <a:fontScheme name="6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olormaster">
  <a:themeElements>
    <a:clrScheme name="">
      <a:dk1>
        <a:srgbClr val="000000"/>
      </a:dk1>
      <a:lt1>
        <a:srgbClr val="97E183"/>
      </a:lt1>
      <a:dk2>
        <a:srgbClr val="1C1C1C"/>
      </a:dk2>
      <a:lt2>
        <a:srgbClr val="4D4D4D"/>
      </a:lt2>
      <a:accent1>
        <a:srgbClr val="006600"/>
      </a:accent1>
      <a:accent2>
        <a:srgbClr val="99FF99"/>
      </a:accent2>
      <a:accent3>
        <a:srgbClr val="C9EEC1"/>
      </a:accent3>
      <a:accent4>
        <a:srgbClr val="000000"/>
      </a:accent4>
      <a:accent5>
        <a:srgbClr val="AAB8AA"/>
      </a:accent5>
      <a:accent6>
        <a:srgbClr val="8AE78A"/>
      </a:accent6>
      <a:hlink>
        <a:srgbClr val="CC9900"/>
      </a:hlink>
      <a:folHlink>
        <a:srgbClr val="FFCC66"/>
      </a:folHlink>
    </a:clrScheme>
    <a:fontScheme name="7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colormaster">
  <a:themeElements>
    <a:clrScheme name="">
      <a:dk1>
        <a:srgbClr val="000000"/>
      </a:dk1>
      <a:lt1>
        <a:srgbClr val="97E183"/>
      </a:lt1>
      <a:dk2>
        <a:srgbClr val="1C1C1C"/>
      </a:dk2>
      <a:lt2>
        <a:srgbClr val="4D4D4D"/>
      </a:lt2>
      <a:accent1>
        <a:srgbClr val="006600"/>
      </a:accent1>
      <a:accent2>
        <a:srgbClr val="99FF99"/>
      </a:accent2>
      <a:accent3>
        <a:srgbClr val="C9EEC1"/>
      </a:accent3>
      <a:accent4>
        <a:srgbClr val="000000"/>
      </a:accent4>
      <a:accent5>
        <a:srgbClr val="AAB8AA"/>
      </a:accent5>
      <a:accent6>
        <a:srgbClr val="8AE78A"/>
      </a:accent6>
      <a:hlink>
        <a:srgbClr val="CC9900"/>
      </a:hlink>
      <a:folHlink>
        <a:srgbClr val="FFCC66"/>
      </a:folHlink>
    </a:clrScheme>
    <a:fontScheme name="8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Presentación1a3</Template>
  <TotalTime>499</TotalTime>
  <Words>1236</Words>
  <Application>Microsoft Office PowerPoint</Application>
  <PresentationFormat>Presentación en pantalla (4:3)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36</vt:i4>
      </vt:variant>
      <vt:variant>
        <vt:lpstr>Títulos de diapositiva</vt:lpstr>
      </vt:variant>
      <vt:variant>
        <vt:i4>30</vt:i4>
      </vt:variant>
    </vt:vector>
  </HeadingPairs>
  <TitlesOfParts>
    <vt:vector size="69" baseType="lpstr">
      <vt:lpstr>Arial</vt:lpstr>
      <vt:lpstr>Times New Roman</vt:lpstr>
      <vt:lpstr>Wingdings 2</vt:lpstr>
      <vt:lpstr>160</vt:lpstr>
      <vt:lpstr>1_colormaster</vt:lpstr>
      <vt:lpstr>2_colormaster</vt:lpstr>
      <vt:lpstr>3_colormaster</vt:lpstr>
      <vt:lpstr>4_colormaster</vt:lpstr>
      <vt:lpstr>5_colormaster</vt:lpstr>
      <vt:lpstr>6_colormaster</vt:lpstr>
      <vt:lpstr>7_colormaster</vt:lpstr>
      <vt:lpstr>8_colormaster</vt:lpstr>
      <vt:lpstr>125</vt:lpstr>
      <vt:lpstr>9_colormaster</vt:lpstr>
      <vt:lpstr>10_colormaster</vt:lpstr>
      <vt:lpstr>1_simple</vt:lpstr>
      <vt:lpstr>11_colormaster</vt:lpstr>
      <vt:lpstr>12_colormaster</vt:lpstr>
      <vt:lpstr>2_simple</vt:lpstr>
      <vt:lpstr>13_colormaster</vt:lpstr>
      <vt:lpstr>14_colormaster</vt:lpstr>
      <vt:lpstr>014</vt:lpstr>
      <vt:lpstr>15_colormaster</vt:lpstr>
      <vt:lpstr>16_colormaster</vt:lpstr>
      <vt:lpstr>17_colormaster</vt:lpstr>
      <vt:lpstr>18_colormaster</vt:lpstr>
      <vt:lpstr>19_colormaster</vt:lpstr>
      <vt:lpstr>20_colormaster</vt:lpstr>
      <vt:lpstr>21_colormaster</vt:lpstr>
      <vt:lpstr>22_colormaster</vt:lpstr>
      <vt:lpstr>100</vt:lpstr>
      <vt:lpstr>23_colormaster</vt:lpstr>
      <vt:lpstr>24_colormaster</vt:lpstr>
      <vt:lpstr>25_colormaster</vt:lpstr>
      <vt:lpstr>26_colormaster</vt:lpstr>
      <vt:lpstr>27_colormaster</vt:lpstr>
      <vt:lpstr>28_colormaster</vt:lpstr>
      <vt:lpstr>29_colormaster</vt:lpstr>
      <vt:lpstr>30_colormaster</vt:lpstr>
      <vt:lpstr>Documento Word Herramienta Referencias Estilo APA Insertar fuentes y bibliografía  USO DE NORMAS APA EN CITAS Y REFERENCIAS BIBLIOGRÁFICAS </vt:lpstr>
      <vt:lpstr>Manual de estilo de la American Psychological Association APA - 6ª edición</vt:lpstr>
      <vt:lpstr>Citas y  Referencias Bibliográficas</vt:lpstr>
      <vt:lpstr>Citas</vt:lpstr>
      <vt:lpstr>Modelos citas</vt:lpstr>
      <vt:lpstr>Parafraseando la cita anterior Cita indirecta</vt:lpstr>
      <vt:lpstr>Varios autores (i)</vt:lpstr>
      <vt:lpstr>Cita textual extensa</vt:lpstr>
      <vt:lpstr>Presentación de PowerPoint</vt:lpstr>
      <vt:lpstr>LIBROS</vt:lpstr>
      <vt:lpstr>Lista de referencias</vt:lpstr>
      <vt:lpstr> Libros con más de seis autores</vt:lpstr>
      <vt:lpstr>Capítulos de un Libro</vt:lpstr>
      <vt:lpstr>Presentación de PowerPoint</vt:lpstr>
      <vt:lpstr>Libros electrónicos</vt:lpstr>
      <vt:lpstr>Presentación de PowerPoint</vt:lpstr>
      <vt:lpstr>REVISTAS</vt:lpstr>
      <vt:lpstr>Publicaciones periódicas: artículos de revistas impresas </vt:lpstr>
      <vt:lpstr>Artículo de diario </vt:lpstr>
      <vt:lpstr>Presentación de PowerPoint</vt:lpstr>
      <vt:lpstr>Presentación de PowerPoint</vt:lpstr>
      <vt:lpstr>Publicaciones periódicas: artículos de revistas digitales </vt:lpstr>
      <vt:lpstr>Artículo de revista electrónica</vt:lpstr>
      <vt:lpstr>Tesis</vt:lpstr>
      <vt:lpstr>Tesis en bases de datos digitales </vt:lpstr>
      <vt:lpstr>LISTAS DE REFERENCIA BIBLIOGRÁFICA</vt:lpstr>
      <vt:lpstr>LISTAS DE REFERENCIA BIBLIOGRÁFICA</vt:lpstr>
      <vt:lpstr>LISTAS DE REFERENCIA BIBLIOGRÁFICA</vt:lpstr>
      <vt:lpstr>LISTAS DE REFERENCIA BIBLIOGRÁFICA</vt:lpstr>
      <vt:lpstr>MANUAL PARA UTILIZAR NORMAS APA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NORMAS APA  Como facilitadoras de este Taller, les damos la más cordial bienvenida y les invitamos a aprovechar este espacio al máximo.</dc:title>
  <dc:creator>usuario</dc:creator>
  <cp:lastModifiedBy>Ivelisse Zorob</cp:lastModifiedBy>
  <cp:revision>46</cp:revision>
  <dcterms:created xsi:type="dcterms:W3CDTF">2009-11-20T19:28:48Z</dcterms:created>
  <dcterms:modified xsi:type="dcterms:W3CDTF">2016-01-14T20:48:37Z</dcterms:modified>
</cp:coreProperties>
</file>