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8"/>
  </p:notesMasterIdLst>
  <p:handoutMasterIdLst>
    <p:handoutMasterId r:id="rId19"/>
  </p:handoutMasterIdLst>
  <p:sldIdLst>
    <p:sldId id="256" r:id="rId5"/>
    <p:sldId id="258" r:id="rId6"/>
    <p:sldId id="261" r:id="rId7"/>
    <p:sldId id="263" r:id="rId8"/>
    <p:sldId id="266" r:id="rId9"/>
    <p:sldId id="269" r:id="rId10"/>
    <p:sldId id="270" r:id="rId11"/>
    <p:sldId id="271" r:id="rId12"/>
    <p:sldId id="272" r:id="rId13"/>
    <p:sldId id="273" r:id="rId14"/>
    <p:sldId id="274" r:id="rId15"/>
    <p:sldId id="265" r:id="rId16"/>
    <p:sldId id="26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8" autoAdjust="0"/>
  </p:normalViewPr>
  <p:slideViewPr>
    <p:cSldViewPr snapToGrid="0">
      <p:cViewPr varScale="1">
        <p:scale>
          <a:sx n="105" d="100"/>
          <a:sy n="105" d="100"/>
        </p:scale>
        <p:origin x="834"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9/29/2024</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9/29/2024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13</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9/29/2024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9/29/2024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9/29/2024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9/29/2024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9/29/2024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9/29/2024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www.linkedin.com/IN/ASHUTOSH-SRIVASTAVA-12ASHU12" TargetMode="External"/><Relationship Id="rId4" Type="http://schemas.openxmlformats.org/officeDocument/2006/relationships/hyperlink" Target="mailto:12ASHU12@GMAIL.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www.linkedin.com/IN/ASHUTOSH-SRIVASTAVA-12ASHU12"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482601" y="4133506"/>
            <a:ext cx="10993549" cy="895244"/>
          </a:xfrm>
        </p:spPr>
        <p:txBody>
          <a:bodyPr>
            <a:noAutofit/>
          </a:bodyPr>
          <a:lstStyle/>
          <a:p>
            <a:pPr algn="l"/>
            <a:br>
              <a:rPr lang="en-US" sz="1000" b="0" i="0" u="none" strike="noStrike" baseline="0" dirty="0">
                <a:solidFill>
                  <a:srgbClr val="000000"/>
                </a:solidFill>
                <a:latin typeface="Calibri" panose="020F0502020204030204" pitchFamily="34" charset="0"/>
              </a:rPr>
            </a:br>
            <a:r>
              <a:rPr lang="en-US" sz="2000" dirty="0">
                <a:solidFill>
                  <a:schemeClr val="bg1"/>
                </a:solidFill>
                <a:latin typeface="Verdana" panose="020B0604030504040204" pitchFamily="34" charset="0"/>
                <a:ea typeface="Verdana" panose="020B0604030504040204" pitchFamily="34" charset="0"/>
              </a:rPr>
              <a:t>Azure Administrator AZ-104 (</a:t>
            </a:r>
            <a:r>
              <a:rPr lang="en-US" sz="2000">
                <a:solidFill>
                  <a:schemeClr val="bg1"/>
                </a:solidFill>
                <a:latin typeface="Verdana" panose="020B0604030504040204" pitchFamily="34" charset="0"/>
                <a:ea typeface="Verdana" panose="020B0604030504040204" pitchFamily="34" charset="0"/>
              </a:rPr>
              <a:t>COURSE-END PROJECT)</a:t>
            </a:r>
            <a:endParaRPr lang="en-US" sz="2000" dirty="0">
              <a:solidFill>
                <a:schemeClr val="bg1"/>
              </a:solidFill>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2292" y="4963270"/>
            <a:ext cx="10993546" cy="1135778"/>
          </a:xfrm>
        </p:spPr>
        <p:txBody>
          <a:bodyPr>
            <a:normAutofit fontScale="25000" lnSpcReduction="20000"/>
          </a:bodyPr>
          <a:lstStyle/>
          <a:p>
            <a:pPr algn="l"/>
            <a:endParaRPr lang="en-US" sz="1800" b="0" i="0" u="none" strike="noStrike" baseline="0" dirty="0">
              <a:solidFill>
                <a:srgbClr val="000000"/>
              </a:solidFill>
              <a:latin typeface="Verdana" panose="020B0604030504040204" pitchFamily="34" charset="0"/>
            </a:endParaRPr>
          </a:p>
          <a:p>
            <a:r>
              <a:rPr lang="en-US" sz="5400" b="0" i="0" u="none" strike="noStrike" baseline="0" dirty="0">
                <a:solidFill>
                  <a:schemeClr val="bg1"/>
                </a:solidFill>
                <a:latin typeface="Verdana" panose="020B0604030504040204" pitchFamily="34" charset="0"/>
                <a:ea typeface="Verdana" panose="020B0604030504040204" pitchFamily="34" charset="0"/>
              </a:rPr>
              <a:t>ASHUTOSH SRIVASTAVA</a:t>
            </a:r>
          </a:p>
          <a:p>
            <a:r>
              <a:rPr lang="en-US" sz="5400" b="0" i="0" u="none" strike="noStrike" baseline="0" dirty="0">
                <a:solidFill>
                  <a:schemeClr val="bg1"/>
                </a:solidFill>
                <a:latin typeface="Verdana" panose="020B0604030504040204" pitchFamily="34" charset="0"/>
                <a:ea typeface="Verdana" panose="020B0604030504040204" pitchFamily="34" charset="0"/>
                <a:hlinkClick r:id="rId4"/>
              </a:rPr>
              <a:t>12ASHU12@GMAIL.COM</a:t>
            </a:r>
            <a:endParaRPr lang="en-US" sz="5400" b="0" i="0" u="none" strike="noStrike" baseline="0" dirty="0">
              <a:solidFill>
                <a:schemeClr val="bg1"/>
              </a:solidFill>
              <a:latin typeface="Verdana" panose="020B0604030504040204" pitchFamily="34" charset="0"/>
              <a:ea typeface="Verdana" panose="020B0604030504040204" pitchFamily="34" charset="0"/>
            </a:endParaRPr>
          </a:p>
          <a:p>
            <a:r>
              <a:rPr lang="en-US" sz="5400" dirty="0">
                <a:solidFill>
                  <a:schemeClr val="bg1"/>
                </a:solidFill>
                <a:latin typeface="Verdana" panose="020B0604030504040204" pitchFamily="34" charset="0"/>
                <a:ea typeface="Verdana" panose="020B0604030504040204" pitchFamily="34" charset="0"/>
                <a:hlinkClick r:id="rId5"/>
              </a:rPr>
              <a:t>WWW.LINKEDIN.COM/IN/ASHUTOSH-SRIVASTAVA-12ASHU12</a:t>
            </a:r>
            <a:endParaRPr lang="en-US" sz="5400" b="0" i="0" u="none" strike="noStrike" baseline="0" dirty="0">
              <a:solidFill>
                <a:schemeClr val="bg1"/>
              </a:solidFill>
              <a:latin typeface="Verdana" panose="020B0604030504040204" pitchFamily="34" charset="0"/>
              <a:ea typeface="Verdana" panose="020B0604030504040204" pitchFamily="34" charset="0"/>
            </a:endParaRPr>
          </a:p>
          <a:p>
            <a:pPr algn="l"/>
            <a:endParaRPr lang="en-US" sz="1800" b="0" i="0" u="none" strike="noStrike" baseline="0" dirty="0">
              <a:solidFill>
                <a:srgbClr val="000000"/>
              </a:solidFill>
              <a:latin typeface="Gill Sans MT" panose="020B0502020104020203" pitchFamily="34" charset="0"/>
            </a:endParaRPr>
          </a:p>
          <a:p>
            <a:r>
              <a:rPr lang="en-US" sz="5600" dirty="0">
                <a:solidFill>
                  <a:schemeClr val="bg1"/>
                </a:solidFill>
                <a:latin typeface="Verdana" panose="020B0604030504040204" pitchFamily="34" charset="0"/>
                <a:ea typeface="Verdana" panose="020B0604030504040204" pitchFamily="34" charset="0"/>
              </a:rPr>
              <a:t> </a:t>
            </a:r>
          </a:p>
          <a:p>
            <a:r>
              <a:rPr lang="en-US" sz="5600" dirty="0">
                <a:solidFill>
                  <a:schemeClr val="bg1"/>
                </a:solidFill>
                <a:latin typeface="Verdana" panose="020B0604030504040204" pitchFamily="34" charset="0"/>
                <a:ea typeface="Verdana" panose="020B0604030504040204" pitchFamily="34" charset="0"/>
              </a:rPr>
              <a:t>  </a:t>
            </a:r>
          </a:p>
          <a:p>
            <a:endParaRPr lang="en-US" sz="5100" dirty="0">
              <a:solidFill>
                <a:schemeClr val="bg1"/>
              </a:solidFill>
              <a:latin typeface="+mj-lt"/>
              <a:ea typeface="+mj-ea"/>
              <a:cs typeface="+mj-cs"/>
            </a:endParaRPr>
          </a:p>
          <a:p>
            <a:endParaRPr lang="en-US" sz="5100" dirty="0">
              <a:solidFill>
                <a:schemeClr val="bg1"/>
              </a:solidFill>
              <a:latin typeface="+mj-lt"/>
              <a:ea typeface="+mj-ea"/>
              <a:cs typeface="+mj-cs"/>
            </a:endParaRPr>
          </a:p>
          <a:p>
            <a:pPr algn="l"/>
            <a:endParaRPr lang="en-US" sz="1800" b="0" i="0" u="none" strike="noStrike" baseline="0" dirty="0">
              <a:solidFill>
                <a:srgbClr val="000000"/>
              </a:solidFill>
              <a:latin typeface="Gill Sans MT" panose="020B0502020104020203" pitchFamily="34" charset="0"/>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678518"/>
          </a:xfrm>
        </p:spPr>
        <p:txBody>
          <a:bodyPr>
            <a:normAutofit fontScale="90000"/>
          </a:bodyPr>
          <a:lstStyle/>
          <a:p>
            <a:br>
              <a:rPr lang="en-US" dirty="0"/>
            </a:br>
            <a:r>
              <a:rPr lang="en-US" dirty="0"/>
              <a:t>Step 6 - Create Custom RBAC Role</a:t>
            </a:r>
          </a:p>
        </p:txBody>
      </p:sp>
      <p:sp>
        <p:nvSpPr>
          <p:cNvPr id="7" name="TextBox 6">
            <a:extLst>
              <a:ext uri="{FF2B5EF4-FFF2-40B4-BE49-F238E27FC236}">
                <a16:creationId xmlns:a16="http://schemas.microsoft.com/office/drawing/2014/main" id="{DFC8AA24-0AC8-CE84-5BF4-E4BF524D4BB3}"/>
              </a:ext>
            </a:extLst>
          </p:cNvPr>
          <p:cNvSpPr txBox="1"/>
          <p:nvPr/>
        </p:nvSpPr>
        <p:spPr>
          <a:xfrm>
            <a:off x="484632" y="1974098"/>
            <a:ext cx="2642616" cy="4401205"/>
          </a:xfrm>
          <a:prstGeom prst="rect">
            <a:avLst/>
          </a:prstGeom>
          <a:noFill/>
        </p:spPr>
        <p:txBody>
          <a:bodyPr wrap="square" rtlCol="0">
            <a:spAutoFit/>
          </a:bodyPr>
          <a:lstStyle/>
          <a:p>
            <a:pPr marL="0" marR="0">
              <a:spcBef>
                <a:spcPts val="0"/>
              </a:spcBef>
              <a:spcAft>
                <a:spcPts val="0"/>
              </a:spcAft>
            </a:pPr>
            <a:r>
              <a:rPr lang="en-US" sz="1400" kern="100" dirty="0">
                <a:effectLst/>
                <a:latin typeface="Verdana" panose="020B0604030504040204" pitchFamily="34" charset="0"/>
                <a:ea typeface="Verdana" panose="020B0604030504040204" pitchFamily="34" charset="0"/>
                <a:cs typeface="Times New Roman" panose="02020603050405020304" pitchFamily="18" charset="0"/>
              </a:rPr>
              <a:t>1. Define Custom Role:</a:t>
            </a:r>
          </a:p>
          <a:p>
            <a:pPr lvl="1"/>
            <a:r>
              <a:rPr lang="en-US" sz="1400" kern="100" dirty="0">
                <a:effectLst/>
                <a:latin typeface="Verdana" panose="020B0604030504040204" pitchFamily="34" charset="0"/>
                <a:ea typeface="Verdana" panose="020B0604030504040204" pitchFamily="34" charset="0"/>
                <a:cs typeface="Times New Roman" panose="02020603050405020304" pitchFamily="18" charset="0"/>
              </a:rPr>
              <a:t>- Navigate to Azure Active Directory &gt; Roles and administrators &gt; + Add custom role.</a:t>
            </a:r>
          </a:p>
          <a:p>
            <a:pPr lvl="1"/>
            <a:r>
              <a:rPr lang="en-US" sz="1400" kern="100" dirty="0">
                <a:effectLst/>
                <a:latin typeface="Verdana" panose="020B0604030504040204" pitchFamily="34" charset="0"/>
                <a:ea typeface="Verdana" panose="020B0604030504040204" pitchFamily="34" charset="0"/>
                <a:cs typeface="Times New Roman" panose="02020603050405020304" pitchFamily="18" charset="0"/>
              </a:rPr>
              <a:t>- Specify the role name (e.g., Computer Operator) and description.</a:t>
            </a:r>
          </a:p>
          <a:p>
            <a:pPr marL="0" marR="0">
              <a:spcBef>
                <a:spcPts val="0"/>
              </a:spcBef>
              <a:spcAft>
                <a:spcPts val="0"/>
              </a:spcAft>
            </a:pPr>
            <a:r>
              <a:rPr lang="en-US" sz="1400" kern="100" dirty="0">
                <a:effectLst/>
                <a:latin typeface="Verdana" panose="020B0604030504040204" pitchFamily="34" charset="0"/>
                <a:ea typeface="Verdana" panose="020B0604030504040204" pitchFamily="34" charset="0"/>
                <a:cs typeface="Times New Roman" panose="02020603050405020304" pitchFamily="18" charset="0"/>
              </a:rPr>
              <a:t>2. Assign Permissions:</a:t>
            </a:r>
          </a:p>
          <a:p>
            <a:pPr lvl="1"/>
            <a:r>
              <a:rPr lang="en-US" sz="1400" kern="100" dirty="0">
                <a:effectLst/>
                <a:latin typeface="Verdana" panose="020B0604030504040204" pitchFamily="34" charset="0"/>
                <a:ea typeface="Verdana" panose="020B0604030504040204" pitchFamily="34" charset="0"/>
                <a:cs typeface="Times New Roman" panose="02020603050405020304" pitchFamily="18" charset="0"/>
              </a:rPr>
              <a:t>- Add permissions for reading network and storage resources, as well as starting and restarting VMs.</a:t>
            </a:r>
          </a:p>
          <a:p>
            <a:pPr lvl="1"/>
            <a:r>
              <a:rPr lang="en-US" sz="1400" kern="100" dirty="0">
                <a:effectLst/>
                <a:latin typeface="Verdana" panose="020B0604030504040204" pitchFamily="34" charset="0"/>
                <a:ea typeface="Verdana" panose="020B0604030504040204" pitchFamily="34" charset="0"/>
                <a:cs typeface="Times New Roman" panose="02020603050405020304" pitchFamily="18" charset="0"/>
              </a:rPr>
              <a:t>- Ensure adherence to the principle of least privilege by limiting permissions.</a:t>
            </a:r>
          </a:p>
        </p:txBody>
      </p:sp>
      <p:pic>
        <p:nvPicPr>
          <p:cNvPr id="4" name="Picture 3" descr="A computer screen shot of a computer screen">
            <a:extLst>
              <a:ext uri="{FF2B5EF4-FFF2-40B4-BE49-F238E27FC236}">
                <a16:creationId xmlns:a16="http://schemas.microsoft.com/office/drawing/2014/main" id="{9F70A534-B631-F788-F4CE-BFAD133E59B2}"/>
              </a:ext>
            </a:extLst>
          </p:cNvPr>
          <p:cNvPicPr>
            <a:picLocks noChangeAspect="1"/>
          </p:cNvPicPr>
          <p:nvPr/>
        </p:nvPicPr>
        <p:blipFill>
          <a:blip r:embed="rId2"/>
          <a:stretch>
            <a:fillRect/>
          </a:stretch>
        </p:blipFill>
        <p:spPr>
          <a:xfrm>
            <a:off x="3217026" y="1974098"/>
            <a:ext cx="8490342" cy="4775817"/>
          </a:xfrm>
          <a:prstGeom prst="rect">
            <a:avLst/>
          </a:prstGeom>
          <a:ln>
            <a:solidFill>
              <a:schemeClr val="accent1"/>
            </a:solidFill>
          </a:ln>
        </p:spPr>
      </p:pic>
    </p:spTree>
    <p:extLst>
      <p:ext uri="{BB962C8B-B14F-4D97-AF65-F5344CB8AC3E}">
        <p14:creationId xmlns:p14="http://schemas.microsoft.com/office/powerpoint/2010/main" val="3778661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678518"/>
          </a:xfrm>
        </p:spPr>
        <p:txBody>
          <a:bodyPr>
            <a:normAutofit fontScale="90000"/>
          </a:bodyPr>
          <a:lstStyle/>
          <a:p>
            <a:br>
              <a:rPr lang="en-US" dirty="0"/>
            </a:br>
            <a:r>
              <a:rPr lang="en-US" dirty="0"/>
              <a:t>Step 7 - Assign Custom Role to Employee </a:t>
            </a:r>
          </a:p>
        </p:txBody>
      </p:sp>
      <p:sp>
        <p:nvSpPr>
          <p:cNvPr id="7" name="TextBox 6">
            <a:extLst>
              <a:ext uri="{FF2B5EF4-FFF2-40B4-BE49-F238E27FC236}">
                <a16:creationId xmlns:a16="http://schemas.microsoft.com/office/drawing/2014/main" id="{DFC8AA24-0AC8-CE84-5BF4-E4BF524D4BB3}"/>
              </a:ext>
            </a:extLst>
          </p:cNvPr>
          <p:cNvSpPr txBox="1"/>
          <p:nvPr/>
        </p:nvSpPr>
        <p:spPr>
          <a:xfrm>
            <a:off x="484632" y="1974098"/>
            <a:ext cx="2642616" cy="3785652"/>
          </a:xfrm>
          <a:prstGeom prst="rect">
            <a:avLst/>
          </a:prstGeom>
          <a:noFill/>
        </p:spPr>
        <p:txBody>
          <a:bodyPr wrap="square" rtlCol="0">
            <a:spAutoFit/>
          </a:bodyPr>
          <a:lstStyle/>
          <a:p>
            <a:pPr marL="0" marR="0">
              <a:spcBef>
                <a:spcPts val="0"/>
              </a:spcBef>
              <a:spcAft>
                <a:spcPts val="0"/>
              </a:spcAft>
            </a:pPr>
            <a:r>
              <a:rPr lang="en-US" sz="1600" kern="100" dirty="0">
                <a:effectLst/>
                <a:latin typeface="Verdana" panose="020B0604030504040204" pitchFamily="34" charset="0"/>
                <a:ea typeface="Verdana" panose="020B0604030504040204" pitchFamily="34" charset="0"/>
                <a:cs typeface="Times New Roman" panose="02020603050405020304" pitchFamily="18" charset="0"/>
              </a:rPr>
              <a:t>1. Assign Role:</a:t>
            </a:r>
          </a:p>
          <a:p>
            <a:pPr lvl="1"/>
            <a:r>
              <a:rPr lang="en-US" sz="1600" kern="100" dirty="0">
                <a:effectLst/>
                <a:latin typeface="Verdana" panose="020B0604030504040204" pitchFamily="34" charset="0"/>
                <a:ea typeface="Verdana" panose="020B0604030504040204" pitchFamily="34" charset="0"/>
                <a:cs typeface="Times New Roman" panose="02020603050405020304" pitchFamily="18" charset="0"/>
              </a:rPr>
              <a:t>- Go to the resource group or specific resources where the role should be assigned.</a:t>
            </a:r>
          </a:p>
          <a:p>
            <a:pPr marL="0" marR="0">
              <a:spcBef>
                <a:spcPts val="0"/>
              </a:spcBef>
              <a:spcAft>
                <a:spcPts val="0"/>
              </a:spcAft>
            </a:pPr>
            <a:r>
              <a:rPr lang="en-US" sz="1600" kern="100" dirty="0">
                <a:effectLst/>
                <a:latin typeface="Verdana" panose="020B0604030504040204" pitchFamily="34" charset="0"/>
                <a:ea typeface="Verdana" panose="020B0604030504040204" pitchFamily="34" charset="0"/>
                <a:cs typeface="Times New Roman" panose="02020603050405020304" pitchFamily="18" charset="0"/>
              </a:rPr>
              <a:t>- Select Access control (IAM) &gt; Add role assignment.</a:t>
            </a:r>
          </a:p>
          <a:p>
            <a:pPr lvl="1"/>
            <a:r>
              <a:rPr lang="en-US" sz="1600" kern="100" dirty="0">
                <a:effectLst/>
                <a:latin typeface="Verdana" panose="020B0604030504040204" pitchFamily="34" charset="0"/>
                <a:ea typeface="Verdana" panose="020B0604030504040204" pitchFamily="34" charset="0"/>
                <a:cs typeface="Times New Roman" panose="02020603050405020304" pitchFamily="18" charset="0"/>
              </a:rPr>
              <a:t>- Choose the custom role and assign it to the newly onboarded employee.</a:t>
            </a:r>
          </a:p>
        </p:txBody>
      </p:sp>
      <p:pic>
        <p:nvPicPr>
          <p:cNvPr id="5" name="Picture 4" descr="A screenshot of a computer&#10;&#10;Description automatically generated">
            <a:extLst>
              <a:ext uri="{FF2B5EF4-FFF2-40B4-BE49-F238E27FC236}">
                <a16:creationId xmlns:a16="http://schemas.microsoft.com/office/drawing/2014/main" id="{A0F895F9-A7C8-488F-0866-3A10CB2C2DC3}"/>
              </a:ext>
            </a:extLst>
          </p:cNvPr>
          <p:cNvPicPr>
            <a:picLocks noChangeAspect="1"/>
          </p:cNvPicPr>
          <p:nvPr/>
        </p:nvPicPr>
        <p:blipFill>
          <a:blip r:embed="rId2"/>
          <a:stretch>
            <a:fillRect/>
          </a:stretch>
        </p:blipFill>
        <p:spPr>
          <a:xfrm>
            <a:off x="3214255" y="1960465"/>
            <a:ext cx="8493113" cy="4414838"/>
          </a:xfrm>
          <a:prstGeom prst="rect">
            <a:avLst/>
          </a:prstGeom>
          <a:ln>
            <a:solidFill>
              <a:schemeClr val="accent1"/>
            </a:solidFill>
          </a:ln>
        </p:spPr>
      </p:pic>
    </p:spTree>
    <p:extLst>
      <p:ext uri="{BB962C8B-B14F-4D97-AF65-F5344CB8AC3E}">
        <p14:creationId xmlns:p14="http://schemas.microsoft.com/office/powerpoint/2010/main" val="1699285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660230"/>
          </a:xfrm>
        </p:spPr>
        <p:txBody>
          <a:bodyPr/>
          <a:lstStyle/>
          <a:p>
            <a:r>
              <a:rPr lang="en-US" dirty="0"/>
              <a:t>CONCLUSION</a:t>
            </a:r>
          </a:p>
        </p:txBody>
      </p:sp>
      <p:sp>
        <p:nvSpPr>
          <p:cNvPr id="7" name="TextBox 6">
            <a:extLst>
              <a:ext uri="{FF2B5EF4-FFF2-40B4-BE49-F238E27FC236}">
                <a16:creationId xmlns:a16="http://schemas.microsoft.com/office/drawing/2014/main" id="{DFC8AA24-0AC8-CE84-5BF4-E4BF524D4BB3}"/>
              </a:ext>
            </a:extLst>
          </p:cNvPr>
          <p:cNvSpPr txBox="1"/>
          <p:nvPr/>
        </p:nvSpPr>
        <p:spPr>
          <a:xfrm>
            <a:off x="481584" y="1755648"/>
            <a:ext cx="11228832" cy="2462213"/>
          </a:xfrm>
          <a:prstGeom prst="rect">
            <a:avLst/>
          </a:prstGeom>
          <a:noFill/>
        </p:spPr>
        <p:txBody>
          <a:bodyPr wrap="square" rtlCol="0">
            <a:spAutoFit/>
          </a:bodyPr>
          <a:lstStyle/>
          <a:p>
            <a:pPr marL="342900" indent="-342900">
              <a:buFont typeface="Wingdings" panose="05000000000000000000" pitchFamily="2" charset="2"/>
              <a:buChar char="v"/>
            </a:pPr>
            <a:endParaRPr lang="en-US" sz="2000" kern="100" dirty="0">
              <a:latin typeface="Verdana" panose="020B0604030504040204" pitchFamily="34" charset="0"/>
              <a:ea typeface="Verdana" panose="020B0604030504040204" pitchFamily="34" charset="0"/>
              <a:cs typeface="Times New Roman" panose="02020603050405020304" pitchFamily="18" charset="0"/>
            </a:endParaRPr>
          </a:p>
          <a:p>
            <a:pPr marL="342900" marR="0" indent="-342900">
              <a:spcBef>
                <a:spcPts val="0"/>
              </a:spcBef>
              <a:spcAft>
                <a:spcPts val="0"/>
              </a:spcAft>
              <a:buFont typeface="Wingdings" panose="05000000000000000000" pitchFamily="2" charset="2"/>
              <a:buChar char="v"/>
            </a:pPr>
            <a:r>
              <a:rPr lang="en-US" sz="2000" kern="100" dirty="0">
                <a:latin typeface="Verdana" panose="020B0604030504040204" pitchFamily="34" charset="0"/>
                <a:ea typeface="Verdana" panose="020B0604030504040204" pitchFamily="34" charset="0"/>
                <a:cs typeface="Times New Roman" panose="02020603050405020304" pitchFamily="18" charset="0"/>
              </a:rPr>
              <a:t>Summary of the steps taken to connect Internet workloads using </a:t>
            </a:r>
            <a:r>
              <a:rPr lang="en-US" sz="2000" kern="100" dirty="0" err="1">
                <a:latin typeface="Verdana" panose="020B0604030504040204" pitchFamily="34" charset="0"/>
                <a:ea typeface="Verdana" panose="020B0604030504040204" pitchFamily="34" charset="0"/>
                <a:cs typeface="Times New Roman" panose="02020603050405020304" pitchFamily="18" charset="0"/>
              </a:rPr>
              <a:t>VNet</a:t>
            </a:r>
            <a:r>
              <a:rPr lang="en-US" sz="2000" kern="100" dirty="0">
                <a:latin typeface="Verdana" panose="020B0604030504040204" pitchFamily="34" charset="0"/>
                <a:ea typeface="Verdana" panose="020B0604030504040204" pitchFamily="34" charset="0"/>
                <a:cs typeface="Times New Roman" panose="02020603050405020304" pitchFamily="18" charset="0"/>
              </a:rPr>
              <a:t> peering and assign a custom role.</a:t>
            </a:r>
          </a:p>
          <a:p>
            <a:pPr marL="342900" marR="0" indent="-342900">
              <a:spcBef>
                <a:spcPts val="0"/>
              </a:spcBef>
              <a:spcAft>
                <a:spcPts val="0"/>
              </a:spcAft>
              <a:buFont typeface="Wingdings" panose="05000000000000000000" pitchFamily="2" charset="2"/>
              <a:buChar char="v"/>
            </a:pPr>
            <a:r>
              <a:rPr lang="en-US" sz="2000" kern="100" dirty="0">
                <a:latin typeface="Verdana" panose="020B0604030504040204" pitchFamily="34" charset="0"/>
                <a:ea typeface="Verdana" panose="020B0604030504040204" pitchFamily="34" charset="0"/>
                <a:cs typeface="Times New Roman" panose="02020603050405020304" pitchFamily="18" charset="0"/>
              </a:rPr>
              <a:t>Emphasis on the importance of security and proper access management in cloud environments.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endParaRPr lang="en-US" dirty="0"/>
          </a:p>
        </p:txBody>
      </p:sp>
    </p:spTree>
    <p:extLst>
      <p:ext uri="{BB962C8B-B14F-4D97-AF65-F5344CB8AC3E}">
        <p14:creationId xmlns:p14="http://schemas.microsoft.com/office/powerpoint/2010/main" val="765121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sz="1800" dirty="0">
                <a:solidFill>
                  <a:srgbClr val="FFFFFF"/>
                </a:solidFill>
                <a:latin typeface="+mj-lt"/>
                <a:ea typeface="+mj-ea"/>
                <a:cs typeface="+mj-cs"/>
              </a:rPr>
              <a:t>12ASHU12@GMAIL.COM </a:t>
            </a:r>
          </a:p>
          <a:p>
            <a:r>
              <a:rPr lang="en-US" sz="1800" dirty="0">
                <a:solidFill>
                  <a:srgbClr val="FFFFFF"/>
                </a:solidFill>
                <a:latin typeface="+mj-lt"/>
                <a:ea typeface="+mj-ea"/>
                <a:cs typeface="+mj-cs"/>
                <a:hlinkClick r:id="rId3"/>
              </a:rPr>
              <a:t>WWW.LINKEDIN.COM/IN/ASHUTOSH-SRIVASTAVA-12ASHU12</a:t>
            </a:r>
            <a:endParaRPr lang="en-US" sz="1800" dirty="0">
              <a:solidFill>
                <a:srgbClr val="FFFFFF"/>
              </a:solidFill>
              <a:latin typeface="+mj-lt"/>
              <a:ea typeface="+mj-ea"/>
              <a:cs typeface="+mj-cs"/>
            </a:endParaRPr>
          </a:p>
          <a:p>
            <a:r>
              <a:rPr lang="en-US" sz="3600" dirty="0">
                <a:solidFill>
                  <a:srgbClr val="FFFFFF"/>
                </a:solidFill>
                <a:latin typeface="+mj-lt"/>
                <a:ea typeface="+mj-ea"/>
                <a:cs typeface="+mj-cs"/>
              </a:rPr>
              <a:t> </a:t>
            </a: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pic>
        <p:nvPicPr>
          <p:cNvPr id="6" name="Picture 5">
            <a:extLst>
              <a:ext uri="{FF2B5EF4-FFF2-40B4-BE49-F238E27FC236}">
                <a16:creationId xmlns:a16="http://schemas.microsoft.com/office/drawing/2014/main" id="{56F99F3E-BD01-CCBC-0A1B-804261CE212A}"/>
              </a:ext>
            </a:extLst>
          </p:cNvPr>
          <p:cNvPicPr>
            <a:picLocks noChangeAspect="1"/>
          </p:cNvPicPr>
          <p:nvPr/>
        </p:nvPicPr>
        <p:blipFill>
          <a:blip r:embed="rId5"/>
          <a:stretch>
            <a:fillRect/>
          </a:stretch>
        </p:blipFill>
        <p:spPr>
          <a:xfrm>
            <a:off x="8391684" y="4831685"/>
            <a:ext cx="1137403" cy="124603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PROBLEM STATEMENT AND MOTIVATION</a:t>
            </a:r>
          </a:p>
        </p:txBody>
      </p:sp>
      <p:sp>
        <p:nvSpPr>
          <p:cNvPr id="7" name="TextBox 6">
            <a:extLst>
              <a:ext uri="{FF2B5EF4-FFF2-40B4-BE49-F238E27FC236}">
                <a16:creationId xmlns:a16="http://schemas.microsoft.com/office/drawing/2014/main" id="{761DDD05-9AB5-21A3-BF20-87E75CED48AB}"/>
              </a:ext>
            </a:extLst>
          </p:cNvPr>
          <p:cNvSpPr txBox="1"/>
          <p:nvPr/>
        </p:nvSpPr>
        <p:spPr>
          <a:xfrm>
            <a:off x="448056" y="1975104"/>
            <a:ext cx="11292840" cy="3139321"/>
          </a:xfrm>
          <a:prstGeom prst="rect">
            <a:avLst/>
          </a:prstGeom>
          <a:noFill/>
        </p:spPr>
        <p:txBody>
          <a:bodyPr wrap="square" rtlCol="0">
            <a:spAutoFit/>
          </a:bodyPr>
          <a:lstStyle/>
          <a:p>
            <a:r>
              <a:rPr lang="en-US" sz="1800" b="1" i="0" u="none" strike="noStrike" baseline="0" dirty="0">
                <a:solidFill>
                  <a:srgbClr val="000000"/>
                </a:solidFill>
                <a:latin typeface="Calibri" panose="020F0502020204030204" pitchFamily="34" charset="0"/>
              </a:rPr>
              <a:t>Description: </a:t>
            </a:r>
            <a:r>
              <a:rPr lang="en-US" sz="1800" b="0" i="0" u="none" strike="noStrike" baseline="0" dirty="0">
                <a:solidFill>
                  <a:srgbClr val="000000"/>
                </a:solidFill>
                <a:latin typeface="Calibri" panose="020F0502020204030204" pitchFamily="34" charset="0"/>
              </a:rPr>
              <a:t>The Rand Enterprises Corporation is evaluating Azure as a deployment platform. To help the company with its evaluation, you need to create virtual networks in the region specified by Rand Enterprises Corporation. You have to create test virtual machines in two virtual networks, establish connectivity between the two networks via </a:t>
            </a:r>
            <a:r>
              <a:rPr lang="en-US" sz="1800" b="0" i="0" u="none" strike="noStrike" baseline="0" dirty="0" err="1">
                <a:solidFill>
                  <a:srgbClr val="000000"/>
                </a:solidFill>
                <a:latin typeface="Calibri" panose="020F0502020204030204" pitchFamily="34" charset="0"/>
              </a:rPr>
              <a:t>VNet</a:t>
            </a:r>
            <a:r>
              <a:rPr lang="en-US" sz="1800" b="0" i="0" u="none" strike="noStrike" baseline="0" dirty="0">
                <a:solidFill>
                  <a:srgbClr val="000000"/>
                </a:solidFill>
                <a:latin typeface="Calibri" panose="020F0502020204030204" pitchFamily="34" charset="0"/>
              </a:rPr>
              <a:t> peering, and ensure connectivity is established properly. </a:t>
            </a:r>
          </a:p>
          <a:p>
            <a:r>
              <a:rPr lang="en-US" sz="1800" b="0" i="0" u="none" strike="noStrike" baseline="0" dirty="0">
                <a:solidFill>
                  <a:srgbClr val="000000"/>
                </a:solidFill>
                <a:latin typeface="Calibri" panose="020F0502020204030204" pitchFamily="34" charset="0"/>
              </a:rPr>
              <a:t>To test the platform, Rand Enterprises Corporation wants to onboard an employee on the company’s default Azure Active Directory and assign a Custom RBAC role, under which they will be able to read the network and storage along with the VM. Under this custom RBAC, the employee should also be given permission to start and restart the VM. You have to onboard the employee under the default Azure AD and create a custom RBAC for the role of computer operator for this employee. </a:t>
            </a:r>
          </a:p>
          <a:p>
            <a:r>
              <a:rPr lang="en-US" sz="1800" b="0" i="0" u="none" strike="noStrike" baseline="0" dirty="0">
                <a:solidFill>
                  <a:srgbClr val="000000"/>
                </a:solidFill>
                <a:latin typeface="Calibri" panose="020F0502020204030204" pitchFamily="34" charset="0"/>
              </a:rPr>
              <a:t>As a security measure, you need to ensure that the onboarded user can only access the resources mentioned in the custom role and adhere to the principle of least </a:t>
            </a:r>
            <a:r>
              <a:rPr lang="en-US" sz="1800" b="0" i="0" u="none" strike="noStrike" baseline="0" dirty="0" err="1">
                <a:solidFill>
                  <a:srgbClr val="000000"/>
                </a:solidFill>
                <a:latin typeface="Calibri" panose="020F0502020204030204" pitchFamily="34" charset="0"/>
              </a:rPr>
              <a:t>privi</a:t>
            </a:r>
            <a:r>
              <a:rPr lang="en-US" sz="1800" b="0" i="0" u="none" strike="noStrike" baseline="0" dirty="0">
                <a:solidFill>
                  <a:srgbClr val="000000"/>
                </a:solidFill>
                <a:latin typeface="Calibri" panose="020F0502020204030204" pitchFamily="34" charset="0"/>
              </a:rPr>
              <a:t> </a:t>
            </a:r>
            <a:endParaRPr lang="en-US" dirty="0"/>
          </a:p>
        </p:txBody>
      </p:sp>
    </p:spTree>
    <p:extLst>
      <p:ext uri="{BB962C8B-B14F-4D97-AF65-F5344CB8AC3E}">
        <p14:creationId xmlns:p14="http://schemas.microsoft.com/office/powerpoint/2010/main" val="497607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660230"/>
          </a:xfrm>
        </p:spPr>
        <p:txBody>
          <a:bodyPr/>
          <a:lstStyle/>
          <a:p>
            <a:r>
              <a:rPr lang="en-US" dirty="0"/>
              <a:t>Project Objectives</a:t>
            </a:r>
          </a:p>
        </p:txBody>
      </p:sp>
      <p:sp>
        <p:nvSpPr>
          <p:cNvPr id="7" name="TextBox 6">
            <a:extLst>
              <a:ext uri="{FF2B5EF4-FFF2-40B4-BE49-F238E27FC236}">
                <a16:creationId xmlns:a16="http://schemas.microsoft.com/office/drawing/2014/main" id="{DFC8AA24-0AC8-CE84-5BF4-E4BF524D4BB3}"/>
              </a:ext>
            </a:extLst>
          </p:cNvPr>
          <p:cNvSpPr txBox="1"/>
          <p:nvPr/>
        </p:nvSpPr>
        <p:spPr>
          <a:xfrm>
            <a:off x="484632" y="2139696"/>
            <a:ext cx="11228832" cy="1908215"/>
          </a:xfrm>
          <a:prstGeom prst="rect">
            <a:avLst/>
          </a:prstGeom>
          <a:noFill/>
        </p:spPr>
        <p:txBody>
          <a:bodyPr wrap="square" rtlCol="0">
            <a:spAutoFit/>
          </a:bodyPr>
          <a:lstStyle/>
          <a:p>
            <a:pPr marL="285750" marR="0" indent="-285750">
              <a:spcBef>
                <a:spcPts val="0"/>
              </a:spcBef>
              <a:spcAft>
                <a:spcPts val="0"/>
              </a:spcAft>
              <a:buFont typeface="Wingdings" panose="05000000000000000000" pitchFamily="2" charset="2"/>
              <a:buChar char="v"/>
            </a:pPr>
            <a:r>
              <a:rPr lang="en-US" sz="2000" kern="100" dirty="0">
                <a:effectLst/>
                <a:latin typeface="Verdana" panose="020B0604030504040204" pitchFamily="34" charset="0"/>
                <a:ea typeface="Verdana" panose="020B0604030504040204" pitchFamily="34" charset="0"/>
                <a:cs typeface="Times New Roman" panose="02020603050405020304" pitchFamily="18" charset="0"/>
              </a:rPr>
              <a:t>Create virtual networks in the specified Azure region.</a:t>
            </a:r>
          </a:p>
          <a:p>
            <a:pPr marL="285750" marR="0" indent="-285750">
              <a:spcBef>
                <a:spcPts val="0"/>
              </a:spcBef>
              <a:spcAft>
                <a:spcPts val="0"/>
              </a:spcAft>
              <a:buFont typeface="Wingdings" panose="05000000000000000000" pitchFamily="2" charset="2"/>
              <a:buChar char="v"/>
            </a:pPr>
            <a:r>
              <a:rPr lang="en-US" sz="2000" kern="100" dirty="0">
                <a:effectLst/>
                <a:latin typeface="Verdana" panose="020B0604030504040204" pitchFamily="34" charset="0"/>
                <a:ea typeface="Verdana" panose="020B0604030504040204" pitchFamily="34" charset="0"/>
                <a:cs typeface="Times New Roman" panose="02020603050405020304" pitchFamily="18" charset="0"/>
              </a:rPr>
              <a:t>Deploy test virtual machines (VMs) in two virtual networks.</a:t>
            </a:r>
          </a:p>
          <a:p>
            <a:pPr marL="285750" marR="0" indent="-285750">
              <a:spcBef>
                <a:spcPts val="0"/>
              </a:spcBef>
              <a:spcAft>
                <a:spcPts val="0"/>
              </a:spcAft>
              <a:buFont typeface="Wingdings" panose="05000000000000000000" pitchFamily="2" charset="2"/>
              <a:buChar char="v"/>
            </a:pPr>
            <a:r>
              <a:rPr lang="en-US" sz="2000" kern="100" dirty="0">
                <a:effectLst/>
                <a:latin typeface="Verdana" panose="020B0604030504040204" pitchFamily="34" charset="0"/>
                <a:ea typeface="Verdana" panose="020B0604030504040204" pitchFamily="34" charset="0"/>
                <a:cs typeface="Times New Roman" panose="02020603050405020304" pitchFamily="18" charset="0"/>
              </a:rPr>
              <a:t>Establish </a:t>
            </a:r>
            <a:r>
              <a:rPr lang="en-US" sz="2000" kern="100" dirty="0" err="1">
                <a:effectLst/>
                <a:latin typeface="Verdana" panose="020B0604030504040204" pitchFamily="34" charset="0"/>
                <a:ea typeface="Verdana" panose="020B0604030504040204" pitchFamily="34" charset="0"/>
                <a:cs typeface="Times New Roman" panose="02020603050405020304" pitchFamily="18" charset="0"/>
              </a:rPr>
              <a:t>VNet</a:t>
            </a:r>
            <a:r>
              <a:rPr lang="en-US" sz="2000" kern="100" dirty="0">
                <a:effectLst/>
                <a:latin typeface="Verdana" panose="020B0604030504040204" pitchFamily="34" charset="0"/>
                <a:ea typeface="Verdana" panose="020B0604030504040204" pitchFamily="34" charset="0"/>
                <a:cs typeface="Times New Roman" panose="02020603050405020304" pitchFamily="18" charset="0"/>
              </a:rPr>
              <a:t> peering for connectivity between the networks.</a:t>
            </a:r>
          </a:p>
          <a:p>
            <a:pPr marL="285750" marR="0" indent="-285750">
              <a:spcBef>
                <a:spcPts val="0"/>
              </a:spcBef>
              <a:spcAft>
                <a:spcPts val="0"/>
              </a:spcAft>
              <a:buFont typeface="Wingdings" panose="05000000000000000000" pitchFamily="2" charset="2"/>
              <a:buChar char="v"/>
            </a:pPr>
            <a:r>
              <a:rPr lang="en-US" sz="2000" kern="100" dirty="0">
                <a:effectLst/>
                <a:latin typeface="Verdana" panose="020B0604030504040204" pitchFamily="34" charset="0"/>
                <a:ea typeface="Verdana" panose="020B0604030504040204" pitchFamily="34" charset="0"/>
                <a:cs typeface="Times New Roman" panose="02020603050405020304" pitchFamily="18" charset="0"/>
              </a:rPr>
              <a:t>Onboard an employee to Azure Active Directory (AD).</a:t>
            </a:r>
          </a:p>
          <a:p>
            <a:pPr marL="285750" marR="0" indent="-285750">
              <a:spcBef>
                <a:spcPts val="0"/>
              </a:spcBef>
              <a:spcAft>
                <a:spcPts val="0"/>
              </a:spcAft>
              <a:buFont typeface="Wingdings" panose="05000000000000000000" pitchFamily="2" charset="2"/>
              <a:buChar char="v"/>
            </a:pPr>
            <a:r>
              <a:rPr lang="en-US" sz="2000" kern="100" dirty="0">
                <a:effectLst/>
                <a:latin typeface="Verdana" panose="020B0604030504040204" pitchFamily="34" charset="0"/>
                <a:ea typeface="Verdana" panose="020B0604030504040204" pitchFamily="34" charset="0"/>
                <a:cs typeface="Times New Roman" panose="02020603050405020304" pitchFamily="18" charset="0"/>
              </a:rPr>
              <a:t>Create and assign a custom RBAC role for the employee.</a:t>
            </a:r>
          </a:p>
          <a:p>
            <a:endParaRPr lang="en-US" dirty="0"/>
          </a:p>
        </p:txBody>
      </p:sp>
    </p:spTree>
    <p:extLst>
      <p:ext uri="{BB962C8B-B14F-4D97-AF65-F5344CB8AC3E}">
        <p14:creationId xmlns:p14="http://schemas.microsoft.com/office/powerpoint/2010/main" val="3224403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25406"/>
          </a:xfrm>
        </p:spPr>
        <p:txBody>
          <a:bodyPr>
            <a:normAutofit fontScale="90000"/>
          </a:bodyPr>
          <a:lstStyle/>
          <a:p>
            <a:br>
              <a:rPr lang="en-US" dirty="0"/>
            </a:br>
            <a:br>
              <a:rPr lang="en-US" dirty="0"/>
            </a:br>
            <a:r>
              <a:rPr lang="en-US" dirty="0"/>
              <a:t>Step 1 - Create  Virtual Networks</a:t>
            </a:r>
            <a:b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dirty="0"/>
          </a:p>
        </p:txBody>
      </p:sp>
      <p:sp>
        <p:nvSpPr>
          <p:cNvPr id="7" name="TextBox 6">
            <a:extLst>
              <a:ext uri="{FF2B5EF4-FFF2-40B4-BE49-F238E27FC236}">
                <a16:creationId xmlns:a16="http://schemas.microsoft.com/office/drawing/2014/main" id="{DFC8AA24-0AC8-CE84-5BF4-E4BF524D4BB3}"/>
              </a:ext>
            </a:extLst>
          </p:cNvPr>
          <p:cNvSpPr txBox="1"/>
          <p:nvPr/>
        </p:nvSpPr>
        <p:spPr>
          <a:xfrm>
            <a:off x="484632" y="2139696"/>
            <a:ext cx="11228832" cy="1723549"/>
          </a:xfrm>
          <a:prstGeom prst="rect">
            <a:avLst/>
          </a:prstGeom>
          <a:noFill/>
        </p:spPr>
        <p:txBody>
          <a:bodyPr wrap="square" rtlCol="0">
            <a:spAutoFit/>
          </a:bodyPr>
          <a:lstStyle/>
          <a:p>
            <a:pPr marL="0" marR="0">
              <a:spcBef>
                <a:spcPts val="0"/>
              </a:spcBef>
              <a:spcAft>
                <a:spcPts val="0"/>
              </a:spcAft>
            </a:pPr>
            <a:r>
              <a:rPr lang="en-US" sz="1400" kern="100" dirty="0">
                <a:latin typeface="Verdana" panose="020B0604030504040204" pitchFamily="34" charset="0"/>
                <a:ea typeface="Verdana" panose="020B0604030504040204" pitchFamily="34" charset="0"/>
                <a:cs typeface="Times New Roman" panose="02020603050405020304" pitchFamily="18" charset="0"/>
              </a:rPr>
              <a:t>1. Log in to Azure Portal: Access the Azure portal using your credentials.</a:t>
            </a:r>
          </a:p>
          <a:p>
            <a:pPr marL="0" marR="0">
              <a:spcBef>
                <a:spcPts val="0"/>
              </a:spcBef>
              <a:spcAft>
                <a:spcPts val="0"/>
              </a:spcAft>
            </a:pPr>
            <a:r>
              <a:rPr lang="en-US" sz="1400" kern="100" dirty="0">
                <a:latin typeface="Verdana" panose="020B0604030504040204" pitchFamily="34" charset="0"/>
                <a:ea typeface="Verdana" panose="020B0604030504040204" pitchFamily="34" charset="0"/>
                <a:cs typeface="Times New Roman" panose="02020603050405020304" pitchFamily="18" charset="0"/>
              </a:rPr>
              <a:t>2. Create Virtual Networks:</a:t>
            </a:r>
          </a:p>
          <a:p>
            <a:pPr lvl="1"/>
            <a:r>
              <a:rPr lang="en-US" sz="1400" kern="100" dirty="0">
                <a:latin typeface="Verdana" panose="020B0604030504040204" pitchFamily="34" charset="0"/>
                <a:ea typeface="Verdana" panose="020B0604030504040204" pitchFamily="34" charset="0"/>
                <a:cs typeface="Times New Roman" panose="02020603050405020304" pitchFamily="18" charset="0"/>
              </a:rPr>
              <a:t>- Navigate to Create a resource &gt; Networking &gt; Virtual Network.</a:t>
            </a:r>
          </a:p>
          <a:p>
            <a:pPr lvl="1"/>
            <a:r>
              <a:rPr lang="en-US" sz="1400" kern="100" dirty="0">
                <a:latin typeface="Verdana" panose="020B0604030504040204" pitchFamily="34" charset="0"/>
                <a:ea typeface="Verdana" panose="020B0604030504040204" pitchFamily="34" charset="0"/>
                <a:cs typeface="Times New Roman" panose="02020603050405020304" pitchFamily="18" charset="0"/>
              </a:rPr>
              <a:t>- Specify the name, address space, and region for the first virtual network (e.g., VNet1).</a:t>
            </a:r>
          </a:p>
          <a:p>
            <a:pPr lvl="1"/>
            <a:r>
              <a:rPr lang="en-US" sz="1400" kern="100" dirty="0">
                <a:latin typeface="Verdana" panose="020B0604030504040204" pitchFamily="34" charset="0"/>
                <a:ea typeface="Verdana" panose="020B0604030504040204" pitchFamily="34" charset="0"/>
                <a:cs typeface="Times New Roman" panose="02020603050405020304" pitchFamily="18" charset="0"/>
              </a:rPr>
              <a:t>- Repeat the process for the second virtual network (e.g., VNet2).</a:t>
            </a:r>
          </a:p>
          <a:p>
            <a:endParaRPr lang="en-US" dirty="0"/>
          </a:p>
          <a:p>
            <a:endParaRPr lang="en-US" dirty="0"/>
          </a:p>
        </p:txBody>
      </p:sp>
      <p:pic>
        <p:nvPicPr>
          <p:cNvPr id="4" name="Picture 3" descr="A computer screen shot of a computer&#10;&#10;Description automatically generated">
            <a:extLst>
              <a:ext uri="{FF2B5EF4-FFF2-40B4-BE49-F238E27FC236}">
                <a16:creationId xmlns:a16="http://schemas.microsoft.com/office/drawing/2014/main" id="{9CC7548E-6C51-5B90-4CE1-EC9A0A93B2DF}"/>
              </a:ext>
            </a:extLst>
          </p:cNvPr>
          <p:cNvPicPr>
            <a:picLocks noChangeAspect="1"/>
          </p:cNvPicPr>
          <p:nvPr/>
        </p:nvPicPr>
        <p:blipFill rotWithShape="1">
          <a:blip r:embed="rId2"/>
          <a:srcRect b="51972"/>
          <a:stretch/>
        </p:blipFill>
        <p:spPr>
          <a:xfrm>
            <a:off x="478536" y="3568446"/>
            <a:ext cx="11228832" cy="3033522"/>
          </a:xfrm>
          <a:prstGeom prst="rect">
            <a:avLst/>
          </a:prstGeom>
          <a:ln>
            <a:solidFill>
              <a:schemeClr val="accent1"/>
            </a:solidFill>
          </a:ln>
        </p:spPr>
      </p:pic>
    </p:spTree>
    <p:extLst>
      <p:ext uri="{BB962C8B-B14F-4D97-AF65-F5344CB8AC3E}">
        <p14:creationId xmlns:p14="http://schemas.microsoft.com/office/powerpoint/2010/main" val="934419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25406"/>
          </a:xfrm>
        </p:spPr>
        <p:txBody>
          <a:bodyPr>
            <a:normAutofit fontScale="90000"/>
          </a:bodyPr>
          <a:lstStyle/>
          <a:p>
            <a:br>
              <a:rPr lang="en-US" dirty="0"/>
            </a:br>
            <a:br>
              <a:rPr lang="en-US" dirty="0"/>
            </a:br>
            <a:r>
              <a:rPr lang="en-US" dirty="0"/>
              <a:t>Step 2 - Create Test Virtual Machines</a:t>
            </a:r>
            <a:b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dirty="0"/>
          </a:p>
        </p:txBody>
      </p:sp>
      <p:sp>
        <p:nvSpPr>
          <p:cNvPr id="7" name="TextBox 6">
            <a:extLst>
              <a:ext uri="{FF2B5EF4-FFF2-40B4-BE49-F238E27FC236}">
                <a16:creationId xmlns:a16="http://schemas.microsoft.com/office/drawing/2014/main" id="{DFC8AA24-0AC8-CE84-5BF4-E4BF524D4BB3}"/>
              </a:ext>
            </a:extLst>
          </p:cNvPr>
          <p:cNvSpPr txBox="1"/>
          <p:nvPr/>
        </p:nvSpPr>
        <p:spPr>
          <a:xfrm>
            <a:off x="484632" y="2139696"/>
            <a:ext cx="2944368" cy="2385268"/>
          </a:xfrm>
          <a:prstGeom prst="rect">
            <a:avLst/>
          </a:prstGeom>
          <a:noFill/>
        </p:spPr>
        <p:txBody>
          <a:bodyPr wrap="square" rtlCol="0">
            <a:spAutoFit/>
          </a:bodyPr>
          <a:lstStyle/>
          <a:p>
            <a:pPr marL="0" marR="0">
              <a:spcBef>
                <a:spcPts val="0"/>
              </a:spcBef>
              <a:spcAft>
                <a:spcPts val="0"/>
              </a:spcAft>
            </a:pPr>
            <a:r>
              <a:rPr lang="en-US" sz="1100" kern="100" dirty="0">
                <a:effectLst/>
                <a:latin typeface="Verdana" panose="020B0604030504040204" pitchFamily="34" charset="0"/>
                <a:ea typeface="Verdana" panose="020B0604030504040204" pitchFamily="34" charset="0"/>
                <a:cs typeface="Times New Roman" panose="02020603050405020304" pitchFamily="18" charset="0"/>
              </a:rPr>
              <a:t>1. Create Virtual Machines:</a:t>
            </a:r>
          </a:p>
          <a:p>
            <a:pPr lvl="1"/>
            <a:r>
              <a:rPr lang="en-US" sz="1100" kern="100" dirty="0">
                <a:effectLst/>
                <a:latin typeface="Verdana" panose="020B0604030504040204" pitchFamily="34" charset="0"/>
                <a:ea typeface="Verdana" panose="020B0604030504040204" pitchFamily="34" charset="0"/>
                <a:cs typeface="Times New Roman" panose="02020603050405020304" pitchFamily="18" charset="0"/>
              </a:rPr>
              <a:t>- Navigate to Create a resource &gt; Compute &gt; Virtual Machine.</a:t>
            </a:r>
          </a:p>
          <a:p>
            <a:pPr lvl="1"/>
            <a:r>
              <a:rPr lang="en-US" sz="1100" kern="100" dirty="0">
                <a:effectLst/>
                <a:latin typeface="Verdana" panose="020B0604030504040204" pitchFamily="34" charset="0"/>
                <a:ea typeface="Verdana" panose="020B0604030504040204" pitchFamily="34" charset="0"/>
                <a:cs typeface="Times New Roman" panose="02020603050405020304" pitchFamily="18" charset="0"/>
              </a:rPr>
              <a:t>- Select the appropriate virtual network (VNet1) and configure the VM settings (size, OS, etc.).</a:t>
            </a:r>
          </a:p>
          <a:p>
            <a:pPr lvl="1"/>
            <a:r>
              <a:rPr lang="en-US" sz="1100" kern="100" dirty="0">
                <a:effectLst/>
                <a:latin typeface="Verdana" panose="020B0604030504040204" pitchFamily="34" charset="0"/>
                <a:ea typeface="Verdana" panose="020B0604030504040204" pitchFamily="34" charset="0"/>
                <a:cs typeface="Times New Roman" panose="02020603050405020304" pitchFamily="18" charset="0"/>
              </a:rPr>
              <a:t>- Repeat the process to create a VM in the second virtual network (VNet2).</a:t>
            </a:r>
          </a:p>
          <a:p>
            <a:pPr marL="742950" lvl="1" indent="-285750">
              <a:buFontTx/>
              <a:buChar char="-"/>
            </a:pPr>
            <a:endParaRPr lang="en-US" sz="1400" kern="100" dirty="0">
              <a:latin typeface="Verdana" panose="020B0604030504040204" pitchFamily="34" charset="0"/>
              <a:ea typeface="Verdana" panose="020B0604030504040204" pitchFamily="34" charset="0"/>
              <a:cs typeface="Times New Roman" panose="02020603050405020304" pitchFamily="18" charset="0"/>
            </a:endParaRPr>
          </a:p>
          <a:p>
            <a:endParaRPr lang="en-US" dirty="0"/>
          </a:p>
          <a:p>
            <a:endParaRPr lang="en-US" dirty="0"/>
          </a:p>
        </p:txBody>
      </p:sp>
      <p:pic>
        <p:nvPicPr>
          <p:cNvPr id="5" name="Picture 4" descr="A screenshot of a computer">
            <a:extLst>
              <a:ext uri="{FF2B5EF4-FFF2-40B4-BE49-F238E27FC236}">
                <a16:creationId xmlns:a16="http://schemas.microsoft.com/office/drawing/2014/main" id="{A8293F2F-2452-F137-239D-AC0C3BD1E622}"/>
              </a:ext>
            </a:extLst>
          </p:cNvPr>
          <p:cNvPicPr>
            <a:picLocks noChangeAspect="1"/>
          </p:cNvPicPr>
          <p:nvPr/>
        </p:nvPicPr>
        <p:blipFill>
          <a:blip r:embed="rId2"/>
          <a:stretch>
            <a:fillRect/>
          </a:stretch>
        </p:blipFill>
        <p:spPr>
          <a:xfrm>
            <a:off x="3429000" y="1943871"/>
            <a:ext cx="8278368" cy="4656581"/>
          </a:xfrm>
          <a:prstGeom prst="rect">
            <a:avLst/>
          </a:prstGeom>
          <a:ln>
            <a:solidFill>
              <a:schemeClr val="accent1"/>
            </a:solidFill>
          </a:ln>
        </p:spPr>
      </p:pic>
    </p:spTree>
    <p:extLst>
      <p:ext uri="{BB962C8B-B14F-4D97-AF65-F5344CB8AC3E}">
        <p14:creationId xmlns:p14="http://schemas.microsoft.com/office/powerpoint/2010/main" val="3581451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25406"/>
          </a:xfrm>
        </p:spPr>
        <p:txBody>
          <a:bodyPr>
            <a:normAutofit fontScale="90000"/>
          </a:bodyPr>
          <a:lstStyle/>
          <a:p>
            <a:br>
              <a:rPr lang="en-US" dirty="0"/>
            </a:br>
            <a:br>
              <a:rPr lang="en-US" dirty="0"/>
            </a:br>
            <a:r>
              <a:rPr lang="en-US" dirty="0"/>
              <a:t>Step 3 - Establish </a:t>
            </a:r>
            <a:r>
              <a:rPr lang="en-US" dirty="0" err="1"/>
              <a:t>VNet</a:t>
            </a:r>
            <a:r>
              <a:rPr lang="en-US" dirty="0"/>
              <a:t> Peering</a:t>
            </a:r>
            <a:b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dirty="0"/>
          </a:p>
        </p:txBody>
      </p:sp>
      <p:sp>
        <p:nvSpPr>
          <p:cNvPr id="7" name="TextBox 6">
            <a:extLst>
              <a:ext uri="{FF2B5EF4-FFF2-40B4-BE49-F238E27FC236}">
                <a16:creationId xmlns:a16="http://schemas.microsoft.com/office/drawing/2014/main" id="{DFC8AA24-0AC8-CE84-5BF4-E4BF524D4BB3}"/>
              </a:ext>
            </a:extLst>
          </p:cNvPr>
          <p:cNvSpPr txBox="1"/>
          <p:nvPr/>
        </p:nvSpPr>
        <p:spPr>
          <a:xfrm>
            <a:off x="484632" y="2139696"/>
            <a:ext cx="2944368" cy="2970044"/>
          </a:xfrm>
          <a:prstGeom prst="rect">
            <a:avLst/>
          </a:prstGeom>
          <a:noFill/>
        </p:spPr>
        <p:txBody>
          <a:bodyPr wrap="square" rtlCol="0">
            <a:spAutoFit/>
          </a:bodyPr>
          <a:lstStyle/>
          <a:p>
            <a:pPr marL="0" marR="0">
              <a:spcBef>
                <a:spcPts val="0"/>
              </a:spcBef>
              <a:spcAft>
                <a:spcPts val="0"/>
              </a:spcAft>
            </a:pPr>
            <a:r>
              <a:rPr lang="en-US" sz="1100" kern="100" dirty="0">
                <a:effectLst/>
                <a:latin typeface="Verdana" panose="020B0604030504040204" pitchFamily="34" charset="0"/>
                <a:ea typeface="Verdana" panose="020B0604030504040204" pitchFamily="34" charset="0"/>
                <a:cs typeface="Times New Roman" panose="02020603050405020304" pitchFamily="18" charset="0"/>
              </a:rPr>
              <a:t>1. Navigate to </a:t>
            </a:r>
            <a:r>
              <a:rPr lang="en-US" sz="1100" kern="100" dirty="0" err="1">
                <a:effectLst/>
                <a:latin typeface="Verdana" panose="020B0604030504040204" pitchFamily="34" charset="0"/>
                <a:ea typeface="Verdana" panose="020B0604030504040204" pitchFamily="34" charset="0"/>
                <a:cs typeface="Times New Roman" panose="02020603050405020304" pitchFamily="18" charset="0"/>
              </a:rPr>
              <a:t>VNet</a:t>
            </a:r>
            <a:r>
              <a:rPr lang="en-US" sz="1100" kern="100" dirty="0">
                <a:effectLst/>
                <a:latin typeface="Verdana" panose="020B0604030504040204" pitchFamily="34" charset="0"/>
                <a:ea typeface="Verdana" panose="020B0604030504040204" pitchFamily="34" charset="0"/>
                <a:cs typeface="Times New Roman" panose="02020603050405020304" pitchFamily="18" charset="0"/>
              </a:rPr>
              <a:t> Peering:</a:t>
            </a:r>
          </a:p>
          <a:p>
            <a:pPr lvl="1"/>
            <a:r>
              <a:rPr lang="en-US" sz="1100" kern="100" dirty="0">
                <a:effectLst/>
                <a:latin typeface="Verdana" panose="020B0604030504040204" pitchFamily="34" charset="0"/>
                <a:ea typeface="Verdana" panose="020B0604030504040204" pitchFamily="34" charset="0"/>
                <a:cs typeface="Times New Roman" panose="02020603050405020304" pitchFamily="18" charset="0"/>
              </a:rPr>
              <a:t>- Go to the first virtual network (VNet1).</a:t>
            </a:r>
          </a:p>
          <a:p>
            <a:pPr lvl="1"/>
            <a:r>
              <a:rPr lang="en-US" sz="1100" kern="100" dirty="0">
                <a:effectLst/>
                <a:latin typeface="Verdana" panose="020B0604030504040204" pitchFamily="34" charset="0"/>
                <a:ea typeface="Verdana" panose="020B0604030504040204" pitchFamily="34" charset="0"/>
                <a:cs typeface="Times New Roman" panose="02020603050405020304" pitchFamily="18" charset="0"/>
              </a:rPr>
              <a:t>- Under Settings, select </a:t>
            </a:r>
            <a:r>
              <a:rPr lang="en-US" sz="1100" kern="100" dirty="0" err="1">
                <a:effectLst/>
                <a:latin typeface="Verdana" panose="020B0604030504040204" pitchFamily="34" charset="0"/>
                <a:ea typeface="Verdana" panose="020B0604030504040204" pitchFamily="34" charset="0"/>
                <a:cs typeface="Times New Roman" panose="02020603050405020304" pitchFamily="18" charset="0"/>
              </a:rPr>
              <a:t>Peerings</a:t>
            </a:r>
            <a:r>
              <a:rPr lang="en-US" sz="1100" kern="100" dirty="0">
                <a:effectLst/>
                <a:latin typeface="Verdana" panose="020B0604030504040204" pitchFamily="34" charset="0"/>
                <a:ea typeface="Verdana" panose="020B0604030504040204" pitchFamily="34" charset="0"/>
                <a:cs typeface="Times New Roman" panose="02020603050405020304" pitchFamily="18" charset="0"/>
              </a:rPr>
              <a:t> &gt; Add.</a:t>
            </a:r>
          </a:p>
          <a:p>
            <a:pPr marL="0" marR="0">
              <a:spcBef>
                <a:spcPts val="0"/>
              </a:spcBef>
              <a:spcAft>
                <a:spcPts val="0"/>
              </a:spcAft>
            </a:pPr>
            <a:r>
              <a:rPr lang="en-US" sz="1100" kern="100" dirty="0">
                <a:effectLst/>
                <a:latin typeface="Verdana" panose="020B0604030504040204" pitchFamily="34" charset="0"/>
                <a:ea typeface="Verdana" panose="020B0604030504040204" pitchFamily="34" charset="0"/>
                <a:cs typeface="Times New Roman" panose="02020603050405020304" pitchFamily="18" charset="0"/>
              </a:rPr>
              <a:t>2. Configure Peering:</a:t>
            </a:r>
          </a:p>
          <a:p>
            <a:pPr lvl="1"/>
            <a:r>
              <a:rPr lang="en-US" sz="1100" kern="100" dirty="0">
                <a:effectLst/>
                <a:latin typeface="Verdana" panose="020B0604030504040204" pitchFamily="34" charset="0"/>
                <a:ea typeface="Verdana" panose="020B0604030504040204" pitchFamily="34" charset="0"/>
                <a:cs typeface="Times New Roman" panose="02020603050405020304" pitchFamily="18" charset="0"/>
              </a:rPr>
              <a:t>- Name the peering connection and select the second virtual network (VNet2).</a:t>
            </a:r>
          </a:p>
          <a:p>
            <a:pPr lvl="1"/>
            <a:r>
              <a:rPr lang="en-US" sz="1100" kern="100" dirty="0">
                <a:effectLst/>
                <a:latin typeface="Verdana" panose="020B0604030504040204" pitchFamily="34" charset="0"/>
                <a:ea typeface="Verdana" panose="020B0604030504040204" pitchFamily="34" charset="0"/>
                <a:cs typeface="Times New Roman" panose="02020603050405020304" pitchFamily="18" charset="0"/>
              </a:rPr>
              <a:t>- Enable Allow virtual network access and configure any additional settings as needed.</a:t>
            </a:r>
          </a:p>
          <a:p>
            <a:pPr lvl="1"/>
            <a:r>
              <a:rPr lang="en-US" sz="1100" kern="100" dirty="0">
                <a:effectLst/>
                <a:latin typeface="Verdana" panose="020B0604030504040204" pitchFamily="34" charset="0"/>
                <a:ea typeface="Verdana" panose="020B0604030504040204" pitchFamily="34" charset="0"/>
                <a:cs typeface="Times New Roman" panose="02020603050405020304" pitchFamily="18" charset="0"/>
              </a:rPr>
              <a:t>- Repeat the process from VNet2 to VNet1 to establish bi-directional peering.</a:t>
            </a:r>
          </a:p>
          <a:p>
            <a:endParaRPr lang="en-US" sz="1100" dirty="0">
              <a:latin typeface="Verdana" panose="020B0604030504040204" pitchFamily="34" charset="0"/>
              <a:ea typeface="Verdana" panose="020B0604030504040204" pitchFamily="34" charset="0"/>
            </a:endParaRPr>
          </a:p>
          <a:p>
            <a:endParaRPr lang="en-US" sz="1100" dirty="0">
              <a:latin typeface="Verdana" panose="020B0604030504040204" pitchFamily="34" charset="0"/>
              <a:ea typeface="Verdana" panose="020B0604030504040204" pitchFamily="34" charset="0"/>
            </a:endParaRPr>
          </a:p>
        </p:txBody>
      </p:sp>
      <p:pic>
        <p:nvPicPr>
          <p:cNvPr id="4" name="Picture 3" descr="A screenshot of a computer">
            <a:extLst>
              <a:ext uri="{FF2B5EF4-FFF2-40B4-BE49-F238E27FC236}">
                <a16:creationId xmlns:a16="http://schemas.microsoft.com/office/drawing/2014/main" id="{B72A82A7-CAAC-BB62-DD4A-9BDDD6D4A8FD}"/>
              </a:ext>
            </a:extLst>
          </p:cNvPr>
          <p:cNvPicPr>
            <a:picLocks noChangeAspect="1"/>
          </p:cNvPicPr>
          <p:nvPr/>
        </p:nvPicPr>
        <p:blipFill>
          <a:blip r:embed="rId2"/>
          <a:stretch>
            <a:fillRect/>
          </a:stretch>
        </p:blipFill>
        <p:spPr>
          <a:xfrm>
            <a:off x="3346334" y="1924852"/>
            <a:ext cx="8439265" cy="4747087"/>
          </a:xfrm>
          <a:prstGeom prst="rect">
            <a:avLst/>
          </a:prstGeom>
          <a:ln>
            <a:solidFill>
              <a:schemeClr val="accent1"/>
            </a:solidFill>
          </a:ln>
        </p:spPr>
      </p:pic>
    </p:spTree>
    <p:extLst>
      <p:ext uri="{BB962C8B-B14F-4D97-AF65-F5344CB8AC3E}">
        <p14:creationId xmlns:p14="http://schemas.microsoft.com/office/powerpoint/2010/main" val="1341105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678518"/>
          </a:xfrm>
        </p:spPr>
        <p:txBody>
          <a:bodyPr>
            <a:normAutofit fontScale="90000"/>
          </a:bodyPr>
          <a:lstStyle/>
          <a:p>
            <a:br>
              <a:rPr lang="en-US" dirty="0"/>
            </a:br>
            <a:r>
              <a:rPr lang="en-US" dirty="0"/>
              <a:t>Step 4 - Verify Connectivity</a:t>
            </a:r>
          </a:p>
        </p:txBody>
      </p:sp>
      <p:sp>
        <p:nvSpPr>
          <p:cNvPr id="7" name="TextBox 6">
            <a:extLst>
              <a:ext uri="{FF2B5EF4-FFF2-40B4-BE49-F238E27FC236}">
                <a16:creationId xmlns:a16="http://schemas.microsoft.com/office/drawing/2014/main" id="{DFC8AA24-0AC8-CE84-5BF4-E4BF524D4BB3}"/>
              </a:ext>
            </a:extLst>
          </p:cNvPr>
          <p:cNvSpPr txBox="1"/>
          <p:nvPr/>
        </p:nvSpPr>
        <p:spPr>
          <a:xfrm>
            <a:off x="484632" y="2139696"/>
            <a:ext cx="2944368" cy="2800767"/>
          </a:xfrm>
          <a:prstGeom prst="rect">
            <a:avLst/>
          </a:prstGeom>
          <a:noFill/>
        </p:spPr>
        <p:txBody>
          <a:bodyPr wrap="square" rtlCol="0">
            <a:spAutoFit/>
          </a:bodyPr>
          <a:lstStyle/>
          <a:p>
            <a:pPr marL="0" marR="0">
              <a:spcBef>
                <a:spcPts val="0"/>
              </a:spcBef>
              <a:spcAft>
                <a:spcPts val="0"/>
              </a:spcAft>
            </a:pPr>
            <a:r>
              <a:rPr lang="en-US" sz="1600" kern="100" dirty="0">
                <a:effectLst/>
                <a:latin typeface="Verdana" panose="020B0604030504040204" pitchFamily="34" charset="0"/>
                <a:ea typeface="Verdana" panose="020B0604030504040204" pitchFamily="34" charset="0"/>
                <a:cs typeface="Times New Roman" panose="02020603050405020304" pitchFamily="18" charset="0"/>
              </a:rPr>
              <a:t>1. Test Connectivity:</a:t>
            </a:r>
          </a:p>
          <a:p>
            <a:pPr marL="742950" lvl="1" indent="-285750">
              <a:buFontTx/>
              <a:buChar char="-"/>
            </a:pPr>
            <a:r>
              <a:rPr lang="en-US" sz="1600" kern="100" dirty="0">
                <a:effectLst/>
                <a:latin typeface="Verdana" panose="020B0604030504040204" pitchFamily="34" charset="0"/>
                <a:ea typeface="Verdana" panose="020B0604030504040204" pitchFamily="34" charset="0"/>
                <a:cs typeface="Times New Roman" panose="02020603050405020304" pitchFamily="18" charset="0"/>
              </a:rPr>
              <a:t>Loggin</a:t>
            </a:r>
            <a:r>
              <a:rPr lang="en-US" sz="1600" kern="100" dirty="0">
                <a:latin typeface="Verdana" panose="020B0604030504040204" pitchFamily="34" charset="0"/>
                <a:ea typeface="Verdana" panose="020B0604030504040204" pitchFamily="34" charset="0"/>
                <a:cs typeface="Times New Roman" panose="02020603050405020304" pitchFamily="18" charset="0"/>
              </a:rPr>
              <a:t>g into first VM on Vnet1</a:t>
            </a:r>
            <a:r>
              <a:rPr lang="en-US" sz="1600" kern="100" dirty="0">
                <a:effectLst/>
                <a:latin typeface="Verdana" panose="020B0604030504040204" pitchFamily="34" charset="0"/>
                <a:ea typeface="Verdana" panose="020B0604030504040204" pitchFamily="34" charset="0"/>
                <a:cs typeface="Times New Roman" panose="02020603050405020304" pitchFamily="18" charset="0"/>
              </a:rPr>
              <a:t>.</a:t>
            </a:r>
          </a:p>
          <a:p>
            <a:pPr marL="742950" lvl="1" indent="-285750">
              <a:buFontTx/>
              <a:buChar char="-"/>
            </a:pPr>
            <a:r>
              <a:rPr lang="en-US" sz="1600" kern="100" dirty="0">
                <a:latin typeface="Verdana" panose="020B0604030504040204" pitchFamily="34" charset="0"/>
                <a:ea typeface="Verdana" panose="020B0604030504040204" pitchFamily="34" charset="0"/>
                <a:cs typeface="Times New Roman" panose="02020603050405020304" pitchFamily="18" charset="0"/>
              </a:rPr>
              <a:t>Now using Private IP address on Another VM which is on different </a:t>
            </a:r>
            <a:r>
              <a:rPr lang="en-US" sz="1600" kern="100" dirty="0" err="1">
                <a:latin typeface="Verdana" panose="020B0604030504040204" pitchFamily="34" charset="0"/>
                <a:ea typeface="Verdana" panose="020B0604030504040204" pitchFamily="34" charset="0"/>
                <a:cs typeface="Times New Roman" panose="02020603050405020304" pitchFamily="18" charset="0"/>
              </a:rPr>
              <a:t>Vnet</a:t>
            </a:r>
            <a:r>
              <a:rPr lang="en-US" sz="1600" kern="100" dirty="0">
                <a:latin typeface="Verdana" panose="020B0604030504040204" pitchFamily="34" charset="0"/>
                <a:ea typeface="Verdana" panose="020B0604030504040204" pitchFamily="34" charset="0"/>
                <a:cs typeface="Times New Roman" panose="02020603050405020304" pitchFamily="18" charset="0"/>
              </a:rPr>
              <a:t> Vnet22.</a:t>
            </a:r>
            <a:endParaRPr lang="en-US" sz="1600" kern="100" dirty="0">
              <a:effectLst/>
              <a:latin typeface="Verdana" panose="020B0604030504040204" pitchFamily="34" charset="0"/>
              <a:ea typeface="Verdana" panose="020B0604030504040204" pitchFamily="34" charset="0"/>
              <a:cs typeface="Times New Roman" panose="02020603050405020304" pitchFamily="18" charset="0"/>
            </a:endParaRPr>
          </a:p>
          <a:p>
            <a:pPr lvl="1"/>
            <a:r>
              <a:rPr lang="en-US" sz="1600" kern="100" dirty="0">
                <a:effectLst/>
                <a:latin typeface="Verdana" panose="020B0604030504040204" pitchFamily="34" charset="0"/>
                <a:ea typeface="Verdana" panose="020B0604030504040204" pitchFamily="34" charset="0"/>
                <a:cs typeface="Times New Roman" panose="02020603050405020304" pitchFamily="18" charset="0"/>
              </a:rPr>
              <a:t>- Verify that both VMs can access shared resources.</a:t>
            </a:r>
          </a:p>
        </p:txBody>
      </p:sp>
      <p:pic>
        <p:nvPicPr>
          <p:cNvPr id="4" name="Picture 3" descr="A screenshot of a computer&#10;&#10;Description automatically generated">
            <a:extLst>
              <a:ext uri="{FF2B5EF4-FFF2-40B4-BE49-F238E27FC236}">
                <a16:creationId xmlns:a16="http://schemas.microsoft.com/office/drawing/2014/main" id="{EEF31CA9-EEAA-0273-6C6E-33FEAC4D9116}"/>
              </a:ext>
            </a:extLst>
          </p:cNvPr>
          <p:cNvPicPr>
            <a:picLocks noChangeAspect="1"/>
          </p:cNvPicPr>
          <p:nvPr/>
        </p:nvPicPr>
        <p:blipFill>
          <a:blip r:embed="rId2"/>
          <a:stretch>
            <a:fillRect/>
          </a:stretch>
        </p:blipFill>
        <p:spPr>
          <a:xfrm>
            <a:off x="3481873" y="1921164"/>
            <a:ext cx="8234731" cy="4632036"/>
          </a:xfrm>
          <a:prstGeom prst="rect">
            <a:avLst/>
          </a:prstGeom>
        </p:spPr>
      </p:pic>
    </p:spTree>
    <p:extLst>
      <p:ext uri="{BB962C8B-B14F-4D97-AF65-F5344CB8AC3E}">
        <p14:creationId xmlns:p14="http://schemas.microsoft.com/office/powerpoint/2010/main" val="1979941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678518"/>
          </a:xfrm>
        </p:spPr>
        <p:txBody>
          <a:bodyPr>
            <a:normAutofit fontScale="90000"/>
          </a:bodyPr>
          <a:lstStyle/>
          <a:p>
            <a:br>
              <a:rPr lang="en-US" dirty="0"/>
            </a:br>
            <a:r>
              <a:rPr lang="en-US" dirty="0"/>
              <a:t>Step 5 - Onboard Employee to Azure AD (Microsoft Entra ID)</a:t>
            </a:r>
          </a:p>
        </p:txBody>
      </p:sp>
      <p:sp>
        <p:nvSpPr>
          <p:cNvPr id="7" name="TextBox 6">
            <a:extLst>
              <a:ext uri="{FF2B5EF4-FFF2-40B4-BE49-F238E27FC236}">
                <a16:creationId xmlns:a16="http://schemas.microsoft.com/office/drawing/2014/main" id="{DFC8AA24-0AC8-CE84-5BF4-E4BF524D4BB3}"/>
              </a:ext>
            </a:extLst>
          </p:cNvPr>
          <p:cNvSpPr txBox="1"/>
          <p:nvPr/>
        </p:nvSpPr>
        <p:spPr>
          <a:xfrm>
            <a:off x="484632" y="2139696"/>
            <a:ext cx="2944368" cy="3693319"/>
          </a:xfrm>
          <a:prstGeom prst="rect">
            <a:avLst/>
          </a:prstGeom>
          <a:noFill/>
        </p:spPr>
        <p:txBody>
          <a:bodyPr wrap="square" rtlCol="0">
            <a:spAutoFit/>
          </a:bodyPr>
          <a:lstStyle/>
          <a:p>
            <a:pPr marL="0" marR="0">
              <a:spcBef>
                <a:spcPts val="0"/>
              </a:spcBef>
              <a:spcAft>
                <a:spcPts val="0"/>
              </a:spcAft>
            </a:pPr>
            <a:r>
              <a:rPr lang="en-US" kern="100" dirty="0">
                <a:effectLst/>
                <a:latin typeface="Verdana" panose="020B0604030504040204" pitchFamily="34" charset="0"/>
                <a:ea typeface="Verdana" panose="020B0604030504040204" pitchFamily="34" charset="0"/>
                <a:cs typeface="Times New Roman" panose="02020603050405020304" pitchFamily="18" charset="0"/>
              </a:rPr>
              <a:t>1. Navigate to Azure Active </a:t>
            </a:r>
            <a:r>
              <a:rPr lang="en-US" dirty="0">
                <a:latin typeface="Verdana" panose="020B0604030504040204" pitchFamily="34" charset="0"/>
                <a:ea typeface="Verdana" panose="020B0604030504040204" pitchFamily="34" charset="0"/>
              </a:rPr>
              <a:t>Microsoft Entra ID </a:t>
            </a:r>
            <a:r>
              <a:rPr lang="en-US" kern="100" dirty="0">
                <a:effectLst/>
                <a:latin typeface="Verdana" panose="020B0604030504040204" pitchFamily="34" charset="0"/>
                <a:ea typeface="Verdana" panose="020B0604030504040204" pitchFamily="34" charset="0"/>
                <a:cs typeface="Times New Roman" panose="02020603050405020304" pitchFamily="18" charset="0"/>
              </a:rPr>
              <a:t>:</a:t>
            </a:r>
          </a:p>
          <a:p>
            <a:pPr lvl="1"/>
            <a:r>
              <a:rPr lang="en-US" kern="100" dirty="0">
                <a:effectLst/>
                <a:latin typeface="Verdana" panose="020B0604030504040204" pitchFamily="34" charset="0"/>
                <a:ea typeface="Verdana" panose="020B0604030504040204" pitchFamily="34" charset="0"/>
                <a:cs typeface="Times New Roman" panose="02020603050405020304" pitchFamily="18" charset="0"/>
              </a:rPr>
              <a:t>- Go to Azure </a:t>
            </a:r>
            <a:r>
              <a:rPr lang="en-US" dirty="0">
                <a:latin typeface="Verdana" panose="020B0604030504040204" pitchFamily="34" charset="0"/>
                <a:ea typeface="Verdana" panose="020B0604030504040204" pitchFamily="34" charset="0"/>
              </a:rPr>
              <a:t>Microsoft Entra ID </a:t>
            </a:r>
            <a:r>
              <a:rPr lang="en-US" kern="100" dirty="0">
                <a:effectLst/>
                <a:latin typeface="Verdana" panose="020B0604030504040204" pitchFamily="34" charset="0"/>
                <a:ea typeface="Verdana" panose="020B0604030504040204" pitchFamily="34" charset="0"/>
                <a:cs typeface="Times New Roman" panose="02020603050405020304" pitchFamily="18" charset="0"/>
              </a:rPr>
              <a:t>&gt; Users &gt; New User.</a:t>
            </a:r>
          </a:p>
          <a:p>
            <a:pPr marL="0" marR="0">
              <a:spcBef>
                <a:spcPts val="0"/>
              </a:spcBef>
              <a:spcAft>
                <a:spcPts val="0"/>
              </a:spcAft>
            </a:pPr>
            <a:r>
              <a:rPr lang="en-US" sz="1800" kern="100" dirty="0">
                <a:effectLst/>
                <a:latin typeface="Verdana" panose="020B0604030504040204" pitchFamily="34" charset="0"/>
                <a:ea typeface="Verdana" panose="020B0604030504040204" pitchFamily="34" charset="0"/>
                <a:cs typeface="Times New Roman" panose="02020603050405020304" pitchFamily="18" charset="0"/>
              </a:rPr>
              <a:t>2. Create User:</a:t>
            </a:r>
          </a:p>
          <a:p>
            <a:pPr lvl="1"/>
            <a:r>
              <a:rPr lang="en-US" kern="100" dirty="0">
                <a:effectLst/>
                <a:latin typeface="Verdana" panose="020B0604030504040204" pitchFamily="34" charset="0"/>
                <a:ea typeface="Verdana" panose="020B0604030504040204" pitchFamily="34" charset="0"/>
                <a:cs typeface="Times New Roman" panose="02020603050405020304" pitchFamily="18" charset="0"/>
              </a:rPr>
              <a:t>- Fill in the required details for the new employee and assign them a username.</a:t>
            </a:r>
          </a:p>
        </p:txBody>
      </p:sp>
      <p:pic>
        <p:nvPicPr>
          <p:cNvPr id="5" name="Picture 4" descr="A computer screen shot of a computer">
            <a:extLst>
              <a:ext uri="{FF2B5EF4-FFF2-40B4-BE49-F238E27FC236}">
                <a16:creationId xmlns:a16="http://schemas.microsoft.com/office/drawing/2014/main" id="{A0ABB135-D0D2-13B9-BA85-1607511D1412}"/>
              </a:ext>
            </a:extLst>
          </p:cNvPr>
          <p:cNvPicPr>
            <a:picLocks noChangeAspect="1"/>
          </p:cNvPicPr>
          <p:nvPr/>
        </p:nvPicPr>
        <p:blipFill>
          <a:blip r:embed="rId2"/>
          <a:stretch>
            <a:fillRect/>
          </a:stretch>
        </p:blipFill>
        <p:spPr>
          <a:xfrm>
            <a:off x="3429000" y="1921163"/>
            <a:ext cx="8278368" cy="4656582"/>
          </a:xfrm>
          <a:prstGeom prst="rect">
            <a:avLst/>
          </a:prstGeom>
          <a:ln>
            <a:solidFill>
              <a:schemeClr val="accent1"/>
            </a:solidFill>
          </a:ln>
        </p:spPr>
      </p:pic>
    </p:spTree>
    <p:extLst>
      <p:ext uri="{BB962C8B-B14F-4D97-AF65-F5344CB8AC3E}">
        <p14:creationId xmlns:p14="http://schemas.microsoft.com/office/powerpoint/2010/main" val="2934612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678518"/>
          </a:xfrm>
        </p:spPr>
        <p:txBody>
          <a:bodyPr>
            <a:normAutofit fontScale="90000"/>
          </a:bodyPr>
          <a:lstStyle/>
          <a:p>
            <a:br>
              <a:rPr lang="en-US" dirty="0"/>
            </a:br>
            <a:r>
              <a:rPr lang="en-US" dirty="0"/>
              <a:t>Step 6 - Create Custom RBAC Role</a:t>
            </a:r>
          </a:p>
        </p:txBody>
      </p:sp>
      <p:sp>
        <p:nvSpPr>
          <p:cNvPr id="7" name="TextBox 6">
            <a:extLst>
              <a:ext uri="{FF2B5EF4-FFF2-40B4-BE49-F238E27FC236}">
                <a16:creationId xmlns:a16="http://schemas.microsoft.com/office/drawing/2014/main" id="{DFC8AA24-0AC8-CE84-5BF4-E4BF524D4BB3}"/>
              </a:ext>
            </a:extLst>
          </p:cNvPr>
          <p:cNvSpPr txBox="1"/>
          <p:nvPr/>
        </p:nvSpPr>
        <p:spPr>
          <a:xfrm>
            <a:off x="484632" y="1974098"/>
            <a:ext cx="2642616" cy="4401205"/>
          </a:xfrm>
          <a:prstGeom prst="rect">
            <a:avLst/>
          </a:prstGeom>
          <a:noFill/>
        </p:spPr>
        <p:txBody>
          <a:bodyPr wrap="square" rtlCol="0">
            <a:spAutoFit/>
          </a:bodyPr>
          <a:lstStyle/>
          <a:p>
            <a:pPr marL="0" marR="0">
              <a:spcBef>
                <a:spcPts val="0"/>
              </a:spcBef>
              <a:spcAft>
                <a:spcPts val="0"/>
              </a:spcAft>
            </a:pPr>
            <a:r>
              <a:rPr lang="en-US" sz="1400" kern="100" dirty="0">
                <a:effectLst/>
                <a:latin typeface="Verdana" panose="020B0604030504040204" pitchFamily="34" charset="0"/>
                <a:ea typeface="Verdana" panose="020B0604030504040204" pitchFamily="34" charset="0"/>
                <a:cs typeface="Times New Roman" panose="02020603050405020304" pitchFamily="18" charset="0"/>
              </a:rPr>
              <a:t>1. Define Custom Role:</a:t>
            </a:r>
          </a:p>
          <a:p>
            <a:pPr lvl="1"/>
            <a:r>
              <a:rPr lang="en-US" sz="1400" kern="100" dirty="0">
                <a:effectLst/>
                <a:latin typeface="Verdana" panose="020B0604030504040204" pitchFamily="34" charset="0"/>
                <a:ea typeface="Verdana" panose="020B0604030504040204" pitchFamily="34" charset="0"/>
                <a:cs typeface="Times New Roman" panose="02020603050405020304" pitchFamily="18" charset="0"/>
              </a:rPr>
              <a:t>- Navigate to Azure Active Directory &gt; Roles and administrators &gt; + Add custom role.</a:t>
            </a:r>
          </a:p>
          <a:p>
            <a:pPr lvl="1"/>
            <a:r>
              <a:rPr lang="en-US" sz="1400" kern="100" dirty="0">
                <a:effectLst/>
                <a:latin typeface="Verdana" panose="020B0604030504040204" pitchFamily="34" charset="0"/>
                <a:ea typeface="Verdana" panose="020B0604030504040204" pitchFamily="34" charset="0"/>
                <a:cs typeface="Times New Roman" panose="02020603050405020304" pitchFamily="18" charset="0"/>
              </a:rPr>
              <a:t>- Specify the role name (e.g., Computer Operator) and description.</a:t>
            </a:r>
          </a:p>
          <a:p>
            <a:pPr marL="0" marR="0">
              <a:spcBef>
                <a:spcPts val="0"/>
              </a:spcBef>
              <a:spcAft>
                <a:spcPts val="0"/>
              </a:spcAft>
            </a:pPr>
            <a:r>
              <a:rPr lang="en-US" sz="1400" kern="100" dirty="0">
                <a:effectLst/>
                <a:latin typeface="Verdana" panose="020B0604030504040204" pitchFamily="34" charset="0"/>
                <a:ea typeface="Verdana" panose="020B0604030504040204" pitchFamily="34" charset="0"/>
                <a:cs typeface="Times New Roman" panose="02020603050405020304" pitchFamily="18" charset="0"/>
              </a:rPr>
              <a:t>2. Assign Permissions:</a:t>
            </a:r>
          </a:p>
          <a:p>
            <a:pPr lvl="1"/>
            <a:r>
              <a:rPr lang="en-US" sz="1400" kern="100" dirty="0">
                <a:effectLst/>
                <a:latin typeface="Verdana" panose="020B0604030504040204" pitchFamily="34" charset="0"/>
                <a:ea typeface="Verdana" panose="020B0604030504040204" pitchFamily="34" charset="0"/>
                <a:cs typeface="Times New Roman" panose="02020603050405020304" pitchFamily="18" charset="0"/>
              </a:rPr>
              <a:t>- Add permissions for reading network and storage resources, as well as starting and restarting VMs.</a:t>
            </a:r>
          </a:p>
          <a:p>
            <a:pPr lvl="1"/>
            <a:r>
              <a:rPr lang="en-US" sz="1400" kern="100" dirty="0">
                <a:effectLst/>
                <a:latin typeface="Verdana" panose="020B0604030504040204" pitchFamily="34" charset="0"/>
                <a:ea typeface="Verdana" panose="020B0604030504040204" pitchFamily="34" charset="0"/>
                <a:cs typeface="Times New Roman" panose="02020603050405020304" pitchFamily="18" charset="0"/>
              </a:rPr>
              <a:t>- Ensure adherence to the principle of least privilege by limiting permissions.</a:t>
            </a:r>
          </a:p>
        </p:txBody>
      </p:sp>
      <p:pic>
        <p:nvPicPr>
          <p:cNvPr id="4" name="Picture 3" descr="A computer screen shot of a computer screen">
            <a:extLst>
              <a:ext uri="{FF2B5EF4-FFF2-40B4-BE49-F238E27FC236}">
                <a16:creationId xmlns:a16="http://schemas.microsoft.com/office/drawing/2014/main" id="{9F70A534-B631-F788-F4CE-BFAD133E59B2}"/>
              </a:ext>
            </a:extLst>
          </p:cNvPr>
          <p:cNvPicPr>
            <a:picLocks noChangeAspect="1"/>
          </p:cNvPicPr>
          <p:nvPr/>
        </p:nvPicPr>
        <p:blipFill>
          <a:blip r:embed="rId2"/>
          <a:stretch>
            <a:fillRect/>
          </a:stretch>
        </p:blipFill>
        <p:spPr>
          <a:xfrm>
            <a:off x="3217026" y="1974098"/>
            <a:ext cx="8490342" cy="4775817"/>
          </a:xfrm>
          <a:prstGeom prst="rect">
            <a:avLst/>
          </a:prstGeom>
          <a:ln>
            <a:solidFill>
              <a:schemeClr val="accent1"/>
            </a:solidFill>
          </a:ln>
        </p:spPr>
      </p:pic>
    </p:spTree>
    <p:extLst>
      <p:ext uri="{BB962C8B-B14F-4D97-AF65-F5344CB8AC3E}">
        <p14:creationId xmlns:p14="http://schemas.microsoft.com/office/powerpoint/2010/main" val="2582466346"/>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3.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29</TotalTime>
  <Words>869</Words>
  <Application>Microsoft Office PowerPoint</Application>
  <PresentationFormat>Widescreen</PresentationFormat>
  <Paragraphs>79</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Gill Sans MT</vt:lpstr>
      <vt:lpstr>Verdana</vt:lpstr>
      <vt:lpstr>Wingdings</vt:lpstr>
      <vt:lpstr>Wingdings 2</vt:lpstr>
      <vt:lpstr>Custom</vt:lpstr>
      <vt:lpstr> Azure Administrator AZ-104 (COURSE-END PROJECT)</vt:lpstr>
      <vt:lpstr>PROBLEM STATEMENT AND MOTIVATION</vt:lpstr>
      <vt:lpstr>Project Objectives</vt:lpstr>
      <vt:lpstr>  Step 1 - Create  Virtual Networks </vt:lpstr>
      <vt:lpstr>  Step 2 - Create Test Virtual Machines </vt:lpstr>
      <vt:lpstr>  Step 3 - Establish VNet Peering </vt:lpstr>
      <vt:lpstr> Step 4 - Verify Connectivity</vt:lpstr>
      <vt:lpstr> Step 5 - Onboard Employee to Azure AD (Microsoft Entra ID)</vt:lpstr>
      <vt:lpstr> Step 6 - Create Custom RBAC Role</vt:lpstr>
      <vt:lpstr> Step 6 - Create Custom RBAC Role</vt:lpstr>
      <vt:lpstr> Step 7 - Assign Custom Role to Employee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Srivastava, Ashutosh</dc:creator>
  <cp:lastModifiedBy>Srivastava, Ashutosh</cp:lastModifiedBy>
  <cp:revision>34</cp:revision>
  <dcterms:created xsi:type="dcterms:W3CDTF">2024-09-29T17:51:26Z</dcterms:created>
  <dcterms:modified xsi:type="dcterms:W3CDTF">2024-09-29T18:21:06Z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