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67" r:id="rId2"/>
    <p:sldId id="364" r:id="rId3"/>
    <p:sldId id="369" r:id="rId4"/>
    <p:sldId id="365" r:id="rId5"/>
    <p:sldId id="366" r:id="rId6"/>
    <p:sldId id="370" r:id="rId7"/>
    <p:sldId id="3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4635"/>
  </p:normalViewPr>
  <p:slideViewPr>
    <p:cSldViewPr>
      <p:cViewPr varScale="1">
        <p:scale>
          <a:sx n="110" d="100"/>
          <a:sy n="110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EB32-4C43-48C0-A5DF-33B71EAA39A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22C54-A074-4A3B-8302-2755E7DF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Project Spec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CS509 : Project 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59DA-F322-B54B-1136-42BAAD58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Auction House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6DD1-0CF5-8790-C1C4-446B958A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Auction</a:t>
            </a:r>
            <a:r>
              <a:rPr lang="en-US" dirty="0"/>
              <a:t> Wikipedia definition</a:t>
            </a:r>
          </a:p>
          <a:p>
            <a:r>
              <a:rPr lang="en-US" dirty="0"/>
              <a:t>A </a:t>
            </a:r>
            <a:r>
              <a:rPr lang="en-US" b="1" dirty="0"/>
              <a:t>seller</a:t>
            </a:r>
            <a:r>
              <a:rPr lang="en-US" dirty="0"/>
              <a:t> of an </a:t>
            </a:r>
            <a:r>
              <a:rPr lang="en-US" b="1" dirty="0"/>
              <a:t>item</a:t>
            </a:r>
            <a:r>
              <a:rPr lang="en-US" dirty="0"/>
              <a:t> gives permission to the </a:t>
            </a:r>
            <a:r>
              <a:rPr lang="en-US" b="1" dirty="0"/>
              <a:t>auction house </a:t>
            </a:r>
            <a:r>
              <a:rPr lang="en-US" dirty="0"/>
              <a:t>to auction it off and take 5% of the sales price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customer </a:t>
            </a:r>
            <a:r>
              <a:rPr lang="en-US" dirty="0"/>
              <a:t>browses </a:t>
            </a:r>
            <a:r>
              <a:rPr lang="en-US" b="1" dirty="0"/>
              <a:t>auction house </a:t>
            </a:r>
            <a:r>
              <a:rPr lang="en-US" dirty="0"/>
              <a:t>to locate </a:t>
            </a:r>
            <a:r>
              <a:rPr lang="en-US" b="1" dirty="0"/>
              <a:t>items</a:t>
            </a:r>
            <a:r>
              <a:rPr lang="en-US" dirty="0"/>
              <a:t> of interest</a:t>
            </a:r>
            <a:endParaRPr lang="en-US" b="1" dirty="0"/>
          </a:p>
          <a:p>
            <a:pPr lvl="1"/>
            <a:r>
              <a:rPr lang="en-US" dirty="0"/>
              <a:t>If a </a:t>
            </a:r>
            <a:r>
              <a:rPr lang="en-US" b="1" dirty="0"/>
              <a:t>customer </a:t>
            </a:r>
            <a:r>
              <a:rPr lang="en-US" dirty="0"/>
              <a:t>wants to place a bid, they must become a </a:t>
            </a:r>
            <a:r>
              <a:rPr lang="en-US" b="1" dirty="0"/>
              <a:t>buyer</a:t>
            </a:r>
          </a:p>
          <a:p>
            <a:r>
              <a:rPr lang="en-US" b="1" dirty="0"/>
              <a:t>Admin </a:t>
            </a:r>
            <a:r>
              <a:rPr lang="en-US" dirty="0"/>
              <a:t>is responsible for managing </a:t>
            </a:r>
            <a:r>
              <a:rPr lang="en-US" b="1" dirty="0"/>
              <a:t>auction house</a:t>
            </a:r>
            <a:endParaRPr lang="en-US" dirty="0"/>
          </a:p>
          <a:p>
            <a:r>
              <a:rPr lang="en-US" dirty="0"/>
              <a:t>Total of </a:t>
            </a:r>
            <a:r>
              <a:rPr lang="en-US" b="1" dirty="0">
                <a:solidFill>
                  <a:srgbClr val="FF0000"/>
                </a:solidFill>
              </a:rPr>
              <a:t>29</a:t>
            </a:r>
            <a:r>
              <a:rPr lang="en-US" dirty="0"/>
              <a:t> use cases to complete</a:t>
            </a:r>
          </a:p>
          <a:p>
            <a:r>
              <a:rPr lang="en-US" dirty="0"/>
              <a:t>Simplifications</a:t>
            </a:r>
          </a:p>
          <a:p>
            <a:pPr lvl="1"/>
            <a:r>
              <a:rPr lang="en-US" dirty="0"/>
              <a:t>No credit card/$$: Assume all financial transactions succeed</a:t>
            </a:r>
          </a:p>
          <a:p>
            <a:pPr lvl="1"/>
            <a:r>
              <a:rPr lang="en-US" dirty="0"/>
              <a:t>No shipping costs for auction: Assume that in all successful auctions, the item is shipped to the buyer</a:t>
            </a:r>
          </a:p>
          <a:p>
            <a:pPr lvl="1"/>
            <a:r>
              <a:rPr lang="en-US" dirty="0"/>
              <a:t>No need to alert buyer (or seller) when auction ends. Seller is responsible for fulfilling all successful auctions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4F9F-1A89-57AB-EB3B-8395F8BF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4E6C-8407-AB8B-80F3-3D4308F5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A095-BC27-CCAC-D4F0-1D39C222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9A78-300B-0C34-B4DD-9142534D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 Cases (12)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6B6E-6629-F255-9621-14A3E6F4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06244" cy="50292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Create account</a:t>
            </a:r>
          </a:p>
          <a:p>
            <a:r>
              <a:rPr lang="en-US" sz="2000" dirty="0"/>
              <a:t>Close account</a:t>
            </a:r>
          </a:p>
          <a:p>
            <a:r>
              <a:rPr lang="en-US" sz="2000" dirty="0"/>
              <a:t>Login account</a:t>
            </a:r>
          </a:p>
          <a:p>
            <a:r>
              <a:rPr lang="en-US" sz="2000" dirty="0"/>
              <a:t>Add item</a:t>
            </a:r>
          </a:p>
          <a:p>
            <a:r>
              <a:rPr lang="en-US" sz="2000" dirty="0"/>
              <a:t>Remove inactive item</a:t>
            </a:r>
          </a:p>
          <a:p>
            <a:r>
              <a:rPr lang="en-US" sz="2000" dirty="0"/>
              <a:t>Edit item</a:t>
            </a:r>
          </a:p>
          <a:p>
            <a:r>
              <a:rPr lang="en-US" sz="2000" dirty="0"/>
              <a:t>Publish item</a:t>
            </a:r>
          </a:p>
          <a:p>
            <a:r>
              <a:rPr lang="en-US" sz="2000" dirty="0"/>
              <a:t>Review items</a:t>
            </a:r>
          </a:p>
          <a:p>
            <a:r>
              <a:rPr lang="en-US" sz="2000" dirty="0"/>
              <a:t>Fulfill item</a:t>
            </a:r>
          </a:p>
          <a:p>
            <a:r>
              <a:rPr lang="en-US" sz="2000" dirty="0"/>
              <a:t>Unpublish item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Archive item</a:t>
            </a:r>
          </a:p>
          <a:p>
            <a:r>
              <a:rPr lang="en-US" sz="2000" strike="sngStrike" dirty="0">
                <a:solidFill>
                  <a:schemeClr val="bg1">
                    <a:lumMod val="65000"/>
                  </a:schemeClr>
                </a:solidFill>
              </a:rPr>
              <a:t>Request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strike="sngStrike" dirty="0">
                <a:solidFill>
                  <a:schemeClr val="bg1">
                    <a:lumMod val="65000"/>
                  </a:schemeClr>
                </a:solidFill>
              </a:rPr>
              <a:t>unfreeze</a:t>
            </a:r>
          </a:p>
          <a:p>
            <a:r>
              <a:rPr lang="en-US" sz="2000" dirty="0"/>
              <a:t>Request unfreeze 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128C-DBFC-5CBB-E366-19651FCD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E1E69-25C2-7CAF-3FBD-03CE23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0748-711F-F9C2-A714-A5A00769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4ED4E-9365-8D75-CA13-471C02B363F8}"/>
              </a:ext>
            </a:extLst>
          </p:cNvPr>
          <p:cNvSpPr txBox="1"/>
          <p:nvPr/>
        </p:nvSpPr>
        <p:spPr>
          <a:xfrm>
            <a:off x="5105400" y="1600200"/>
            <a:ext cx="3886200" cy="547842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 closed account is disabled for activity and then cannot be logged in again. Cannot close if you have active auctions. </a:t>
            </a:r>
            <a:br>
              <a:rPr lang="en-US" sz="1400" dirty="0"/>
            </a:br>
            <a:endParaRPr lang="en-US" sz="1400" dirty="0"/>
          </a:p>
          <a:p>
            <a:r>
              <a:rPr lang="en-US" sz="1400" u="sng" dirty="0"/>
              <a:t>Add item</a:t>
            </a:r>
            <a:r>
              <a:rPr lang="en-US" sz="1400" dirty="0"/>
              <a:t> uploads item for seller, but it is not “active” until </a:t>
            </a:r>
            <a:r>
              <a:rPr lang="en-US" sz="1400" b="1" dirty="0"/>
              <a:t>seller</a:t>
            </a:r>
            <a:r>
              <a:rPr lang="en-US" sz="1400" dirty="0"/>
              <a:t> </a:t>
            </a:r>
            <a:r>
              <a:rPr lang="en-US" sz="1400" u="sng" dirty="0"/>
              <a:t>publishes</a:t>
            </a:r>
            <a:r>
              <a:rPr lang="en-US" sz="1400" dirty="0"/>
              <a:t> the item. </a:t>
            </a:r>
            <a:r>
              <a:rPr lang="en-US" sz="1400" b="1" dirty="0"/>
              <a:t>seller </a:t>
            </a:r>
            <a:r>
              <a:rPr lang="en-US" sz="1400" dirty="0"/>
              <a:t>can remove an </a:t>
            </a:r>
            <a:r>
              <a:rPr lang="en-US" sz="1400" i="1" dirty="0"/>
              <a:t>inactive </a:t>
            </a:r>
            <a:r>
              <a:rPr lang="en-US" sz="1400" dirty="0"/>
              <a:t>item and edit details about an </a:t>
            </a:r>
            <a:r>
              <a:rPr lang="en-US" sz="1400" i="1" dirty="0"/>
              <a:t>inactive </a:t>
            </a:r>
            <a:r>
              <a:rPr lang="en-US" sz="1400" dirty="0"/>
              <a:t>item</a:t>
            </a:r>
          </a:p>
          <a:p>
            <a:endParaRPr lang="en-US" sz="1400" dirty="0"/>
          </a:p>
          <a:p>
            <a:r>
              <a:rPr lang="en-US" sz="1400" dirty="0"/>
              <a:t>A </a:t>
            </a:r>
            <a:r>
              <a:rPr lang="en-US" sz="1400" b="1" dirty="0"/>
              <a:t>seller</a:t>
            </a:r>
            <a:r>
              <a:rPr lang="en-US" sz="1400" dirty="0"/>
              <a:t> can review their items to see which ones are </a:t>
            </a:r>
            <a:r>
              <a:rPr lang="en-US" sz="1400" i="1" dirty="0"/>
              <a:t>inactive (not yet published), active (waiting for more bids), failed (time has expired without any bids), completed (time has expired with bids) and archived (item has been fulfilled)</a:t>
            </a:r>
          </a:p>
          <a:p>
            <a:endParaRPr lang="en-US" sz="1400" i="1" dirty="0"/>
          </a:p>
          <a:p>
            <a:r>
              <a:rPr lang="en-US" sz="1400" b="1" dirty="0"/>
              <a:t>seller</a:t>
            </a:r>
            <a:r>
              <a:rPr lang="en-US" sz="1400" dirty="0"/>
              <a:t> is responsible for fulfilling an item whose ending time has expired. Funds are withdrawn from winning </a:t>
            </a:r>
            <a:r>
              <a:rPr lang="en-US" sz="1400" b="1" dirty="0"/>
              <a:t>buyer</a:t>
            </a:r>
          </a:p>
          <a:p>
            <a:endParaRPr lang="en-US" sz="1400" b="1" dirty="0"/>
          </a:p>
          <a:p>
            <a:r>
              <a:rPr lang="en-US" sz="1400" b="1" dirty="0"/>
              <a:t>seller </a:t>
            </a:r>
            <a:r>
              <a:rPr lang="en-US" sz="1400" dirty="0"/>
              <a:t>can unpublish an active item that does not have any current bids</a:t>
            </a:r>
          </a:p>
          <a:p>
            <a:endParaRPr lang="en-US" sz="1400" dirty="0"/>
          </a:p>
          <a:p>
            <a:r>
              <a:rPr lang="en-US" sz="1400" b="1" dirty="0"/>
              <a:t>seller</a:t>
            </a:r>
            <a:r>
              <a:rPr lang="en-US" sz="1400" dirty="0"/>
              <a:t> can archive an </a:t>
            </a:r>
            <a:r>
              <a:rPr lang="en-US" sz="1400" i="1" dirty="0"/>
              <a:t>inactive</a:t>
            </a:r>
            <a:r>
              <a:rPr lang="en-US" sz="1400" dirty="0"/>
              <a:t> item.</a:t>
            </a:r>
          </a:p>
          <a:p>
            <a:endParaRPr lang="en-US" sz="1400" b="1" dirty="0"/>
          </a:p>
          <a:p>
            <a:r>
              <a:rPr lang="en-US" sz="1400" b="1" dirty="0"/>
              <a:t>Seller </a:t>
            </a:r>
            <a:r>
              <a:rPr lang="en-US" sz="1400" dirty="0"/>
              <a:t>can see their funds.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78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D784-6C89-4AD9-DED2-624675E4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when published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242D-9355-1765-0284-FB85B732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ITEM</a:t>
            </a:r>
          </a:p>
          <a:p>
            <a:pPr lvl="1"/>
            <a:r>
              <a:rPr lang="en-US" dirty="0"/>
              <a:t>Must have (at least) one image</a:t>
            </a:r>
          </a:p>
          <a:p>
            <a:pPr lvl="1"/>
            <a:r>
              <a:rPr lang="en-US" dirty="0"/>
              <a:t>Has a description</a:t>
            </a:r>
          </a:p>
          <a:p>
            <a:pPr lvl="1"/>
            <a:r>
              <a:rPr lang="en-US" dirty="0"/>
              <a:t>Has a name</a:t>
            </a:r>
          </a:p>
          <a:p>
            <a:pPr lvl="1"/>
            <a:r>
              <a:rPr lang="en-US" dirty="0"/>
              <a:t>Has an initial price that must be at least $1</a:t>
            </a:r>
          </a:p>
          <a:p>
            <a:pPr lvl="1"/>
            <a:r>
              <a:rPr lang="en-US" dirty="0"/>
              <a:t>OPTIONAL start date </a:t>
            </a:r>
            <a:r>
              <a:rPr lang="en-US" dirty="0">
                <a:solidFill>
                  <a:srgbClr val="FF0000"/>
                </a:solidFill>
              </a:rPr>
              <a:t>[which becomes fixed once published]</a:t>
            </a:r>
            <a:br>
              <a:rPr lang="en-US" dirty="0"/>
            </a:br>
            <a:r>
              <a:rPr lang="en-US" dirty="0"/>
              <a:t>OPTIONAL end date </a:t>
            </a:r>
            <a:r>
              <a:rPr lang="en-US" dirty="0">
                <a:solidFill>
                  <a:srgbClr val="FF0000"/>
                </a:solidFill>
              </a:rPr>
              <a:t>[which becomes fixed once published]</a:t>
            </a:r>
            <a:endParaRPr lang="en-US" dirty="0"/>
          </a:p>
          <a:p>
            <a:r>
              <a:rPr lang="en-US" dirty="0"/>
              <a:t>SELLER</a:t>
            </a:r>
          </a:p>
          <a:p>
            <a:pPr lvl="1"/>
            <a:r>
              <a:rPr lang="en-US" dirty="0"/>
              <a:t>Length of auction period (how many days)</a:t>
            </a:r>
          </a:p>
          <a:p>
            <a:pPr lvl="2"/>
            <a:r>
              <a:rPr lang="en-US" dirty="0"/>
              <a:t>Each item can be at different length of time</a:t>
            </a:r>
          </a:p>
          <a:p>
            <a:pPr lvl="2"/>
            <a:r>
              <a:rPr lang="en-US" dirty="0"/>
              <a:t>Period starts right away when published </a:t>
            </a:r>
            <a:r>
              <a:rPr lang="en-US" dirty="0">
                <a:solidFill>
                  <a:srgbClr val="FF0000"/>
                </a:solidFill>
              </a:rPr>
              <a:t>[see start/end above]</a:t>
            </a:r>
          </a:p>
          <a:p>
            <a:pPr lvl="1"/>
            <a:r>
              <a:rPr lang="en-US" dirty="0"/>
              <a:t>If at least one bid then COMPLETE</a:t>
            </a:r>
          </a:p>
          <a:p>
            <a:pPr lvl="1"/>
            <a:r>
              <a:rPr lang="en-US" dirty="0"/>
              <a:t>All bids are whole dollar amount no fractions or decimals</a:t>
            </a:r>
          </a:p>
          <a:p>
            <a:r>
              <a:rPr lang="en-US" dirty="0"/>
              <a:t>BUYER</a:t>
            </a:r>
          </a:p>
          <a:p>
            <a:pPr lvl="1"/>
            <a:r>
              <a:rPr lang="en-US" dirty="0"/>
              <a:t>Initial bid is for the set price</a:t>
            </a:r>
          </a:p>
          <a:p>
            <a:pPr lvl="1"/>
            <a:r>
              <a:rPr lang="en-US" dirty="0"/>
              <a:t>Every subsequent bid must be at least $1 higher than last bid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E76D-7AC1-7D19-5C22-AAB867B7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2024,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0112-BBD7-7F74-6AB7-E130559B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1708-57B9-A61F-094D-26EEFB7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AE15-0827-08CA-3EFF-2399A81D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8AA7-D581-84FA-0387-F7F05C6F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Search items</a:t>
            </a:r>
          </a:p>
          <a:p>
            <a:r>
              <a:rPr lang="en-US" sz="2000" dirty="0"/>
              <a:t>Sort items</a:t>
            </a:r>
          </a:p>
          <a:p>
            <a:r>
              <a:rPr lang="en-US" sz="2000" dirty="0"/>
              <a:t>View 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39AC-1C18-5F50-1B05-6D118869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44DA-4208-D24C-113A-7377DBD7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3DA9-E3AC-045F-FBE1-C4005569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6C29E-8F97-FC92-A18C-2908942815EA}"/>
              </a:ext>
            </a:extLst>
          </p:cNvPr>
          <p:cNvSpPr txBox="1"/>
          <p:nvPr/>
        </p:nvSpPr>
        <p:spPr>
          <a:xfrm>
            <a:off x="5105400" y="1600200"/>
            <a:ext cx="3429000" cy="397031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</a:t>
            </a:r>
            <a:r>
              <a:rPr lang="en-US" sz="1400" dirty="0"/>
              <a:t> can search all active items using keywords (as a potential substring of name or description ignoring type), price ranges</a:t>
            </a:r>
          </a:p>
          <a:p>
            <a:endParaRPr lang="en-US" sz="1400" dirty="0"/>
          </a:p>
          <a:p>
            <a:r>
              <a:rPr lang="en-US" sz="1400" dirty="0"/>
              <a:t>ITEM | name | price | start | end</a:t>
            </a:r>
          </a:p>
          <a:p>
            <a:endParaRPr lang="en-US" sz="1400" dirty="0"/>
          </a:p>
          <a:p>
            <a:r>
              <a:rPr lang="en-US" sz="1400" b="1" dirty="0"/>
              <a:t>customer</a:t>
            </a:r>
            <a:r>
              <a:rPr lang="en-US" sz="1400" dirty="0"/>
              <a:t> can sort all active items by price, date (published date and expiration date)</a:t>
            </a:r>
          </a:p>
          <a:p>
            <a:endParaRPr lang="en-US" sz="1400" dirty="0"/>
          </a:p>
          <a:p>
            <a:r>
              <a:rPr lang="en-US" sz="1400" dirty="0"/>
              <a:t>Customer can see the value of the highest bid (which could be initial price if no bids)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customer</a:t>
            </a:r>
            <a:r>
              <a:rPr lang="en-US" sz="1400" dirty="0"/>
              <a:t> can view an active item (but not any of its bids) and then you can see description and any of its images</a:t>
            </a:r>
          </a:p>
        </p:txBody>
      </p:sp>
    </p:spTree>
    <p:extLst>
      <p:ext uri="{BB962C8B-B14F-4D97-AF65-F5344CB8AC3E}">
        <p14:creationId xmlns:p14="http://schemas.microsoft.com/office/powerpoint/2010/main" val="99065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5F9-A415-91D6-6036-AC34FF47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Buyer Use Cases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97F9-E202-C70D-2DBD-33855840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114800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000" dirty="0"/>
              <a:t>Open account</a:t>
            </a:r>
          </a:p>
          <a:p>
            <a:r>
              <a:rPr lang="en-US" sz="2000" dirty="0"/>
              <a:t>Close account</a:t>
            </a:r>
          </a:p>
          <a:p>
            <a:r>
              <a:rPr lang="en-US" sz="2000" dirty="0"/>
              <a:t>Login account</a:t>
            </a:r>
          </a:p>
          <a:p>
            <a:r>
              <a:rPr lang="en-US" sz="2000" dirty="0"/>
              <a:t>Add funds</a:t>
            </a:r>
          </a:p>
          <a:p>
            <a:r>
              <a:rPr lang="en-US" sz="2000" dirty="0"/>
              <a:t>Search recently sold</a:t>
            </a:r>
          </a:p>
          <a:p>
            <a:r>
              <a:rPr lang="en-US" sz="2000" dirty="0"/>
              <a:t>Sort recently sold</a:t>
            </a:r>
          </a:p>
          <a:p>
            <a:r>
              <a:rPr lang="en-US" sz="2000" dirty="0"/>
              <a:t>View item </a:t>
            </a:r>
          </a:p>
          <a:p>
            <a:r>
              <a:rPr lang="en-US" sz="2000" dirty="0"/>
              <a:t>Place bid</a:t>
            </a:r>
          </a:p>
          <a:p>
            <a:r>
              <a:rPr lang="en-US" sz="2000" dirty="0"/>
              <a:t>Review active bids</a:t>
            </a:r>
          </a:p>
          <a:p>
            <a:r>
              <a:rPr lang="en-US" sz="2000" dirty="0"/>
              <a:t>Review purchases</a:t>
            </a:r>
          </a:p>
          <a:p>
            <a:endParaRPr lang="en-US" sz="2000" dirty="0"/>
          </a:p>
          <a:p>
            <a:r>
              <a:rPr lang="en-US" sz="2000" strike="sngStrike" dirty="0">
                <a:solidFill>
                  <a:schemeClr val="bg1">
                    <a:lumMod val="65000"/>
                  </a:schemeClr>
                </a:solidFill>
              </a:rPr>
              <a:t>Reques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 </a:t>
            </a:r>
            <a:r>
              <a:rPr lang="en-US" sz="2000" strike="sngStrike" dirty="0">
                <a:solidFill>
                  <a:schemeClr val="bg1">
                    <a:lumMod val="65000"/>
                  </a:schemeClr>
                </a:solidFill>
              </a:rPr>
              <a:t>unfreeze</a:t>
            </a:r>
            <a:endParaRPr lang="en-US" sz="16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5257-174A-3B24-FE1E-6FCD7C29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4223-F78F-C35D-1A8B-7C5F0C51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7AAA-5926-4D85-BC88-CC4B511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B5E60-10B8-4D3E-DE4A-EFE4AD2D5F92}"/>
              </a:ext>
            </a:extLst>
          </p:cNvPr>
          <p:cNvSpPr txBox="1"/>
          <p:nvPr/>
        </p:nvSpPr>
        <p:spPr>
          <a:xfrm>
            <a:off x="5105400" y="1600200"/>
            <a:ext cx="3810000" cy="4893647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When a </a:t>
            </a:r>
            <a:r>
              <a:rPr lang="en-US" sz="1200" b="1" dirty="0"/>
              <a:t>buyer</a:t>
            </a:r>
            <a:r>
              <a:rPr lang="en-US" sz="1200" dirty="0"/>
              <a:t> views an item, the </a:t>
            </a:r>
            <a:r>
              <a:rPr lang="en-US" sz="1200" b="1" dirty="0"/>
              <a:t>buyer</a:t>
            </a:r>
            <a:r>
              <a:rPr lang="en-US" sz="1200" dirty="0"/>
              <a:t> can see all bids on the item (date made, value, buyer id)</a:t>
            </a:r>
          </a:p>
          <a:p>
            <a:endParaRPr lang="en-US" sz="1200" dirty="0"/>
          </a:p>
          <a:p>
            <a:r>
              <a:rPr lang="en-US" sz="1200" dirty="0"/>
              <a:t>A </a:t>
            </a:r>
            <a:r>
              <a:rPr lang="en-US" sz="1200" b="1" dirty="0"/>
              <a:t>buyer</a:t>
            </a:r>
            <a:r>
              <a:rPr lang="en-US" sz="1200" dirty="0"/>
              <a:t> can search through all recently sold items (in past 24 hours) and view the items and bidding history</a:t>
            </a:r>
          </a:p>
          <a:p>
            <a:endParaRPr lang="en-US" sz="1200" dirty="0"/>
          </a:p>
          <a:p>
            <a:r>
              <a:rPr lang="en-US" sz="1200" b="1" dirty="0"/>
              <a:t>buyer </a:t>
            </a:r>
            <a:r>
              <a:rPr lang="en-US" sz="1200" dirty="0"/>
              <a:t>can sort all recently sold items by price, date (published date and expiration date)</a:t>
            </a:r>
          </a:p>
          <a:p>
            <a:endParaRPr lang="en-US" sz="1200" dirty="0"/>
          </a:p>
          <a:p>
            <a:r>
              <a:rPr lang="en-US" sz="1200" b="1" dirty="0"/>
              <a:t>buyer</a:t>
            </a:r>
            <a:r>
              <a:rPr lang="en-US" sz="1200" dirty="0"/>
              <a:t> can place a higher bid on an item whose time has not expired.  </a:t>
            </a:r>
            <a:r>
              <a:rPr lang="en-US" sz="1200" b="1" dirty="0"/>
              <a:t>Buyer</a:t>
            </a:r>
            <a:r>
              <a:rPr lang="en-US" sz="1200" dirty="0"/>
              <a:t> either takes the next higher price (by $1) OR names a value that is higher). </a:t>
            </a:r>
            <a:r>
              <a:rPr lang="en-US" sz="1200" b="1" dirty="0"/>
              <a:t>Buyer</a:t>
            </a:r>
            <a:r>
              <a:rPr lang="en-US" sz="1200" dirty="0"/>
              <a:t> must have sufficient funds for all bids.</a:t>
            </a:r>
          </a:p>
          <a:p>
            <a:endParaRPr lang="en-US" sz="1200" b="1" dirty="0"/>
          </a:p>
          <a:p>
            <a:r>
              <a:rPr lang="en-US" sz="1200" b="1" dirty="0"/>
              <a:t>buyer</a:t>
            </a:r>
            <a:r>
              <a:rPr lang="en-US" sz="1200" dirty="0"/>
              <a:t> can review list of all active items on which they have a bid.</a:t>
            </a:r>
          </a:p>
          <a:p>
            <a:endParaRPr lang="en-US" sz="1200" b="1" dirty="0"/>
          </a:p>
          <a:p>
            <a:r>
              <a:rPr lang="en-US" sz="1200" b="1" dirty="0"/>
              <a:t>buyer </a:t>
            </a:r>
            <a:r>
              <a:rPr lang="en-US" sz="1200" dirty="0"/>
              <a:t>can review all past purchases where they were the successful bidder ONLY AFTER FULFILLMENT.</a:t>
            </a:r>
          </a:p>
          <a:p>
            <a:endParaRPr lang="en-US" sz="1200" b="1" dirty="0"/>
          </a:p>
          <a:p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</a:rPr>
              <a:t>buyer 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can request to unfreeze their account (if it was frozen). ; once frozen, that </a:t>
            </a:r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</a:rPr>
              <a:t>buyer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 can only </a:t>
            </a:r>
            <a:r>
              <a:rPr lang="en-US" sz="1200" u="sng" strike="sngStrike" dirty="0">
                <a:solidFill>
                  <a:schemeClr val="bg1">
                    <a:lumMod val="65000"/>
                  </a:schemeClr>
                </a:solidFill>
              </a:rPr>
              <a:t>login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 to their account where they can request to be unfrozen</a:t>
            </a:r>
          </a:p>
          <a:p>
            <a:endParaRPr lang="en-US" sz="1200" b="1" dirty="0"/>
          </a:p>
          <a:p>
            <a:r>
              <a:rPr lang="en-US" sz="1200" b="1" dirty="0"/>
              <a:t>Buyer </a:t>
            </a:r>
            <a:r>
              <a:rPr lang="en-US" sz="1200" dirty="0"/>
              <a:t>can see their funds. Cannot close if active bids.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EE2D7-D517-4EEB-C1B4-14778CE1BF74}"/>
              </a:ext>
            </a:extLst>
          </p:cNvPr>
          <p:cNvSpPr txBox="1"/>
          <p:nvPr/>
        </p:nvSpPr>
        <p:spPr>
          <a:xfrm>
            <a:off x="2362200" y="632460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be a Seller or a Buyer</a:t>
            </a:r>
          </a:p>
        </p:txBody>
      </p:sp>
    </p:spTree>
    <p:extLst>
      <p:ext uri="{BB962C8B-B14F-4D97-AF65-F5344CB8AC3E}">
        <p14:creationId xmlns:p14="http://schemas.microsoft.com/office/powerpoint/2010/main" val="914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E9B7-5EEB-121F-73D8-FF745AB4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9CCA-CAAA-EA95-BB94-0389F42E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 </a:t>
            </a:r>
          </a:p>
          <a:p>
            <a:pPr lvl="1"/>
            <a:r>
              <a:rPr lang="en-US" dirty="0"/>
              <a:t>When placing a bid, MUST HAVE enough funds TO ALLOW FOR ALL ACTIVE BIDS TO SUCCEED</a:t>
            </a:r>
          </a:p>
          <a:p>
            <a:pPr lvl="1"/>
            <a:r>
              <a:rPr lang="en-US" dirty="0"/>
              <a:t>Buyer cannot outbid themselves directly on an item</a:t>
            </a:r>
          </a:p>
          <a:p>
            <a:pPr lvl="1"/>
            <a:endParaRPr lang="en-US" dirty="0"/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Buyer</a:t>
            </a:r>
          </a:p>
          <a:p>
            <a:pPr lvl="1"/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When a buyer is frozen, all bids by that buyer IN ACTIVE AUCTIONS are removed</a:t>
            </a:r>
          </a:p>
          <a:p>
            <a:pPr lvl="1"/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If that buyer becomes UNFROZEN they can once again place new bids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DD8C-4725-57D2-D176-2B596956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2024,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31AD-CB2F-F078-DA04-E93053F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205B-4693-C836-7BE0-59BC3E0B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5F9-A415-91D6-6036-AC34FF47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Use Cases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97F9-E202-C70D-2DBD-33855840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2000" strike="sngStrike" dirty="0">
                <a:solidFill>
                  <a:schemeClr val="bg1">
                    <a:lumMod val="65000"/>
                  </a:schemeClr>
                </a:solidFill>
              </a:rPr>
              <a:t>Freeze/Unfreeze buyer</a:t>
            </a:r>
          </a:p>
          <a:p>
            <a:r>
              <a:rPr lang="en-US" sz="2000" strike="sngStrike" dirty="0">
                <a:solidFill>
                  <a:schemeClr val="bg1">
                    <a:lumMod val="65000"/>
                  </a:schemeClr>
                </a:solidFill>
              </a:rPr>
              <a:t>Freeze/Unfreeze seller</a:t>
            </a:r>
          </a:p>
          <a:p>
            <a:r>
              <a:rPr lang="en-US" sz="2000" dirty="0"/>
              <a:t>Freeze/Unfreeze item</a:t>
            </a:r>
          </a:p>
          <a:p>
            <a:r>
              <a:rPr lang="en-US" sz="2000" dirty="0"/>
              <a:t>Generate Auction Report</a:t>
            </a:r>
          </a:p>
          <a:p>
            <a:r>
              <a:rPr lang="en-US" sz="2000" dirty="0"/>
              <a:t>Generate Forensics Report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5257-174A-3B24-FE1E-6FCD7C29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2024,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4223-F78F-C35D-1A8B-7C5F0C51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Project Spec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7AAA-5926-4D85-BC88-CC4B511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B5E60-10B8-4D3E-DE4A-EFE4AD2D5F92}"/>
              </a:ext>
            </a:extLst>
          </p:cNvPr>
          <p:cNvSpPr txBox="1"/>
          <p:nvPr/>
        </p:nvSpPr>
        <p:spPr>
          <a:xfrm>
            <a:off x="5095972" y="1589988"/>
            <a:ext cx="3743228" cy="452431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</a:rPr>
              <a:t>admin 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can freeze a </a:t>
            </a:r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</a:rPr>
              <a:t>buyer 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account; once frozen, that </a:t>
            </a:r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</a:rPr>
              <a:t>buyer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 can only </a:t>
            </a:r>
            <a:r>
              <a:rPr lang="en-US" sz="1200" u="sng" strike="sngStrike" dirty="0">
                <a:solidFill>
                  <a:schemeClr val="bg1">
                    <a:lumMod val="65000"/>
                  </a:schemeClr>
                </a:solidFill>
              </a:rPr>
              <a:t>login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 to their account where they can request to be unfrozen</a:t>
            </a:r>
          </a:p>
          <a:p>
            <a:endParaRPr lang="en-US" sz="12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</a:rPr>
              <a:t>admin 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can freeze a </a:t>
            </a:r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</a:rPr>
              <a:t>seller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 account; once frozen, that </a:t>
            </a:r>
            <a:r>
              <a:rPr lang="en-US" sz="1200" b="1" strike="sngStrike" dirty="0">
                <a:solidFill>
                  <a:schemeClr val="bg1">
                    <a:lumMod val="65000"/>
                  </a:schemeClr>
                </a:solidFill>
              </a:rPr>
              <a:t>seller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 can only </a:t>
            </a:r>
            <a:r>
              <a:rPr lang="en-US" sz="1200" u="sng" strike="sngStrike" dirty="0">
                <a:solidFill>
                  <a:schemeClr val="bg1">
                    <a:lumMod val="65000"/>
                  </a:schemeClr>
                </a:solidFill>
              </a:rPr>
              <a:t>login</a:t>
            </a:r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 to their account where they can request to be unfrozen.</a:t>
            </a:r>
          </a:p>
          <a:p>
            <a:endParaRPr lang="en-US" sz="1200" dirty="0"/>
          </a:p>
          <a:p>
            <a:r>
              <a:rPr lang="en-US" sz="1200" strike="sngStrike" dirty="0">
                <a:solidFill>
                  <a:schemeClr val="bg1">
                    <a:lumMod val="65000"/>
                  </a:schemeClr>
                </a:solidFill>
              </a:rPr>
              <a:t>When an admin freezes a seller account, all of the items that seller has (which are active) are then frozen.</a:t>
            </a:r>
          </a:p>
          <a:p>
            <a:endParaRPr lang="en-US" sz="1200" dirty="0"/>
          </a:p>
          <a:p>
            <a:r>
              <a:rPr lang="en-US" sz="1200" b="1" dirty="0"/>
              <a:t>admin</a:t>
            </a:r>
            <a:r>
              <a:rPr lang="en-US" sz="1200" dirty="0"/>
              <a:t> can freeze an item that is currently on sale; a frozen item cannot receive any new bids. A frozen item cannot be fulfilled. When time expires for a frozen item it becomes a </a:t>
            </a:r>
            <a:r>
              <a:rPr lang="en-US" sz="1200" i="1" dirty="0"/>
              <a:t>completed</a:t>
            </a:r>
            <a:r>
              <a:rPr lang="en-US" sz="1200" dirty="0"/>
              <a:t> auction. </a:t>
            </a:r>
          </a:p>
          <a:p>
            <a:endParaRPr lang="en-US" sz="1200" dirty="0"/>
          </a:p>
          <a:p>
            <a:r>
              <a:rPr lang="en-US" sz="1200" dirty="0"/>
              <a:t>The </a:t>
            </a:r>
            <a:r>
              <a:rPr lang="en-US" sz="1200" b="1" dirty="0"/>
              <a:t>seller </a:t>
            </a:r>
            <a:r>
              <a:rPr lang="en-US" sz="1200" dirty="0"/>
              <a:t>is responsible for archiving a failed item and all bids are canceled.</a:t>
            </a:r>
          </a:p>
          <a:p>
            <a:endParaRPr lang="en-US" sz="1200" b="1" dirty="0"/>
          </a:p>
          <a:p>
            <a:r>
              <a:rPr lang="en-US" sz="1200" dirty="0"/>
              <a:t>Auction report contains the total $$ earned from 5% commissions on all sales</a:t>
            </a:r>
          </a:p>
          <a:p>
            <a:endParaRPr lang="en-US" sz="1200" dirty="0"/>
          </a:p>
          <a:p>
            <a:r>
              <a:rPr lang="en-US" sz="1200" b="1" dirty="0"/>
              <a:t>Admin </a:t>
            </a:r>
            <a:r>
              <a:rPr lang="en-US" sz="1200" dirty="0"/>
              <a:t>can see the funds for the auction-house.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2901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4710</TotalTime>
  <Words>1065</Words>
  <Application>Microsoft Macintosh PowerPoint</Application>
  <PresentationFormat>On-screen Show (4:3)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Auction House Context</vt:lpstr>
      <vt:lpstr>Seller Use Cases (12)</vt:lpstr>
      <vt:lpstr>Items when published</vt:lpstr>
      <vt:lpstr>Customer (3)</vt:lpstr>
      <vt:lpstr>Buyer Use Cases (10)</vt:lpstr>
      <vt:lpstr>Notes</vt:lpstr>
      <vt:lpstr>Admin Use Cases (4)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 CS 509</dc:title>
  <dc:creator>George</dc:creator>
  <cp:lastModifiedBy>Luca, Axel</cp:lastModifiedBy>
  <cp:revision>457</cp:revision>
  <dcterms:created xsi:type="dcterms:W3CDTF">2011-01-15T14:51:43Z</dcterms:created>
  <dcterms:modified xsi:type="dcterms:W3CDTF">2025-01-11T01:44:45Z</dcterms:modified>
</cp:coreProperties>
</file>