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p:cViewPr varScale="1">
        <p:scale>
          <a:sx n="148" d="100"/>
          <a:sy n="148" d="100"/>
        </p:scale>
        <p:origin x="6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0678454dee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678454de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f87a84dc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f87a84dc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101a5ee6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101a5ee6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sean/alex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bcb4074a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bcb4074a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01a5ee63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01a5ee63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bcb4074a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1bcb4074a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1bcb4074a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1bcb4074a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01a5ee63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01a5ee63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bcb4074ad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bcb4074a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bcb4074a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1bcb4074a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bcb4074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bcb4074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101a5ee63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101a5ee63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bcb4074ad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1bcb4074a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1bcb4074ad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1bcb4074a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01a5ee63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101a5ee63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bcb4074ad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1bcb4074a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01a5ee63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101a5ee63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1bcb4074ad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1bcb4074a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1bcb4074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1bcb407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1bcb4074ad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1bcb4074a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1ed6a13f14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1ed6a13f1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678454de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0678454de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1bd45ec9bf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1bd45ec9bf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1bd45ec9bf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1bd45ec9bf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1bd45ec9bf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1bd45ec9bf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1bd45ec9bf_5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1bd45ec9bf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bd45ec9bf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1bd45ec9bf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1ed6a13f1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1ed6a13f1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1bcb4074ad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1bcb4074a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1bcb4074ad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1bcb4074a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1bcb4074a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1bcb4074a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1ed6a13f1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ed6a13f1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jaime/spencer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0678454dee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0678454dee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1ed6a13f1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1ed6a13f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1ed6a13f1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31ed6a13f1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1ed6a13f1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1ed6a13f1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1ed6a13f1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1ed6a13f1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1ed6a13f1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1ed6a13f1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1ed6a13f1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1ed6a13f1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1ed6a13f1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1ed6a13f1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Alex/Axel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1ed6a13f14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1ed6a13f1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1ed6a13f1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1ed6a13f1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1ed6a13f1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1ed6a13f1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bcb4074ad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bcb4074a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1ed6a13f1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31ed6a13f1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Sean</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1ed6a13f1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1ed6a13f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101a5ee63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101a5ee63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1be63c0eb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1be63c0e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0f87a84dc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0f87a84dc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773670c2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8773670c2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Jamie spencer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773670c2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773670c2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f87a84dc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f87a84d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0678454d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678454d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Axel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whats-cooking.fyi/"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www.oracle.com/mysql/what-is-mysql/"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dimitryzub/allrecipes-all-us-recipes-by-stat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hats-cooking.fy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What’s Cooking?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Sean Arackal, Alexander Bell, Spencer Greene, Axel Luca, Jamie Ortiz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ERD v2</a:t>
            </a:r>
            <a:endParaRPr/>
          </a:p>
        </p:txBody>
      </p:sp>
      <p:pic>
        <p:nvPicPr>
          <p:cNvPr id="117" name="Google Shape;117;p22"/>
          <p:cNvPicPr preferRelativeResize="0"/>
          <p:nvPr/>
        </p:nvPicPr>
        <p:blipFill>
          <a:blip r:embed="rId3">
            <a:alphaModFix/>
          </a:blip>
          <a:stretch>
            <a:fillRect/>
          </a:stretch>
        </p:blipFill>
        <p:spPr>
          <a:xfrm>
            <a:off x="2099175" y="148587"/>
            <a:ext cx="5515100" cy="4846325"/>
          </a:xfrm>
          <a:prstGeom prst="rect">
            <a:avLst/>
          </a:prstGeom>
          <a:noFill/>
          <a:ln>
            <a:noFill/>
          </a:ln>
        </p:spPr>
      </p:pic>
      <p:sp>
        <p:nvSpPr>
          <p:cNvPr id="118" name="Google Shape;118;p22"/>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ERD v3</a:t>
            </a:r>
            <a:endParaRPr/>
          </a:p>
        </p:txBody>
      </p:sp>
      <p:pic>
        <p:nvPicPr>
          <p:cNvPr id="124" name="Google Shape;124;p23"/>
          <p:cNvPicPr preferRelativeResize="0"/>
          <p:nvPr/>
        </p:nvPicPr>
        <p:blipFill>
          <a:blip r:embed="rId3">
            <a:alphaModFix/>
          </a:blip>
          <a:stretch>
            <a:fillRect/>
          </a:stretch>
        </p:blipFill>
        <p:spPr>
          <a:xfrm>
            <a:off x="1595438" y="352425"/>
            <a:ext cx="5953125" cy="4438650"/>
          </a:xfrm>
          <a:prstGeom prst="rect">
            <a:avLst/>
          </a:prstGeom>
          <a:noFill/>
          <a:ln>
            <a:noFill/>
          </a:ln>
        </p:spPr>
      </p:pic>
      <p:sp>
        <p:nvSpPr>
          <p:cNvPr id="125" name="Google Shape;125;p23"/>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Triggers</a:t>
            </a:r>
            <a:endParaRPr/>
          </a:p>
        </p:txBody>
      </p:sp>
      <p:sp>
        <p:nvSpPr>
          <p:cNvPr id="131" name="Google Shape;131;p24"/>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Trigger: Prevent high-quality recipes from being deleted</a:t>
            </a:r>
            <a:endParaRPr/>
          </a:p>
        </p:txBody>
      </p:sp>
      <p:pic>
        <p:nvPicPr>
          <p:cNvPr id="132" name="Google Shape;132;p24"/>
          <p:cNvPicPr preferRelativeResize="0"/>
          <p:nvPr/>
        </p:nvPicPr>
        <p:blipFill rotWithShape="1">
          <a:blip r:embed="rId3">
            <a:alphaModFix/>
          </a:blip>
          <a:srcRect t="-12500" r="13956" b="-12499"/>
          <a:stretch/>
        </p:blipFill>
        <p:spPr>
          <a:xfrm>
            <a:off x="311700" y="1764675"/>
            <a:ext cx="8601150" cy="332100"/>
          </a:xfrm>
          <a:prstGeom prst="rect">
            <a:avLst/>
          </a:prstGeom>
          <a:noFill/>
          <a:ln>
            <a:noFill/>
          </a:ln>
        </p:spPr>
      </p:pic>
      <p:sp>
        <p:nvSpPr>
          <p:cNvPr id="133" name="Google Shape;133;p24"/>
          <p:cNvSpPr txBox="1">
            <a:spLocks noGrp="1"/>
          </p:cNvSpPr>
          <p:nvPr>
            <p:ph type="body" idx="1"/>
          </p:nvPr>
        </p:nvSpPr>
        <p:spPr>
          <a:xfrm>
            <a:off x="311700" y="2277550"/>
            <a:ext cx="8520600" cy="808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This trigger correctly prevents recipe ID = 11 (Whose average rating is 4.80) from being removed from the recipes table</a:t>
            </a:r>
            <a:endParaRPr/>
          </a:p>
        </p:txBody>
      </p:sp>
      <p:pic>
        <p:nvPicPr>
          <p:cNvPr id="134" name="Google Shape;134;p24"/>
          <p:cNvPicPr preferRelativeResize="0"/>
          <p:nvPr/>
        </p:nvPicPr>
        <p:blipFill>
          <a:blip r:embed="rId4">
            <a:alphaModFix/>
          </a:blip>
          <a:stretch>
            <a:fillRect/>
          </a:stretch>
        </p:blipFill>
        <p:spPr>
          <a:xfrm>
            <a:off x="311700" y="3169800"/>
            <a:ext cx="8481675" cy="1535075"/>
          </a:xfrm>
          <a:prstGeom prst="rect">
            <a:avLst/>
          </a:prstGeom>
          <a:noFill/>
          <a:ln>
            <a:noFill/>
          </a:ln>
        </p:spPr>
      </p:pic>
      <p:sp>
        <p:nvSpPr>
          <p:cNvPr id="135" name="Google Shape;135;p24"/>
          <p:cNvSpPr/>
          <p:nvPr/>
        </p:nvSpPr>
        <p:spPr>
          <a:xfrm flipH="1">
            <a:off x="8714700" y="4690800"/>
            <a:ext cx="429300" cy="452700"/>
          </a:xfrm>
          <a:prstGeom prst="rtTriangl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2CC"/>
              </a:solidFill>
              <a:highlight>
                <a:srgbClr val="FFF2C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 implementation</a:t>
            </a:r>
            <a:endParaRPr/>
          </a:p>
        </p:txBody>
      </p:sp>
      <p:pic>
        <p:nvPicPr>
          <p:cNvPr id="141" name="Google Shape;141;p25"/>
          <p:cNvPicPr preferRelativeResize="0"/>
          <p:nvPr/>
        </p:nvPicPr>
        <p:blipFill>
          <a:blip r:embed="rId3">
            <a:alphaModFix/>
          </a:blip>
          <a:stretch>
            <a:fillRect/>
          </a:stretch>
        </p:blipFill>
        <p:spPr>
          <a:xfrm>
            <a:off x="291388" y="1315188"/>
            <a:ext cx="8561225" cy="251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Triggers</a:t>
            </a:r>
            <a:endParaRPr/>
          </a:p>
        </p:txBody>
      </p:sp>
      <p:sp>
        <p:nvSpPr>
          <p:cNvPr id="147" name="Google Shape;14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Trigger: Increment review ID by one every time a new review is created</a:t>
            </a:r>
            <a:br>
              <a:rPr lang="en" sz="1600"/>
            </a:br>
            <a:br>
              <a:rPr lang="en" sz="1600"/>
            </a:br>
            <a:r>
              <a:rPr lang="en" sz="1600"/>
              <a:t>We couldn’t use the Auto Increment feature of MySQL Due to the structure of our Database, so we wanted to test to ensure that Review ID is being correctly incremented</a:t>
            </a:r>
            <a:endParaRPr sz="1600"/>
          </a:p>
        </p:txBody>
      </p:sp>
      <p:pic>
        <p:nvPicPr>
          <p:cNvPr id="148" name="Google Shape;148;p26"/>
          <p:cNvPicPr preferRelativeResize="0"/>
          <p:nvPr/>
        </p:nvPicPr>
        <p:blipFill>
          <a:blip r:embed="rId3">
            <a:alphaModFix/>
          </a:blip>
          <a:stretch>
            <a:fillRect/>
          </a:stretch>
        </p:blipFill>
        <p:spPr>
          <a:xfrm>
            <a:off x="2200388" y="2372275"/>
            <a:ext cx="4743225" cy="2319375"/>
          </a:xfrm>
          <a:prstGeom prst="rect">
            <a:avLst/>
          </a:prstGeom>
          <a:noFill/>
          <a:ln>
            <a:noFill/>
          </a:ln>
        </p:spPr>
      </p:pic>
      <p:sp>
        <p:nvSpPr>
          <p:cNvPr id="149" name="Google Shape;149;p26"/>
          <p:cNvSpPr/>
          <p:nvPr/>
        </p:nvSpPr>
        <p:spPr>
          <a:xfrm flipH="1">
            <a:off x="8714700" y="4690800"/>
            <a:ext cx="429300" cy="452700"/>
          </a:xfrm>
          <a:prstGeom prst="rtTriangl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 Implementation</a:t>
            </a:r>
            <a:endParaRPr/>
          </a:p>
        </p:txBody>
      </p:sp>
      <p:pic>
        <p:nvPicPr>
          <p:cNvPr id="155" name="Google Shape;155;p27"/>
          <p:cNvPicPr preferRelativeResize="0"/>
          <p:nvPr/>
        </p:nvPicPr>
        <p:blipFill>
          <a:blip r:embed="rId3">
            <a:alphaModFix/>
          </a:blip>
          <a:stretch>
            <a:fillRect/>
          </a:stretch>
        </p:blipFill>
        <p:spPr>
          <a:xfrm>
            <a:off x="2016025" y="1152475"/>
            <a:ext cx="5111946"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 Implementation</a:t>
            </a:r>
            <a:endParaRPr/>
          </a:p>
        </p:txBody>
      </p:sp>
      <p:pic>
        <p:nvPicPr>
          <p:cNvPr id="161" name="Google Shape;161;p28"/>
          <p:cNvPicPr preferRelativeResize="0"/>
          <p:nvPr/>
        </p:nvPicPr>
        <p:blipFill>
          <a:blip r:embed="rId3">
            <a:alphaModFix/>
          </a:blip>
          <a:stretch>
            <a:fillRect/>
          </a:stretch>
        </p:blipFill>
        <p:spPr>
          <a:xfrm>
            <a:off x="2395950" y="1152475"/>
            <a:ext cx="4352102"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Views</a:t>
            </a:r>
            <a:endParaRPr/>
          </a:p>
          <a:p>
            <a:pPr marL="0" lvl="0" indent="0" algn="l" rtl="0">
              <a:spcBef>
                <a:spcPts val="0"/>
              </a:spcBef>
              <a:spcAft>
                <a:spcPts val="0"/>
              </a:spcAft>
              <a:buNone/>
            </a:pPr>
            <a:endParaRPr/>
          </a:p>
        </p:txBody>
      </p:sp>
      <p:sp>
        <p:nvSpPr>
          <p:cNvPr id="167" name="Google Shape;167;p29"/>
          <p:cNvSpPr txBox="1">
            <a:spLocks noGrp="1"/>
          </p:cNvSpPr>
          <p:nvPr>
            <p:ph type="body" idx="1"/>
          </p:nvPr>
        </p:nvSpPr>
        <p:spPr>
          <a:xfrm>
            <a:off x="311700" y="1152475"/>
            <a:ext cx="8520600" cy="765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a:t>This view’s purpose is to get 10 most saved recipes. This also tested the trigger that calculates the new number of saves when a recipe is saved.</a:t>
            </a:r>
            <a:endParaRPr/>
          </a:p>
        </p:txBody>
      </p:sp>
      <p:pic>
        <p:nvPicPr>
          <p:cNvPr id="168" name="Google Shape;168;p29"/>
          <p:cNvPicPr preferRelativeResize="0"/>
          <p:nvPr/>
        </p:nvPicPr>
        <p:blipFill>
          <a:blip r:embed="rId3">
            <a:alphaModFix/>
          </a:blip>
          <a:stretch>
            <a:fillRect/>
          </a:stretch>
        </p:blipFill>
        <p:spPr>
          <a:xfrm>
            <a:off x="1647750" y="1986575"/>
            <a:ext cx="5848500" cy="2665725"/>
          </a:xfrm>
          <a:prstGeom prst="rect">
            <a:avLst/>
          </a:prstGeom>
          <a:noFill/>
          <a:ln>
            <a:noFill/>
          </a:ln>
        </p:spPr>
      </p:pic>
      <p:sp>
        <p:nvSpPr>
          <p:cNvPr id="169" name="Google Shape;169;p29"/>
          <p:cNvSpPr/>
          <p:nvPr/>
        </p:nvSpPr>
        <p:spPr>
          <a:xfrm flipH="1">
            <a:off x="8714700" y="4690800"/>
            <a:ext cx="429300" cy="452700"/>
          </a:xfrm>
          <a:prstGeom prst="rtTriangl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 Implementation</a:t>
            </a:r>
            <a:endParaRPr/>
          </a:p>
        </p:txBody>
      </p:sp>
      <p:pic>
        <p:nvPicPr>
          <p:cNvPr id="175" name="Google Shape;175;p30"/>
          <p:cNvPicPr preferRelativeResize="0"/>
          <p:nvPr/>
        </p:nvPicPr>
        <p:blipFill>
          <a:blip r:embed="rId3">
            <a:alphaModFix/>
          </a:blip>
          <a:stretch>
            <a:fillRect/>
          </a:stretch>
        </p:blipFill>
        <p:spPr>
          <a:xfrm>
            <a:off x="1046975" y="1348825"/>
            <a:ext cx="7050050" cy="301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View Implementation</a:t>
            </a:r>
            <a:endParaRPr/>
          </a:p>
        </p:txBody>
      </p:sp>
      <p:pic>
        <p:nvPicPr>
          <p:cNvPr id="181" name="Google Shape;181;p31"/>
          <p:cNvPicPr preferRelativeResize="0"/>
          <p:nvPr/>
        </p:nvPicPr>
        <p:blipFill>
          <a:blip r:embed="rId3">
            <a:alphaModFix/>
          </a:blip>
          <a:stretch>
            <a:fillRect/>
          </a:stretch>
        </p:blipFill>
        <p:spPr>
          <a:xfrm>
            <a:off x="843450" y="1412525"/>
            <a:ext cx="7457100" cy="231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Team</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Alexander Bell (CS MS ‘25)</a:t>
            </a:r>
            <a:endParaRPr/>
          </a:p>
          <a:p>
            <a:pPr marL="457200" lvl="0" indent="-342900" algn="l" rtl="0">
              <a:spcBef>
                <a:spcPts val="0"/>
              </a:spcBef>
              <a:spcAft>
                <a:spcPts val="0"/>
              </a:spcAft>
              <a:buSzPts val="1800"/>
              <a:buChar char="●"/>
            </a:pPr>
            <a:r>
              <a:rPr lang="en"/>
              <a:t>Axel Luca (CS BS/MS ‘25)</a:t>
            </a:r>
            <a:endParaRPr/>
          </a:p>
          <a:p>
            <a:pPr marL="457200" lvl="0" indent="-342900" algn="l" rtl="0">
              <a:spcBef>
                <a:spcPts val="0"/>
              </a:spcBef>
              <a:spcAft>
                <a:spcPts val="0"/>
              </a:spcAft>
              <a:buSzPts val="1800"/>
              <a:buChar char="●"/>
            </a:pPr>
            <a:r>
              <a:rPr lang="en"/>
              <a:t>Sean Arackal (CS BS/MS ‘26)</a:t>
            </a:r>
            <a:endParaRPr/>
          </a:p>
          <a:p>
            <a:pPr marL="457200" lvl="0" indent="-342900" algn="l" rtl="0">
              <a:spcBef>
                <a:spcPts val="0"/>
              </a:spcBef>
              <a:spcAft>
                <a:spcPts val="0"/>
              </a:spcAft>
              <a:buSzPts val="1800"/>
              <a:buChar char="●"/>
            </a:pPr>
            <a:r>
              <a:rPr lang="en"/>
              <a:t>Jamie Ortiz (CS BS ‘26)</a:t>
            </a:r>
            <a:endParaRPr/>
          </a:p>
          <a:p>
            <a:pPr marL="457200" lvl="0" indent="-342900" algn="l" rtl="0">
              <a:spcBef>
                <a:spcPts val="0"/>
              </a:spcBef>
              <a:spcAft>
                <a:spcPts val="0"/>
              </a:spcAft>
              <a:buSzPts val="1800"/>
              <a:buChar char="●"/>
            </a:pPr>
            <a:r>
              <a:rPr lang="en"/>
              <a:t>Spencer Greene (CS BS/MS ‘26)</a:t>
            </a:r>
            <a:endParaRPr/>
          </a:p>
        </p:txBody>
      </p:sp>
      <p:sp>
        <p:nvSpPr>
          <p:cNvPr id="62" name="Google Shape;62;p14"/>
          <p:cNvSpPr/>
          <p:nvPr/>
        </p:nvSpPr>
        <p:spPr>
          <a:xfrm flipH="1">
            <a:off x="8714700" y="4690800"/>
            <a:ext cx="429300" cy="452700"/>
          </a:xfrm>
          <a:prstGeom prst="rtTriangl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Views</a:t>
            </a:r>
            <a:endParaRPr/>
          </a:p>
          <a:p>
            <a:pPr marL="0" lvl="0" indent="0" algn="l" rtl="0">
              <a:spcBef>
                <a:spcPts val="0"/>
              </a:spcBef>
              <a:spcAft>
                <a:spcPts val="0"/>
              </a:spcAft>
              <a:buNone/>
            </a:pPr>
            <a:endParaRPr/>
          </a:p>
        </p:txBody>
      </p:sp>
      <p:sp>
        <p:nvSpPr>
          <p:cNvPr id="187" name="Google Shape;187;p32"/>
          <p:cNvSpPr txBox="1">
            <a:spLocks noGrp="1"/>
          </p:cNvSpPr>
          <p:nvPr>
            <p:ph type="body" idx="1"/>
          </p:nvPr>
        </p:nvSpPr>
        <p:spPr>
          <a:xfrm>
            <a:off x="311700" y="1152475"/>
            <a:ext cx="8520600" cy="765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a:t>This view’s purpose is to get 10 highest average rating recipes. This also tested the trigger that calculates the new average rating when a review is created.</a:t>
            </a:r>
            <a:endParaRPr/>
          </a:p>
        </p:txBody>
      </p:sp>
      <p:pic>
        <p:nvPicPr>
          <p:cNvPr id="188" name="Google Shape;188;p32"/>
          <p:cNvPicPr preferRelativeResize="0"/>
          <p:nvPr/>
        </p:nvPicPr>
        <p:blipFill>
          <a:blip r:embed="rId3">
            <a:alphaModFix/>
          </a:blip>
          <a:stretch>
            <a:fillRect/>
          </a:stretch>
        </p:blipFill>
        <p:spPr>
          <a:xfrm>
            <a:off x="1662450" y="1918075"/>
            <a:ext cx="5819100" cy="2810425"/>
          </a:xfrm>
          <a:prstGeom prst="rect">
            <a:avLst/>
          </a:prstGeom>
          <a:noFill/>
          <a:ln>
            <a:noFill/>
          </a:ln>
        </p:spPr>
      </p:pic>
      <p:sp>
        <p:nvSpPr>
          <p:cNvPr id="189" name="Google Shape;189;p32"/>
          <p:cNvSpPr/>
          <p:nvPr/>
        </p:nvSpPr>
        <p:spPr>
          <a:xfrm flipH="1">
            <a:off x="8714700" y="4690800"/>
            <a:ext cx="429300" cy="452700"/>
          </a:xfrm>
          <a:prstGeom prst="rtTriangl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 Implementation</a:t>
            </a:r>
            <a:endParaRPr/>
          </a:p>
        </p:txBody>
      </p:sp>
      <p:pic>
        <p:nvPicPr>
          <p:cNvPr id="195" name="Google Shape;195;p33"/>
          <p:cNvPicPr preferRelativeResize="0"/>
          <p:nvPr/>
        </p:nvPicPr>
        <p:blipFill>
          <a:blip r:embed="rId3">
            <a:alphaModFix/>
          </a:blip>
          <a:stretch>
            <a:fillRect/>
          </a:stretch>
        </p:blipFill>
        <p:spPr>
          <a:xfrm>
            <a:off x="2008475" y="1107950"/>
            <a:ext cx="5127050" cy="345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View Implementation</a:t>
            </a:r>
            <a:endParaRPr/>
          </a:p>
        </p:txBody>
      </p:sp>
      <p:pic>
        <p:nvPicPr>
          <p:cNvPr id="201" name="Google Shape;201;p34"/>
          <p:cNvPicPr preferRelativeResize="0"/>
          <p:nvPr/>
        </p:nvPicPr>
        <p:blipFill>
          <a:blip r:embed="rId3">
            <a:alphaModFix/>
          </a:blip>
          <a:stretch>
            <a:fillRect/>
          </a:stretch>
        </p:blipFill>
        <p:spPr>
          <a:xfrm>
            <a:off x="1031188" y="1494113"/>
            <a:ext cx="7081625" cy="2155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Views</a:t>
            </a:r>
            <a:endParaRPr/>
          </a:p>
          <a:p>
            <a:pPr marL="0" lvl="0" indent="0" algn="l" rtl="0">
              <a:spcBef>
                <a:spcPts val="0"/>
              </a:spcBef>
              <a:spcAft>
                <a:spcPts val="0"/>
              </a:spcAft>
              <a:buNone/>
            </a:pPr>
            <a:endParaRPr/>
          </a:p>
        </p:txBody>
      </p:sp>
      <p:sp>
        <p:nvSpPr>
          <p:cNvPr id="207" name="Google Shape;207;p35"/>
          <p:cNvSpPr txBox="1">
            <a:spLocks noGrp="1"/>
          </p:cNvSpPr>
          <p:nvPr>
            <p:ph type="body" idx="1"/>
          </p:nvPr>
        </p:nvSpPr>
        <p:spPr>
          <a:xfrm>
            <a:off x="311700" y="1152475"/>
            <a:ext cx="8520600" cy="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view’s purpose is to get 10 lowest calorie recipes.</a:t>
            </a:r>
            <a:endParaRPr/>
          </a:p>
        </p:txBody>
      </p:sp>
      <p:pic>
        <p:nvPicPr>
          <p:cNvPr id="208" name="Google Shape;208;p35"/>
          <p:cNvPicPr preferRelativeResize="0"/>
          <p:nvPr/>
        </p:nvPicPr>
        <p:blipFill>
          <a:blip r:embed="rId3">
            <a:alphaModFix/>
          </a:blip>
          <a:stretch>
            <a:fillRect/>
          </a:stretch>
        </p:blipFill>
        <p:spPr>
          <a:xfrm>
            <a:off x="2023800" y="1797600"/>
            <a:ext cx="5096375" cy="2799575"/>
          </a:xfrm>
          <a:prstGeom prst="rect">
            <a:avLst/>
          </a:prstGeom>
          <a:noFill/>
          <a:ln>
            <a:noFill/>
          </a:ln>
        </p:spPr>
      </p:pic>
      <p:sp>
        <p:nvSpPr>
          <p:cNvPr id="209" name="Google Shape;209;p35"/>
          <p:cNvSpPr/>
          <p:nvPr/>
        </p:nvSpPr>
        <p:spPr>
          <a:xfrm flipH="1">
            <a:off x="8714700" y="4690800"/>
            <a:ext cx="429300" cy="452700"/>
          </a:xfrm>
          <a:prstGeom prst="rtTriangl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View Implementation</a:t>
            </a:r>
            <a:endParaRPr/>
          </a:p>
        </p:txBody>
      </p:sp>
      <p:pic>
        <p:nvPicPr>
          <p:cNvPr id="215" name="Google Shape;215;p36"/>
          <p:cNvPicPr preferRelativeResize="0"/>
          <p:nvPr/>
        </p:nvPicPr>
        <p:blipFill>
          <a:blip r:embed="rId3">
            <a:alphaModFix/>
          </a:blip>
          <a:stretch>
            <a:fillRect/>
          </a:stretch>
        </p:blipFill>
        <p:spPr>
          <a:xfrm>
            <a:off x="1307550" y="1439725"/>
            <a:ext cx="6528900" cy="226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Triggers</a:t>
            </a:r>
            <a:endParaRPr/>
          </a:p>
        </p:txBody>
      </p:sp>
      <p:sp>
        <p:nvSpPr>
          <p:cNvPr id="221" name="Google Shape;221;p37"/>
          <p:cNvSpPr txBox="1">
            <a:spLocks noGrp="1"/>
          </p:cNvSpPr>
          <p:nvPr>
            <p:ph type="body" idx="1"/>
          </p:nvPr>
        </p:nvSpPr>
        <p:spPr>
          <a:xfrm>
            <a:off x="311700" y="1152475"/>
            <a:ext cx="8520600" cy="1017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Trigger: Update the number of saves a recipe has when a user unsaves a recipe</a:t>
            </a:r>
            <a:endParaRPr/>
          </a:p>
          <a:p>
            <a:pPr marL="0" lvl="0" indent="0" algn="l" rtl="0">
              <a:spcBef>
                <a:spcPts val="1200"/>
              </a:spcBef>
              <a:spcAft>
                <a:spcPts val="1200"/>
              </a:spcAft>
              <a:buNone/>
            </a:pPr>
            <a:r>
              <a:rPr lang="en"/>
              <a:t>In this example, we “unsave” recipe 10 twice, and the number of saves drops accordingly</a:t>
            </a:r>
            <a:endParaRPr/>
          </a:p>
        </p:txBody>
      </p:sp>
      <p:pic>
        <p:nvPicPr>
          <p:cNvPr id="222" name="Google Shape;222;p37"/>
          <p:cNvPicPr preferRelativeResize="0"/>
          <p:nvPr/>
        </p:nvPicPr>
        <p:blipFill>
          <a:blip r:embed="rId3">
            <a:alphaModFix/>
          </a:blip>
          <a:stretch>
            <a:fillRect/>
          </a:stretch>
        </p:blipFill>
        <p:spPr>
          <a:xfrm>
            <a:off x="4463375" y="2309600"/>
            <a:ext cx="4368925" cy="1976225"/>
          </a:xfrm>
          <a:prstGeom prst="rect">
            <a:avLst/>
          </a:prstGeom>
          <a:noFill/>
          <a:ln>
            <a:noFill/>
          </a:ln>
        </p:spPr>
      </p:pic>
      <p:pic>
        <p:nvPicPr>
          <p:cNvPr id="223" name="Google Shape;223;p37"/>
          <p:cNvPicPr preferRelativeResize="0"/>
          <p:nvPr/>
        </p:nvPicPr>
        <p:blipFill>
          <a:blip r:embed="rId4">
            <a:alphaModFix/>
          </a:blip>
          <a:stretch>
            <a:fillRect/>
          </a:stretch>
        </p:blipFill>
        <p:spPr>
          <a:xfrm>
            <a:off x="218250" y="2309600"/>
            <a:ext cx="4128470" cy="1976225"/>
          </a:xfrm>
          <a:prstGeom prst="rect">
            <a:avLst/>
          </a:prstGeom>
          <a:noFill/>
          <a:ln>
            <a:noFill/>
          </a:ln>
        </p:spPr>
      </p:pic>
      <p:sp>
        <p:nvSpPr>
          <p:cNvPr id="224" name="Google Shape;224;p37"/>
          <p:cNvSpPr txBox="1"/>
          <p:nvPr/>
        </p:nvSpPr>
        <p:spPr>
          <a:xfrm>
            <a:off x="1902536" y="4384975"/>
            <a:ext cx="759900" cy="4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Before</a:t>
            </a:r>
            <a:endParaRPr>
              <a:solidFill>
                <a:schemeClr val="lt2"/>
              </a:solidFill>
            </a:endParaRPr>
          </a:p>
        </p:txBody>
      </p:sp>
      <p:sp>
        <p:nvSpPr>
          <p:cNvPr id="225" name="Google Shape;225;p37"/>
          <p:cNvSpPr txBox="1"/>
          <p:nvPr/>
        </p:nvSpPr>
        <p:spPr>
          <a:xfrm>
            <a:off x="6344099" y="4384975"/>
            <a:ext cx="607500" cy="4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After</a:t>
            </a:r>
            <a:endParaRPr>
              <a:solidFill>
                <a:schemeClr val="lt2"/>
              </a:solidFill>
            </a:endParaRPr>
          </a:p>
        </p:txBody>
      </p:sp>
      <p:sp>
        <p:nvSpPr>
          <p:cNvPr id="226" name="Google Shape;226;p37"/>
          <p:cNvSpPr/>
          <p:nvPr/>
        </p:nvSpPr>
        <p:spPr>
          <a:xfrm flipH="1">
            <a:off x="8714700" y="4690800"/>
            <a:ext cx="429300" cy="452700"/>
          </a:xfrm>
          <a:prstGeom prst="rtTriangl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2CC"/>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 Implementation</a:t>
            </a:r>
            <a:endParaRPr/>
          </a:p>
        </p:txBody>
      </p:sp>
      <p:pic>
        <p:nvPicPr>
          <p:cNvPr id="232" name="Google Shape;232;p38"/>
          <p:cNvPicPr preferRelativeResize="0"/>
          <p:nvPr/>
        </p:nvPicPr>
        <p:blipFill>
          <a:blip r:embed="rId3">
            <a:alphaModFix/>
          </a:blip>
          <a:stretch>
            <a:fillRect/>
          </a:stretch>
        </p:blipFill>
        <p:spPr>
          <a:xfrm>
            <a:off x="1196550" y="1192363"/>
            <a:ext cx="6750900" cy="2758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Triggers</a:t>
            </a:r>
            <a:endParaRPr/>
          </a:p>
        </p:txBody>
      </p:sp>
      <p:sp>
        <p:nvSpPr>
          <p:cNvPr id="238" name="Google Shape;23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Trigger: Don’t allow multiple recipes of the same name from the same user.</a:t>
            </a:r>
            <a:endParaRPr/>
          </a:p>
          <a:p>
            <a:pPr marL="0" lvl="0" indent="0" algn="l" rtl="0">
              <a:spcBef>
                <a:spcPts val="1200"/>
              </a:spcBef>
              <a:spcAft>
                <a:spcPts val="1200"/>
              </a:spcAft>
              <a:buNone/>
            </a:pPr>
            <a:r>
              <a:rPr lang="en"/>
              <a:t>In this example, user “Example1@example.com” tried to create a recipe called “The Best Hamburger” for a second time, which causes the trigger to raise an error.</a:t>
            </a:r>
            <a:endParaRPr/>
          </a:p>
        </p:txBody>
      </p:sp>
      <p:pic>
        <p:nvPicPr>
          <p:cNvPr id="239" name="Google Shape;239;p39"/>
          <p:cNvPicPr preferRelativeResize="0"/>
          <p:nvPr/>
        </p:nvPicPr>
        <p:blipFill>
          <a:blip r:embed="rId3">
            <a:alphaModFix/>
          </a:blip>
          <a:stretch>
            <a:fillRect/>
          </a:stretch>
        </p:blipFill>
        <p:spPr>
          <a:xfrm>
            <a:off x="447788" y="4057225"/>
            <a:ext cx="8248425" cy="220225"/>
          </a:xfrm>
          <a:prstGeom prst="rect">
            <a:avLst/>
          </a:prstGeom>
          <a:noFill/>
          <a:ln>
            <a:noFill/>
          </a:ln>
        </p:spPr>
      </p:pic>
      <p:pic>
        <p:nvPicPr>
          <p:cNvPr id="240" name="Google Shape;240;p39"/>
          <p:cNvPicPr preferRelativeResize="0"/>
          <p:nvPr/>
        </p:nvPicPr>
        <p:blipFill>
          <a:blip r:embed="rId4">
            <a:alphaModFix/>
          </a:blip>
          <a:stretch>
            <a:fillRect/>
          </a:stretch>
        </p:blipFill>
        <p:spPr>
          <a:xfrm>
            <a:off x="1004013" y="2833250"/>
            <a:ext cx="7135950" cy="639775"/>
          </a:xfrm>
          <a:prstGeom prst="rect">
            <a:avLst/>
          </a:prstGeom>
          <a:noFill/>
          <a:ln>
            <a:noFill/>
          </a:ln>
        </p:spPr>
      </p:pic>
      <p:sp>
        <p:nvSpPr>
          <p:cNvPr id="241" name="Google Shape;241;p39"/>
          <p:cNvSpPr/>
          <p:nvPr/>
        </p:nvSpPr>
        <p:spPr>
          <a:xfrm flipH="1">
            <a:off x="8714700" y="4690800"/>
            <a:ext cx="429300" cy="452700"/>
          </a:xfrm>
          <a:prstGeom prst="rtTriangl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 Implementation</a:t>
            </a:r>
            <a:endParaRPr/>
          </a:p>
        </p:txBody>
      </p:sp>
      <p:pic>
        <p:nvPicPr>
          <p:cNvPr id="247" name="Google Shape;247;p40"/>
          <p:cNvPicPr preferRelativeResize="0"/>
          <p:nvPr/>
        </p:nvPicPr>
        <p:blipFill>
          <a:blip r:embed="rId3">
            <a:alphaModFix/>
          </a:blip>
          <a:stretch>
            <a:fillRect/>
          </a:stretch>
        </p:blipFill>
        <p:spPr>
          <a:xfrm>
            <a:off x="446775" y="1170125"/>
            <a:ext cx="8250451" cy="3623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Normalization of Database Tables: User Table</a:t>
            </a:r>
            <a:endParaRPr/>
          </a:p>
        </p:txBody>
      </p:sp>
      <p:sp>
        <p:nvSpPr>
          <p:cNvPr id="253" name="Google Shape;25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Functional Dependency:</a:t>
            </a:r>
            <a:r>
              <a:rPr lang="en"/>
              <a:t> Each unique email determines a password (Email → Password).</a:t>
            </a:r>
            <a:endParaRPr/>
          </a:p>
          <a:p>
            <a:pPr marL="457200" lvl="0" indent="-342900" algn="l" rtl="0">
              <a:spcBef>
                <a:spcPts val="0"/>
              </a:spcBef>
              <a:spcAft>
                <a:spcPts val="0"/>
              </a:spcAft>
              <a:buSzPts val="1800"/>
              <a:buChar char="●"/>
            </a:pPr>
            <a:r>
              <a:rPr lang="en" b="1"/>
              <a:t>Normalization: </a:t>
            </a:r>
            <a:r>
              <a:rPr lang="en"/>
              <a:t>Since all functional dependencies have a superkey on the left-hand side, the table satisfies BCNF.</a:t>
            </a:r>
            <a:endParaRPr/>
          </a:p>
        </p:txBody>
      </p:sp>
      <p:pic>
        <p:nvPicPr>
          <p:cNvPr id="254" name="Google Shape;254;p41"/>
          <p:cNvPicPr preferRelativeResize="0"/>
          <p:nvPr/>
        </p:nvPicPr>
        <p:blipFill>
          <a:blip r:embed="rId3">
            <a:alphaModFix/>
          </a:blip>
          <a:stretch>
            <a:fillRect/>
          </a:stretch>
        </p:blipFill>
        <p:spPr>
          <a:xfrm>
            <a:off x="1222287" y="2890350"/>
            <a:ext cx="6699425" cy="2075875"/>
          </a:xfrm>
          <a:prstGeom prst="rect">
            <a:avLst/>
          </a:prstGeom>
          <a:noFill/>
          <a:ln>
            <a:noFill/>
          </a:ln>
        </p:spPr>
      </p:pic>
      <p:sp>
        <p:nvSpPr>
          <p:cNvPr id="255" name="Google Shape;255;p41"/>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66"/>
        <p:cNvGrpSpPr/>
        <p:nvPr/>
      </p:nvGrpSpPr>
      <p:grpSpPr>
        <a:xfrm>
          <a:off x="0" y="0"/>
          <a:ext cx="0" cy="0"/>
          <a:chOff x="0" y="0"/>
          <a:chExt cx="0" cy="0"/>
        </a:xfrm>
      </p:grpSpPr>
      <p:sp>
        <p:nvSpPr>
          <p:cNvPr id="67" name="Google Shape;67;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Team</a:t>
            </a:r>
            <a:endParaRPr/>
          </a:p>
        </p:txBody>
      </p:sp>
      <p:sp>
        <p:nvSpPr>
          <p:cNvPr id="68" name="Google Shape;68;p15"/>
          <p:cNvSpPr txBox="1">
            <a:spLocks noGrp="1"/>
          </p:cNvSpPr>
          <p:nvPr>
            <p:ph type="body" idx="4294967295"/>
          </p:nvPr>
        </p:nvSpPr>
        <p:spPr>
          <a:xfrm>
            <a:off x="311700" y="1152475"/>
            <a:ext cx="8520600" cy="366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100" b="1">
                <a:solidFill>
                  <a:srgbClr val="FFFFFF"/>
                </a:solidFill>
                <a:latin typeface="Times New Roman"/>
                <a:ea typeface="Times New Roman"/>
                <a:cs typeface="Times New Roman"/>
                <a:sym typeface="Times New Roman"/>
              </a:rPr>
              <a:t>Alexander Bell</a:t>
            </a:r>
            <a:r>
              <a:rPr lang="en" sz="1100">
                <a:solidFill>
                  <a:srgbClr val="FFFFFF"/>
                </a:solidFill>
                <a:latin typeface="Times New Roman"/>
                <a:ea typeface="Times New Roman"/>
                <a:cs typeface="Times New Roman"/>
                <a:sym typeface="Times New Roman"/>
              </a:rPr>
              <a:t>: Software Engineering (JavaScript, React), Python, MySQL, Git</a:t>
            </a:r>
            <a:endParaRPr sz="11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rgbClr val="FFFFFF"/>
                </a:solidFill>
                <a:latin typeface="Times New Roman"/>
                <a:ea typeface="Times New Roman"/>
                <a:cs typeface="Times New Roman"/>
                <a:sym typeface="Times New Roman"/>
              </a:rPr>
              <a:t>I’m interested in learning how to query data efficiently, creating ERD diagrams, and Using CSS and HTML to make functional websites that also look good.</a:t>
            </a:r>
            <a:endParaRPr sz="11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rgbClr val="FFFFFF"/>
                </a:solidFill>
                <a:latin typeface="Times New Roman"/>
                <a:ea typeface="Times New Roman"/>
                <a:cs typeface="Times New Roman"/>
                <a:sym typeface="Times New Roman"/>
              </a:rPr>
              <a:t>Contributions: Set up team meetings, tested triggers and views not already covered by current data with the help of Sean, and helped write the Project Overview section in the report. Helped create the recipe builder page with Axel, and connected the webpage form to the database with INSERT statements that also prevent simple SQL Injection attacks by using prepared statements. Helped Sean debug features related to displaying reviews and accessing user profiles. In addition, wrote the sections "The Website Layout", "Testing Triggers \&amp; Views", and "Conclusions" including it's subsections, and helped review, edit, and format the paper, </a:t>
            </a:r>
            <a:endParaRPr sz="11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b="1">
                <a:solidFill>
                  <a:schemeClr val="dk1"/>
                </a:solidFill>
                <a:latin typeface="Times New Roman"/>
                <a:ea typeface="Times New Roman"/>
                <a:cs typeface="Times New Roman"/>
                <a:sym typeface="Times New Roman"/>
              </a:rPr>
              <a:t>Axel Luca</a:t>
            </a:r>
            <a:r>
              <a:rPr lang="en" sz="1100">
                <a:solidFill>
                  <a:schemeClr val="dk1"/>
                </a:solidFill>
                <a:latin typeface="Times New Roman"/>
                <a:ea typeface="Times New Roman"/>
                <a:cs typeface="Times New Roman"/>
                <a:sym typeface="Times New Roman"/>
              </a:rPr>
              <a:t>: Software Engineering (JavaScript, React), Python, Oracle, MySQL, PostgreSQL, Docker</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Primary editor of the project intent and proposal and wrote up the whole section about the ER diagram for both documents. Made most of the presentation for the project proposal. Scraped and cleaned all of the data we need for our project with help from scripts provided by Jaime. Main editor of our project’s ER diagram. Provided the initial MySQL server we used for the project. Translated our application’s ER diagram to a MySQL schema. Came up with and wrote up the MySQL views and triggers we plan to use for our project. Provided the default schema needed for the MySQL cloud server provided by Spencer that we’re using for our project now. Expanded on the ER diagram section for this project progress report, wrote up the project progress report’s MySQL background, and wrote up part of the project abstract for this project progress report along with the normalization analysis and query optimization as well. As for the website, I made the entire page displaying the 3 views created in our database inside visible tables on the GUI. Additionally, I also worked with Sean to implement some of the functionality related to features such as "Saving and Unsaving Recipes", "Adding Reviews", and "Displaying Reviews" on recipes. Moreover, I also collaborated with Alex to implement the functionality required for users to be able to create recipes and add their ingredients.</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Normalization: Recipe Table</a:t>
            </a:r>
            <a:endParaRPr/>
          </a:p>
        </p:txBody>
      </p:sp>
      <p:sp>
        <p:nvSpPr>
          <p:cNvPr id="261" name="Google Shape;261;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Functional Dependency:</a:t>
            </a:r>
            <a:r>
              <a:rPr lang="en"/>
              <a:t> The primary key, Recipe_ID, uniquely determines all other attributes (Recipe_ID → any subset of the attributes Email, Recipe_Name, Prep_Time, Cook_Time, Additional_Time, Calories, Servings, Number_Of_Saves, Average_Rating, Directions).</a:t>
            </a:r>
            <a:endParaRPr/>
          </a:p>
          <a:p>
            <a:pPr marL="457200" lvl="0" indent="-342900" algn="l" rtl="0">
              <a:spcBef>
                <a:spcPts val="0"/>
              </a:spcBef>
              <a:spcAft>
                <a:spcPts val="0"/>
              </a:spcAft>
              <a:buSzPts val="1800"/>
              <a:buChar char="●"/>
            </a:pPr>
            <a:r>
              <a:rPr lang="en" b="1"/>
              <a:t>Normalization:</a:t>
            </a:r>
            <a:r>
              <a:rPr lang="en"/>
              <a:t> The table is in BCNF as all functional dependencies have a superkey on their left side.</a:t>
            </a:r>
            <a:endParaRPr/>
          </a:p>
        </p:txBody>
      </p:sp>
      <p:pic>
        <p:nvPicPr>
          <p:cNvPr id="262" name="Google Shape;262;p42"/>
          <p:cNvPicPr preferRelativeResize="0"/>
          <p:nvPr/>
        </p:nvPicPr>
        <p:blipFill>
          <a:blip r:embed="rId3">
            <a:alphaModFix/>
          </a:blip>
          <a:stretch>
            <a:fillRect/>
          </a:stretch>
        </p:blipFill>
        <p:spPr>
          <a:xfrm>
            <a:off x="2845175" y="3119900"/>
            <a:ext cx="3453650" cy="2095799"/>
          </a:xfrm>
          <a:prstGeom prst="rect">
            <a:avLst/>
          </a:prstGeom>
          <a:noFill/>
          <a:ln>
            <a:noFill/>
          </a:ln>
        </p:spPr>
      </p:pic>
      <p:sp>
        <p:nvSpPr>
          <p:cNvPr id="263" name="Google Shape;263;p42"/>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Normalization: User Saved Recipe Table</a:t>
            </a:r>
            <a:endParaRPr/>
          </a:p>
        </p:txBody>
      </p:sp>
      <p:sp>
        <p:nvSpPr>
          <p:cNvPr id="269" name="Google Shape;269;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Modeling Approach</a:t>
            </a:r>
            <a:r>
              <a:rPr lang="en"/>
              <a:t>: Each user can save multiple recipes, represented as a composite attribute in the ER diagram.</a:t>
            </a:r>
            <a:endParaRPr/>
          </a:p>
          <a:p>
            <a:pPr marL="457200" lvl="0" indent="-342900" algn="l" rtl="0">
              <a:spcBef>
                <a:spcPts val="0"/>
              </a:spcBef>
              <a:spcAft>
                <a:spcPts val="0"/>
              </a:spcAft>
              <a:buSzPts val="1800"/>
              <a:buChar char="●"/>
            </a:pPr>
            <a:r>
              <a:rPr lang="en" b="1"/>
              <a:t>Primary Key</a:t>
            </a:r>
            <a:r>
              <a:rPr lang="en"/>
              <a:t>: The composite primary key is the combination of Email and Recipe_ID.</a:t>
            </a:r>
            <a:endParaRPr/>
          </a:p>
          <a:p>
            <a:pPr marL="457200" lvl="0" indent="-342900" algn="l" rtl="0">
              <a:spcBef>
                <a:spcPts val="0"/>
              </a:spcBef>
              <a:spcAft>
                <a:spcPts val="0"/>
              </a:spcAft>
              <a:buSzPts val="1800"/>
              <a:buChar char="●"/>
            </a:pPr>
            <a:r>
              <a:rPr lang="en" b="1"/>
              <a:t>Functional Dependencies</a:t>
            </a:r>
            <a:r>
              <a:rPr lang="en"/>
              <a:t>: There are no functional dependencies as the full set of attributes forms the candidate key.</a:t>
            </a:r>
            <a:endParaRPr/>
          </a:p>
          <a:p>
            <a:pPr marL="457200" lvl="0" indent="-342900" algn="l" rtl="0">
              <a:spcBef>
                <a:spcPts val="0"/>
              </a:spcBef>
              <a:spcAft>
                <a:spcPts val="0"/>
              </a:spcAft>
              <a:buSzPts val="1800"/>
              <a:buChar char="●"/>
            </a:pPr>
            <a:r>
              <a:rPr lang="en" b="1"/>
              <a:t>Normalization</a:t>
            </a:r>
            <a:r>
              <a:rPr lang="en"/>
              <a:t>: The table is in BCNF</a:t>
            </a:r>
            <a:endParaRPr/>
          </a:p>
        </p:txBody>
      </p:sp>
      <p:pic>
        <p:nvPicPr>
          <p:cNvPr id="270" name="Google Shape;270;p43"/>
          <p:cNvPicPr preferRelativeResize="0"/>
          <p:nvPr/>
        </p:nvPicPr>
        <p:blipFill>
          <a:blip r:embed="rId3">
            <a:alphaModFix/>
          </a:blip>
          <a:stretch>
            <a:fillRect/>
          </a:stretch>
        </p:blipFill>
        <p:spPr>
          <a:xfrm>
            <a:off x="696150" y="3590775"/>
            <a:ext cx="7751699" cy="1349550"/>
          </a:xfrm>
          <a:prstGeom prst="rect">
            <a:avLst/>
          </a:prstGeom>
          <a:noFill/>
          <a:ln>
            <a:noFill/>
          </a:ln>
        </p:spPr>
      </p:pic>
      <p:sp>
        <p:nvSpPr>
          <p:cNvPr id="271" name="Google Shape;271;p43"/>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Normalization: User Review Table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7" name="Google Shape;277;p44"/>
          <p:cNvSpPr txBox="1">
            <a:spLocks noGrp="1"/>
          </p:cNvSpPr>
          <p:nvPr>
            <p:ph type="body" idx="1"/>
          </p:nvPr>
        </p:nvSpPr>
        <p:spPr>
          <a:xfrm>
            <a:off x="859050" y="1342225"/>
            <a:ext cx="8083500" cy="3416400"/>
          </a:xfrm>
          <a:prstGeom prst="rect">
            <a:avLst/>
          </a:prstGeom>
        </p:spPr>
        <p:txBody>
          <a:bodyPr spcFirstLastPara="1" wrap="square" lIns="91425" tIns="91425" rIns="91425" bIns="91425" anchor="t" anchorCtr="0">
            <a:normAutofit/>
          </a:bodyPr>
          <a:lstStyle/>
          <a:p>
            <a:pPr marL="457200" lvl="0" indent="-323850" algn="l" rtl="0">
              <a:lnSpc>
                <a:spcPct val="95000"/>
              </a:lnSpc>
              <a:spcBef>
                <a:spcPts val="0"/>
              </a:spcBef>
              <a:spcAft>
                <a:spcPts val="0"/>
              </a:spcAft>
              <a:buSzPts val="1500"/>
              <a:buChar char="●"/>
            </a:pPr>
            <a:r>
              <a:rPr lang="en" sz="1500" b="1"/>
              <a:t>Modeling Approach:</a:t>
            </a:r>
            <a:r>
              <a:rPr lang="en" sz="1500"/>
              <a:t> Designed as a many-to-many relationship table linking User and Recipe tables, with Email and Recipe_ID initially as primary keys.</a:t>
            </a:r>
            <a:endParaRPr sz="1500"/>
          </a:p>
          <a:p>
            <a:pPr marL="457200" lvl="0" indent="-323850" algn="l" rtl="0">
              <a:lnSpc>
                <a:spcPct val="95000"/>
              </a:lnSpc>
              <a:spcBef>
                <a:spcPts val="0"/>
              </a:spcBef>
              <a:spcAft>
                <a:spcPts val="0"/>
              </a:spcAft>
              <a:buSzPts val="1500"/>
              <a:buChar char="●"/>
            </a:pPr>
            <a:r>
              <a:rPr lang="en" sz="1500" b="1"/>
              <a:t>Primary Key Adjustment:</a:t>
            </a:r>
            <a:r>
              <a:rPr lang="en" sz="1500"/>
              <a:t> Added Review_ID to the primary key to allow multiple reviews for the same recipe by a single user.</a:t>
            </a:r>
            <a:endParaRPr sz="1500"/>
          </a:p>
          <a:p>
            <a:pPr marL="457200" lvl="0" indent="-323850" algn="l" rtl="0">
              <a:lnSpc>
                <a:spcPct val="95000"/>
              </a:lnSpc>
              <a:spcBef>
                <a:spcPts val="0"/>
              </a:spcBef>
              <a:spcAft>
                <a:spcPts val="0"/>
              </a:spcAft>
              <a:buSzPts val="1500"/>
              <a:buChar char="●"/>
            </a:pPr>
            <a:r>
              <a:rPr lang="en" sz="1500" b="1"/>
              <a:t>Functional Dependencies:</a:t>
            </a:r>
            <a:endParaRPr sz="1500" b="1"/>
          </a:p>
          <a:p>
            <a:pPr marL="914400" lvl="1" indent="-298450" algn="l" rtl="0">
              <a:lnSpc>
                <a:spcPct val="95000"/>
              </a:lnSpc>
              <a:spcBef>
                <a:spcPts val="0"/>
              </a:spcBef>
              <a:spcAft>
                <a:spcPts val="0"/>
              </a:spcAft>
              <a:buSzPts val="1100"/>
              <a:buChar char="○"/>
            </a:pPr>
            <a:r>
              <a:rPr lang="en" sz="1100"/>
              <a:t>Composite dependency: (Email, Recipe_ID, Review_ID) → Comment, Rating.</a:t>
            </a:r>
            <a:endParaRPr sz="1100"/>
          </a:p>
          <a:p>
            <a:pPr marL="914400" lvl="1" indent="-298450" algn="l" rtl="0">
              <a:lnSpc>
                <a:spcPct val="95000"/>
              </a:lnSpc>
              <a:spcBef>
                <a:spcPts val="0"/>
              </a:spcBef>
              <a:spcAft>
                <a:spcPts val="0"/>
              </a:spcAft>
              <a:buSzPts val="1100"/>
              <a:buChar char="○"/>
            </a:pPr>
            <a:r>
              <a:rPr lang="en" sz="1100"/>
              <a:t>Single attribute dependency: Review_ID → any subset of the attributes Email, Recipe_ID, Comment, Rating.</a:t>
            </a:r>
            <a:endParaRPr sz="1100"/>
          </a:p>
          <a:p>
            <a:pPr marL="457200" lvl="0" indent="-323850" algn="l" rtl="0">
              <a:lnSpc>
                <a:spcPct val="95000"/>
              </a:lnSpc>
              <a:spcBef>
                <a:spcPts val="0"/>
              </a:spcBef>
              <a:spcAft>
                <a:spcPts val="0"/>
              </a:spcAft>
              <a:buSzPts val="1500"/>
              <a:buChar char="●"/>
            </a:pPr>
            <a:r>
              <a:rPr lang="en" sz="1500" b="1"/>
              <a:t>Candidate Key:</a:t>
            </a:r>
            <a:r>
              <a:rPr lang="en" sz="1500"/>
              <a:t> Review_ID is the candidate key as it uniquely identifies each row.</a:t>
            </a:r>
            <a:endParaRPr sz="1500"/>
          </a:p>
          <a:p>
            <a:pPr marL="457200" lvl="0" indent="-323850" algn="l" rtl="0">
              <a:lnSpc>
                <a:spcPct val="95000"/>
              </a:lnSpc>
              <a:spcBef>
                <a:spcPts val="0"/>
              </a:spcBef>
              <a:spcAft>
                <a:spcPts val="0"/>
              </a:spcAft>
              <a:buSzPts val="1500"/>
              <a:buChar char="●"/>
            </a:pPr>
            <a:r>
              <a:rPr lang="en" sz="1500" b="1"/>
              <a:t>Normalization:</a:t>
            </a:r>
            <a:r>
              <a:rPr lang="en" sz="1500"/>
              <a:t> The table satisfies BCNF as all functional dependencies have a superkey on their left side.</a:t>
            </a:r>
            <a:endParaRPr sz="1500"/>
          </a:p>
        </p:txBody>
      </p:sp>
      <p:pic>
        <p:nvPicPr>
          <p:cNvPr id="278" name="Google Shape;278;p44"/>
          <p:cNvPicPr preferRelativeResize="0"/>
          <p:nvPr/>
        </p:nvPicPr>
        <p:blipFill>
          <a:blip r:embed="rId3">
            <a:alphaModFix/>
          </a:blip>
          <a:stretch>
            <a:fillRect/>
          </a:stretch>
        </p:blipFill>
        <p:spPr>
          <a:xfrm>
            <a:off x="2417800" y="3737950"/>
            <a:ext cx="4245099" cy="1405550"/>
          </a:xfrm>
          <a:prstGeom prst="rect">
            <a:avLst/>
          </a:prstGeom>
          <a:noFill/>
          <a:ln>
            <a:noFill/>
          </a:ln>
        </p:spPr>
      </p:pic>
      <p:sp>
        <p:nvSpPr>
          <p:cNvPr id="279" name="Google Shape;279;p44"/>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Normalization: Ingredient Table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5" name="Google Shape;28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Functional Dependency:</a:t>
            </a:r>
            <a:r>
              <a:rPr lang="en"/>
              <a:t> The primary key, Ingredient_ID, uniquely determines Ingredient_Name (Ingredient_ID → Ingredient_Name).</a:t>
            </a:r>
            <a:endParaRPr/>
          </a:p>
          <a:p>
            <a:pPr marL="457200" lvl="0" indent="-342900" algn="l" rtl="0">
              <a:spcBef>
                <a:spcPts val="0"/>
              </a:spcBef>
              <a:spcAft>
                <a:spcPts val="0"/>
              </a:spcAft>
              <a:buSzPts val="1800"/>
              <a:buChar char="●"/>
            </a:pPr>
            <a:r>
              <a:rPr lang="en" b="1"/>
              <a:t>Uniqueness:</a:t>
            </a:r>
            <a:r>
              <a:rPr lang="en"/>
              <a:t> Ingredient_ID ensures each row is unique.</a:t>
            </a:r>
            <a:endParaRPr/>
          </a:p>
          <a:p>
            <a:pPr marL="457200" lvl="0" indent="-342900" algn="l" rtl="0">
              <a:spcBef>
                <a:spcPts val="0"/>
              </a:spcBef>
              <a:spcAft>
                <a:spcPts val="0"/>
              </a:spcAft>
              <a:buSzPts val="1800"/>
              <a:buChar char="●"/>
            </a:pPr>
            <a:r>
              <a:rPr lang="en" b="1"/>
              <a:t>Normalization:</a:t>
            </a:r>
            <a:r>
              <a:rPr lang="en"/>
              <a:t> The table is in BCNF as all functional dependencies have a superkey on their left side.</a:t>
            </a:r>
            <a:endParaRPr/>
          </a:p>
        </p:txBody>
      </p:sp>
      <p:pic>
        <p:nvPicPr>
          <p:cNvPr id="286" name="Google Shape;286;p45"/>
          <p:cNvPicPr preferRelativeResize="0"/>
          <p:nvPr/>
        </p:nvPicPr>
        <p:blipFill>
          <a:blip r:embed="rId3">
            <a:alphaModFix/>
          </a:blip>
          <a:stretch>
            <a:fillRect/>
          </a:stretch>
        </p:blipFill>
        <p:spPr>
          <a:xfrm>
            <a:off x="848263" y="3327900"/>
            <a:ext cx="7447475" cy="1777775"/>
          </a:xfrm>
          <a:prstGeom prst="rect">
            <a:avLst/>
          </a:prstGeom>
          <a:noFill/>
          <a:ln>
            <a:noFill/>
          </a:ln>
        </p:spPr>
      </p:pic>
      <p:sp>
        <p:nvSpPr>
          <p:cNvPr id="287" name="Google Shape;287;p45"/>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Normalization: Recipe Content Table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93" name="Google Shape;29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95000"/>
              </a:lnSpc>
              <a:spcBef>
                <a:spcPts val="0"/>
              </a:spcBef>
              <a:spcAft>
                <a:spcPts val="0"/>
              </a:spcAft>
              <a:buSzPts val="1400"/>
              <a:buChar char="●"/>
            </a:pPr>
            <a:r>
              <a:rPr lang="en" sz="1400" b="1"/>
              <a:t>Modeling Approach:</a:t>
            </a:r>
            <a:r>
              <a:rPr lang="en" sz="1400"/>
              <a:t> Designed as a many-to-many relationship table for recipes and ingredients with Recipe_ID and Ingredient_ID as initial keys.</a:t>
            </a:r>
            <a:endParaRPr sz="1400"/>
          </a:p>
          <a:p>
            <a:pPr marL="457200" lvl="0" indent="-317500" algn="l" rtl="0">
              <a:lnSpc>
                <a:spcPct val="95000"/>
              </a:lnSpc>
              <a:spcBef>
                <a:spcPts val="0"/>
              </a:spcBef>
              <a:spcAft>
                <a:spcPts val="0"/>
              </a:spcAft>
              <a:buSzPts val="1400"/>
              <a:buChar char="●"/>
            </a:pPr>
            <a:r>
              <a:rPr lang="en" sz="1400" b="1"/>
              <a:t>Primary Key Adjustment: </a:t>
            </a:r>
            <a:r>
              <a:rPr lang="en" sz="1400"/>
              <a:t>Added Recipe_Content_ID to the primary key to handle variations in ingredient quantity and units for recipes.</a:t>
            </a:r>
            <a:endParaRPr sz="1400"/>
          </a:p>
          <a:p>
            <a:pPr marL="457200" lvl="0" indent="-317500" algn="l" rtl="0">
              <a:lnSpc>
                <a:spcPct val="95000"/>
              </a:lnSpc>
              <a:spcBef>
                <a:spcPts val="0"/>
              </a:spcBef>
              <a:spcAft>
                <a:spcPts val="0"/>
              </a:spcAft>
              <a:buSzPts val="1400"/>
              <a:buChar char="●"/>
            </a:pPr>
            <a:r>
              <a:rPr lang="en" sz="1400" b="1"/>
              <a:t>Functional Dependencies:</a:t>
            </a:r>
            <a:endParaRPr sz="1400" b="1"/>
          </a:p>
          <a:p>
            <a:pPr marL="914400" lvl="1" indent="-317500" algn="l" rtl="0">
              <a:lnSpc>
                <a:spcPct val="95000"/>
              </a:lnSpc>
              <a:spcBef>
                <a:spcPts val="0"/>
              </a:spcBef>
              <a:spcAft>
                <a:spcPts val="0"/>
              </a:spcAft>
              <a:buSzPts val="1400"/>
              <a:buChar char="○"/>
            </a:pPr>
            <a:r>
              <a:rPr lang="en"/>
              <a:t>Composite dependency: (Recipe_Content_ID, Recipe_ID, Ingredient_ID) → Quantity, Unit.</a:t>
            </a:r>
            <a:endParaRPr/>
          </a:p>
          <a:p>
            <a:pPr marL="914400" lvl="1" indent="-317500" algn="l" rtl="0">
              <a:lnSpc>
                <a:spcPct val="95000"/>
              </a:lnSpc>
              <a:spcBef>
                <a:spcPts val="0"/>
              </a:spcBef>
              <a:spcAft>
                <a:spcPts val="0"/>
              </a:spcAft>
              <a:buSzPts val="1400"/>
              <a:buChar char="○"/>
            </a:pPr>
            <a:r>
              <a:rPr lang="en"/>
              <a:t>Single attribute dependency: Recipe_Content_ID → any subset of the attributes Recipe_ID, Ingredient_ID, Quantity, Unit.</a:t>
            </a:r>
            <a:endParaRPr/>
          </a:p>
          <a:p>
            <a:pPr marL="457200" lvl="0" indent="-317500" algn="l" rtl="0">
              <a:lnSpc>
                <a:spcPct val="95000"/>
              </a:lnSpc>
              <a:spcBef>
                <a:spcPts val="0"/>
              </a:spcBef>
              <a:spcAft>
                <a:spcPts val="0"/>
              </a:spcAft>
              <a:buSzPts val="1400"/>
              <a:buChar char="●"/>
            </a:pPr>
            <a:r>
              <a:rPr lang="en" sz="1400" b="1"/>
              <a:t>Candidate Key:</a:t>
            </a:r>
            <a:r>
              <a:rPr lang="en" sz="1400"/>
              <a:t> Recipe_Content_ID uniquely identifies each row.</a:t>
            </a:r>
            <a:endParaRPr sz="1400"/>
          </a:p>
          <a:p>
            <a:pPr marL="457200" lvl="0" indent="-317500" algn="l" rtl="0">
              <a:lnSpc>
                <a:spcPct val="95000"/>
              </a:lnSpc>
              <a:spcBef>
                <a:spcPts val="0"/>
              </a:spcBef>
              <a:spcAft>
                <a:spcPts val="0"/>
              </a:spcAft>
              <a:buSzPts val="1400"/>
              <a:buChar char="●"/>
            </a:pPr>
            <a:r>
              <a:rPr lang="en" sz="1400" b="1"/>
              <a:t>Normalization:</a:t>
            </a:r>
            <a:r>
              <a:rPr lang="en" sz="1400"/>
              <a:t> The table satisfies BCNF as all functional dependencies have a superkey on their left side.</a:t>
            </a:r>
            <a:endParaRPr sz="1400"/>
          </a:p>
        </p:txBody>
      </p:sp>
      <p:pic>
        <p:nvPicPr>
          <p:cNvPr id="294" name="Google Shape;294;p46"/>
          <p:cNvPicPr preferRelativeResize="0"/>
          <p:nvPr/>
        </p:nvPicPr>
        <p:blipFill>
          <a:blip r:embed="rId3">
            <a:alphaModFix/>
          </a:blip>
          <a:stretch>
            <a:fillRect/>
          </a:stretch>
        </p:blipFill>
        <p:spPr>
          <a:xfrm>
            <a:off x="2310650" y="3392950"/>
            <a:ext cx="5059251" cy="1665675"/>
          </a:xfrm>
          <a:prstGeom prst="rect">
            <a:avLst/>
          </a:prstGeom>
          <a:noFill/>
          <a:ln>
            <a:noFill/>
          </a:ln>
        </p:spPr>
      </p:pic>
      <p:sp>
        <p:nvSpPr>
          <p:cNvPr id="295" name="Google Shape;295;p46"/>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Optimization</a:t>
            </a:r>
            <a:endParaRPr/>
          </a:p>
        </p:txBody>
      </p:sp>
      <p:sp>
        <p:nvSpPr>
          <p:cNvPr id="301" name="Google Shape;301;p47"/>
          <p:cNvSpPr txBox="1">
            <a:spLocks noGrp="1"/>
          </p:cNvSpPr>
          <p:nvPr>
            <p:ph type="body" idx="1"/>
          </p:nvPr>
        </p:nvSpPr>
        <p:spPr>
          <a:xfrm>
            <a:off x="311700" y="1152475"/>
            <a:ext cx="8520600" cy="2568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Our database table with the most rows is Recipe_Content, with over 15000 rows and will continue to grow as more recipes are created.</a:t>
            </a:r>
            <a:endParaRPr/>
          </a:p>
          <a:p>
            <a:pPr marL="457200" lvl="0" indent="-342900" algn="l" rtl="0">
              <a:spcBef>
                <a:spcPts val="0"/>
              </a:spcBef>
              <a:spcAft>
                <a:spcPts val="0"/>
              </a:spcAft>
              <a:buSzPts val="1800"/>
              <a:buChar char="●"/>
            </a:pPr>
            <a:r>
              <a:rPr lang="en"/>
              <a:t>The below query is commonly called to get information from recipes</a:t>
            </a:r>
            <a:endParaRPr/>
          </a:p>
        </p:txBody>
      </p:sp>
      <p:pic>
        <p:nvPicPr>
          <p:cNvPr id="302" name="Google Shape;302;p47"/>
          <p:cNvPicPr preferRelativeResize="0"/>
          <p:nvPr/>
        </p:nvPicPr>
        <p:blipFill>
          <a:blip r:embed="rId3">
            <a:alphaModFix/>
          </a:blip>
          <a:stretch>
            <a:fillRect/>
          </a:stretch>
        </p:blipFill>
        <p:spPr>
          <a:xfrm>
            <a:off x="266700" y="2292450"/>
            <a:ext cx="8610600" cy="1428750"/>
          </a:xfrm>
          <a:prstGeom prst="rect">
            <a:avLst/>
          </a:prstGeom>
          <a:noFill/>
          <a:ln>
            <a:noFill/>
          </a:ln>
        </p:spPr>
      </p:pic>
      <p:sp>
        <p:nvSpPr>
          <p:cNvPr id="303" name="Google Shape;303;p47"/>
          <p:cNvSpPr txBox="1"/>
          <p:nvPr/>
        </p:nvSpPr>
        <p:spPr>
          <a:xfrm>
            <a:off x="311700" y="3855825"/>
            <a:ext cx="8358300" cy="823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Char char="●"/>
            </a:pPr>
            <a:r>
              <a:rPr lang="en" sz="1800">
                <a:solidFill>
                  <a:schemeClr val="lt2"/>
                </a:solidFill>
              </a:rPr>
              <a:t>This query causes a lot of I/Os in its current format </a:t>
            </a:r>
            <a:endParaRPr sz="1800">
              <a:solidFill>
                <a:schemeClr val="lt2"/>
              </a:solidFill>
            </a:endParaRPr>
          </a:p>
          <a:p>
            <a:pPr marL="457200" lvl="0" indent="-342900" algn="l" rtl="0">
              <a:spcBef>
                <a:spcPts val="0"/>
              </a:spcBef>
              <a:spcAft>
                <a:spcPts val="0"/>
              </a:spcAft>
              <a:buClr>
                <a:schemeClr val="lt2"/>
              </a:buClr>
              <a:buSzPts val="1800"/>
              <a:buChar char="●"/>
            </a:pPr>
            <a:r>
              <a:rPr lang="en" sz="1800">
                <a:solidFill>
                  <a:schemeClr val="lt2"/>
                </a:solidFill>
              </a:rPr>
              <a:t>We added an index to alleviate this</a:t>
            </a:r>
            <a:endParaRPr sz="1800">
              <a:solidFill>
                <a:schemeClr val="lt2"/>
              </a:solidFill>
            </a:endParaRPr>
          </a:p>
        </p:txBody>
      </p:sp>
      <p:sp>
        <p:nvSpPr>
          <p:cNvPr id="304" name="Google Shape;304;p47"/>
          <p:cNvSpPr/>
          <p:nvPr/>
        </p:nvSpPr>
        <p:spPr>
          <a:xfrm flipH="1">
            <a:off x="8714700" y="4690800"/>
            <a:ext cx="429300" cy="452700"/>
          </a:xfrm>
          <a:prstGeom prst="rtTriangl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Optimization (Cont.)</a:t>
            </a:r>
            <a:endParaRPr/>
          </a:p>
        </p:txBody>
      </p:sp>
      <p:sp>
        <p:nvSpPr>
          <p:cNvPr id="310" name="Google Shape;310;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created a query using the following command</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This would allow us to more efficiently compute this query, since both the Ingredient table and Recipe table are join by Recipe_Content, and we assumed a composite index would help</a:t>
            </a:r>
            <a:endParaRPr/>
          </a:p>
          <a:p>
            <a:pPr marL="457200" lvl="0" indent="-342900" algn="l" rtl="0">
              <a:spcBef>
                <a:spcPts val="0"/>
              </a:spcBef>
              <a:spcAft>
                <a:spcPts val="0"/>
              </a:spcAft>
              <a:buSzPts val="1800"/>
              <a:buChar char="●"/>
            </a:pPr>
            <a:r>
              <a:rPr lang="en"/>
              <a:t>As shown in the next slide, adding the index does help the query run faster by performing less I/Os in both inner loops and the table scan</a:t>
            </a:r>
            <a:endParaRPr/>
          </a:p>
        </p:txBody>
      </p:sp>
      <p:pic>
        <p:nvPicPr>
          <p:cNvPr id="311" name="Google Shape;311;p48"/>
          <p:cNvPicPr preferRelativeResize="0"/>
          <p:nvPr/>
        </p:nvPicPr>
        <p:blipFill>
          <a:blip r:embed="rId3">
            <a:alphaModFix/>
          </a:blip>
          <a:stretch>
            <a:fillRect/>
          </a:stretch>
        </p:blipFill>
        <p:spPr>
          <a:xfrm>
            <a:off x="1644913" y="1582375"/>
            <a:ext cx="5854175" cy="375600"/>
          </a:xfrm>
          <a:prstGeom prst="rect">
            <a:avLst/>
          </a:prstGeom>
          <a:noFill/>
          <a:ln>
            <a:noFill/>
          </a:ln>
        </p:spPr>
      </p:pic>
      <p:sp>
        <p:nvSpPr>
          <p:cNvPr id="312" name="Google Shape;312;p48"/>
          <p:cNvSpPr/>
          <p:nvPr/>
        </p:nvSpPr>
        <p:spPr>
          <a:xfrm flipH="1">
            <a:off x="8714700" y="4690800"/>
            <a:ext cx="429300" cy="452700"/>
          </a:xfrm>
          <a:prstGeom prst="rtTriangl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Optimization Results</a:t>
            </a:r>
            <a:endParaRPr/>
          </a:p>
        </p:txBody>
      </p:sp>
      <p:sp>
        <p:nvSpPr>
          <p:cNvPr id="318" name="Google Shape;318;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After:</a:t>
            </a:r>
            <a:endParaRPr/>
          </a:p>
        </p:txBody>
      </p:sp>
      <p:pic>
        <p:nvPicPr>
          <p:cNvPr id="319" name="Google Shape;319;p49"/>
          <p:cNvPicPr preferRelativeResize="0"/>
          <p:nvPr/>
        </p:nvPicPr>
        <p:blipFill>
          <a:blip r:embed="rId3">
            <a:alphaModFix/>
          </a:blip>
          <a:stretch>
            <a:fillRect/>
          </a:stretch>
        </p:blipFill>
        <p:spPr>
          <a:xfrm>
            <a:off x="400487" y="1523000"/>
            <a:ext cx="8343025" cy="1532008"/>
          </a:xfrm>
          <a:prstGeom prst="rect">
            <a:avLst/>
          </a:prstGeom>
          <a:noFill/>
          <a:ln>
            <a:noFill/>
          </a:ln>
        </p:spPr>
      </p:pic>
      <p:pic>
        <p:nvPicPr>
          <p:cNvPr id="320" name="Google Shape;320;p49"/>
          <p:cNvPicPr preferRelativeResize="0"/>
          <p:nvPr/>
        </p:nvPicPr>
        <p:blipFill>
          <a:blip r:embed="rId4">
            <a:alphaModFix/>
          </a:blip>
          <a:stretch>
            <a:fillRect/>
          </a:stretch>
        </p:blipFill>
        <p:spPr>
          <a:xfrm>
            <a:off x="366025" y="3409134"/>
            <a:ext cx="8411951" cy="1563275"/>
          </a:xfrm>
          <a:prstGeom prst="rect">
            <a:avLst/>
          </a:prstGeom>
          <a:noFill/>
          <a:ln>
            <a:noFill/>
          </a:ln>
        </p:spPr>
      </p:pic>
      <p:sp>
        <p:nvSpPr>
          <p:cNvPr id="321" name="Google Shape;321;p49"/>
          <p:cNvSpPr/>
          <p:nvPr/>
        </p:nvSpPr>
        <p:spPr>
          <a:xfrm flipH="1">
            <a:off x="8714700" y="4690800"/>
            <a:ext cx="429300" cy="452700"/>
          </a:xfrm>
          <a:prstGeom prst="rtTriangl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25"/>
        <p:cNvGrpSpPr/>
        <p:nvPr/>
      </p:nvGrpSpPr>
      <p:grpSpPr>
        <a:xfrm>
          <a:off x="0" y="0"/>
          <a:ext cx="0" cy="0"/>
          <a:chOff x="0" y="0"/>
          <a:chExt cx="0" cy="0"/>
        </a:xfrm>
      </p:grpSpPr>
      <p:sp>
        <p:nvSpPr>
          <p:cNvPr id="326" name="Google Shape;326;p50"/>
          <p:cNvSpPr txBox="1">
            <a:spLocks noGrp="1"/>
          </p:cNvSpPr>
          <p:nvPr>
            <p:ph type="ctrTitle"/>
          </p:nvPr>
        </p:nvSpPr>
        <p:spPr>
          <a:xfrm>
            <a:off x="311708" y="9543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t>The Website Layout</a:t>
            </a:r>
            <a:endParaRPr sz="3600"/>
          </a:p>
        </p:txBody>
      </p:sp>
      <p:sp>
        <p:nvSpPr>
          <p:cNvPr id="327" name="Google Shape;327;p50"/>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31"/>
        <p:cNvGrpSpPr/>
        <p:nvPr/>
      </p:nvGrpSpPr>
      <p:grpSpPr>
        <a:xfrm>
          <a:off x="0" y="0"/>
          <a:ext cx="0" cy="0"/>
          <a:chOff x="0" y="0"/>
          <a:chExt cx="0" cy="0"/>
        </a:xfrm>
      </p:grpSpPr>
      <p:sp>
        <p:nvSpPr>
          <p:cNvPr id="332" name="Google Shape;332;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Login Screen</a:t>
            </a:r>
            <a:endParaRPr/>
          </a:p>
        </p:txBody>
      </p:sp>
      <p:pic>
        <p:nvPicPr>
          <p:cNvPr id="333" name="Google Shape;333;p51"/>
          <p:cNvPicPr preferRelativeResize="0"/>
          <p:nvPr/>
        </p:nvPicPr>
        <p:blipFill>
          <a:blip r:embed="rId3">
            <a:alphaModFix/>
          </a:blip>
          <a:stretch>
            <a:fillRect/>
          </a:stretch>
        </p:blipFill>
        <p:spPr>
          <a:xfrm>
            <a:off x="384063" y="1248025"/>
            <a:ext cx="8375876" cy="2914750"/>
          </a:xfrm>
          <a:prstGeom prst="rect">
            <a:avLst/>
          </a:prstGeom>
          <a:noFill/>
          <a:ln>
            <a:noFill/>
          </a:ln>
        </p:spPr>
      </p:pic>
      <p:sp>
        <p:nvSpPr>
          <p:cNvPr id="334" name="Google Shape;334;p51"/>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Team (Continued)</a:t>
            </a:r>
            <a:endParaRPr/>
          </a:p>
        </p:txBody>
      </p:sp>
      <p:sp>
        <p:nvSpPr>
          <p:cNvPr id="74" name="Google Shape;74;p16"/>
          <p:cNvSpPr txBox="1">
            <a:spLocks noGrp="1"/>
          </p:cNvSpPr>
          <p:nvPr>
            <p:ph type="body" idx="4294967295"/>
          </p:nvPr>
        </p:nvSpPr>
        <p:spPr>
          <a:xfrm>
            <a:off x="311700" y="1152475"/>
            <a:ext cx="8520600" cy="3660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Jamie Ortiz</a:t>
            </a:r>
            <a:r>
              <a:rPr lang="en" sz="1100">
                <a:solidFill>
                  <a:schemeClr val="dk1"/>
                </a:solidFill>
                <a:latin typeface="Times New Roman"/>
                <a:ea typeface="Times New Roman"/>
                <a:cs typeface="Times New Roman"/>
                <a:sym typeface="Times New Roman"/>
              </a:rPr>
              <a:t>: Software Development (python, C/C++, JS, GIT, pandas), Airflow, Docker, PostgreSQL</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What you want to learn/practice: Expand my knowledge on design and use of different DB. Learn to manage them correctly, and connect them efficiently with various software to create functional applications.</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Contributions: Created python scripts to retrieve data that was not already in our database. Together with Spencer we created the backend and frontend for the website, we connected it to MySQL. Our website queries the recipes from the database with all the information from them. Recipe filtering, sorting and searching, by name, ingredients, calories, ratings... After that we will include a system to leave reviews. Helped write all the paper like the rest of the team, documented things like react, things we used for the web. Used React.js, Node.js, express, bootstrap. Connection pool to MySQL done with mysql2/promise.</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Sean Arackal:</a:t>
            </a:r>
            <a:r>
              <a:rPr lang="en" sz="1100">
                <a:solidFill>
                  <a:schemeClr val="dk1"/>
                </a:solidFill>
                <a:latin typeface="Times New Roman"/>
                <a:ea typeface="Times New Roman"/>
                <a:cs typeface="Times New Roman"/>
                <a:sym typeface="Times New Roman"/>
              </a:rPr>
              <a:t> Software Engineering (JavaScript, React, Node/Express, MongoDB), Database Management Systems I (Oracle DB), Git</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I am interested in gaining a higher level understanding of how databases work. I would also like to take that knowledge and apply it to our project while also focusing on the design of it. </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Contributions: Tested triggers and views created by other members with Alex. Wrote up the abstract for the project progress. Reviewed and edited the paper as needed. Helped write a majority of functionality related to features such as "Saving and Unsaving Recipes", "Adding Reviews", and "Displaying Reviews" on recipes with help from Axel and Alex. Wrote the entirety of the User Profile page. Improved UI gently throughout the project. </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38"/>
        <p:cNvGrpSpPr/>
        <p:nvPr/>
      </p:nvGrpSpPr>
      <p:grpSpPr>
        <a:xfrm>
          <a:off x="0" y="0"/>
          <a:ext cx="0" cy="0"/>
          <a:chOff x="0" y="0"/>
          <a:chExt cx="0" cy="0"/>
        </a:xfrm>
      </p:grpSpPr>
      <p:sp>
        <p:nvSpPr>
          <p:cNvPr id="339" name="Google Shape;33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Register User Page</a:t>
            </a:r>
            <a:endParaRPr/>
          </a:p>
        </p:txBody>
      </p:sp>
      <p:pic>
        <p:nvPicPr>
          <p:cNvPr id="340" name="Google Shape;340;p52"/>
          <p:cNvPicPr preferRelativeResize="0"/>
          <p:nvPr/>
        </p:nvPicPr>
        <p:blipFill>
          <a:blip r:embed="rId3">
            <a:alphaModFix/>
          </a:blip>
          <a:stretch>
            <a:fillRect/>
          </a:stretch>
        </p:blipFill>
        <p:spPr>
          <a:xfrm>
            <a:off x="232050" y="1233053"/>
            <a:ext cx="8679901" cy="2999722"/>
          </a:xfrm>
          <a:prstGeom prst="rect">
            <a:avLst/>
          </a:prstGeom>
          <a:noFill/>
          <a:ln>
            <a:noFill/>
          </a:ln>
        </p:spPr>
      </p:pic>
      <p:sp>
        <p:nvSpPr>
          <p:cNvPr id="341" name="Google Shape;341;p52"/>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Recipe Page</a:t>
            </a:r>
            <a:endParaRPr/>
          </a:p>
        </p:txBody>
      </p:sp>
      <p:pic>
        <p:nvPicPr>
          <p:cNvPr id="347" name="Google Shape;347;p53"/>
          <p:cNvPicPr preferRelativeResize="0"/>
          <p:nvPr/>
        </p:nvPicPr>
        <p:blipFill>
          <a:blip r:embed="rId3">
            <a:alphaModFix/>
          </a:blip>
          <a:stretch>
            <a:fillRect/>
          </a:stretch>
        </p:blipFill>
        <p:spPr>
          <a:xfrm>
            <a:off x="1407488" y="1017725"/>
            <a:ext cx="6329024" cy="4089500"/>
          </a:xfrm>
          <a:prstGeom prst="rect">
            <a:avLst/>
          </a:prstGeom>
          <a:noFill/>
          <a:ln>
            <a:noFill/>
          </a:ln>
        </p:spPr>
      </p:pic>
      <p:sp>
        <p:nvSpPr>
          <p:cNvPr id="348" name="Google Shape;348;p53"/>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52"/>
        <p:cNvGrpSpPr/>
        <p:nvPr/>
      </p:nvGrpSpPr>
      <p:grpSpPr>
        <a:xfrm>
          <a:off x="0" y="0"/>
          <a:ext cx="0" cy="0"/>
          <a:chOff x="0" y="0"/>
          <a:chExt cx="0" cy="0"/>
        </a:xfrm>
      </p:grpSpPr>
      <p:sp>
        <p:nvSpPr>
          <p:cNvPr id="353" name="Google Shape;353;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Recipe Selected</a:t>
            </a:r>
            <a:endParaRPr/>
          </a:p>
        </p:txBody>
      </p:sp>
      <p:pic>
        <p:nvPicPr>
          <p:cNvPr id="354" name="Google Shape;354;p54"/>
          <p:cNvPicPr preferRelativeResize="0"/>
          <p:nvPr/>
        </p:nvPicPr>
        <p:blipFill>
          <a:blip r:embed="rId3">
            <a:alphaModFix/>
          </a:blip>
          <a:stretch>
            <a:fillRect/>
          </a:stretch>
        </p:blipFill>
        <p:spPr>
          <a:xfrm>
            <a:off x="2105376" y="1017725"/>
            <a:ext cx="4933249" cy="3958901"/>
          </a:xfrm>
          <a:prstGeom prst="rect">
            <a:avLst/>
          </a:prstGeom>
          <a:noFill/>
          <a:ln>
            <a:noFill/>
          </a:ln>
        </p:spPr>
      </p:pic>
      <p:sp>
        <p:nvSpPr>
          <p:cNvPr id="355" name="Google Shape;355;p54"/>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59"/>
        <p:cNvGrpSpPr/>
        <p:nvPr/>
      </p:nvGrpSpPr>
      <p:grpSpPr>
        <a:xfrm>
          <a:off x="0" y="0"/>
          <a:ext cx="0" cy="0"/>
          <a:chOff x="0" y="0"/>
          <a:chExt cx="0" cy="0"/>
        </a:xfrm>
      </p:grpSpPr>
      <p:sp>
        <p:nvSpPr>
          <p:cNvPr id="360" name="Google Shape;36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Filtering by Recipe Name</a:t>
            </a:r>
            <a:endParaRPr/>
          </a:p>
        </p:txBody>
      </p:sp>
      <p:pic>
        <p:nvPicPr>
          <p:cNvPr id="361" name="Google Shape;361;p55"/>
          <p:cNvPicPr preferRelativeResize="0"/>
          <p:nvPr/>
        </p:nvPicPr>
        <p:blipFill>
          <a:blip r:embed="rId3">
            <a:alphaModFix/>
          </a:blip>
          <a:stretch>
            <a:fillRect/>
          </a:stretch>
        </p:blipFill>
        <p:spPr>
          <a:xfrm>
            <a:off x="1422325" y="1017725"/>
            <a:ext cx="6299352" cy="4026725"/>
          </a:xfrm>
          <a:prstGeom prst="rect">
            <a:avLst/>
          </a:prstGeom>
          <a:noFill/>
          <a:ln>
            <a:noFill/>
          </a:ln>
        </p:spPr>
      </p:pic>
      <p:sp>
        <p:nvSpPr>
          <p:cNvPr id="362" name="Google Shape;362;p55"/>
          <p:cNvSpPr/>
          <p:nvPr/>
        </p:nvSpPr>
        <p:spPr>
          <a:xfrm>
            <a:off x="1360625" y="1376325"/>
            <a:ext cx="707700" cy="36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3" name="Google Shape;363;p55"/>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67"/>
        <p:cNvGrpSpPr/>
        <p:nvPr/>
      </p:nvGrpSpPr>
      <p:grpSpPr>
        <a:xfrm>
          <a:off x="0" y="0"/>
          <a:ext cx="0" cy="0"/>
          <a:chOff x="0" y="0"/>
          <a:chExt cx="0" cy="0"/>
        </a:xfrm>
      </p:grpSpPr>
      <p:sp>
        <p:nvSpPr>
          <p:cNvPr id="368" name="Google Shape;368;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Filtering by Calorie Count</a:t>
            </a:r>
            <a:endParaRPr/>
          </a:p>
        </p:txBody>
      </p:sp>
      <p:pic>
        <p:nvPicPr>
          <p:cNvPr id="369" name="Google Shape;369;p56"/>
          <p:cNvPicPr preferRelativeResize="0"/>
          <p:nvPr/>
        </p:nvPicPr>
        <p:blipFill>
          <a:blip r:embed="rId3">
            <a:alphaModFix/>
          </a:blip>
          <a:stretch>
            <a:fillRect/>
          </a:stretch>
        </p:blipFill>
        <p:spPr>
          <a:xfrm>
            <a:off x="1401138" y="1017725"/>
            <a:ext cx="6341726" cy="4018850"/>
          </a:xfrm>
          <a:prstGeom prst="rect">
            <a:avLst/>
          </a:prstGeom>
          <a:noFill/>
          <a:ln>
            <a:noFill/>
          </a:ln>
        </p:spPr>
      </p:pic>
      <p:sp>
        <p:nvSpPr>
          <p:cNvPr id="370" name="Google Shape;370;p56"/>
          <p:cNvSpPr/>
          <p:nvPr/>
        </p:nvSpPr>
        <p:spPr>
          <a:xfrm>
            <a:off x="1313400" y="1604400"/>
            <a:ext cx="1612200" cy="346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1" name="Google Shape;371;p56"/>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75"/>
        <p:cNvGrpSpPr/>
        <p:nvPr/>
      </p:nvGrpSpPr>
      <p:grpSpPr>
        <a:xfrm>
          <a:off x="0" y="0"/>
          <a:ext cx="0" cy="0"/>
          <a:chOff x="0" y="0"/>
          <a:chExt cx="0" cy="0"/>
        </a:xfrm>
      </p:grpSpPr>
      <p:sp>
        <p:nvSpPr>
          <p:cNvPr id="376" name="Google Shape;37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Filtering by Ingredients</a:t>
            </a:r>
            <a:endParaRPr/>
          </a:p>
        </p:txBody>
      </p:sp>
      <p:pic>
        <p:nvPicPr>
          <p:cNvPr id="377" name="Google Shape;377;p57"/>
          <p:cNvPicPr preferRelativeResize="0"/>
          <p:nvPr/>
        </p:nvPicPr>
        <p:blipFill>
          <a:blip r:embed="rId3">
            <a:alphaModFix/>
          </a:blip>
          <a:stretch>
            <a:fillRect/>
          </a:stretch>
        </p:blipFill>
        <p:spPr>
          <a:xfrm>
            <a:off x="1632425" y="1017725"/>
            <a:ext cx="5879148" cy="4087476"/>
          </a:xfrm>
          <a:prstGeom prst="rect">
            <a:avLst/>
          </a:prstGeom>
          <a:noFill/>
          <a:ln>
            <a:noFill/>
          </a:ln>
        </p:spPr>
      </p:pic>
      <p:sp>
        <p:nvSpPr>
          <p:cNvPr id="378" name="Google Shape;378;p57"/>
          <p:cNvSpPr/>
          <p:nvPr/>
        </p:nvSpPr>
        <p:spPr>
          <a:xfrm>
            <a:off x="1541475" y="2249300"/>
            <a:ext cx="1250400" cy="37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9" name="Google Shape;379;p57"/>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383"/>
        <p:cNvGrpSpPr/>
        <p:nvPr/>
      </p:nvGrpSpPr>
      <p:grpSpPr>
        <a:xfrm>
          <a:off x="0" y="0"/>
          <a:ext cx="0" cy="0"/>
          <a:chOff x="0" y="0"/>
          <a:chExt cx="0" cy="0"/>
        </a:xfrm>
      </p:grpSpPr>
      <p:sp>
        <p:nvSpPr>
          <p:cNvPr id="384" name="Google Shape;384;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 Recipe Builder</a:t>
            </a:r>
            <a:endParaRPr/>
          </a:p>
        </p:txBody>
      </p:sp>
      <p:pic>
        <p:nvPicPr>
          <p:cNvPr id="385" name="Google Shape;385;p58"/>
          <p:cNvPicPr preferRelativeResize="0"/>
          <p:nvPr/>
        </p:nvPicPr>
        <p:blipFill>
          <a:blip r:embed="rId3">
            <a:alphaModFix/>
          </a:blip>
          <a:stretch>
            <a:fillRect/>
          </a:stretch>
        </p:blipFill>
        <p:spPr>
          <a:xfrm>
            <a:off x="490550" y="1152475"/>
            <a:ext cx="4464199" cy="3821875"/>
          </a:xfrm>
          <a:prstGeom prst="rect">
            <a:avLst/>
          </a:prstGeom>
          <a:noFill/>
          <a:ln>
            <a:noFill/>
          </a:ln>
        </p:spPr>
      </p:pic>
      <p:pic>
        <p:nvPicPr>
          <p:cNvPr id="386" name="Google Shape;386;p58"/>
          <p:cNvPicPr preferRelativeResize="0"/>
          <p:nvPr/>
        </p:nvPicPr>
        <p:blipFill>
          <a:blip r:embed="rId4">
            <a:alphaModFix/>
          </a:blip>
          <a:stretch>
            <a:fillRect/>
          </a:stretch>
        </p:blipFill>
        <p:spPr>
          <a:xfrm>
            <a:off x="5203900" y="1318775"/>
            <a:ext cx="3628400" cy="3083800"/>
          </a:xfrm>
          <a:prstGeom prst="rect">
            <a:avLst/>
          </a:prstGeom>
          <a:noFill/>
          <a:ln>
            <a:noFill/>
          </a:ln>
        </p:spPr>
      </p:pic>
      <p:sp>
        <p:nvSpPr>
          <p:cNvPr id="387" name="Google Shape;387;p58"/>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391"/>
        <p:cNvGrpSpPr/>
        <p:nvPr/>
      </p:nvGrpSpPr>
      <p:grpSpPr>
        <a:xfrm>
          <a:off x="0" y="0"/>
          <a:ext cx="0" cy="0"/>
          <a:chOff x="0" y="0"/>
          <a:chExt cx="0" cy="0"/>
        </a:xfrm>
      </p:grpSpPr>
      <p:sp>
        <p:nvSpPr>
          <p:cNvPr id="392" name="Google Shape;392;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Top 10 Views</a:t>
            </a:r>
            <a:endParaRPr/>
          </a:p>
        </p:txBody>
      </p:sp>
      <p:pic>
        <p:nvPicPr>
          <p:cNvPr id="393" name="Google Shape;393;p59"/>
          <p:cNvPicPr preferRelativeResize="0"/>
          <p:nvPr/>
        </p:nvPicPr>
        <p:blipFill>
          <a:blip r:embed="rId3">
            <a:alphaModFix/>
          </a:blip>
          <a:stretch>
            <a:fillRect/>
          </a:stretch>
        </p:blipFill>
        <p:spPr>
          <a:xfrm>
            <a:off x="2062150" y="1152463"/>
            <a:ext cx="5019675" cy="3648075"/>
          </a:xfrm>
          <a:prstGeom prst="rect">
            <a:avLst/>
          </a:prstGeom>
          <a:noFill/>
          <a:ln>
            <a:noFill/>
          </a:ln>
        </p:spPr>
      </p:pic>
      <p:sp>
        <p:nvSpPr>
          <p:cNvPr id="394" name="Google Shape;394;p59"/>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Top 10 Views (Cont.)</a:t>
            </a:r>
            <a:endParaRPr/>
          </a:p>
        </p:txBody>
      </p:sp>
      <p:pic>
        <p:nvPicPr>
          <p:cNvPr id="400" name="Google Shape;400;p60"/>
          <p:cNvPicPr preferRelativeResize="0"/>
          <p:nvPr/>
        </p:nvPicPr>
        <p:blipFill>
          <a:blip r:embed="rId3">
            <a:alphaModFix/>
          </a:blip>
          <a:stretch>
            <a:fillRect/>
          </a:stretch>
        </p:blipFill>
        <p:spPr>
          <a:xfrm>
            <a:off x="2247900" y="1098363"/>
            <a:ext cx="4648200" cy="3667125"/>
          </a:xfrm>
          <a:prstGeom prst="rect">
            <a:avLst/>
          </a:prstGeom>
          <a:noFill/>
          <a:ln>
            <a:noFill/>
          </a:ln>
        </p:spPr>
      </p:pic>
      <p:sp>
        <p:nvSpPr>
          <p:cNvPr id="401" name="Google Shape;401;p60"/>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405"/>
        <p:cNvGrpSpPr/>
        <p:nvPr/>
      </p:nvGrpSpPr>
      <p:grpSpPr>
        <a:xfrm>
          <a:off x="0" y="0"/>
          <a:ext cx="0" cy="0"/>
          <a:chOff x="0" y="0"/>
          <a:chExt cx="0" cy="0"/>
        </a:xfrm>
      </p:grpSpPr>
      <p:sp>
        <p:nvSpPr>
          <p:cNvPr id="406" name="Google Shape;40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Webpages: Top 10 Views (Cont.)</a:t>
            </a:r>
            <a:endParaRPr/>
          </a:p>
        </p:txBody>
      </p:sp>
      <p:pic>
        <p:nvPicPr>
          <p:cNvPr id="407" name="Google Shape;407;p61"/>
          <p:cNvPicPr preferRelativeResize="0"/>
          <p:nvPr/>
        </p:nvPicPr>
        <p:blipFill>
          <a:blip r:embed="rId3">
            <a:alphaModFix/>
          </a:blip>
          <a:stretch>
            <a:fillRect/>
          </a:stretch>
        </p:blipFill>
        <p:spPr>
          <a:xfrm>
            <a:off x="2152650" y="1115075"/>
            <a:ext cx="4838700" cy="3657600"/>
          </a:xfrm>
          <a:prstGeom prst="rect">
            <a:avLst/>
          </a:prstGeom>
          <a:noFill/>
          <a:ln>
            <a:noFill/>
          </a:ln>
        </p:spPr>
      </p:pic>
      <p:sp>
        <p:nvSpPr>
          <p:cNvPr id="408" name="Google Shape;408;p61"/>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Team (Continued)</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Spencer Greene</a:t>
            </a:r>
            <a:r>
              <a:rPr lang="en" sz="1100">
                <a:solidFill>
                  <a:schemeClr val="dk1"/>
                </a:solidFill>
                <a:latin typeface="Times New Roman"/>
                <a:ea typeface="Times New Roman"/>
                <a:cs typeface="Times New Roman"/>
                <a:sym typeface="Times New Roman"/>
              </a:rPr>
              <a:t>:</a:t>
            </a:r>
            <a:r>
              <a:rPr lang="en" sz="1100" b="1">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Hardware-oriented software engineering (C). Databases (Oracle, MySQL, MongoDB). Relevant Software Engineering Skills (Java, Python, Git)</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I am interested in expanding my backend programming knowledge (client/server connection), broadening my skills with databases, and exploring more front-end skills along the way. I hope to do this while being an effective and organized team member.</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Contributions:Backend specialist. Managed the dedicated server in the Cloud, including installing all software on this server to run necessary services, and created the infrastructure to support the domain being hosted. This involved pointing the domain to the web server, and creating a reverse proxy that serves the running client/server instance to the web. Additionally, installed and deployed MySQL on the server, allowing a 24/7 running instance of our data to be accessible by the team. Assisted Jamie with backend/frontend development (in developing the website with Node.JS, React, and Express). Documentalist (formatted the report in IEEE format with LaTeX).</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12"/>
        <p:cNvGrpSpPr/>
        <p:nvPr/>
      </p:nvGrpSpPr>
      <p:grpSpPr>
        <a:xfrm>
          <a:off x="0" y="0"/>
          <a:ext cx="0" cy="0"/>
          <a:chOff x="0" y="0"/>
          <a:chExt cx="0" cy="0"/>
        </a:xfrm>
      </p:grpSpPr>
      <p:sp>
        <p:nvSpPr>
          <p:cNvPr id="413" name="Google Shape;413;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 Profile Page</a:t>
            </a:r>
            <a:endParaRPr/>
          </a:p>
        </p:txBody>
      </p:sp>
      <p:pic>
        <p:nvPicPr>
          <p:cNvPr id="414" name="Google Shape;414;p62"/>
          <p:cNvPicPr preferRelativeResize="0"/>
          <p:nvPr/>
        </p:nvPicPr>
        <p:blipFill>
          <a:blip r:embed="rId3">
            <a:alphaModFix/>
          </a:blip>
          <a:stretch>
            <a:fillRect/>
          </a:stretch>
        </p:blipFill>
        <p:spPr>
          <a:xfrm>
            <a:off x="1279875" y="1017725"/>
            <a:ext cx="6584251" cy="4050301"/>
          </a:xfrm>
          <a:prstGeom prst="rect">
            <a:avLst/>
          </a:prstGeom>
          <a:noFill/>
          <a:ln>
            <a:noFill/>
          </a:ln>
        </p:spPr>
      </p:pic>
      <p:sp>
        <p:nvSpPr>
          <p:cNvPr id="415" name="Google Shape;415;p62"/>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421" name="Google Shape;421;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Allow users to import their own ingredients, instead of being forced to choose from the existing list</a:t>
            </a:r>
            <a:endParaRPr/>
          </a:p>
          <a:p>
            <a:pPr marL="457200" lvl="0" indent="-342900" algn="l" rtl="0">
              <a:spcBef>
                <a:spcPts val="0"/>
              </a:spcBef>
              <a:spcAft>
                <a:spcPts val="0"/>
              </a:spcAft>
              <a:buSzPts val="1800"/>
              <a:buChar char="●"/>
            </a:pPr>
            <a:r>
              <a:rPr lang="en"/>
              <a:t>Change the recipe webpage so that reviews are updated as soon as one is created by the user</a:t>
            </a:r>
            <a:endParaRPr/>
          </a:p>
          <a:p>
            <a:pPr marL="457200" lvl="0" indent="-342900" algn="l" rtl="0">
              <a:spcBef>
                <a:spcPts val="0"/>
              </a:spcBef>
              <a:spcAft>
                <a:spcPts val="0"/>
              </a:spcAft>
              <a:buSzPts val="1800"/>
              <a:buChar char="●"/>
            </a:pPr>
            <a:r>
              <a:rPr lang="en"/>
              <a:t>Allow users to view other user’s profiles, which could allow for smaller communities to form within the platform</a:t>
            </a:r>
            <a:endParaRPr/>
          </a:p>
          <a:p>
            <a:pPr marL="914400" lvl="1" indent="-317500" algn="l" rtl="0">
              <a:spcBef>
                <a:spcPts val="0"/>
              </a:spcBef>
              <a:spcAft>
                <a:spcPts val="0"/>
              </a:spcAft>
              <a:buSzPts val="1400"/>
              <a:buChar char="○"/>
            </a:pPr>
            <a:r>
              <a:rPr lang="en"/>
              <a:t>Adding a social media element to our website with people sharing tutorials or attempts of recipes they cooked</a:t>
            </a:r>
            <a:endParaRPr/>
          </a:p>
          <a:p>
            <a:pPr marL="457200" lvl="0" indent="-342900" algn="l" rtl="0">
              <a:spcBef>
                <a:spcPts val="0"/>
              </a:spcBef>
              <a:spcAft>
                <a:spcPts val="0"/>
              </a:spcAft>
              <a:buSzPts val="1800"/>
              <a:buChar char="●"/>
            </a:pPr>
            <a:r>
              <a:rPr lang="en"/>
              <a:t>Prevent users from leaving multiple reviews on the same recipe</a:t>
            </a:r>
            <a:endParaRPr/>
          </a:p>
          <a:p>
            <a:pPr marL="914400" lvl="1" indent="-317500" algn="l" rtl="0">
              <a:spcBef>
                <a:spcPts val="0"/>
              </a:spcBef>
              <a:spcAft>
                <a:spcPts val="0"/>
              </a:spcAft>
              <a:buSzPts val="1400"/>
              <a:buChar char="○"/>
            </a:pPr>
            <a:r>
              <a:rPr lang="en"/>
              <a:t>Instead it should update an existing review if one already exists, and if not create one</a:t>
            </a:r>
            <a:endParaRPr/>
          </a:p>
        </p:txBody>
      </p:sp>
      <p:sp>
        <p:nvSpPr>
          <p:cNvPr id="422" name="Google Shape;422;p63"/>
          <p:cNvSpPr/>
          <p:nvPr/>
        </p:nvSpPr>
        <p:spPr>
          <a:xfrm flipH="1">
            <a:off x="8714700" y="4690800"/>
            <a:ext cx="429300" cy="452700"/>
          </a:xfrm>
          <a:prstGeom prst="rtTriangl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Access To Our Working Website</a:t>
            </a:r>
            <a:endParaRPr/>
          </a:p>
        </p:txBody>
      </p:sp>
      <p:sp>
        <p:nvSpPr>
          <p:cNvPr id="428" name="Google Shape;428;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sz="3000" u="sng">
                <a:solidFill>
                  <a:schemeClr val="hlink"/>
                </a:solidFill>
                <a:hlinkClick r:id="rId3"/>
              </a:rPr>
              <a:t>https://whats-cooking.fyi/</a:t>
            </a:r>
            <a:endParaRPr sz="3000"/>
          </a:p>
        </p:txBody>
      </p:sp>
      <p:sp>
        <p:nvSpPr>
          <p:cNvPr id="429" name="Google Shape;429;p64"/>
          <p:cNvSpPr/>
          <p:nvPr/>
        </p:nvSpPr>
        <p:spPr>
          <a:xfrm flipH="1">
            <a:off x="8714700" y="4690800"/>
            <a:ext cx="429300" cy="452700"/>
          </a:xfrm>
          <a:prstGeom prst="rtTriangl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solidFill>
                  <a:srgbClr val="FFFFFF"/>
                </a:solidFill>
              </a:rPr>
              <a:t>Video Demonstration Link</a:t>
            </a:r>
            <a:endParaRPr/>
          </a:p>
        </p:txBody>
      </p:sp>
      <p:sp>
        <p:nvSpPr>
          <p:cNvPr id="435" name="Google Shape;435;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2700" lvl="0" indent="0" algn="l" rtl="0">
              <a:lnSpc>
                <a:spcPct val="125454"/>
              </a:lnSpc>
              <a:spcBef>
                <a:spcPts val="0"/>
              </a:spcBef>
              <a:spcAft>
                <a:spcPts val="0"/>
              </a:spcAft>
              <a:buNone/>
            </a:pPr>
            <a:r>
              <a:rPr lang="en">
                <a:solidFill>
                  <a:srgbClr val="ADADAD"/>
                </a:solidFill>
              </a:rPr>
              <a:t>●https://wpi0-my.sharepoint.com/:v:/g/personal/jcordova_wpi_edu/EZeeI-oYLdxCpvUJPrXhsA4BwQa8_aSQ7iAFAZEUHWfOrg?nav=eyJyZWZlcnJhbEluZm8iOnsicmVmZXJyYWxBcHAiOiJTdHJlYW1XZWJBcHAiLCJyZWZlcnJhbFZpZXciOiJTaGFyZURpYWxvZy1MaW5rIiwicmVmZXJyYWxBcHBQbGF0Zm9ybSI6IldlYiIsInJlZmVycmFsTW9kZSI6InZpZXcifX0%3D&amp;e=FZAUpg</a:t>
            </a:r>
            <a:endParaRPr>
              <a:solidFill>
                <a:srgbClr val="ADADAD"/>
              </a:solidFill>
            </a:endParaRPr>
          </a:p>
          <a:p>
            <a:pPr marL="0" lvl="0" indent="0" algn="l" rtl="0">
              <a:spcBef>
                <a:spcPts val="0"/>
              </a:spcBef>
              <a:spcAft>
                <a:spcPts val="120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441" name="Google Shape;441;p66"/>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Char char="●"/>
            </a:pPr>
            <a:r>
              <a:rPr lang="en" sz="1100">
                <a:solidFill>
                  <a:schemeClr val="dk1"/>
                </a:solidFill>
              </a:rPr>
              <a:t>Oracle. (2021). </a:t>
            </a:r>
            <a:r>
              <a:rPr lang="en" sz="1100" i="1">
                <a:solidFill>
                  <a:schemeClr val="dk1"/>
                </a:solidFill>
              </a:rPr>
              <a:t>What is MySQL?</a:t>
            </a:r>
            <a:r>
              <a:rPr lang="en" sz="1100">
                <a:solidFill>
                  <a:schemeClr val="dk1"/>
                </a:solidFill>
              </a:rPr>
              <a:t> Oracle. </a:t>
            </a:r>
            <a:r>
              <a:rPr lang="en" sz="1100" u="sng">
                <a:solidFill>
                  <a:schemeClr val="dk1"/>
                </a:solidFill>
                <a:hlinkClick r:id="rId3">
                  <a:extLst>
                    <a:ext uri="{A12FA001-AC4F-418D-AE19-62706E023703}">
                      <ahyp:hlinkClr xmlns:ahyp="http://schemas.microsoft.com/office/drawing/2018/hyperlinkcolor" val="tx"/>
                    </a:ext>
                  </a:extLst>
                </a:hlinkClick>
              </a:rPr>
              <a:t>https://www.oracle.com/mysql/what-is-mysql/</a:t>
            </a:r>
            <a:br>
              <a:rPr lang="en" sz="1100">
                <a:solidFill>
                  <a:schemeClr val="dk1"/>
                </a:solidFill>
              </a:rPr>
            </a:b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Thomsen, C. (2002). Using Stored Procedures, Views, and Triggers: How to Use Stored Procedures, Views, and Triggers. In </a:t>
            </a:r>
            <a:r>
              <a:rPr lang="en" sz="1100" i="1">
                <a:solidFill>
                  <a:schemeClr val="dk1"/>
                </a:solidFill>
              </a:rPr>
              <a:t>Database Programming with C#</a:t>
            </a:r>
            <a:r>
              <a:rPr lang="en" sz="1100">
                <a:solidFill>
                  <a:schemeClr val="dk1"/>
                </a:solidFill>
              </a:rPr>
              <a:t> (pp. 367-412). Berkeley, CA: Apress.</a:t>
            </a:r>
            <a:endParaRPr sz="1100">
              <a:solidFill>
                <a:schemeClr val="dk1"/>
              </a:solidFill>
            </a:endParaRPr>
          </a:p>
          <a:p>
            <a:pPr marL="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Siahaan, V., &amp; Sianipar, R. H. (2019). </a:t>
            </a:r>
            <a:r>
              <a:rPr lang="en" sz="1100" i="1">
                <a:solidFill>
                  <a:schemeClr val="dk1"/>
                </a:solidFill>
              </a:rPr>
              <a:t>The Self-Taught Coder: The Definitive Guide to Database Programming with Python and MySQL</a:t>
            </a:r>
            <a:r>
              <a:rPr lang="en" sz="1100">
                <a:solidFill>
                  <a:schemeClr val="dk1"/>
                </a:solidFill>
              </a:rPr>
              <a:t> (Vol. 1). SPARTA Publishing.</a:t>
            </a:r>
            <a:endParaRPr sz="1100">
              <a:solidFill>
                <a:schemeClr val="dk1"/>
              </a:solidFill>
            </a:endParaRPr>
          </a:p>
          <a:p>
            <a:pPr marL="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Stephens, J., &amp; Russell, C. (2004). Optimizing Queries with Operators, Branching, and Functions. In </a:t>
            </a:r>
            <a:r>
              <a:rPr lang="en" sz="1100" i="1">
                <a:solidFill>
                  <a:schemeClr val="dk1"/>
                </a:solidFill>
              </a:rPr>
              <a:t>Beginning MySQL Database Design and Optimization: From Novice to Professional</a:t>
            </a:r>
            <a:r>
              <a:rPr lang="en" sz="1100">
                <a:solidFill>
                  <a:schemeClr val="dk1"/>
                </a:solidFill>
              </a:rPr>
              <a:t> (pp. 171-238). Berkeley, CA: Apress.</a:t>
            </a:r>
            <a:endParaRPr sz="1100">
              <a:solidFill>
                <a:schemeClr val="dk1"/>
              </a:solidFill>
            </a:endParaRPr>
          </a:p>
          <a:p>
            <a:pPr marL="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Komperla, Varun &amp; Pratiba, Deenadhayalan &amp; Ghuli, Poonam &amp; Pattar, Ramakanthkumar. (2022). React: A detailed survey. Indonesian Journal of Electrical Engineering and Computer Science. 26. 1710. 10.11591/ijeecs.v26.i3.pp1710-1717. </a:t>
            </a:r>
            <a:endParaRPr sz="1100">
              <a:solidFill>
                <a:schemeClr val="dk1"/>
              </a:solidFill>
            </a:endParaRPr>
          </a:p>
        </p:txBody>
      </p:sp>
      <p:sp>
        <p:nvSpPr>
          <p:cNvPr id="442" name="Google Shape;442;p66"/>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did we do?</a:t>
            </a:r>
            <a:endParaRPr/>
          </a:p>
        </p:txBody>
      </p:sp>
      <p:sp>
        <p:nvSpPr>
          <p:cNvPr id="86" name="Google Shape;86;p18"/>
          <p:cNvSpPr txBox="1">
            <a:spLocks noGrp="1"/>
          </p:cNvSpPr>
          <p:nvPr>
            <p:ph type="body" idx="1"/>
          </p:nvPr>
        </p:nvSpPr>
        <p:spPr>
          <a:xfrm>
            <a:off x="311700" y="1090318"/>
            <a:ext cx="8520600" cy="3739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t>Worked to create a community-driven forum for recipe creation</a:t>
            </a:r>
            <a:endParaRPr sz="1700" dirty="0"/>
          </a:p>
          <a:p>
            <a:pPr marL="914400" lvl="1" indent="-323850" algn="l" rtl="0">
              <a:spcBef>
                <a:spcPts val="0"/>
              </a:spcBef>
              <a:spcAft>
                <a:spcPts val="0"/>
              </a:spcAft>
              <a:buSzPts val="1500"/>
              <a:buChar char="○"/>
            </a:pPr>
            <a:r>
              <a:rPr lang="en" sz="1500" dirty="0"/>
              <a:t>Scraped recipes from the dataset found at </a:t>
            </a:r>
            <a:r>
              <a:rPr lang="en-US" sz="1500" dirty="0">
                <a:hlinkClick r:id="rId3"/>
              </a:rPr>
              <a:t>https://www.kaggle.com/datasets/dimitryzub/allrecipes</a:t>
            </a:r>
            <a:r>
              <a:rPr lang="en-US" sz="1500">
                <a:hlinkClick r:id="rId3"/>
              </a:rPr>
              <a:t>-all-us-recipes-by-state</a:t>
            </a:r>
            <a:endParaRPr sz="1500" dirty="0"/>
          </a:p>
          <a:p>
            <a:pPr marL="914400" lvl="1" indent="-323850" algn="l" rtl="0">
              <a:spcBef>
                <a:spcPts val="0"/>
              </a:spcBef>
              <a:spcAft>
                <a:spcPts val="0"/>
              </a:spcAft>
              <a:buSzPts val="1500"/>
              <a:buChar char="○"/>
            </a:pPr>
            <a:r>
              <a:rPr lang="en" sz="1500" dirty="0"/>
              <a:t>Built out database structure</a:t>
            </a:r>
            <a:endParaRPr sz="1500" dirty="0"/>
          </a:p>
          <a:p>
            <a:pPr marL="914400" lvl="1" indent="-323850" algn="l" rtl="0">
              <a:spcBef>
                <a:spcPts val="0"/>
              </a:spcBef>
              <a:spcAft>
                <a:spcPts val="0"/>
              </a:spcAft>
              <a:buSzPts val="1500"/>
              <a:buChar char="○"/>
            </a:pPr>
            <a:r>
              <a:rPr lang="en" sz="1500" dirty="0"/>
              <a:t>Created a frontend for our program, hosted at </a:t>
            </a:r>
            <a:r>
              <a:rPr lang="en" sz="1500" u="sng" dirty="0">
                <a:solidFill>
                  <a:schemeClr val="hlink"/>
                </a:solidFill>
                <a:hlinkClick r:id="rId4"/>
              </a:rPr>
              <a:t>https://whats-cooking.fyi/</a:t>
            </a:r>
            <a:r>
              <a:rPr lang="en" sz="1500" dirty="0"/>
              <a:t> </a:t>
            </a:r>
            <a:endParaRPr sz="1500" dirty="0"/>
          </a:p>
          <a:p>
            <a:pPr marL="914400" lvl="1" indent="-323850" algn="l" rtl="0">
              <a:spcBef>
                <a:spcPts val="0"/>
              </a:spcBef>
              <a:spcAft>
                <a:spcPts val="0"/>
              </a:spcAft>
              <a:buSzPts val="1500"/>
              <a:buChar char="○"/>
            </a:pPr>
            <a:r>
              <a:rPr lang="en" sz="1500" dirty="0"/>
              <a:t>Users can build recipes and publish them for the community to see</a:t>
            </a:r>
            <a:endParaRPr sz="1500" dirty="0"/>
          </a:p>
          <a:p>
            <a:pPr marL="914400" lvl="1" indent="-323850" algn="l" rtl="0">
              <a:spcBef>
                <a:spcPts val="0"/>
              </a:spcBef>
              <a:spcAft>
                <a:spcPts val="0"/>
              </a:spcAft>
              <a:buSzPts val="1500"/>
              <a:buChar char="○"/>
            </a:pPr>
            <a:r>
              <a:rPr lang="en" sz="1500" dirty="0"/>
              <a:t>Users are able to come and comment/rate on those recipes</a:t>
            </a:r>
            <a:endParaRPr sz="1500" dirty="0"/>
          </a:p>
          <a:p>
            <a:pPr marL="914400" lvl="1" indent="-323850" algn="l" rtl="0">
              <a:spcBef>
                <a:spcPts val="0"/>
              </a:spcBef>
              <a:spcAft>
                <a:spcPts val="0"/>
              </a:spcAft>
              <a:buSzPts val="1500"/>
              <a:buChar char="○"/>
            </a:pPr>
            <a:r>
              <a:rPr lang="en" sz="1500" dirty="0"/>
              <a:t>Users are able to filter recipes among various metrics, such as:</a:t>
            </a:r>
            <a:endParaRPr sz="1500" dirty="0"/>
          </a:p>
          <a:p>
            <a:pPr marL="1371600" lvl="2" indent="-323850" algn="l" rtl="0">
              <a:spcBef>
                <a:spcPts val="0"/>
              </a:spcBef>
              <a:spcAft>
                <a:spcPts val="0"/>
              </a:spcAft>
              <a:buSzPts val="1500"/>
              <a:buChar char="■"/>
            </a:pPr>
            <a:r>
              <a:rPr lang="en" sz="1500" dirty="0"/>
              <a:t>Ingredients</a:t>
            </a:r>
            <a:endParaRPr sz="1500" dirty="0"/>
          </a:p>
          <a:p>
            <a:pPr marL="1371600" lvl="2" indent="-323850" algn="l" rtl="0">
              <a:spcBef>
                <a:spcPts val="0"/>
              </a:spcBef>
              <a:spcAft>
                <a:spcPts val="0"/>
              </a:spcAft>
              <a:buSzPts val="1500"/>
              <a:buChar char="■"/>
            </a:pPr>
            <a:r>
              <a:rPr lang="en" sz="1500" dirty="0"/>
              <a:t>Rating </a:t>
            </a:r>
            <a:endParaRPr sz="1500" dirty="0"/>
          </a:p>
          <a:p>
            <a:pPr marL="1371600" lvl="2" indent="-323850" algn="l" rtl="0">
              <a:spcBef>
                <a:spcPts val="0"/>
              </a:spcBef>
              <a:spcAft>
                <a:spcPts val="0"/>
              </a:spcAft>
              <a:buSzPts val="1500"/>
              <a:buChar char="■"/>
            </a:pPr>
            <a:r>
              <a:rPr lang="en" sz="1500" dirty="0"/>
              <a:t>Calories</a:t>
            </a:r>
            <a:endParaRPr sz="1500" dirty="0"/>
          </a:p>
          <a:p>
            <a:pPr marL="1371600" lvl="2" indent="-323850" algn="l" rtl="0">
              <a:spcBef>
                <a:spcPts val="0"/>
              </a:spcBef>
              <a:spcAft>
                <a:spcPts val="0"/>
              </a:spcAft>
              <a:buSzPts val="1500"/>
              <a:buChar char="■"/>
            </a:pPr>
            <a:r>
              <a:rPr lang="en" sz="1500" dirty="0"/>
              <a:t>Recipe Name</a:t>
            </a:r>
            <a:endParaRPr sz="1500" dirty="0"/>
          </a:p>
          <a:p>
            <a:pPr marL="914400" lvl="1" indent="-323850" algn="l" rtl="0">
              <a:spcBef>
                <a:spcPts val="0"/>
              </a:spcBef>
              <a:spcAft>
                <a:spcPts val="0"/>
              </a:spcAft>
              <a:buSzPts val="1500"/>
              <a:buChar char="○"/>
            </a:pPr>
            <a:r>
              <a:rPr lang="en" sz="1500" dirty="0"/>
              <a:t>Created and tested triggers &amp; views </a:t>
            </a:r>
            <a:endParaRPr sz="1500" dirty="0"/>
          </a:p>
          <a:p>
            <a:pPr marL="0" lvl="0" indent="0" algn="l" rtl="0">
              <a:spcBef>
                <a:spcPts val="1200"/>
              </a:spcBef>
              <a:spcAft>
                <a:spcPts val="1200"/>
              </a:spcAft>
              <a:buNone/>
            </a:pPr>
            <a:endParaRPr sz="1400" dirty="0"/>
          </a:p>
        </p:txBody>
      </p:sp>
      <p:sp>
        <p:nvSpPr>
          <p:cNvPr id="87" name="Google Shape;87;p18"/>
          <p:cNvSpPr/>
          <p:nvPr/>
        </p:nvSpPr>
        <p:spPr>
          <a:xfrm flipH="1">
            <a:off x="8714700" y="4690800"/>
            <a:ext cx="429300" cy="4527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did we do this?</a:t>
            </a:r>
            <a:endParaRPr/>
          </a:p>
        </p:txBody>
      </p:sp>
      <p:sp>
        <p:nvSpPr>
          <p:cNvPr id="93" name="Google Shape;93;p19"/>
          <p:cNvSpPr txBox="1">
            <a:spLocks noGrp="1"/>
          </p:cNvSpPr>
          <p:nvPr>
            <p:ph type="body" idx="1"/>
          </p:nvPr>
        </p:nvSpPr>
        <p:spPr>
          <a:xfrm>
            <a:off x="311700" y="1152475"/>
            <a:ext cx="58074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Databases, of course.</a:t>
            </a:r>
            <a:endParaRPr/>
          </a:p>
          <a:p>
            <a:pPr marL="914400" lvl="1" indent="-317500" algn="l" rtl="0">
              <a:spcBef>
                <a:spcPts val="0"/>
              </a:spcBef>
              <a:spcAft>
                <a:spcPts val="0"/>
              </a:spcAft>
              <a:buSzPts val="1400"/>
              <a:buChar char="○"/>
            </a:pPr>
            <a:r>
              <a:rPr lang="en"/>
              <a:t>We will use a MySQL database to store our user data, comment information, recipe data, and ingredient data.</a:t>
            </a:r>
            <a:endParaRPr/>
          </a:p>
          <a:p>
            <a:pPr marL="457200" lvl="0" indent="-342900" algn="l" rtl="0">
              <a:spcBef>
                <a:spcPts val="0"/>
              </a:spcBef>
              <a:spcAft>
                <a:spcPts val="0"/>
              </a:spcAft>
              <a:buSzPts val="1800"/>
              <a:buChar char="●"/>
            </a:pPr>
            <a:r>
              <a:rPr lang="en"/>
              <a:t>Website Technologies</a:t>
            </a:r>
            <a:endParaRPr/>
          </a:p>
          <a:p>
            <a:pPr marL="914400" lvl="1" indent="-317500" algn="l" rtl="0">
              <a:spcBef>
                <a:spcPts val="0"/>
              </a:spcBef>
              <a:spcAft>
                <a:spcPts val="0"/>
              </a:spcAft>
              <a:buSzPts val="1400"/>
              <a:buChar char="○"/>
            </a:pPr>
            <a:r>
              <a:rPr lang="en"/>
              <a:t>React, Node.JS, and Express.JS</a:t>
            </a:r>
            <a:endParaRPr/>
          </a:p>
        </p:txBody>
      </p:sp>
      <p:pic>
        <p:nvPicPr>
          <p:cNvPr id="94" name="Google Shape;94;p19"/>
          <p:cNvPicPr preferRelativeResize="0"/>
          <p:nvPr/>
        </p:nvPicPr>
        <p:blipFill>
          <a:blip r:embed="rId3">
            <a:alphaModFix/>
          </a:blip>
          <a:stretch>
            <a:fillRect/>
          </a:stretch>
        </p:blipFill>
        <p:spPr>
          <a:xfrm>
            <a:off x="5928075" y="577573"/>
            <a:ext cx="2159601" cy="1117775"/>
          </a:xfrm>
          <a:prstGeom prst="rect">
            <a:avLst/>
          </a:prstGeom>
          <a:noFill/>
          <a:ln>
            <a:noFill/>
          </a:ln>
        </p:spPr>
      </p:pic>
      <p:pic>
        <p:nvPicPr>
          <p:cNvPr id="95" name="Google Shape;95;p19"/>
          <p:cNvPicPr preferRelativeResize="0"/>
          <p:nvPr/>
        </p:nvPicPr>
        <p:blipFill>
          <a:blip r:embed="rId4">
            <a:alphaModFix/>
          </a:blip>
          <a:stretch>
            <a:fillRect/>
          </a:stretch>
        </p:blipFill>
        <p:spPr>
          <a:xfrm>
            <a:off x="4394275" y="2169974"/>
            <a:ext cx="3693401" cy="1241000"/>
          </a:xfrm>
          <a:prstGeom prst="rect">
            <a:avLst/>
          </a:prstGeom>
          <a:noFill/>
          <a:ln>
            <a:noFill/>
          </a:ln>
        </p:spPr>
      </p:pic>
      <p:sp>
        <p:nvSpPr>
          <p:cNvPr id="96" name="Google Shape;96;p19"/>
          <p:cNvSpPr/>
          <p:nvPr/>
        </p:nvSpPr>
        <p:spPr>
          <a:xfrm flipH="1">
            <a:off x="8714700" y="4690800"/>
            <a:ext cx="429300" cy="4527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did we choose MySQL?</a:t>
            </a:r>
            <a:endParaRPr/>
          </a:p>
        </p:txBody>
      </p:sp>
      <p:sp>
        <p:nvSpPr>
          <p:cNvPr id="102" name="Google Shape;102;p20"/>
          <p:cNvSpPr txBox="1">
            <a:spLocks noGrp="1"/>
          </p:cNvSpPr>
          <p:nvPr>
            <p:ph type="body" idx="1"/>
          </p:nvPr>
        </p:nvSpPr>
        <p:spPr>
          <a:xfrm>
            <a:off x="311700" y="1152475"/>
            <a:ext cx="8520600" cy="37395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Char char="●"/>
            </a:pPr>
            <a:r>
              <a:rPr lang="en" sz="1100"/>
              <a:t>In order to successfully complete, we decided to use MySQL as our backend. Some of the primary reasons for this choice were that MySQL is open-source, that it is used in multiple kinds of applications, its ease of setup, and the features it provides. To be more precise, the fact that MySQL is open-source is what allowed us to easily download and set up some of its products such as MySQLWorkbench, and make a MySQL server that could be shared remotely across different computers. In addition to this, examples of applications that rely on MySQL for functionality include Netflix, Uber, and Airbnb (Oracle, 2021). Moreover, MySQL provides several functionality features that we think are essential for our project such as views and triggers (Thomsen, 2002). Along with those, some additional features we thought would be useful for that project that MySQL includes are a LIMIT clause that allows users to limit the amount of rows shown when running queries, and an IFNULL function that allows users to specify a default value to return if a desired result returns NULL (Siahaan &amp; Sianipar, 2019; Stephens &amp; Russell, 2004).</a:t>
            </a:r>
            <a:endParaRPr sz="1100"/>
          </a:p>
          <a:p>
            <a:pPr marL="0" lvl="0" indent="0" algn="l" rtl="0">
              <a:spcBef>
                <a:spcPts val="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3492200" y="3240798"/>
            <a:ext cx="2159601" cy="1117775"/>
          </a:xfrm>
          <a:prstGeom prst="rect">
            <a:avLst/>
          </a:prstGeom>
          <a:noFill/>
          <a:ln>
            <a:noFill/>
          </a:ln>
        </p:spPr>
      </p:pic>
      <p:sp>
        <p:nvSpPr>
          <p:cNvPr id="104" name="Google Shape;104;p20"/>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ERD</a:t>
            </a:r>
            <a:endParaRPr/>
          </a:p>
        </p:txBody>
      </p:sp>
      <p:pic>
        <p:nvPicPr>
          <p:cNvPr id="110" name="Google Shape;110;p21"/>
          <p:cNvPicPr preferRelativeResize="0"/>
          <p:nvPr/>
        </p:nvPicPr>
        <p:blipFill>
          <a:blip r:embed="rId3">
            <a:alphaModFix/>
          </a:blip>
          <a:stretch>
            <a:fillRect/>
          </a:stretch>
        </p:blipFill>
        <p:spPr>
          <a:xfrm>
            <a:off x="2258875" y="278238"/>
            <a:ext cx="4931050" cy="4587024"/>
          </a:xfrm>
          <a:prstGeom prst="rect">
            <a:avLst/>
          </a:prstGeom>
          <a:noFill/>
          <a:ln>
            <a:noFill/>
          </a:ln>
        </p:spPr>
      </p:pic>
      <p:sp>
        <p:nvSpPr>
          <p:cNvPr id="111" name="Google Shape;111;p21"/>
          <p:cNvSpPr/>
          <p:nvPr/>
        </p:nvSpPr>
        <p:spPr>
          <a:xfrm flipH="1">
            <a:off x="8714700" y="4690800"/>
            <a:ext cx="429300" cy="452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2803</Words>
  <Application>Microsoft Macintosh PowerPoint</Application>
  <PresentationFormat>On-screen Show (16:9)</PresentationFormat>
  <Paragraphs>184</Paragraphs>
  <Slides>54</Slides>
  <Notes>54</Notes>
  <HiddenSlides>26</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Arial</vt:lpstr>
      <vt:lpstr>Times New Roman</vt:lpstr>
      <vt:lpstr>Simple Dark</vt:lpstr>
      <vt:lpstr>What’s Cooking?</vt:lpstr>
      <vt:lpstr>About The Team</vt:lpstr>
      <vt:lpstr>About the Team</vt:lpstr>
      <vt:lpstr>About the Team (Continued)</vt:lpstr>
      <vt:lpstr>About the Team (Continued)</vt:lpstr>
      <vt:lpstr>What did we do?</vt:lpstr>
      <vt:lpstr>How did we do this?</vt:lpstr>
      <vt:lpstr>Why did we choose MySQL?</vt:lpstr>
      <vt:lpstr>Initial ERD</vt:lpstr>
      <vt:lpstr>ERD v2</vt:lpstr>
      <vt:lpstr>ERD v3</vt:lpstr>
      <vt:lpstr>Testing Triggers</vt:lpstr>
      <vt:lpstr>Trigger implementation</vt:lpstr>
      <vt:lpstr>Testing Triggers</vt:lpstr>
      <vt:lpstr>Trigger Implementation</vt:lpstr>
      <vt:lpstr>Trigger Implementation</vt:lpstr>
      <vt:lpstr>Testing Views </vt:lpstr>
      <vt:lpstr>Trigger Implementation</vt:lpstr>
      <vt:lpstr>View Implementation</vt:lpstr>
      <vt:lpstr>Testing Views </vt:lpstr>
      <vt:lpstr>Trigger Implementation</vt:lpstr>
      <vt:lpstr>View Implementation</vt:lpstr>
      <vt:lpstr>Testing Views </vt:lpstr>
      <vt:lpstr>View Implementation</vt:lpstr>
      <vt:lpstr>Testing Triggers</vt:lpstr>
      <vt:lpstr>Trigger Implementation</vt:lpstr>
      <vt:lpstr>Testing Triggers</vt:lpstr>
      <vt:lpstr>Trigger Implementation</vt:lpstr>
      <vt:lpstr>Normalization of Database Tables: User Table</vt:lpstr>
      <vt:lpstr>Normalization: Recipe Table</vt:lpstr>
      <vt:lpstr>Normalization: User Saved Recipe Table</vt:lpstr>
      <vt:lpstr>Normalization: User Review Table  </vt:lpstr>
      <vt:lpstr>Normalization: Ingredient Table  </vt:lpstr>
      <vt:lpstr>Normalization: Recipe Content Table  </vt:lpstr>
      <vt:lpstr>Query Optimization</vt:lpstr>
      <vt:lpstr>Query Optimization (Cont.)</vt:lpstr>
      <vt:lpstr>Query Optimization Results</vt:lpstr>
      <vt:lpstr>The Website Layout</vt:lpstr>
      <vt:lpstr>Webpages: Login Screen</vt:lpstr>
      <vt:lpstr>Webpages: Register User Page</vt:lpstr>
      <vt:lpstr>Webpages: Recipe Page</vt:lpstr>
      <vt:lpstr>Webpages: Recipe Selected</vt:lpstr>
      <vt:lpstr>Webpages: Filtering by Recipe Name</vt:lpstr>
      <vt:lpstr>Webpages: Filtering by Calorie Count</vt:lpstr>
      <vt:lpstr>Webpages: Filtering by Ingredients</vt:lpstr>
      <vt:lpstr>Webpage: Recipe Builder</vt:lpstr>
      <vt:lpstr>Webpages: Top 10 Views</vt:lpstr>
      <vt:lpstr>Webpages: Top 10 Views (Cont.)</vt:lpstr>
      <vt:lpstr>Webpages: Top 10 Views (Cont.)</vt:lpstr>
      <vt:lpstr>Webpage: Profile Page</vt:lpstr>
      <vt:lpstr>Future work:</vt:lpstr>
      <vt:lpstr>Access To Our Working Website</vt:lpstr>
      <vt:lpstr>Video Demonstration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Luca, Axel</cp:lastModifiedBy>
  <cp:revision>1</cp:revision>
  <dcterms:modified xsi:type="dcterms:W3CDTF">2024-12-31T23:39:22Z</dcterms:modified>
</cp:coreProperties>
</file>