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Roboto Mon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7" roundtripDataSignature="AMtx7mjAa1ysSvaa3YqcVabxRNCqE1pF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Mono-bold.fntdata"/><Relationship Id="rId23" Type="http://schemas.openxmlformats.org/officeDocument/2006/relationships/font" Target="fonts/RobotoMon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Italic.fntdata"/><Relationship Id="rId25" Type="http://schemas.openxmlformats.org/officeDocument/2006/relationships/font" Target="fonts/RobotoMon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34ace878d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3034ace878d_0_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034ace878d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3034ace878d_0_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34ace878d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3034ace878d_0_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34ace878d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3034ace878d_0_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34ace878d_0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3034ace878d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3034ace878d_0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34ace878d_0_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3034ace878d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3034ace878d_0_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4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2"/>
          <p:cNvSpPr/>
          <p:nvPr>
            <p:ph idx="2" type="pic"/>
          </p:nvPr>
        </p:nvSpPr>
        <p:spPr>
          <a:xfrm>
            <a:off x="1792288" y="612775"/>
            <a:ext cx="5486400" cy="4114800"/>
          </a:xfrm>
          <a:prstGeom prst="rect">
            <a:avLst/>
          </a:prstGeom>
          <a:noFill/>
          <a:ln>
            <a:noFill/>
          </a:ln>
        </p:spPr>
      </p:sp>
      <p:sp>
        <p:nvSpPr>
          <p:cNvPr id="68" name="Google Shape;68;p4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838200" y="3858"/>
            <a:ext cx="7848600" cy="3124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600"/>
              <a:buFont typeface="Times New Roman"/>
              <a:buNone/>
            </a:pPr>
            <a:r>
              <a:rPr lang="en-US" sz="2600">
                <a:latin typeface="Times New Roman"/>
                <a:ea typeface="Times New Roman"/>
                <a:cs typeface="Times New Roman"/>
                <a:sym typeface="Times New Roman"/>
              </a:rPr>
              <a:t>Trường đại học Mở Hà Nội</a:t>
            </a:r>
            <a:br>
              <a:rPr lang="en-US" sz="2300">
                <a:latin typeface="Times New Roman"/>
                <a:ea typeface="Times New Roman"/>
                <a:cs typeface="Times New Roman"/>
                <a:sym typeface="Times New Roman"/>
              </a:rPr>
            </a:br>
            <a:r>
              <a:rPr lang="en-US" sz="2300">
                <a:latin typeface="Times New Roman"/>
                <a:ea typeface="Times New Roman"/>
                <a:cs typeface="Times New Roman"/>
                <a:sym typeface="Times New Roman"/>
              </a:rPr>
              <a:t>Khoa điện - điện tử</a:t>
            </a:r>
            <a:br>
              <a:rPr lang="en-US" sz="2300">
                <a:latin typeface="Times New Roman"/>
                <a:ea typeface="Times New Roman"/>
                <a:cs typeface="Times New Roman"/>
                <a:sym typeface="Times New Roman"/>
              </a:rPr>
            </a:br>
            <a:br>
              <a:rPr lang="en-US" sz="2300">
                <a:latin typeface="Times New Roman"/>
                <a:ea typeface="Times New Roman"/>
                <a:cs typeface="Times New Roman"/>
                <a:sym typeface="Times New Roman"/>
              </a:rPr>
            </a:br>
            <a:r>
              <a:rPr lang="en-US" sz="2800">
                <a:latin typeface="Times New Roman"/>
                <a:ea typeface="Times New Roman"/>
                <a:cs typeface="Times New Roman"/>
                <a:sym typeface="Times New Roman"/>
              </a:rPr>
              <a:t>Môn kĩ thuật phần mềm ứng dụng</a:t>
            </a:r>
            <a:br>
              <a:rPr lang="en-US" sz="2800">
                <a:latin typeface="Times New Roman"/>
                <a:ea typeface="Times New Roman"/>
                <a:cs typeface="Times New Roman"/>
                <a:sym typeface="Times New Roman"/>
              </a:rPr>
            </a:br>
            <a:br>
              <a:rPr lang="en-US" sz="2300">
                <a:latin typeface="Times New Roman"/>
                <a:ea typeface="Times New Roman"/>
                <a:cs typeface="Times New Roman"/>
                <a:sym typeface="Times New Roman"/>
              </a:rPr>
            </a:br>
            <a:r>
              <a:rPr lang="en-US">
                <a:latin typeface="Times New Roman"/>
                <a:ea typeface="Times New Roman"/>
                <a:cs typeface="Times New Roman"/>
                <a:sym typeface="Times New Roman"/>
              </a:rPr>
              <a:t>Đề tài thiết kế website bán sách</a:t>
            </a:r>
            <a:endParaRPr>
              <a:latin typeface="Times New Roman"/>
              <a:ea typeface="Times New Roman"/>
              <a:cs typeface="Times New Roman"/>
              <a:sym typeface="Times New Roman"/>
            </a:endParaRPr>
          </a:p>
        </p:txBody>
      </p:sp>
      <p:sp>
        <p:nvSpPr>
          <p:cNvPr id="89" name="Google Shape;89;p1"/>
          <p:cNvSpPr txBox="1"/>
          <p:nvPr>
            <p:ph idx="1" type="subTitle"/>
          </p:nvPr>
        </p:nvSpPr>
        <p:spPr>
          <a:xfrm>
            <a:off x="304800" y="3229192"/>
            <a:ext cx="7010400" cy="2971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Giảng Viên: Ths. Nguyễn Thị Tố Uyên</a:t>
            </a:r>
            <a:endParaRPr sz="2000">
              <a:solidFill>
                <a:schemeClr val="dk1"/>
              </a:solidFill>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Họ và tên sinh viên tham gia:</a:t>
            </a:r>
            <a:endParaRPr/>
          </a:p>
          <a:p>
            <a:pPr indent="0" lvl="0" marL="0" rtl="0" algn="l">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                    - Trần Huy Đắc – K24 – TDH3</a:t>
            </a:r>
            <a:endParaRPr/>
          </a:p>
          <a:p>
            <a:pPr indent="0" lvl="0" marL="0" rtl="0" algn="l">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                    - Đinh Văn Duy - K24 - TDH3</a:t>
            </a:r>
            <a:endParaRPr/>
          </a:p>
          <a:p>
            <a:pPr indent="0" lvl="0" marL="0" rtl="0" algn="l">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                    - Trần Đại Việt – K24 – TDH3</a:t>
            </a:r>
            <a:endParaRPr/>
          </a:p>
          <a:p>
            <a:pPr indent="0" lvl="0" marL="0" rtl="0" algn="l">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                    - Đỗ Văn Kiệt – K24 – TDH3</a:t>
            </a:r>
            <a:endParaRPr sz="2000">
              <a:solidFill>
                <a:schemeClr val="dk1"/>
              </a:solidFill>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		      - Đinh Hoàng Anh – K24 – TDH3</a:t>
            </a:r>
            <a:endParaRPr sz="2000">
              <a:solidFill>
                <a:schemeClr val="dk1"/>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b="0" l="0" r="0" t="0"/>
          <a:stretch/>
        </p:blipFill>
        <p:spPr>
          <a:xfrm>
            <a:off x="16397" y="51122"/>
            <a:ext cx="1390650" cy="16744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6"/>
          <p:cNvSpPr txBox="1"/>
          <p:nvPr>
            <p:ph type="title"/>
          </p:nvPr>
        </p:nvSpPr>
        <p:spPr>
          <a:xfrm>
            <a:off x="304800" y="304801"/>
            <a:ext cx="5486400" cy="609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lang="en-US" sz="4000"/>
              <a:t>Thiết kế giao diện</a:t>
            </a:r>
            <a:endParaRPr sz="3600"/>
          </a:p>
        </p:txBody>
      </p:sp>
      <p:sp>
        <p:nvSpPr>
          <p:cNvPr id="167" name="Google Shape;167;p6"/>
          <p:cNvSpPr txBox="1"/>
          <p:nvPr>
            <p:ph idx="1" type="body"/>
          </p:nvPr>
        </p:nvSpPr>
        <p:spPr>
          <a:xfrm>
            <a:off x="304800" y="1705052"/>
            <a:ext cx="8305800" cy="3447900"/>
          </a:xfrm>
          <a:prstGeom prst="rect">
            <a:avLst/>
          </a:prstGeom>
          <a:noFill/>
          <a:ln>
            <a:noFill/>
          </a:ln>
        </p:spPr>
        <p:txBody>
          <a:bodyPr anchorCtr="0" anchor="t" bIns="45700" lIns="91425" spcFirstLastPara="1" rIns="91425" wrap="square" tIns="45700">
            <a:normAutofit/>
          </a:bodyPr>
          <a:lstStyle/>
          <a:p>
            <a:pPr indent="-342900" lvl="0" marL="457200" rtl="0" algn="l">
              <a:spcBef>
                <a:spcPts val="640"/>
              </a:spcBef>
              <a:spcAft>
                <a:spcPts val="0"/>
              </a:spcAft>
              <a:buSzPts val="1800"/>
              <a:buChar char="•"/>
            </a:pPr>
            <a:r>
              <a:rPr lang="en-US"/>
              <a:t>Trang chủ</a:t>
            </a:r>
            <a:endParaRPr/>
          </a:p>
          <a:p>
            <a:pPr indent="-342900" lvl="0" marL="457200" rtl="0" algn="l">
              <a:spcBef>
                <a:spcPts val="0"/>
              </a:spcBef>
              <a:spcAft>
                <a:spcPts val="0"/>
              </a:spcAft>
              <a:buSzPts val="1800"/>
              <a:buChar char="•"/>
            </a:pPr>
            <a:r>
              <a:rPr lang="en-US"/>
              <a:t>Trang Danh mục</a:t>
            </a:r>
            <a:endParaRPr/>
          </a:p>
          <a:p>
            <a:pPr indent="-342900" lvl="0" marL="457200" rtl="0" algn="l">
              <a:spcBef>
                <a:spcPts val="0"/>
              </a:spcBef>
              <a:spcAft>
                <a:spcPts val="0"/>
              </a:spcAft>
              <a:buSzPts val="1800"/>
              <a:buChar char="•"/>
            </a:pPr>
            <a:r>
              <a:rPr lang="en-US"/>
              <a:t>Trang Chi tiết Sách</a:t>
            </a:r>
            <a:endParaRPr/>
          </a:p>
          <a:p>
            <a:pPr indent="-342900" lvl="0" marL="457200" rtl="0" algn="l">
              <a:spcBef>
                <a:spcPts val="0"/>
              </a:spcBef>
              <a:spcAft>
                <a:spcPts val="0"/>
              </a:spcAft>
              <a:buSzPts val="1800"/>
              <a:buChar char="•"/>
            </a:pPr>
            <a:r>
              <a:rPr lang="en-US"/>
              <a:t>Trang Giỏ hàng</a:t>
            </a:r>
            <a:endParaRPr/>
          </a:p>
          <a:p>
            <a:pPr indent="-342900" lvl="0" marL="457200" rtl="0" algn="l">
              <a:spcBef>
                <a:spcPts val="0"/>
              </a:spcBef>
              <a:spcAft>
                <a:spcPts val="0"/>
              </a:spcAft>
              <a:buSzPts val="1800"/>
              <a:buChar char="•"/>
            </a:pPr>
            <a:r>
              <a:rPr lang="en-US"/>
              <a:t>Trang Đăng nhập/Đăng ký</a:t>
            </a:r>
            <a:endParaRPr/>
          </a:p>
          <a:p>
            <a:pPr indent="-342900" lvl="0" marL="457200" rtl="0" algn="l">
              <a:spcBef>
                <a:spcPts val="0"/>
              </a:spcBef>
              <a:spcAft>
                <a:spcPts val="0"/>
              </a:spcAft>
              <a:buSzPts val="1800"/>
              <a:buChar char="•"/>
            </a:pPr>
            <a:r>
              <a:rPr lang="en-US"/>
              <a:t>Trang Đặt hàng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txBox="1"/>
          <p:nvPr>
            <p:ph type="title"/>
          </p:nvPr>
        </p:nvSpPr>
        <p:spPr>
          <a:xfrm>
            <a:off x="-13855" y="27709"/>
            <a:ext cx="8077200" cy="7159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lang="en-US"/>
              <a:t>Sơ đồ phân cấp chức năng</a:t>
            </a:r>
            <a:endParaRPr/>
          </a:p>
        </p:txBody>
      </p:sp>
      <p:pic>
        <p:nvPicPr>
          <p:cNvPr id="174" name="Google Shape;174;p9"/>
          <p:cNvPicPr preferRelativeResize="0"/>
          <p:nvPr/>
        </p:nvPicPr>
        <p:blipFill>
          <a:blip r:embed="rId3">
            <a:alphaModFix/>
          </a:blip>
          <a:stretch>
            <a:fillRect/>
          </a:stretch>
        </p:blipFill>
        <p:spPr>
          <a:xfrm>
            <a:off x="201000" y="1391771"/>
            <a:ext cx="8839198" cy="391531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Mô tả </a:t>
            </a:r>
            <a:r>
              <a:rPr lang="en-US" sz="4000"/>
              <a:t>chức</a:t>
            </a:r>
            <a:r>
              <a:rPr lang="en-US"/>
              <a:t> năng</a:t>
            </a:r>
            <a:endParaRPr/>
          </a:p>
        </p:txBody>
      </p:sp>
      <p:sp>
        <p:nvSpPr>
          <p:cNvPr id="180" name="Google Shape;180;p10"/>
          <p:cNvSpPr txBox="1"/>
          <p:nvPr>
            <p:ph idx="1" type="body"/>
          </p:nvPr>
        </p:nvSpPr>
        <p:spPr>
          <a:xfrm>
            <a:off x="381000" y="1715654"/>
            <a:ext cx="8229600" cy="48307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None/>
            </a:pPr>
            <a:r>
              <a:rPr lang="en-US" sz="2400"/>
              <a:t>1. Quản lý Sản phẩm</a:t>
            </a:r>
            <a:endParaRPr sz="2400"/>
          </a:p>
          <a:p>
            <a:pPr indent="-354330" lvl="0" marL="342900" rtl="0" algn="l">
              <a:spcBef>
                <a:spcPts val="0"/>
              </a:spcBef>
              <a:spcAft>
                <a:spcPts val="0"/>
              </a:spcAft>
              <a:buClr>
                <a:schemeClr val="dk1"/>
              </a:buClr>
              <a:buSzPts val="2400"/>
              <a:buChar char="•"/>
            </a:pPr>
            <a:r>
              <a:rPr lang="en-US" sz="2400"/>
              <a:t>Xem danh sách sách: Hiển thị danh sách tất cả các sách có trên website, bao gồm các thông tin cơ bản như tên sách, tác giả, giá bán, và ảnh bìa.</a:t>
            </a:r>
            <a:endParaRPr/>
          </a:p>
          <a:p>
            <a:pPr indent="0" lvl="0" marL="342900" rtl="0" algn="l">
              <a:spcBef>
                <a:spcPts val="444"/>
              </a:spcBef>
              <a:spcAft>
                <a:spcPts val="0"/>
              </a:spcAft>
              <a:buNone/>
            </a:pPr>
            <a:r>
              <a:rPr lang="en-US" sz="2400"/>
              <a:t>Thêm/Sửa/Xóa sản phẩm (admin):</a:t>
            </a:r>
            <a:endParaRPr sz="2400"/>
          </a:p>
          <a:p>
            <a:pPr indent="0" lvl="0" marL="342900" rtl="0" algn="l">
              <a:spcBef>
                <a:spcPts val="444"/>
              </a:spcBef>
              <a:spcAft>
                <a:spcPts val="0"/>
              </a:spcAft>
              <a:buNone/>
            </a:pPr>
            <a:r>
              <a:rPr lang="en-US" sz="2400"/>
              <a:t>Thêm sản phẩm: Admin có thể thêm mới sách vào danh mục bằng cách nhập các thông tin như tên sách, tác giả, mô tả, giá, thể loại, số lượng tồn kho và hình ảnh.</a:t>
            </a:r>
            <a:endParaRPr sz="2400"/>
          </a:p>
          <a:p>
            <a:pPr indent="0" lvl="0" marL="342900" rtl="0" algn="l">
              <a:spcBef>
                <a:spcPts val="444"/>
              </a:spcBef>
              <a:spcAft>
                <a:spcPts val="0"/>
              </a:spcAft>
              <a:buNone/>
            </a:pPr>
            <a:r>
              <a:rPr lang="en-US" sz="2400"/>
              <a:t>Sửa sản phẩm: Admin có thể chỉnh sửa thông tin của các sách đã đăng, chẳng hạn thay đổi giá, cập nhật mô tả, hoặc thay ảnh bìa.</a:t>
            </a:r>
            <a:endParaRPr sz="2400"/>
          </a:p>
          <a:p>
            <a:pPr indent="0" lvl="0" marL="342900" rtl="0" algn="l">
              <a:spcBef>
                <a:spcPts val="444"/>
              </a:spcBef>
              <a:spcAft>
                <a:spcPts val="0"/>
              </a:spcAft>
              <a:buNone/>
            </a:pPr>
            <a:r>
              <a:rPr lang="en-US" sz="2400"/>
              <a:t>Xóa sản phẩm: Admin có quyền xóa sách khỏi danh mục nếu sách không còn tồn tại hoặc không muốn bán nữa.</a:t>
            </a:r>
            <a:endParaRPr sz="2400"/>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3034ace878d_0_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Mô tả </a:t>
            </a:r>
            <a:r>
              <a:rPr lang="en-US" sz="4000"/>
              <a:t>chức</a:t>
            </a:r>
            <a:r>
              <a:rPr lang="en-US"/>
              <a:t> năng</a:t>
            </a:r>
            <a:endParaRPr/>
          </a:p>
        </p:txBody>
      </p:sp>
      <p:sp>
        <p:nvSpPr>
          <p:cNvPr id="186" name="Google Shape;186;g3034ace878d_0_20"/>
          <p:cNvSpPr txBox="1"/>
          <p:nvPr>
            <p:ph idx="1" type="body"/>
          </p:nvPr>
        </p:nvSpPr>
        <p:spPr>
          <a:xfrm>
            <a:off x="381000" y="1715654"/>
            <a:ext cx="8229600" cy="4830900"/>
          </a:xfrm>
          <a:prstGeom prst="rect">
            <a:avLst/>
          </a:prstGeom>
          <a:noFill/>
          <a:ln>
            <a:noFill/>
          </a:ln>
        </p:spPr>
        <p:txBody>
          <a:bodyPr anchorCtr="0" anchor="t" bIns="45700" lIns="91425" spcFirstLastPara="1" rIns="91425" wrap="square" tIns="45700">
            <a:normAutofit/>
          </a:bodyPr>
          <a:lstStyle/>
          <a:p>
            <a:pPr indent="0" lvl="0" marL="0" rtl="0" algn="l">
              <a:spcBef>
                <a:spcPts val="444"/>
              </a:spcBef>
              <a:spcAft>
                <a:spcPts val="0"/>
              </a:spcAft>
              <a:buNone/>
            </a:pPr>
            <a:r>
              <a:rPr lang="en-US" sz="2400"/>
              <a:t>2. Giỏ hàng</a:t>
            </a:r>
            <a:endParaRPr sz="2400"/>
          </a:p>
          <a:p>
            <a:pPr indent="-381000" lvl="0" marL="342900" rtl="0" algn="l">
              <a:spcBef>
                <a:spcPts val="444"/>
              </a:spcBef>
              <a:spcAft>
                <a:spcPts val="0"/>
              </a:spcAft>
              <a:buSzPts val="2400"/>
              <a:buChar char="•"/>
            </a:pPr>
            <a:r>
              <a:rPr lang="en-US" sz="2400"/>
              <a:t>Thêm sản phẩm vào giỏ hàng:</a:t>
            </a:r>
            <a:endParaRPr sz="2400"/>
          </a:p>
          <a:p>
            <a:pPr indent="0" lvl="0" marL="342900" rtl="0" algn="l">
              <a:spcBef>
                <a:spcPts val="444"/>
              </a:spcBef>
              <a:spcAft>
                <a:spcPts val="0"/>
              </a:spcAft>
              <a:buNone/>
            </a:pPr>
            <a:r>
              <a:rPr lang="en-US" sz="2400"/>
              <a:t>Khi người dùng tìm thấy một cuốn sách muốn mua, họ có thể thêm sách đó vào giỏ hàng. Hệ thống sẽ lưu trữ sản phẩm vào giỏ hàng của họ (cả trong cơ sở dữ liệu và phiên làm việc).</a:t>
            </a:r>
            <a:endParaRPr sz="2400"/>
          </a:p>
          <a:p>
            <a:pPr indent="-381000" lvl="0" marL="342900" rtl="0" algn="l">
              <a:spcBef>
                <a:spcPts val="444"/>
              </a:spcBef>
              <a:spcAft>
                <a:spcPts val="0"/>
              </a:spcAft>
              <a:buSzPts val="2400"/>
              <a:buChar char="•"/>
            </a:pPr>
            <a:r>
              <a:rPr lang="en-US" sz="2400"/>
              <a:t>Xem tổng giá trị giỏ hàng:</a:t>
            </a:r>
            <a:endParaRPr sz="2400"/>
          </a:p>
          <a:p>
            <a:pPr indent="0" lvl="0" marL="342900" rtl="0" algn="l">
              <a:spcBef>
                <a:spcPts val="444"/>
              </a:spcBef>
              <a:spcAft>
                <a:spcPts val="0"/>
              </a:spcAft>
              <a:buNone/>
            </a:pPr>
            <a:r>
              <a:rPr lang="en-US" sz="2400"/>
              <a:t>Hiển thị tổng giá trị của các sách trong giỏ hàng, bao gồm cả tính thuế và phí vận chuyển (nếu có). Người dùng có thể xem chi tiết từng sách trong giỏ, cập nhật số lượng, hoặc loại bỏ sách nếu không còn nhu cầu mua.</a:t>
            </a:r>
            <a:endParaRPr sz="2400"/>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3034ace878d_0_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Mô tả </a:t>
            </a:r>
            <a:r>
              <a:rPr lang="en-US" sz="4000"/>
              <a:t>chức</a:t>
            </a:r>
            <a:r>
              <a:rPr lang="en-US"/>
              <a:t> năng</a:t>
            </a:r>
            <a:endParaRPr/>
          </a:p>
        </p:txBody>
      </p:sp>
      <p:sp>
        <p:nvSpPr>
          <p:cNvPr id="192" name="Google Shape;192;g3034ace878d_0_26"/>
          <p:cNvSpPr txBox="1"/>
          <p:nvPr>
            <p:ph idx="1" type="body"/>
          </p:nvPr>
        </p:nvSpPr>
        <p:spPr>
          <a:xfrm>
            <a:off x="381000" y="1715654"/>
            <a:ext cx="8229600" cy="48309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444"/>
              </a:spcBef>
              <a:spcAft>
                <a:spcPts val="0"/>
              </a:spcAft>
              <a:buNone/>
            </a:pPr>
            <a:r>
              <a:rPr lang="en-US" sz="2400"/>
              <a:t>3. Quản lý Người dùng</a:t>
            </a:r>
            <a:endParaRPr sz="2400"/>
          </a:p>
          <a:p>
            <a:pPr indent="-381000" lvl="0" marL="342900" rtl="0" algn="l">
              <a:spcBef>
                <a:spcPts val="444"/>
              </a:spcBef>
              <a:spcAft>
                <a:spcPts val="0"/>
              </a:spcAft>
              <a:buSzPts val="2400"/>
              <a:buChar char="•"/>
            </a:pPr>
            <a:r>
              <a:rPr lang="en-US" sz="2400"/>
              <a:t>Đăng ký tài khoản:</a:t>
            </a:r>
            <a:endParaRPr sz="2400"/>
          </a:p>
          <a:p>
            <a:pPr indent="0" lvl="0" marL="342900" rtl="0" algn="l">
              <a:spcBef>
                <a:spcPts val="444"/>
              </a:spcBef>
              <a:spcAft>
                <a:spcPts val="0"/>
              </a:spcAft>
              <a:buNone/>
            </a:pPr>
            <a:r>
              <a:rPr lang="en-US" sz="2400"/>
              <a:t>Người dùng mới có thể tạo tài khoản bằng cách cung cấp thông tin như tên, email, mật khẩu và các thông tin liên hệ khác. Hệ thống có thể yêu cầu xác minh email qua link kích hoạt.</a:t>
            </a:r>
            <a:endParaRPr sz="2400"/>
          </a:p>
          <a:p>
            <a:pPr indent="-381000" lvl="0" marL="342900" rtl="0" algn="l">
              <a:spcBef>
                <a:spcPts val="444"/>
              </a:spcBef>
              <a:spcAft>
                <a:spcPts val="0"/>
              </a:spcAft>
              <a:buSzPts val="2400"/>
              <a:buChar char="•"/>
            </a:pPr>
            <a:r>
              <a:rPr lang="en-US" sz="2400"/>
              <a:t>Đăng nhập/Đăng xuất:</a:t>
            </a:r>
            <a:endParaRPr sz="2400"/>
          </a:p>
          <a:p>
            <a:pPr indent="0" lvl="0" marL="342900" rtl="0" algn="l">
              <a:spcBef>
                <a:spcPts val="444"/>
              </a:spcBef>
              <a:spcAft>
                <a:spcPts val="0"/>
              </a:spcAft>
              <a:buNone/>
            </a:pPr>
            <a:r>
              <a:rPr lang="en-US" sz="2400"/>
              <a:t>Cho phép người dùng đăng nhập vào tài khoản của họ để truy cập các chức năng cá nhân như giỏ hàng</a:t>
            </a:r>
            <a:endParaRPr sz="2400"/>
          </a:p>
          <a:p>
            <a:pPr indent="-381000" lvl="0" marL="342900" rtl="0" algn="l">
              <a:spcBef>
                <a:spcPts val="444"/>
              </a:spcBef>
              <a:spcAft>
                <a:spcPts val="0"/>
              </a:spcAft>
              <a:buSzPts val="2400"/>
              <a:buChar char="•"/>
            </a:pPr>
            <a:r>
              <a:rPr lang="en-US" sz="2400"/>
              <a:t>Đổi mật khẩu:</a:t>
            </a:r>
            <a:endParaRPr sz="2400"/>
          </a:p>
          <a:p>
            <a:pPr indent="0" lvl="0" marL="342900" rtl="0" algn="l">
              <a:spcBef>
                <a:spcPts val="444"/>
              </a:spcBef>
              <a:spcAft>
                <a:spcPts val="0"/>
              </a:spcAft>
              <a:buNone/>
            </a:pPr>
            <a:r>
              <a:rPr lang="en-US" sz="2400"/>
              <a:t>Người dùng có thể thay đổi mật khẩu của mình nếu cần. Hệ thống có thể yêu cầu xác nhận mật khẩu cũ và cung cấp mật khẩu mới để đảm bảo an toàn.</a:t>
            </a:r>
            <a:endParaRPr sz="2400"/>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034ace878d_0_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Mô tả </a:t>
            </a:r>
            <a:r>
              <a:rPr lang="en-US" sz="4000"/>
              <a:t>chức</a:t>
            </a:r>
            <a:r>
              <a:rPr lang="en-US"/>
              <a:t> năng</a:t>
            </a:r>
            <a:endParaRPr/>
          </a:p>
        </p:txBody>
      </p:sp>
      <p:sp>
        <p:nvSpPr>
          <p:cNvPr id="198" name="Google Shape;198;g3034ace878d_0_32"/>
          <p:cNvSpPr txBox="1"/>
          <p:nvPr>
            <p:ph idx="1" type="body"/>
          </p:nvPr>
        </p:nvSpPr>
        <p:spPr>
          <a:xfrm>
            <a:off x="381000" y="1715654"/>
            <a:ext cx="8229600" cy="48309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444"/>
              </a:spcBef>
              <a:spcAft>
                <a:spcPts val="0"/>
              </a:spcAft>
              <a:buNone/>
            </a:pPr>
            <a:r>
              <a:rPr lang="en-US" sz="2400"/>
              <a:t>4. Tìm kiếm và Bộ lọc</a:t>
            </a:r>
            <a:endParaRPr sz="2400"/>
          </a:p>
          <a:p>
            <a:pPr indent="-369570" lvl="0" marL="342900" rtl="0" algn="l">
              <a:spcBef>
                <a:spcPts val="444"/>
              </a:spcBef>
              <a:spcAft>
                <a:spcPts val="0"/>
              </a:spcAft>
              <a:buSzPct val="100000"/>
              <a:buChar char="•"/>
            </a:pPr>
            <a:r>
              <a:rPr lang="en-US" sz="2400"/>
              <a:t>Tìm kiếm sách theo tên:</a:t>
            </a:r>
            <a:endParaRPr sz="2400"/>
          </a:p>
          <a:p>
            <a:pPr indent="0" lvl="0" marL="342900" rtl="0" algn="l">
              <a:spcBef>
                <a:spcPts val="444"/>
              </a:spcBef>
              <a:spcAft>
                <a:spcPts val="0"/>
              </a:spcAft>
              <a:buNone/>
            </a:pPr>
            <a:r>
              <a:rPr lang="en-US" sz="2400"/>
              <a:t>Người dùng có thể tìm sách bằng cách nhập tên sách hoặc từ khóa liên quan. Kết quả sẽ hiển thị danh sách sách phù hợp với từ khóa, giúp người dùng nhanh chóng tìm được sách mong muốn.</a:t>
            </a:r>
            <a:endParaRPr sz="2400"/>
          </a:p>
          <a:p>
            <a:pPr indent="-369570" lvl="0" marL="342900" rtl="0" algn="l">
              <a:spcBef>
                <a:spcPts val="444"/>
              </a:spcBef>
              <a:spcAft>
                <a:spcPts val="0"/>
              </a:spcAft>
              <a:buSzPct val="100000"/>
              <a:buChar char="•"/>
            </a:pPr>
            <a:r>
              <a:rPr lang="en-US" sz="2400"/>
              <a:t>Lọc sách theo thể loại:</a:t>
            </a:r>
            <a:endParaRPr sz="2400"/>
          </a:p>
          <a:p>
            <a:pPr indent="0" lvl="0" marL="342900" rtl="0" algn="l">
              <a:spcBef>
                <a:spcPts val="444"/>
              </a:spcBef>
              <a:spcAft>
                <a:spcPts val="0"/>
              </a:spcAft>
              <a:buNone/>
            </a:pPr>
            <a:r>
              <a:rPr lang="en-US" sz="2400"/>
              <a:t>Cung cấp bộ lọc cho phép người dùng lọc sách theo thể loại, ví dụ: sách văn học, sách khoa học, sách thiếu nhi, sách kinh doanh, v.v. Người dùng có thể chọn một hoặc nhiều thể loại để thu hẹp kết quả tìm kiếm.</a:t>
            </a:r>
            <a:endParaRPr sz="2400"/>
          </a:p>
          <a:p>
            <a:pPr indent="0" lvl="0" marL="0" rtl="0" algn="l">
              <a:spcBef>
                <a:spcPts val="444"/>
              </a:spcBef>
              <a:spcAft>
                <a:spcPts val="0"/>
              </a:spcAft>
              <a:buNone/>
            </a:pPr>
            <a:r>
              <a:rPr lang="en-US" sz="2400"/>
              <a:t>5. Đánh giá Sản phẩm</a:t>
            </a:r>
            <a:endParaRPr sz="2400"/>
          </a:p>
          <a:p>
            <a:pPr indent="-369570" lvl="0" marL="342900" rtl="0" algn="l">
              <a:spcBef>
                <a:spcPts val="444"/>
              </a:spcBef>
              <a:spcAft>
                <a:spcPts val="0"/>
              </a:spcAft>
              <a:buSzPct val="100000"/>
              <a:buChar char="•"/>
            </a:pPr>
            <a:r>
              <a:rPr lang="en-US" sz="2400"/>
              <a:t>Xem đánh giá và xếp hạng từ người dùng khác:</a:t>
            </a:r>
            <a:endParaRPr sz="2400"/>
          </a:p>
          <a:p>
            <a:pPr indent="0" lvl="0" marL="342900" rtl="0" algn="l">
              <a:spcBef>
                <a:spcPts val="444"/>
              </a:spcBef>
              <a:spcAft>
                <a:spcPts val="0"/>
              </a:spcAft>
              <a:buNone/>
            </a:pPr>
            <a:r>
              <a:rPr lang="en-US" sz="2400"/>
              <a:t>Người dùng có thể xem các đánh giá và xếp hạng của những người dùng khác về một cuốn sách cụ thể. Đánh giá bao gồm xếp hạng sao, nhận xét, và có thể sắp xếp theo mức độ hữu ích hoặc thời gian.</a:t>
            </a:r>
            <a:endParaRPr sz="2400"/>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1"/>
          <p:cNvSpPr txBox="1"/>
          <p:nvPr>
            <p:ph type="title"/>
          </p:nvPr>
        </p:nvSpPr>
        <p:spPr>
          <a:xfrm>
            <a:off x="-20782" y="0"/>
            <a:ext cx="5811982"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Sơ đồ usecase tổng quát</a:t>
            </a:r>
            <a:endParaRPr/>
          </a:p>
        </p:txBody>
      </p:sp>
      <p:pic>
        <p:nvPicPr>
          <p:cNvPr id="204" name="Google Shape;204;p11"/>
          <p:cNvPicPr preferRelativeResize="0"/>
          <p:nvPr/>
        </p:nvPicPr>
        <p:blipFill>
          <a:blip r:embed="rId3">
            <a:alphaModFix/>
          </a:blip>
          <a:stretch>
            <a:fillRect/>
          </a:stretch>
        </p:blipFill>
        <p:spPr>
          <a:xfrm>
            <a:off x="888925" y="963125"/>
            <a:ext cx="6800850" cy="52673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3034ace878d_0_62"/>
          <p:cNvSpPr txBox="1"/>
          <p:nvPr>
            <p:ph type="title"/>
          </p:nvPr>
        </p:nvSpPr>
        <p:spPr>
          <a:xfrm>
            <a:off x="-20782" y="0"/>
            <a:ext cx="58119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60"/>
              <a:buFont typeface="Calibri"/>
              <a:buNone/>
            </a:pPr>
            <a:r>
              <a:rPr lang="en-US" sz="3259"/>
              <a:t>3. Thiết kế các tính năng chính</a:t>
            </a:r>
            <a:endParaRPr sz="3259"/>
          </a:p>
        </p:txBody>
      </p:sp>
      <p:sp>
        <p:nvSpPr>
          <p:cNvPr id="210" name="Google Shape;210;g3034ace878d_0_62"/>
          <p:cNvSpPr txBox="1"/>
          <p:nvPr/>
        </p:nvSpPr>
        <p:spPr>
          <a:xfrm>
            <a:off x="957450" y="1406775"/>
            <a:ext cx="7229100" cy="348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1800">
                <a:solidFill>
                  <a:schemeClr val="dk1"/>
                </a:solidFill>
              </a:rPr>
              <a:t>Tính năng chính bao gồm:</a:t>
            </a:r>
            <a:endParaRPr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US" sz="1800">
                <a:solidFill>
                  <a:schemeClr val="dk1"/>
                </a:solidFill>
              </a:rPr>
              <a:t>Quản lý Sách: Thêm, sửa, xóa sách (admin).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Tìm kiếm và Lọc: Người dùng có thể tìm kiếm theo tên sách, thể loại</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Giỏ hàng: Thêm, sửa, xóa sản phẩm trong giỏ hàng.</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Đặt Hàng</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Quản lý Người dùng: Đăng ký, đăng nhập, và quản lý tài khoản người dùng.</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Quản lý Đánh giá: Người dùng có thể đánh giá sách đã mua, giúp các khách hàng khác có đánh giá tham khảo.</a:t>
            </a:r>
            <a:endParaRPr sz="1800">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3276600" y="228600"/>
            <a:ext cx="2877273" cy="73043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Sơ đồ khối</a:t>
            </a:r>
            <a:endParaRPr/>
          </a:p>
        </p:txBody>
      </p:sp>
      <p:sp>
        <p:nvSpPr>
          <p:cNvPr id="96" name="Google Shape;96;p2"/>
          <p:cNvSpPr/>
          <p:nvPr/>
        </p:nvSpPr>
        <p:spPr>
          <a:xfrm>
            <a:off x="3467100" y="1317700"/>
            <a:ext cx="2209800" cy="838200"/>
          </a:xfrm>
          <a:prstGeom prst="ellipse">
            <a:avLst/>
          </a:prstGeom>
          <a:solidFill>
            <a:schemeClr val="lt1"/>
          </a:solidFill>
          <a:ln cap="flat" cmpd="sng" w="25400">
            <a:solidFill>
              <a:srgbClr val="FF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Website </a:t>
            </a:r>
            <a:r>
              <a:rPr lang="en-US" sz="1800">
                <a:solidFill>
                  <a:schemeClr val="dk1"/>
                </a:solidFill>
                <a:latin typeface="Calibri"/>
                <a:ea typeface="Calibri"/>
                <a:cs typeface="Calibri"/>
                <a:sym typeface="Calibri"/>
              </a:rPr>
              <a:t>Bán sách</a:t>
            </a:r>
            <a:endParaRPr/>
          </a:p>
        </p:txBody>
      </p:sp>
      <p:sp>
        <p:nvSpPr>
          <p:cNvPr id="97" name="Google Shape;97;p2"/>
          <p:cNvSpPr/>
          <p:nvPr/>
        </p:nvSpPr>
        <p:spPr>
          <a:xfrm>
            <a:off x="914400" y="3124200"/>
            <a:ext cx="1295400" cy="2438400"/>
          </a:xfrm>
          <a:prstGeom prst="rect">
            <a:avLst/>
          </a:prstGeom>
          <a:solidFill>
            <a:schemeClr val="lt1"/>
          </a:solidFill>
          <a:ln cap="flat" cmpd="sng" w="25400">
            <a:solidFill>
              <a:srgbClr val="FF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Thiết kế Database</a:t>
            </a:r>
            <a:endParaRPr/>
          </a:p>
        </p:txBody>
      </p:sp>
      <p:sp>
        <p:nvSpPr>
          <p:cNvPr id="98" name="Google Shape;98;p2"/>
          <p:cNvSpPr/>
          <p:nvPr/>
        </p:nvSpPr>
        <p:spPr>
          <a:xfrm>
            <a:off x="2819400" y="3124200"/>
            <a:ext cx="1295400" cy="2438400"/>
          </a:xfrm>
          <a:prstGeom prst="rect">
            <a:avLst/>
          </a:prstGeom>
          <a:solidFill>
            <a:schemeClr val="lt1"/>
          </a:solidFill>
          <a:ln cap="flat" cmpd="sng" w="25400">
            <a:solidFill>
              <a:srgbClr val="FF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Thiết kế Kiến trúc Phần mềm</a:t>
            </a:r>
            <a:endParaRPr/>
          </a:p>
        </p:txBody>
      </p:sp>
      <p:sp>
        <p:nvSpPr>
          <p:cNvPr id="99" name="Google Shape;99;p2"/>
          <p:cNvSpPr/>
          <p:nvPr/>
        </p:nvSpPr>
        <p:spPr>
          <a:xfrm>
            <a:off x="4991100" y="3124200"/>
            <a:ext cx="1371600" cy="2438400"/>
          </a:xfrm>
          <a:prstGeom prst="rect">
            <a:avLst/>
          </a:prstGeom>
          <a:solidFill>
            <a:schemeClr val="lt1"/>
          </a:solidFill>
          <a:ln cap="flat" cmpd="sng" w="25400">
            <a:solidFill>
              <a:srgbClr val="FF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Thiết kế các Tính năng Chính</a:t>
            </a:r>
            <a:endParaRPr/>
          </a:p>
        </p:txBody>
      </p:sp>
      <p:sp>
        <p:nvSpPr>
          <p:cNvPr id="100" name="Google Shape;100;p2"/>
          <p:cNvSpPr/>
          <p:nvPr/>
        </p:nvSpPr>
        <p:spPr>
          <a:xfrm>
            <a:off x="7052117" y="3124200"/>
            <a:ext cx="1371600" cy="2438400"/>
          </a:xfrm>
          <a:prstGeom prst="rect">
            <a:avLst/>
          </a:prstGeom>
          <a:solidFill>
            <a:schemeClr val="lt1"/>
          </a:solidFill>
          <a:ln cap="flat" cmpd="sng" w="25400">
            <a:solidFill>
              <a:srgbClr val="FF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Thiết kế giao diện</a:t>
            </a:r>
            <a:endParaRPr/>
          </a:p>
        </p:txBody>
      </p:sp>
      <p:cxnSp>
        <p:nvCxnSpPr>
          <p:cNvPr id="101" name="Google Shape;101;p2"/>
          <p:cNvCxnSpPr>
            <a:stCxn id="96" idx="4"/>
          </p:cNvCxnSpPr>
          <p:nvPr/>
        </p:nvCxnSpPr>
        <p:spPr>
          <a:xfrm>
            <a:off x="4572000" y="2155901"/>
            <a:ext cx="0" cy="335100"/>
          </a:xfrm>
          <a:prstGeom prst="straightConnector1">
            <a:avLst/>
          </a:prstGeom>
          <a:noFill/>
          <a:ln cap="flat" cmpd="sng" w="9525">
            <a:solidFill>
              <a:srgbClr val="4A7DBA"/>
            </a:solidFill>
            <a:prstDash val="solid"/>
            <a:round/>
            <a:headEnd len="sm" w="sm" type="none"/>
            <a:tailEnd len="med" w="med" type="triangle"/>
          </a:ln>
        </p:spPr>
      </p:cxnSp>
      <p:cxnSp>
        <p:nvCxnSpPr>
          <p:cNvPr id="102" name="Google Shape;102;p2"/>
          <p:cNvCxnSpPr/>
          <p:nvPr/>
        </p:nvCxnSpPr>
        <p:spPr>
          <a:xfrm>
            <a:off x="1600200" y="2514600"/>
            <a:ext cx="6137717" cy="0"/>
          </a:xfrm>
          <a:prstGeom prst="straightConnector1">
            <a:avLst/>
          </a:prstGeom>
          <a:noFill/>
          <a:ln cap="flat" cmpd="sng" w="9525">
            <a:solidFill>
              <a:srgbClr val="4A7DBA"/>
            </a:solidFill>
            <a:prstDash val="solid"/>
            <a:round/>
            <a:headEnd len="sm" w="sm" type="none"/>
            <a:tailEnd len="sm" w="sm" type="none"/>
          </a:ln>
        </p:spPr>
      </p:cxnSp>
      <p:cxnSp>
        <p:nvCxnSpPr>
          <p:cNvPr id="103" name="Google Shape;103;p2"/>
          <p:cNvCxnSpPr/>
          <p:nvPr/>
        </p:nvCxnSpPr>
        <p:spPr>
          <a:xfrm>
            <a:off x="1600200" y="2514600"/>
            <a:ext cx="0" cy="609600"/>
          </a:xfrm>
          <a:prstGeom prst="straightConnector1">
            <a:avLst/>
          </a:prstGeom>
          <a:noFill/>
          <a:ln cap="flat" cmpd="sng" w="9525">
            <a:solidFill>
              <a:srgbClr val="4A7DBA"/>
            </a:solidFill>
            <a:prstDash val="solid"/>
            <a:round/>
            <a:headEnd len="sm" w="sm" type="none"/>
            <a:tailEnd len="med" w="med" type="triangle"/>
          </a:ln>
        </p:spPr>
      </p:cxnSp>
      <p:cxnSp>
        <p:nvCxnSpPr>
          <p:cNvPr id="104" name="Google Shape;104;p2"/>
          <p:cNvCxnSpPr>
            <a:endCxn id="98" idx="0"/>
          </p:cNvCxnSpPr>
          <p:nvPr/>
        </p:nvCxnSpPr>
        <p:spPr>
          <a:xfrm>
            <a:off x="3467100" y="2514600"/>
            <a:ext cx="0" cy="609600"/>
          </a:xfrm>
          <a:prstGeom prst="straightConnector1">
            <a:avLst/>
          </a:prstGeom>
          <a:noFill/>
          <a:ln cap="flat" cmpd="sng" w="9525">
            <a:solidFill>
              <a:srgbClr val="4A7DBA"/>
            </a:solidFill>
            <a:prstDash val="solid"/>
            <a:round/>
            <a:headEnd len="sm" w="sm" type="none"/>
            <a:tailEnd len="med" w="med" type="triangle"/>
          </a:ln>
        </p:spPr>
      </p:cxnSp>
      <p:cxnSp>
        <p:nvCxnSpPr>
          <p:cNvPr id="105" name="Google Shape;105;p2"/>
          <p:cNvCxnSpPr/>
          <p:nvPr/>
        </p:nvCxnSpPr>
        <p:spPr>
          <a:xfrm>
            <a:off x="5676900" y="2514600"/>
            <a:ext cx="0" cy="609600"/>
          </a:xfrm>
          <a:prstGeom prst="straightConnector1">
            <a:avLst/>
          </a:prstGeom>
          <a:noFill/>
          <a:ln cap="flat" cmpd="sng" w="9525">
            <a:solidFill>
              <a:srgbClr val="4A7DBA"/>
            </a:solidFill>
            <a:prstDash val="solid"/>
            <a:round/>
            <a:headEnd len="sm" w="sm" type="none"/>
            <a:tailEnd len="med" w="med" type="triangle"/>
          </a:ln>
        </p:spPr>
      </p:cxnSp>
      <p:cxnSp>
        <p:nvCxnSpPr>
          <p:cNvPr id="106" name="Google Shape;106;p2"/>
          <p:cNvCxnSpPr/>
          <p:nvPr/>
        </p:nvCxnSpPr>
        <p:spPr>
          <a:xfrm>
            <a:off x="7737917" y="2514600"/>
            <a:ext cx="0" cy="609600"/>
          </a:xfrm>
          <a:prstGeom prst="straightConnector1">
            <a:avLst/>
          </a:prstGeom>
          <a:noFill/>
          <a:ln cap="flat" cmpd="sng" w="9525">
            <a:solidFill>
              <a:srgbClr val="4A7DBA"/>
            </a:solidFill>
            <a:prstDash val="solid"/>
            <a:round/>
            <a:headEnd len="sm" w="sm" type="none"/>
            <a:tailEnd len="med" w="med" type="triangle"/>
          </a:ln>
        </p:spPr>
      </p:cxnSp>
      <p:cxnSp>
        <p:nvCxnSpPr>
          <p:cNvPr id="107" name="Google Shape;107;p2"/>
          <p:cNvCxnSpPr>
            <a:endCxn id="98" idx="1"/>
          </p:cNvCxnSpPr>
          <p:nvPr/>
        </p:nvCxnSpPr>
        <p:spPr>
          <a:xfrm>
            <a:off x="2209800" y="4343400"/>
            <a:ext cx="609600" cy="0"/>
          </a:xfrm>
          <a:prstGeom prst="straightConnector1">
            <a:avLst/>
          </a:prstGeom>
          <a:noFill/>
          <a:ln cap="flat" cmpd="sng" w="9525">
            <a:solidFill>
              <a:srgbClr val="4A7DBA"/>
            </a:solidFill>
            <a:prstDash val="solid"/>
            <a:round/>
            <a:headEnd len="sm" w="sm" type="none"/>
            <a:tailEnd len="med" w="med" type="triangle"/>
          </a:ln>
        </p:spPr>
      </p:cxnSp>
      <p:cxnSp>
        <p:nvCxnSpPr>
          <p:cNvPr id="108" name="Google Shape;108;p2"/>
          <p:cNvCxnSpPr/>
          <p:nvPr/>
        </p:nvCxnSpPr>
        <p:spPr>
          <a:xfrm>
            <a:off x="4114800" y="4343400"/>
            <a:ext cx="876300" cy="0"/>
          </a:xfrm>
          <a:prstGeom prst="straightConnector1">
            <a:avLst/>
          </a:prstGeom>
          <a:noFill/>
          <a:ln cap="flat" cmpd="sng" w="9525">
            <a:solidFill>
              <a:srgbClr val="4A7DBA"/>
            </a:solidFill>
            <a:prstDash val="solid"/>
            <a:round/>
            <a:headEnd len="sm" w="sm" type="none"/>
            <a:tailEnd len="med" w="med" type="triangle"/>
          </a:ln>
        </p:spPr>
      </p:cxnSp>
      <p:cxnSp>
        <p:nvCxnSpPr>
          <p:cNvPr id="109" name="Google Shape;109;p2"/>
          <p:cNvCxnSpPr>
            <a:stCxn id="99" idx="3"/>
            <a:endCxn id="100" idx="1"/>
          </p:cNvCxnSpPr>
          <p:nvPr/>
        </p:nvCxnSpPr>
        <p:spPr>
          <a:xfrm>
            <a:off x="6362700" y="4343400"/>
            <a:ext cx="689400" cy="0"/>
          </a:xfrm>
          <a:prstGeom prst="straightConnector1">
            <a:avLst/>
          </a:prstGeom>
          <a:noFill/>
          <a:ln cap="flat" cmpd="sng" w="9525">
            <a:solidFill>
              <a:srgbClr val="4A7DBA"/>
            </a:solidFill>
            <a:prstDash val="solid"/>
            <a:round/>
            <a:headEnd len="sm" w="sm" type="none"/>
            <a:tailEnd len="med" w="med" type="triangle"/>
          </a:ln>
        </p:spPr>
      </p:cxnSp>
      <p:sp>
        <p:nvSpPr>
          <p:cNvPr id="110" name="Google Shape;110;p2"/>
          <p:cNvSpPr txBox="1"/>
          <p:nvPr>
            <p:ph idx="1" type="body"/>
          </p:nvPr>
        </p:nvSpPr>
        <p:spPr>
          <a:xfrm>
            <a:off x="554250" y="1165950"/>
            <a:ext cx="82296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title"/>
          </p:nvPr>
        </p:nvSpPr>
        <p:spPr>
          <a:xfrm>
            <a:off x="1324840" y="23531"/>
            <a:ext cx="6494320" cy="719309"/>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Mô hình thực thể liên kết</a:t>
            </a:r>
            <a:endParaRPr/>
          </a:p>
        </p:txBody>
      </p:sp>
      <p:pic>
        <p:nvPicPr>
          <p:cNvPr id="116" name="Google Shape;116;p24"/>
          <p:cNvPicPr preferRelativeResize="0"/>
          <p:nvPr/>
        </p:nvPicPr>
        <p:blipFill>
          <a:blip r:embed="rId3">
            <a:alphaModFix/>
          </a:blip>
          <a:stretch>
            <a:fillRect/>
          </a:stretch>
        </p:blipFill>
        <p:spPr>
          <a:xfrm>
            <a:off x="320925" y="858625"/>
            <a:ext cx="8249151" cy="5810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457200" y="274638"/>
            <a:ext cx="44958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latin typeface="Calibri"/>
                <a:ea typeface="Calibri"/>
                <a:cs typeface="Calibri"/>
                <a:sym typeface="Calibri"/>
              </a:rPr>
              <a:t>* Thiết kế cơ sở dữ liệu</a:t>
            </a:r>
            <a:endParaRPr/>
          </a:p>
        </p:txBody>
      </p:sp>
      <p:sp>
        <p:nvSpPr>
          <p:cNvPr id="123" name="Google Shape;123;p25"/>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chemeClr val="dk1"/>
              </a:buClr>
              <a:buSzPts val="3200"/>
              <a:buAutoNum type="arabicPeriod"/>
            </a:pPr>
            <a:r>
              <a:rPr lang="en-US"/>
              <a:t>User</a:t>
            </a:r>
            <a:endParaRPr/>
          </a:p>
          <a:p>
            <a:pPr indent="0" lvl="0" marL="0" rtl="0" algn="l">
              <a:spcBef>
                <a:spcPts val="640"/>
              </a:spcBef>
              <a:spcAft>
                <a:spcPts val="0"/>
              </a:spcAft>
              <a:buClr>
                <a:schemeClr val="dk1"/>
              </a:buClr>
              <a:buSzPts val="3200"/>
              <a:buNone/>
            </a:pPr>
            <a:r>
              <a:rPr lang="en-US"/>
              <a:t>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2. Product</a:t>
            </a:r>
            <a:endParaRPr/>
          </a:p>
        </p:txBody>
      </p:sp>
      <p:pic>
        <p:nvPicPr>
          <p:cNvPr id="124" name="Google Shape;124;p25"/>
          <p:cNvPicPr preferRelativeResize="0"/>
          <p:nvPr/>
        </p:nvPicPr>
        <p:blipFill>
          <a:blip r:embed="rId3">
            <a:alphaModFix/>
          </a:blip>
          <a:stretch>
            <a:fillRect/>
          </a:stretch>
        </p:blipFill>
        <p:spPr>
          <a:xfrm>
            <a:off x="1019925" y="2040913"/>
            <a:ext cx="2971800" cy="1457325"/>
          </a:xfrm>
          <a:prstGeom prst="rect">
            <a:avLst/>
          </a:prstGeom>
          <a:noFill/>
          <a:ln>
            <a:noFill/>
          </a:ln>
        </p:spPr>
      </p:pic>
      <p:pic>
        <p:nvPicPr>
          <p:cNvPr id="125" name="Google Shape;125;p25"/>
          <p:cNvPicPr preferRelativeResize="0"/>
          <p:nvPr/>
        </p:nvPicPr>
        <p:blipFill>
          <a:blip r:embed="rId4">
            <a:alphaModFix/>
          </a:blip>
          <a:stretch>
            <a:fillRect/>
          </a:stretch>
        </p:blipFill>
        <p:spPr>
          <a:xfrm>
            <a:off x="1019913" y="4394338"/>
            <a:ext cx="2886075" cy="1495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034ace878d_0_42"/>
          <p:cNvSpPr txBox="1"/>
          <p:nvPr>
            <p:ph type="title"/>
          </p:nvPr>
        </p:nvSpPr>
        <p:spPr>
          <a:xfrm>
            <a:off x="457200" y="274638"/>
            <a:ext cx="4495800" cy="792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latin typeface="Calibri"/>
                <a:ea typeface="Calibri"/>
                <a:cs typeface="Calibri"/>
                <a:sym typeface="Calibri"/>
              </a:rPr>
              <a:t>* Thiết kế cơ sở dữ liệu</a:t>
            </a:r>
            <a:endParaRPr/>
          </a:p>
        </p:txBody>
      </p:sp>
      <p:sp>
        <p:nvSpPr>
          <p:cNvPr id="132" name="Google Shape;132;g3034ace878d_0_42"/>
          <p:cNvSpPr txBox="1"/>
          <p:nvPr>
            <p:ph idx="1" type="body"/>
          </p:nvPr>
        </p:nvSpPr>
        <p:spPr>
          <a:xfrm>
            <a:off x="457200" y="1371600"/>
            <a:ext cx="8229600" cy="4754700"/>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chemeClr val="dk1"/>
              </a:buClr>
              <a:buSzPts val="3200"/>
              <a:buAutoNum type="arabicPeriod"/>
            </a:pPr>
            <a:r>
              <a:rPr lang="en-US"/>
              <a:t>Category</a:t>
            </a:r>
            <a:endParaRPr/>
          </a:p>
          <a:p>
            <a:pPr indent="0" lvl="0" marL="0" rtl="0" algn="l">
              <a:spcBef>
                <a:spcPts val="640"/>
              </a:spcBef>
              <a:spcAft>
                <a:spcPts val="0"/>
              </a:spcAft>
              <a:buClr>
                <a:schemeClr val="dk1"/>
              </a:buClr>
              <a:buSzPts val="3200"/>
              <a:buNone/>
            </a:pPr>
            <a:r>
              <a:rPr lang="en-US"/>
              <a:t>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2. Order</a:t>
            </a:r>
            <a:endParaRPr/>
          </a:p>
        </p:txBody>
      </p:sp>
      <p:pic>
        <p:nvPicPr>
          <p:cNvPr id="133" name="Google Shape;133;g3034ace878d_0_42"/>
          <p:cNvPicPr preferRelativeResize="0"/>
          <p:nvPr/>
        </p:nvPicPr>
        <p:blipFill>
          <a:blip r:embed="rId3">
            <a:alphaModFix/>
          </a:blip>
          <a:stretch>
            <a:fillRect/>
          </a:stretch>
        </p:blipFill>
        <p:spPr>
          <a:xfrm>
            <a:off x="981825" y="2277225"/>
            <a:ext cx="2924175" cy="809625"/>
          </a:xfrm>
          <a:prstGeom prst="rect">
            <a:avLst/>
          </a:prstGeom>
          <a:noFill/>
          <a:ln>
            <a:noFill/>
          </a:ln>
        </p:spPr>
      </p:pic>
      <p:pic>
        <p:nvPicPr>
          <p:cNvPr id="134" name="Google Shape;134;g3034ace878d_0_42"/>
          <p:cNvPicPr preferRelativeResize="0"/>
          <p:nvPr/>
        </p:nvPicPr>
        <p:blipFill>
          <a:blip r:embed="rId4">
            <a:alphaModFix/>
          </a:blip>
          <a:stretch>
            <a:fillRect/>
          </a:stretch>
        </p:blipFill>
        <p:spPr>
          <a:xfrm>
            <a:off x="981825" y="4746375"/>
            <a:ext cx="2611526" cy="106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034ace878d_0_52"/>
          <p:cNvSpPr txBox="1"/>
          <p:nvPr>
            <p:ph type="title"/>
          </p:nvPr>
        </p:nvSpPr>
        <p:spPr>
          <a:xfrm>
            <a:off x="457200" y="274638"/>
            <a:ext cx="4495800" cy="792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latin typeface="Calibri"/>
                <a:ea typeface="Calibri"/>
                <a:cs typeface="Calibri"/>
                <a:sym typeface="Calibri"/>
              </a:rPr>
              <a:t>* Thiết kế cơ sở dữ liệu</a:t>
            </a:r>
            <a:endParaRPr/>
          </a:p>
        </p:txBody>
      </p:sp>
      <p:sp>
        <p:nvSpPr>
          <p:cNvPr id="141" name="Google Shape;141;g3034ace878d_0_52"/>
          <p:cNvSpPr txBox="1"/>
          <p:nvPr>
            <p:ph idx="1" type="body"/>
          </p:nvPr>
        </p:nvSpPr>
        <p:spPr>
          <a:xfrm>
            <a:off x="457200" y="1371600"/>
            <a:ext cx="8229600" cy="4754700"/>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chemeClr val="dk1"/>
              </a:buClr>
              <a:buSzPts val="3200"/>
              <a:buAutoNum type="arabicPeriod"/>
            </a:pPr>
            <a:r>
              <a:rPr lang="en-US"/>
              <a:t>Order Detail</a:t>
            </a:r>
            <a:endParaRPr/>
          </a:p>
          <a:p>
            <a:pPr indent="0" lvl="0" marL="0" rtl="0" algn="l">
              <a:spcBef>
                <a:spcPts val="640"/>
              </a:spcBef>
              <a:spcAft>
                <a:spcPts val="0"/>
              </a:spcAft>
              <a:buClr>
                <a:schemeClr val="dk1"/>
              </a:buClr>
              <a:buSzPts val="3200"/>
              <a:buNone/>
            </a:pPr>
            <a:r>
              <a:rPr lang="en-US"/>
              <a:t>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2. Review</a:t>
            </a:r>
            <a:endParaRPr/>
          </a:p>
        </p:txBody>
      </p:sp>
      <p:pic>
        <p:nvPicPr>
          <p:cNvPr id="142" name="Google Shape;142;g3034ace878d_0_52"/>
          <p:cNvPicPr preferRelativeResize="0"/>
          <p:nvPr/>
        </p:nvPicPr>
        <p:blipFill>
          <a:blip r:embed="rId3">
            <a:alphaModFix/>
          </a:blip>
          <a:stretch>
            <a:fillRect/>
          </a:stretch>
        </p:blipFill>
        <p:spPr>
          <a:xfrm>
            <a:off x="1204913" y="2084888"/>
            <a:ext cx="2924175" cy="1457325"/>
          </a:xfrm>
          <a:prstGeom prst="rect">
            <a:avLst/>
          </a:prstGeom>
          <a:noFill/>
          <a:ln>
            <a:noFill/>
          </a:ln>
        </p:spPr>
      </p:pic>
      <p:pic>
        <p:nvPicPr>
          <p:cNvPr id="143" name="Google Shape;143;g3034ace878d_0_52"/>
          <p:cNvPicPr preferRelativeResize="0"/>
          <p:nvPr/>
        </p:nvPicPr>
        <p:blipFill>
          <a:blip r:embed="rId4">
            <a:alphaModFix/>
          </a:blip>
          <a:stretch>
            <a:fillRect/>
          </a:stretch>
        </p:blipFill>
        <p:spPr>
          <a:xfrm>
            <a:off x="1214438" y="4560175"/>
            <a:ext cx="2905125" cy="154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3"/>
          <p:cNvSpPr txBox="1"/>
          <p:nvPr>
            <p:ph type="title"/>
          </p:nvPr>
        </p:nvSpPr>
        <p:spPr>
          <a:xfrm>
            <a:off x="457200" y="274638"/>
            <a:ext cx="4495800" cy="8683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lang="en-US" sz="3200"/>
              <a:t>* </a:t>
            </a:r>
            <a:r>
              <a:rPr lang="en-US" sz="3200"/>
              <a:t>Thiết kế Database</a:t>
            </a:r>
            <a:endParaRPr sz="3200"/>
          </a:p>
        </p:txBody>
      </p:sp>
      <p:sp>
        <p:nvSpPr>
          <p:cNvPr id="149" name="Google Shape;149;p3"/>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500">
                <a:latin typeface="Arial"/>
                <a:ea typeface="Arial"/>
                <a:cs typeface="Arial"/>
                <a:sym typeface="Arial"/>
              </a:rPr>
              <a:t>Database cần được thiết kế để lưu trữ và quản lý các dữ liệu như danh mục sách, sản phẩm, người dùng, đơn hàng, và đánh giá. Các bảng chính bao gồm:</a:t>
            </a:r>
            <a:endParaRPr sz="1500">
              <a:latin typeface="Arial"/>
              <a:ea typeface="Arial"/>
              <a:cs typeface="Arial"/>
              <a:sym typeface="Arial"/>
            </a:endParaRPr>
          </a:p>
          <a:p>
            <a:pPr indent="-323850" lvl="0" marL="457200" rtl="0" algn="l">
              <a:lnSpc>
                <a:spcPct val="115000"/>
              </a:lnSpc>
              <a:spcBef>
                <a:spcPts val="1200"/>
              </a:spcBef>
              <a:spcAft>
                <a:spcPts val="0"/>
              </a:spcAft>
              <a:buSzPts val="1500"/>
              <a:buChar char="●"/>
            </a:pPr>
            <a:r>
              <a:rPr b="1" lang="en-US" sz="1500">
                <a:latin typeface="Arial"/>
                <a:ea typeface="Arial"/>
                <a:cs typeface="Arial"/>
                <a:sym typeface="Arial"/>
              </a:rPr>
              <a:t>Category</a:t>
            </a:r>
            <a:r>
              <a:rPr lang="en-US" sz="1500">
                <a:latin typeface="Arial"/>
                <a:ea typeface="Arial"/>
                <a:cs typeface="Arial"/>
                <a:sym typeface="Arial"/>
              </a:rPr>
              <a:t>: Lưu trữ danh mục sách.</a:t>
            </a:r>
            <a:endParaRPr sz="1500">
              <a:latin typeface="Arial"/>
              <a:ea typeface="Arial"/>
              <a:cs typeface="Arial"/>
              <a:sym typeface="Arial"/>
            </a:endParaRPr>
          </a:p>
          <a:p>
            <a:pPr indent="-323850" lvl="1" marL="914400" rtl="0" algn="l">
              <a:lnSpc>
                <a:spcPct val="115000"/>
              </a:lnSpc>
              <a:spcBef>
                <a:spcPts val="0"/>
              </a:spcBef>
              <a:spcAft>
                <a:spcPts val="0"/>
              </a:spcAft>
              <a:buSzPts val="1500"/>
              <a:buChar char="○"/>
            </a:pPr>
            <a:r>
              <a:rPr lang="en-US" sz="1500">
                <a:latin typeface="Arial"/>
                <a:ea typeface="Arial"/>
                <a:cs typeface="Arial"/>
                <a:sym typeface="Arial"/>
              </a:rPr>
              <a:t>Thuộc tính: </a:t>
            </a:r>
            <a:r>
              <a:rPr lang="en-US" sz="1500">
                <a:solidFill>
                  <a:srgbClr val="188038"/>
                </a:solidFill>
                <a:latin typeface="Roboto Mono"/>
                <a:ea typeface="Roboto Mono"/>
                <a:cs typeface="Roboto Mono"/>
                <a:sym typeface="Roboto Mono"/>
              </a:rPr>
              <a:t>CategoryID</a:t>
            </a:r>
            <a:r>
              <a:rPr lang="en-US" sz="1500">
                <a:latin typeface="Arial"/>
                <a:ea typeface="Arial"/>
                <a:cs typeface="Arial"/>
                <a:sym typeface="Arial"/>
              </a:rPr>
              <a:t> (Khóa chính), </a:t>
            </a:r>
            <a:r>
              <a:rPr lang="en-US" sz="1500">
                <a:solidFill>
                  <a:srgbClr val="188038"/>
                </a:solidFill>
                <a:latin typeface="Roboto Mono"/>
                <a:ea typeface="Roboto Mono"/>
                <a:cs typeface="Roboto Mono"/>
                <a:sym typeface="Roboto Mono"/>
              </a:rPr>
              <a:t>CategoryName</a:t>
            </a:r>
            <a:endParaRPr sz="1500">
              <a:solidFill>
                <a:srgbClr val="188038"/>
              </a:solidFill>
              <a:latin typeface="Roboto Mono"/>
              <a:ea typeface="Roboto Mono"/>
              <a:cs typeface="Roboto Mono"/>
              <a:sym typeface="Roboto Mono"/>
            </a:endParaRPr>
          </a:p>
          <a:p>
            <a:pPr indent="-323850" lvl="0" marL="457200" rtl="0" algn="l">
              <a:lnSpc>
                <a:spcPct val="115000"/>
              </a:lnSpc>
              <a:spcBef>
                <a:spcPts val="0"/>
              </a:spcBef>
              <a:spcAft>
                <a:spcPts val="0"/>
              </a:spcAft>
              <a:buSzPts val="1500"/>
              <a:buChar char="●"/>
            </a:pPr>
            <a:r>
              <a:rPr b="1" lang="en-US" sz="1500">
                <a:latin typeface="Arial"/>
                <a:ea typeface="Arial"/>
                <a:cs typeface="Arial"/>
                <a:sym typeface="Arial"/>
              </a:rPr>
              <a:t>Product</a:t>
            </a:r>
            <a:r>
              <a:rPr lang="en-US" sz="1500">
                <a:latin typeface="Arial"/>
                <a:ea typeface="Arial"/>
                <a:cs typeface="Arial"/>
                <a:sym typeface="Arial"/>
              </a:rPr>
              <a:t>: Lưu thông tin về từng cuốn sách.</a:t>
            </a:r>
            <a:endParaRPr sz="1500">
              <a:latin typeface="Arial"/>
              <a:ea typeface="Arial"/>
              <a:cs typeface="Arial"/>
              <a:sym typeface="Arial"/>
            </a:endParaRPr>
          </a:p>
          <a:p>
            <a:pPr indent="-323850" lvl="1" marL="914400" rtl="0" algn="l">
              <a:lnSpc>
                <a:spcPct val="115000"/>
              </a:lnSpc>
              <a:spcBef>
                <a:spcPts val="0"/>
              </a:spcBef>
              <a:spcAft>
                <a:spcPts val="0"/>
              </a:spcAft>
              <a:buSzPts val="1500"/>
              <a:buChar char="○"/>
            </a:pPr>
            <a:r>
              <a:rPr lang="en-US" sz="1500">
                <a:latin typeface="Arial"/>
                <a:ea typeface="Arial"/>
                <a:cs typeface="Arial"/>
                <a:sym typeface="Arial"/>
              </a:rPr>
              <a:t>Thuộc tính: </a:t>
            </a:r>
            <a:r>
              <a:rPr lang="en-US" sz="1500">
                <a:solidFill>
                  <a:srgbClr val="188038"/>
                </a:solidFill>
                <a:latin typeface="Roboto Mono"/>
                <a:ea typeface="Roboto Mono"/>
                <a:cs typeface="Roboto Mono"/>
                <a:sym typeface="Roboto Mono"/>
              </a:rPr>
              <a:t>ProductID</a:t>
            </a:r>
            <a:r>
              <a:rPr lang="en-US" sz="1500">
                <a:latin typeface="Arial"/>
                <a:ea typeface="Arial"/>
                <a:cs typeface="Arial"/>
                <a:sym typeface="Arial"/>
              </a:rPr>
              <a:t> (Khóa chính), </a:t>
            </a:r>
            <a:r>
              <a:rPr lang="en-US" sz="1500">
                <a:solidFill>
                  <a:srgbClr val="188038"/>
                </a:solidFill>
                <a:latin typeface="Roboto Mono"/>
                <a:ea typeface="Roboto Mono"/>
                <a:cs typeface="Roboto Mono"/>
                <a:sym typeface="Roboto Mono"/>
              </a:rPr>
              <a:t>CategoryID</a:t>
            </a:r>
            <a:r>
              <a:rPr lang="en-US" sz="1500">
                <a:latin typeface="Arial"/>
                <a:ea typeface="Arial"/>
                <a:cs typeface="Arial"/>
                <a:sym typeface="Arial"/>
              </a:rPr>
              <a:t> (Khóa ngoại liên kết với </a:t>
            </a:r>
            <a:r>
              <a:rPr lang="en-US" sz="1500">
                <a:solidFill>
                  <a:srgbClr val="188038"/>
                </a:solidFill>
                <a:latin typeface="Roboto Mono"/>
                <a:ea typeface="Roboto Mono"/>
                <a:cs typeface="Roboto Mono"/>
                <a:sym typeface="Roboto Mono"/>
              </a:rPr>
              <a:t>Category</a:t>
            </a:r>
            <a:r>
              <a:rPr lang="en-US" sz="1500">
                <a:latin typeface="Arial"/>
                <a:ea typeface="Arial"/>
                <a:cs typeface="Arial"/>
                <a:sym typeface="Arial"/>
              </a:rPr>
              <a:t>), </a:t>
            </a:r>
            <a:r>
              <a:rPr lang="en-US" sz="1500">
                <a:solidFill>
                  <a:srgbClr val="188038"/>
                </a:solidFill>
                <a:latin typeface="Roboto Mono"/>
                <a:ea typeface="Roboto Mono"/>
                <a:cs typeface="Roboto Mono"/>
                <a:sym typeface="Roboto Mono"/>
              </a:rPr>
              <a:t>Name</a:t>
            </a:r>
            <a:r>
              <a:rPr lang="en-US" sz="1500">
                <a:latin typeface="Arial"/>
                <a:ea typeface="Arial"/>
                <a:cs typeface="Arial"/>
                <a:sym typeface="Arial"/>
              </a:rPr>
              <a:t>, </a:t>
            </a:r>
            <a:r>
              <a:rPr lang="en-US" sz="1500">
                <a:solidFill>
                  <a:srgbClr val="188038"/>
                </a:solidFill>
                <a:latin typeface="Roboto Mono"/>
                <a:ea typeface="Roboto Mono"/>
                <a:cs typeface="Roboto Mono"/>
                <a:sym typeface="Roboto Mono"/>
              </a:rPr>
              <a:t>ImgUrl</a:t>
            </a:r>
            <a:r>
              <a:rPr lang="en-US" sz="1500">
                <a:latin typeface="Arial"/>
                <a:ea typeface="Arial"/>
                <a:cs typeface="Arial"/>
                <a:sym typeface="Arial"/>
              </a:rPr>
              <a:t>, </a:t>
            </a:r>
            <a:r>
              <a:rPr lang="en-US" sz="1500">
                <a:solidFill>
                  <a:srgbClr val="188038"/>
                </a:solidFill>
                <a:latin typeface="Roboto Mono"/>
                <a:ea typeface="Roboto Mono"/>
                <a:cs typeface="Roboto Mono"/>
                <a:sym typeface="Roboto Mono"/>
              </a:rPr>
              <a:t>Description</a:t>
            </a:r>
            <a:r>
              <a:rPr lang="en-US" sz="1500">
                <a:latin typeface="Arial"/>
                <a:ea typeface="Arial"/>
                <a:cs typeface="Arial"/>
                <a:sym typeface="Arial"/>
              </a:rPr>
              <a:t>, </a:t>
            </a:r>
            <a:r>
              <a:rPr lang="en-US" sz="1500">
                <a:solidFill>
                  <a:srgbClr val="188038"/>
                </a:solidFill>
                <a:latin typeface="Roboto Mono"/>
                <a:ea typeface="Roboto Mono"/>
                <a:cs typeface="Roboto Mono"/>
                <a:sym typeface="Roboto Mono"/>
              </a:rPr>
              <a:t>Price</a:t>
            </a:r>
            <a:endParaRPr sz="1500">
              <a:solidFill>
                <a:srgbClr val="188038"/>
              </a:solidFill>
              <a:latin typeface="Roboto Mono"/>
              <a:ea typeface="Roboto Mono"/>
              <a:cs typeface="Roboto Mono"/>
              <a:sym typeface="Roboto Mono"/>
            </a:endParaRPr>
          </a:p>
          <a:p>
            <a:pPr indent="-323850" lvl="0" marL="457200" rtl="0" algn="l">
              <a:lnSpc>
                <a:spcPct val="115000"/>
              </a:lnSpc>
              <a:spcBef>
                <a:spcPts val="0"/>
              </a:spcBef>
              <a:spcAft>
                <a:spcPts val="0"/>
              </a:spcAft>
              <a:buSzPts val="1500"/>
              <a:buChar char="●"/>
            </a:pPr>
            <a:r>
              <a:rPr b="1" lang="en-US" sz="1500">
                <a:latin typeface="Arial"/>
                <a:ea typeface="Arial"/>
                <a:cs typeface="Arial"/>
                <a:sym typeface="Arial"/>
              </a:rPr>
              <a:t>User</a:t>
            </a:r>
            <a:r>
              <a:rPr lang="en-US" sz="1500">
                <a:latin typeface="Arial"/>
                <a:ea typeface="Arial"/>
                <a:cs typeface="Arial"/>
                <a:sym typeface="Arial"/>
              </a:rPr>
              <a:t>: Lưu thông tin về người dùng.</a:t>
            </a:r>
            <a:endParaRPr sz="1500">
              <a:latin typeface="Arial"/>
              <a:ea typeface="Arial"/>
              <a:cs typeface="Arial"/>
              <a:sym typeface="Arial"/>
            </a:endParaRPr>
          </a:p>
          <a:p>
            <a:pPr indent="-323850" lvl="1" marL="914400" rtl="0" algn="l">
              <a:lnSpc>
                <a:spcPct val="115000"/>
              </a:lnSpc>
              <a:spcBef>
                <a:spcPts val="0"/>
              </a:spcBef>
              <a:spcAft>
                <a:spcPts val="0"/>
              </a:spcAft>
              <a:buSzPts val="1500"/>
              <a:buChar char="○"/>
            </a:pPr>
            <a:r>
              <a:rPr lang="en-US" sz="1500">
                <a:latin typeface="Arial"/>
                <a:ea typeface="Arial"/>
                <a:cs typeface="Arial"/>
                <a:sym typeface="Arial"/>
              </a:rPr>
              <a:t>Thuộc tính: </a:t>
            </a:r>
            <a:r>
              <a:rPr lang="en-US" sz="1500">
                <a:solidFill>
                  <a:srgbClr val="188038"/>
                </a:solidFill>
                <a:latin typeface="Roboto Mono"/>
                <a:ea typeface="Roboto Mono"/>
                <a:cs typeface="Roboto Mono"/>
                <a:sym typeface="Roboto Mono"/>
              </a:rPr>
              <a:t>UserID</a:t>
            </a:r>
            <a:r>
              <a:rPr lang="en-US" sz="1500">
                <a:latin typeface="Arial"/>
                <a:ea typeface="Arial"/>
                <a:cs typeface="Arial"/>
                <a:sym typeface="Arial"/>
              </a:rPr>
              <a:t> (Khóa chính), </a:t>
            </a:r>
            <a:r>
              <a:rPr lang="en-US" sz="1500">
                <a:solidFill>
                  <a:srgbClr val="188038"/>
                </a:solidFill>
                <a:latin typeface="Roboto Mono"/>
                <a:ea typeface="Roboto Mono"/>
                <a:cs typeface="Roboto Mono"/>
                <a:sym typeface="Roboto Mono"/>
              </a:rPr>
              <a:t>Username</a:t>
            </a:r>
            <a:r>
              <a:rPr lang="en-US" sz="1500">
                <a:latin typeface="Arial"/>
                <a:ea typeface="Arial"/>
                <a:cs typeface="Arial"/>
                <a:sym typeface="Arial"/>
              </a:rPr>
              <a:t>, </a:t>
            </a:r>
            <a:r>
              <a:rPr lang="en-US" sz="1500">
                <a:solidFill>
                  <a:srgbClr val="188038"/>
                </a:solidFill>
                <a:latin typeface="Roboto Mono"/>
                <a:ea typeface="Roboto Mono"/>
                <a:cs typeface="Roboto Mono"/>
                <a:sym typeface="Roboto Mono"/>
              </a:rPr>
              <a:t>Password</a:t>
            </a:r>
            <a:r>
              <a:rPr lang="en-US" sz="1500">
                <a:latin typeface="Arial"/>
                <a:ea typeface="Arial"/>
                <a:cs typeface="Arial"/>
                <a:sym typeface="Arial"/>
              </a:rPr>
              <a:t>, </a:t>
            </a:r>
            <a:r>
              <a:rPr lang="en-US" sz="1500">
                <a:solidFill>
                  <a:srgbClr val="188038"/>
                </a:solidFill>
                <a:latin typeface="Roboto Mono"/>
                <a:ea typeface="Roboto Mono"/>
                <a:cs typeface="Roboto Mono"/>
                <a:sym typeface="Roboto Mono"/>
              </a:rPr>
              <a:t>Email</a:t>
            </a:r>
            <a:r>
              <a:rPr lang="en-US" sz="1500">
                <a:latin typeface="Arial"/>
                <a:ea typeface="Arial"/>
                <a:cs typeface="Arial"/>
                <a:sym typeface="Arial"/>
              </a:rPr>
              <a:t>, </a:t>
            </a:r>
            <a:r>
              <a:rPr lang="en-US" sz="1500">
                <a:solidFill>
                  <a:srgbClr val="188038"/>
                </a:solidFill>
                <a:latin typeface="Roboto Mono"/>
                <a:ea typeface="Roboto Mono"/>
                <a:cs typeface="Roboto Mono"/>
                <a:sym typeface="Roboto Mono"/>
              </a:rPr>
              <a:t>Role</a:t>
            </a:r>
            <a:endParaRPr sz="1500">
              <a:solidFill>
                <a:srgbClr val="188038"/>
              </a:solidFill>
              <a:latin typeface="Roboto Mono"/>
              <a:ea typeface="Roboto Mono"/>
              <a:cs typeface="Roboto Mono"/>
              <a:sym typeface="Roboto Mono"/>
            </a:endParaRPr>
          </a:p>
          <a:p>
            <a:pPr indent="-323850" lvl="0" marL="457200" rtl="0" algn="l">
              <a:lnSpc>
                <a:spcPct val="115000"/>
              </a:lnSpc>
              <a:spcBef>
                <a:spcPts val="0"/>
              </a:spcBef>
              <a:spcAft>
                <a:spcPts val="0"/>
              </a:spcAft>
              <a:buSzPts val="1500"/>
              <a:buChar char="●"/>
            </a:pPr>
            <a:r>
              <a:rPr b="1" lang="en-US" sz="1500">
                <a:latin typeface="Arial"/>
                <a:ea typeface="Arial"/>
                <a:cs typeface="Arial"/>
                <a:sym typeface="Arial"/>
              </a:rPr>
              <a:t>Orders</a:t>
            </a:r>
            <a:r>
              <a:rPr lang="en-US" sz="1500">
                <a:latin typeface="Arial"/>
                <a:ea typeface="Arial"/>
                <a:cs typeface="Arial"/>
                <a:sym typeface="Arial"/>
              </a:rPr>
              <a:t>: Lưu thông tin về đơn hàng.</a:t>
            </a:r>
            <a:endParaRPr sz="1500">
              <a:latin typeface="Arial"/>
              <a:ea typeface="Arial"/>
              <a:cs typeface="Arial"/>
              <a:sym typeface="Arial"/>
            </a:endParaRPr>
          </a:p>
          <a:p>
            <a:pPr indent="-323850" lvl="1" marL="914400" rtl="0" algn="l">
              <a:lnSpc>
                <a:spcPct val="115000"/>
              </a:lnSpc>
              <a:spcBef>
                <a:spcPts val="0"/>
              </a:spcBef>
              <a:spcAft>
                <a:spcPts val="0"/>
              </a:spcAft>
              <a:buSzPts val="1500"/>
              <a:buChar char="○"/>
            </a:pPr>
            <a:r>
              <a:rPr lang="en-US" sz="1500">
                <a:latin typeface="Arial"/>
                <a:ea typeface="Arial"/>
                <a:cs typeface="Arial"/>
                <a:sym typeface="Arial"/>
              </a:rPr>
              <a:t>Thuộc tính: </a:t>
            </a:r>
            <a:r>
              <a:rPr lang="en-US" sz="1500">
                <a:solidFill>
                  <a:srgbClr val="188038"/>
                </a:solidFill>
                <a:latin typeface="Roboto Mono"/>
                <a:ea typeface="Roboto Mono"/>
                <a:cs typeface="Roboto Mono"/>
                <a:sym typeface="Roboto Mono"/>
              </a:rPr>
              <a:t>OrderID</a:t>
            </a:r>
            <a:r>
              <a:rPr lang="en-US" sz="1500">
                <a:latin typeface="Arial"/>
                <a:ea typeface="Arial"/>
                <a:cs typeface="Arial"/>
                <a:sym typeface="Arial"/>
              </a:rPr>
              <a:t> (Khóa chính), </a:t>
            </a:r>
            <a:r>
              <a:rPr lang="en-US" sz="1500">
                <a:solidFill>
                  <a:srgbClr val="188038"/>
                </a:solidFill>
                <a:latin typeface="Roboto Mono"/>
                <a:ea typeface="Roboto Mono"/>
                <a:cs typeface="Roboto Mono"/>
                <a:sym typeface="Roboto Mono"/>
              </a:rPr>
              <a:t>UserID</a:t>
            </a:r>
            <a:r>
              <a:rPr lang="en-US" sz="1500">
                <a:latin typeface="Arial"/>
                <a:ea typeface="Arial"/>
                <a:cs typeface="Arial"/>
                <a:sym typeface="Arial"/>
              </a:rPr>
              <a:t> (Khóa ngoại liên kết với </a:t>
            </a:r>
            <a:r>
              <a:rPr lang="en-US" sz="1500">
                <a:solidFill>
                  <a:srgbClr val="188038"/>
                </a:solidFill>
                <a:latin typeface="Roboto Mono"/>
                <a:ea typeface="Roboto Mono"/>
                <a:cs typeface="Roboto Mono"/>
                <a:sym typeface="Roboto Mono"/>
              </a:rPr>
              <a:t>User</a:t>
            </a:r>
            <a:r>
              <a:rPr lang="en-US" sz="1500">
                <a:latin typeface="Arial"/>
                <a:ea typeface="Arial"/>
                <a:cs typeface="Arial"/>
                <a:sym typeface="Arial"/>
              </a:rPr>
              <a:t>), </a:t>
            </a:r>
            <a:r>
              <a:rPr lang="en-US" sz="1500">
                <a:solidFill>
                  <a:srgbClr val="188038"/>
                </a:solidFill>
                <a:latin typeface="Roboto Mono"/>
                <a:ea typeface="Roboto Mono"/>
                <a:cs typeface="Roboto Mono"/>
                <a:sym typeface="Roboto Mono"/>
              </a:rPr>
              <a:t>OrderDate</a:t>
            </a:r>
            <a:r>
              <a:rPr lang="en-US" sz="1500">
                <a:latin typeface="Arial"/>
                <a:ea typeface="Arial"/>
                <a:cs typeface="Arial"/>
                <a:sym typeface="Arial"/>
              </a:rPr>
              <a:t>, </a:t>
            </a:r>
            <a:r>
              <a:rPr lang="en-US" sz="1500">
                <a:solidFill>
                  <a:srgbClr val="188038"/>
                </a:solidFill>
                <a:latin typeface="Roboto Mono"/>
                <a:ea typeface="Roboto Mono"/>
                <a:cs typeface="Roboto Mono"/>
                <a:sym typeface="Roboto Mono"/>
              </a:rPr>
              <a:t>TotalPrice</a:t>
            </a:r>
            <a:endParaRPr sz="1500">
              <a:solidFill>
                <a:srgbClr val="188038"/>
              </a:solidFill>
              <a:latin typeface="Roboto Mono"/>
              <a:ea typeface="Roboto Mono"/>
              <a:cs typeface="Roboto Mono"/>
              <a:sym typeface="Roboto Mono"/>
            </a:endParaRPr>
          </a:p>
          <a:p>
            <a:pPr indent="-323850" lvl="0" marL="457200" rtl="0" algn="l">
              <a:lnSpc>
                <a:spcPct val="115000"/>
              </a:lnSpc>
              <a:spcBef>
                <a:spcPts val="0"/>
              </a:spcBef>
              <a:spcAft>
                <a:spcPts val="0"/>
              </a:spcAft>
              <a:buSzPts val="1500"/>
              <a:buChar char="●"/>
            </a:pPr>
            <a:r>
              <a:rPr b="1" lang="en-US" sz="1500">
                <a:latin typeface="Arial"/>
                <a:ea typeface="Arial"/>
                <a:cs typeface="Arial"/>
                <a:sym typeface="Arial"/>
              </a:rPr>
              <a:t>OrderDetails</a:t>
            </a:r>
            <a:r>
              <a:rPr lang="en-US" sz="1500">
                <a:latin typeface="Arial"/>
                <a:ea typeface="Arial"/>
                <a:cs typeface="Arial"/>
                <a:sym typeface="Arial"/>
              </a:rPr>
              <a:t>: Lưu chi tiết các sản phẩm trong từng đơn hàng.</a:t>
            </a:r>
            <a:endParaRPr sz="1500">
              <a:latin typeface="Arial"/>
              <a:ea typeface="Arial"/>
              <a:cs typeface="Arial"/>
              <a:sym typeface="Arial"/>
            </a:endParaRPr>
          </a:p>
          <a:p>
            <a:pPr indent="-323850" lvl="1" marL="914400" rtl="0" algn="l">
              <a:lnSpc>
                <a:spcPct val="115000"/>
              </a:lnSpc>
              <a:spcBef>
                <a:spcPts val="0"/>
              </a:spcBef>
              <a:spcAft>
                <a:spcPts val="0"/>
              </a:spcAft>
              <a:buSzPts val="1500"/>
              <a:buChar char="○"/>
            </a:pPr>
            <a:r>
              <a:rPr lang="en-US" sz="1500">
                <a:latin typeface="Arial"/>
                <a:ea typeface="Arial"/>
                <a:cs typeface="Arial"/>
                <a:sym typeface="Arial"/>
              </a:rPr>
              <a:t>Thuộc tính: </a:t>
            </a:r>
            <a:r>
              <a:rPr lang="en-US" sz="1500">
                <a:solidFill>
                  <a:srgbClr val="188038"/>
                </a:solidFill>
                <a:latin typeface="Roboto Mono"/>
                <a:ea typeface="Roboto Mono"/>
                <a:cs typeface="Roboto Mono"/>
                <a:sym typeface="Roboto Mono"/>
              </a:rPr>
              <a:t>OrderDetailID</a:t>
            </a:r>
            <a:r>
              <a:rPr lang="en-US" sz="1500">
                <a:latin typeface="Arial"/>
                <a:ea typeface="Arial"/>
                <a:cs typeface="Arial"/>
                <a:sym typeface="Arial"/>
              </a:rPr>
              <a:t> (Khóa chính), </a:t>
            </a:r>
            <a:r>
              <a:rPr lang="en-US" sz="1500">
                <a:solidFill>
                  <a:srgbClr val="188038"/>
                </a:solidFill>
                <a:latin typeface="Roboto Mono"/>
                <a:ea typeface="Roboto Mono"/>
                <a:cs typeface="Roboto Mono"/>
                <a:sym typeface="Roboto Mono"/>
              </a:rPr>
              <a:t>OrderID</a:t>
            </a:r>
            <a:r>
              <a:rPr lang="en-US" sz="1500">
                <a:latin typeface="Arial"/>
                <a:ea typeface="Arial"/>
                <a:cs typeface="Arial"/>
                <a:sym typeface="Arial"/>
              </a:rPr>
              <a:t> (Khóa ngoại liên kết với </a:t>
            </a:r>
            <a:r>
              <a:rPr lang="en-US" sz="1500">
                <a:solidFill>
                  <a:srgbClr val="188038"/>
                </a:solidFill>
                <a:latin typeface="Roboto Mono"/>
                <a:ea typeface="Roboto Mono"/>
                <a:cs typeface="Roboto Mono"/>
                <a:sym typeface="Roboto Mono"/>
              </a:rPr>
              <a:t>Orders</a:t>
            </a:r>
            <a:r>
              <a:rPr lang="en-US" sz="1500">
                <a:latin typeface="Arial"/>
                <a:ea typeface="Arial"/>
                <a:cs typeface="Arial"/>
                <a:sym typeface="Arial"/>
              </a:rPr>
              <a:t>), </a:t>
            </a:r>
            <a:r>
              <a:rPr lang="en-US" sz="1500">
                <a:solidFill>
                  <a:srgbClr val="188038"/>
                </a:solidFill>
                <a:latin typeface="Roboto Mono"/>
                <a:ea typeface="Roboto Mono"/>
                <a:cs typeface="Roboto Mono"/>
                <a:sym typeface="Roboto Mono"/>
              </a:rPr>
              <a:t>ProductID</a:t>
            </a:r>
            <a:r>
              <a:rPr lang="en-US" sz="1500">
                <a:latin typeface="Arial"/>
                <a:ea typeface="Arial"/>
                <a:cs typeface="Arial"/>
                <a:sym typeface="Arial"/>
              </a:rPr>
              <a:t> (Khóa ngoại liên kết với </a:t>
            </a:r>
            <a:r>
              <a:rPr lang="en-US" sz="1500">
                <a:solidFill>
                  <a:srgbClr val="188038"/>
                </a:solidFill>
                <a:latin typeface="Roboto Mono"/>
                <a:ea typeface="Roboto Mono"/>
                <a:cs typeface="Roboto Mono"/>
                <a:sym typeface="Roboto Mono"/>
              </a:rPr>
              <a:t>Product</a:t>
            </a:r>
            <a:r>
              <a:rPr lang="en-US" sz="1500">
                <a:latin typeface="Arial"/>
                <a:ea typeface="Arial"/>
                <a:cs typeface="Arial"/>
                <a:sym typeface="Arial"/>
              </a:rPr>
              <a:t>), </a:t>
            </a:r>
            <a:r>
              <a:rPr lang="en-US" sz="1500">
                <a:solidFill>
                  <a:srgbClr val="188038"/>
                </a:solidFill>
                <a:latin typeface="Roboto Mono"/>
                <a:ea typeface="Roboto Mono"/>
                <a:cs typeface="Roboto Mono"/>
                <a:sym typeface="Roboto Mono"/>
              </a:rPr>
              <a:t>Quantity</a:t>
            </a:r>
            <a:r>
              <a:rPr lang="en-US" sz="1500">
                <a:latin typeface="Arial"/>
                <a:ea typeface="Arial"/>
                <a:cs typeface="Arial"/>
                <a:sym typeface="Arial"/>
              </a:rPr>
              <a:t>, </a:t>
            </a:r>
            <a:r>
              <a:rPr lang="en-US" sz="1500">
                <a:solidFill>
                  <a:srgbClr val="188038"/>
                </a:solidFill>
                <a:latin typeface="Roboto Mono"/>
                <a:ea typeface="Roboto Mono"/>
                <a:cs typeface="Roboto Mono"/>
                <a:sym typeface="Roboto Mono"/>
              </a:rPr>
              <a:t>SubPrice</a:t>
            </a:r>
            <a:endParaRPr sz="1500">
              <a:solidFill>
                <a:srgbClr val="188038"/>
              </a:solidFill>
              <a:latin typeface="Roboto Mono"/>
              <a:ea typeface="Roboto Mono"/>
              <a:cs typeface="Roboto Mono"/>
              <a:sym typeface="Roboto Mono"/>
            </a:endParaRPr>
          </a:p>
          <a:p>
            <a:pPr indent="-323850" lvl="0" marL="457200" rtl="0" algn="l">
              <a:lnSpc>
                <a:spcPct val="115000"/>
              </a:lnSpc>
              <a:spcBef>
                <a:spcPts val="0"/>
              </a:spcBef>
              <a:spcAft>
                <a:spcPts val="0"/>
              </a:spcAft>
              <a:buSzPts val="1500"/>
              <a:buChar char="●"/>
            </a:pPr>
            <a:r>
              <a:rPr b="1" lang="en-US" sz="1500">
                <a:latin typeface="Arial"/>
                <a:ea typeface="Arial"/>
                <a:cs typeface="Arial"/>
                <a:sym typeface="Arial"/>
              </a:rPr>
              <a:t>Review</a:t>
            </a:r>
            <a:r>
              <a:rPr lang="en-US" sz="1500">
                <a:latin typeface="Arial"/>
                <a:ea typeface="Arial"/>
                <a:cs typeface="Arial"/>
                <a:sym typeface="Arial"/>
              </a:rPr>
              <a:t>: Lưu đánh giá của người dùng về sách.</a:t>
            </a:r>
            <a:endParaRPr sz="1500">
              <a:latin typeface="Arial"/>
              <a:ea typeface="Arial"/>
              <a:cs typeface="Arial"/>
              <a:sym typeface="Arial"/>
            </a:endParaRPr>
          </a:p>
          <a:p>
            <a:pPr indent="-323850" lvl="1" marL="914400" rtl="0" algn="l">
              <a:lnSpc>
                <a:spcPct val="115000"/>
              </a:lnSpc>
              <a:spcBef>
                <a:spcPts val="0"/>
              </a:spcBef>
              <a:spcAft>
                <a:spcPts val="0"/>
              </a:spcAft>
              <a:buSzPts val="1500"/>
              <a:buChar char="○"/>
            </a:pPr>
            <a:r>
              <a:rPr lang="en-US" sz="1500">
                <a:latin typeface="Arial"/>
                <a:ea typeface="Arial"/>
                <a:cs typeface="Arial"/>
                <a:sym typeface="Arial"/>
              </a:rPr>
              <a:t>Thuộc tính: </a:t>
            </a:r>
            <a:r>
              <a:rPr lang="en-US" sz="1500">
                <a:solidFill>
                  <a:srgbClr val="188038"/>
                </a:solidFill>
                <a:latin typeface="Roboto Mono"/>
                <a:ea typeface="Roboto Mono"/>
                <a:cs typeface="Roboto Mono"/>
                <a:sym typeface="Roboto Mono"/>
              </a:rPr>
              <a:t>ReviewID</a:t>
            </a:r>
            <a:r>
              <a:rPr lang="en-US" sz="1500">
                <a:latin typeface="Arial"/>
                <a:ea typeface="Arial"/>
                <a:cs typeface="Arial"/>
                <a:sym typeface="Arial"/>
              </a:rPr>
              <a:t> (Khóa chính), </a:t>
            </a:r>
            <a:r>
              <a:rPr lang="en-US" sz="1500">
                <a:solidFill>
                  <a:srgbClr val="188038"/>
                </a:solidFill>
                <a:latin typeface="Roboto Mono"/>
                <a:ea typeface="Roboto Mono"/>
                <a:cs typeface="Roboto Mono"/>
                <a:sym typeface="Roboto Mono"/>
              </a:rPr>
              <a:t>UserID</a:t>
            </a:r>
            <a:r>
              <a:rPr lang="en-US" sz="1500">
                <a:latin typeface="Arial"/>
                <a:ea typeface="Arial"/>
                <a:cs typeface="Arial"/>
                <a:sym typeface="Arial"/>
              </a:rPr>
              <a:t> (Khóa ngoại liên kết với </a:t>
            </a:r>
            <a:r>
              <a:rPr lang="en-US" sz="1500">
                <a:solidFill>
                  <a:srgbClr val="188038"/>
                </a:solidFill>
                <a:latin typeface="Roboto Mono"/>
                <a:ea typeface="Roboto Mono"/>
                <a:cs typeface="Roboto Mono"/>
                <a:sym typeface="Roboto Mono"/>
              </a:rPr>
              <a:t>User</a:t>
            </a:r>
            <a:r>
              <a:rPr lang="en-US" sz="1500">
                <a:latin typeface="Arial"/>
                <a:ea typeface="Arial"/>
                <a:cs typeface="Arial"/>
                <a:sym typeface="Arial"/>
              </a:rPr>
              <a:t>), </a:t>
            </a:r>
            <a:r>
              <a:rPr lang="en-US" sz="1500">
                <a:solidFill>
                  <a:srgbClr val="188038"/>
                </a:solidFill>
                <a:latin typeface="Roboto Mono"/>
                <a:ea typeface="Roboto Mono"/>
                <a:cs typeface="Roboto Mono"/>
                <a:sym typeface="Roboto Mono"/>
              </a:rPr>
              <a:t>ProductID</a:t>
            </a:r>
            <a:r>
              <a:rPr lang="en-US" sz="1500">
                <a:latin typeface="Arial"/>
                <a:ea typeface="Arial"/>
                <a:cs typeface="Arial"/>
                <a:sym typeface="Arial"/>
              </a:rPr>
              <a:t> (Khóa ngoại liên kết với </a:t>
            </a:r>
            <a:r>
              <a:rPr lang="en-US" sz="1500">
                <a:solidFill>
                  <a:srgbClr val="188038"/>
                </a:solidFill>
                <a:latin typeface="Roboto Mono"/>
                <a:ea typeface="Roboto Mono"/>
                <a:cs typeface="Roboto Mono"/>
                <a:sym typeface="Roboto Mono"/>
              </a:rPr>
              <a:t>Product</a:t>
            </a:r>
            <a:r>
              <a:rPr lang="en-US" sz="1500">
                <a:latin typeface="Arial"/>
                <a:ea typeface="Arial"/>
                <a:cs typeface="Arial"/>
                <a:sym typeface="Arial"/>
              </a:rPr>
              <a:t>), </a:t>
            </a:r>
            <a:r>
              <a:rPr lang="en-US" sz="1500">
                <a:solidFill>
                  <a:srgbClr val="188038"/>
                </a:solidFill>
                <a:latin typeface="Roboto Mono"/>
                <a:ea typeface="Roboto Mono"/>
                <a:cs typeface="Roboto Mono"/>
                <a:sym typeface="Roboto Mono"/>
              </a:rPr>
              <a:t>Rating</a:t>
            </a:r>
            <a:r>
              <a:rPr lang="en-US" sz="1500">
                <a:latin typeface="Arial"/>
                <a:ea typeface="Arial"/>
                <a:cs typeface="Arial"/>
                <a:sym typeface="Arial"/>
              </a:rPr>
              <a:t>, </a:t>
            </a:r>
            <a:r>
              <a:rPr lang="en-US" sz="1500">
                <a:solidFill>
                  <a:srgbClr val="188038"/>
                </a:solidFill>
                <a:latin typeface="Roboto Mono"/>
                <a:ea typeface="Roboto Mono"/>
                <a:cs typeface="Roboto Mono"/>
                <a:sym typeface="Roboto Mono"/>
              </a:rPr>
              <a:t>Comment</a:t>
            </a:r>
            <a:r>
              <a:rPr lang="en-US" sz="1500">
                <a:latin typeface="Arial"/>
                <a:ea typeface="Arial"/>
                <a:cs typeface="Arial"/>
                <a:sym typeface="Arial"/>
              </a:rPr>
              <a:t>, </a:t>
            </a:r>
            <a:r>
              <a:rPr lang="en-US" sz="1500">
                <a:solidFill>
                  <a:srgbClr val="188038"/>
                </a:solidFill>
                <a:latin typeface="Roboto Mono"/>
                <a:ea typeface="Roboto Mono"/>
                <a:cs typeface="Roboto Mono"/>
                <a:sym typeface="Roboto Mono"/>
              </a:rPr>
              <a:t>Date</a:t>
            </a:r>
            <a:endParaRPr sz="2900">
              <a:latin typeface="Times New Roman"/>
              <a:ea typeface="Times New Roman"/>
              <a:cs typeface="Times New Roman"/>
              <a:sym typeface="Times New Roman"/>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4"/>
          <p:cNvSpPr txBox="1"/>
          <p:nvPr>
            <p:ph type="title"/>
          </p:nvPr>
        </p:nvSpPr>
        <p:spPr>
          <a:xfrm>
            <a:off x="457200" y="274650"/>
            <a:ext cx="6437100" cy="117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 </a:t>
            </a:r>
            <a:r>
              <a:rPr lang="en-US" sz="3600">
                <a:latin typeface="Times New Roman"/>
                <a:ea typeface="Times New Roman"/>
                <a:cs typeface="Times New Roman"/>
                <a:sym typeface="Times New Roman"/>
              </a:rPr>
              <a:t>Thiết kế Kiến trúc Phần mềm</a:t>
            </a:r>
            <a:endParaRPr sz="3600">
              <a:latin typeface="Times New Roman"/>
              <a:ea typeface="Times New Roman"/>
              <a:cs typeface="Times New Roman"/>
              <a:sym typeface="Times New Roman"/>
            </a:endParaRPr>
          </a:p>
        </p:txBody>
      </p:sp>
      <p:sp>
        <p:nvSpPr>
          <p:cNvPr id="155" name="Google Shape;155;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431800" lvl="0" marL="342900" rtl="0" algn="l">
              <a:spcBef>
                <a:spcPts val="640"/>
              </a:spcBef>
              <a:spcAft>
                <a:spcPts val="0"/>
              </a:spcAft>
              <a:buSzPts val="3200"/>
              <a:buChar char="•"/>
            </a:pPr>
            <a:r>
              <a:rPr lang="en-US"/>
              <a:t>Xây dựng kiến trúc phần mềm theo mô hình MVC (Model-View-Controller)</a:t>
            </a:r>
            <a:endParaRPr/>
          </a:p>
          <a:p>
            <a:pPr indent="-431800" lvl="0" marL="342900" rtl="0" algn="l">
              <a:spcBef>
                <a:spcPts val="640"/>
              </a:spcBef>
              <a:spcAft>
                <a:spcPts val="0"/>
              </a:spcAft>
              <a:buSzPts val="3200"/>
              <a:buChar char="•"/>
            </a:pPr>
            <a:r>
              <a:rPr lang="en-US"/>
              <a:t>Frontend (Client-side): Tận dụng các HTML, CSS, JavaScript đã được xây dựng sẵn trong template.</a:t>
            </a:r>
            <a:endParaRPr/>
          </a:p>
          <a:p>
            <a:pPr indent="-431800" lvl="0" marL="342900" rtl="0" algn="l">
              <a:spcBef>
                <a:spcPts val="640"/>
              </a:spcBef>
              <a:spcAft>
                <a:spcPts val="0"/>
              </a:spcAft>
              <a:buSzPts val="3200"/>
              <a:buChar char="•"/>
            </a:pPr>
            <a:r>
              <a:rPr lang="en-US"/>
              <a:t>Backend (Server-side): Sử dụng Java Servlet + JSP và tương tác với database.</a:t>
            </a:r>
            <a:endParaRPr/>
          </a:p>
          <a:p>
            <a:pPr indent="-254000" lvl="0" marL="342900" rtl="0" algn="l">
              <a:spcBef>
                <a:spcPts val="640"/>
              </a:spcBef>
              <a:spcAft>
                <a:spcPts val="0"/>
              </a:spcAft>
              <a:buSzPts val="1800"/>
              <a:buChar char="•"/>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5"/>
          <p:cNvSpPr txBox="1"/>
          <p:nvPr>
            <p:ph type="title"/>
          </p:nvPr>
        </p:nvSpPr>
        <p:spPr>
          <a:xfrm>
            <a:off x="457200" y="274638"/>
            <a:ext cx="4876800" cy="1096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Thiết kế các Tính năng Chính</a:t>
            </a:r>
            <a:endParaRPr sz="3600"/>
          </a:p>
        </p:txBody>
      </p:sp>
      <p:sp>
        <p:nvSpPr>
          <p:cNvPr id="161" name="Google Shape;161;p5"/>
          <p:cNvSpPr txBox="1"/>
          <p:nvPr>
            <p:ph idx="1" type="body"/>
          </p:nvPr>
        </p:nvSpPr>
        <p:spPr>
          <a:xfrm>
            <a:off x="457200" y="1600200"/>
            <a:ext cx="6705600" cy="4525963"/>
          </a:xfrm>
          <a:prstGeom prst="rect">
            <a:avLst/>
          </a:prstGeom>
          <a:noFill/>
          <a:ln>
            <a:noFill/>
          </a:ln>
        </p:spPr>
        <p:txBody>
          <a:bodyPr anchorCtr="0" anchor="t" bIns="45700" lIns="91425" spcFirstLastPara="1" rIns="91425" wrap="square" tIns="45700">
            <a:normAutofit/>
          </a:bodyPr>
          <a:lstStyle/>
          <a:p>
            <a:pPr indent="0" lvl="0" marL="0" rtl="0" algn="l">
              <a:spcBef>
                <a:spcPts val="640"/>
              </a:spcBef>
              <a:spcAft>
                <a:spcPts val="0"/>
              </a:spcAft>
              <a:buNone/>
            </a:pPr>
            <a:r>
              <a:rPr lang="en-US">
                <a:latin typeface="Times New Roman"/>
                <a:ea typeface="Times New Roman"/>
                <a:cs typeface="Times New Roman"/>
                <a:sym typeface="Times New Roman"/>
              </a:rPr>
              <a:t>Tính năng chính bao gồm:</a:t>
            </a:r>
            <a:endParaRPr>
              <a:latin typeface="Times New Roman"/>
              <a:ea typeface="Times New Roman"/>
              <a:cs typeface="Times New Roman"/>
              <a:sym typeface="Times New Roman"/>
            </a:endParaRPr>
          </a:p>
          <a:p>
            <a:pPr indent="-431800" lvl="0" marL="342900" rtl="0" algn="l">
              <a:spcBef>
                <a:spcPts val="640"/>
              </a:spcBef>
              <a:spcAft>
                <a:spcPts val="0"/>
              </a:spcAft>
              <a:buSzPts val="3200"/>
              <a:buChar char="•"/>
            </a:pPr>
            <a:r>
              <a:rPr lang="en-US">
                <a:latin typeface="Times New Roman"/>
                <a:ea typeface="Times New Roman"/>
                <a:cs typeface="Times New Roman"/>
                <a:sym typeface="Times New Roman"/>
              </a:rPr>
              <a:t>Quản lý Sách</a:t>
            </a:r>
            <a:endParaRPr>
              <a:latin typeface="Times New Roman"/>
              <a:ea typeface="Times New Roman"/>
              <a:cs typeface="Times New Roman"/>
              <a:sym typeface="Times New Roman"/>
            </a:endParaRPr>
          </a:p>
          <a:p>
            <a:pPr indent="-431800" lvl="0" marL="342900" rtl="0" algn="l">
              <a:spcBef>
                <a:spcPts val="640"/>
              </a:spcBef>
              <a:spcAft>
                <a:spcPts val="0"/>
              </a:spcAft>
              <a:buSzPts val="3200"/>
              <a:buChar char="•"/>
            </a:pPr>
            <a:r>
              <a:rPr lang="en-US">
                <a:latin typeface="Times New Roman"/>
                <a:ea typeface="Times New Roman"/>
                <a:cs typeface="Times New Roman"/>
                <a:sym typeface="Times New Roman"/>
              </a:rPr>
              <a:t>Tìm kiếm và Lọc</a:t>
            </a:r>
            <a:endParaRPr>
              <a:latin typeface="Times New Roman"/>
              <a:ea typeface="Times New Roman"/>
              <a:cs typeface="Times New Roman"/>
              <a:sym typeface="Times New Roman"/>
            </a:endParaRPr>
          </a:p>
          <a:p>
            <a:pPr indent="-431800" lvl="0" marL="342900" rtl="0" algn="l">
              <a:spcBef>
                <a:spcPts val="640"/>
              </a:spcBef>
              <a:spcAft>
                <a:spcPts val="0"/>
              </a:spcAft>
              <a:buSzPts val="3200"/>
              <a:buChar char="•"/>
            </a:pPr>
            <a:r>
              <a:rPr lang="en-US">
                <a:latin typeface="Times New Roman"/>
                <a:ea typeface="Times New Roman"/>
                <a:cs typeface="Times New Roman"/>
                <a:sym typeface="Times New Roman"/>
              </a:rPr>
              <a:t>Giỏ hàng</a:t>
            </a:r>
            <a:endParaRPr>
              <a:latin typeface="Times New Roman"/>
              <a:ea typeface="Times New Roman"/>
              <a:cs typeface="Times New Roman"/>
              <a:sym typeface="Times New Roman"/>
            </a:endParaRPr>
          </a:p>
          <a:p>
            <a:pPr indent="-431800" lvl="0" marL="342900" rtl="0" algn="l">
              <a:spcBef>
                <a:spcPts val="640"/>
              </a:spcBef>
              <a:spcAft>
                <a:spcPts val="0"/>
              </a:spcAft>
              <a:buSzPts val="3200"/>
              <a:buChar char="•"/>
            </a:pPr>
            <a:r>
              <a:rPr lang="en-US">
                <a:latin typeface="Times New Roman"/>
                <a:ea typeface="Times New Roman"/>
                <a:cs typeface="Times New Roman"/>
                <a:sym typeface="Times New Roman"/>
              </a:rPr>
              <a:t>Đặt Hàng</a:t>
            </a:r>
            <a:endParaRPr>
              <a:latin typeface="Times New Roman"/>
              <a:ea typeface="Times New Roman"/>
              <a:cs typeface="Times New Roman"/>
              <a:sym typeface="Times New Roman"/>
            </a:endParaRPr>
          </a:p>
          <a:p>
            <a:pPr indent="-431800" lvl="0" marL="342900" rtl="0" algn="l">
              <a:spcBef>
                <a:spcPts val="640"/>
              </a:spcBef>
              <a:spcAft>
                <a:spcPts val="0"/>
              </a:spcAft>
              <a:buSzPts val="3200"/>
              <a:buChar char="•"/>
            </a:pPr>
            <a:r>
              <a:rPr lang="en-US">
                <a:latin typeface="Times New Roman"/>
                <a:ea typeface="Times New Roman"/>
                <a:cs typeface="Times New Roman"/>
                <a:sym typeface="Times New Roman"/>
              </a:rPr>
              <a:t>Quản lý Người dung</a:t>
            </a:r>
            <a:endParaRPr>
              <a:latin typeface="Times New Roman"/>
              <a:ea typeface="Times New Roman"/>
              <a:cs typeface="Times New Roman"/>
              <a:sym typeface="Times New Roman"/>
            </a:endParaRPr>
          </a:p>
          <a:p>
            <a:pPr indent="-431800" lvl="0" marL="342900" rtl="0" algn="l">
              <a:spcBef>
                <a:spcPts val="640"/>
              </a:spcBef>
              <a:spcAft>
                <a:spcPts val="0"/>
              </a:spcAft>
              <a:buSzPts val="3200"/>
              <a:buChar char="•"/>
            </a:pPr>
            <a:r>
              <a:rPr lang="en-US">
                <a:latin typeface="Times New Roman"/>
                <a:ea typeface="Times New Roman"/>
                <a:cs typeface="Times New Roman"/>
                <a:sym typeface="Times New Roman"/>
              </a:rPr>
              <a:t>Quản lý Đánh giá</a:t>
            </a:r>
            <a:endParaRPr>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2024-09-29T06:51:15Z</dcterms:created>
  <dc:creator>User</dc:creator>
</cp:coreProperties>
</file>