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66" r:id="rId3"/>
    <p:sldId id="267" r:id="rId4"/>
    <p:sldId id="268" r:id="rId5"/>
    <p:sldId id="269" r:id="rId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Slide de título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08" name="Rectangle 8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09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0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1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/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b="0" sz="10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617" name="Rectangle 7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b="0" sz="2800" i="0">
                <a:latin typeface="+mj-lt"/>
              </a:defRPr>
            </a:lvl1pPr>
          </a:lstStyle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Foto Panorâmica com Legenda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54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55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6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7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5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6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/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76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dirty="0" lang="en-US"/>
          </a:p>
        </p:txBody>
      </p:sp>
      <p:sp>
        <p:nvSpPr>
          <p:cNvPr id="1048763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6343B39-165A-4B68-AA5C-581F5336313C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7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66" name="Rectangle 11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ítulo e Legenda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57" name="Rectangle 9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58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9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0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1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ah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62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6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/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2C8C57-33F9-4259-AC4F-0E3F5BEC9B94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68" name="Rectangle 1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itação com Legenda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38" name="Rectangle 15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9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0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1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3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4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45" name="TextBox 11"/>
          <p:cNvSpPr txBox="1"/>
          <p:nvPr/>
        </p:nvSpPr>
        <p:spPr bwMode="gray">
          <a:xfrm>
            <a:off x="898295" y="596767"/>
            <a:ext cx="801912" cy="1513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dirty="0" sz="9600"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048746" name="TextBox 14"/>
          <p:cNvSpPr txBox="1"/>
          <p:nvPr/>
        </p:nvSpPr>
        <p:spPr bwMode="gray">
          <a:xfrm>
            <a:off x="9715063" y="2629300"/>
            <a:ext cx="801912" cy="1513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dirty="0" sz="9600"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/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cap="small" dirty="0" sz="1400" lang="en-US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indent="0" lvl="0" marL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8772B-8FA2-401F-A0A1-A59855EDBC3E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52" name="Rectangle 2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artão de Nome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44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5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6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7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49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/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DD5BDE-5A90-4611-82E9-0FC5746D30C5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55" name="Rectangle 9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/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775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7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78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7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8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384991" y="2603500"/>
            <a:ext cx="32564" cy="3423554"/>
          </a:xfrm>
          <a:prstGeom prst="line"/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5824" y="2603500"/>
            <a:ext cx="0" cy="3423554"/>
          </a:xfrm>
          <a:prstGeom prst="line"/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8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DDA17D-0BEA-4E76-A7FC-F7C188BC48D1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78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8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/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687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6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690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dirty="0" lang="en-US"/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69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693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dirty="0"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4384245" y="2603500"/>
            <a:ext cx="1" cy="3461811"/>
          </a:xfrm>
          <a:prstGeom prst="line"/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7807352" y="2603500"/>
            <a:ext cx="0" cy="3461811"/>
          </a:xfrm>
          <a:prstGeom prst="line"/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09AC7D-18CA-4236-82B9-D75EB1D66EAE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ítulo e texto vertical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/>
        </p:spPr>
        <p:txBody>
          <a:bodyPr/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anchor="t" anchorCtr="0" vert="eaVert"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dirty="0"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68300E-C023-45CD-A0BE-EDB7A8C6EA8B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Título e texto verticais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24" name="Rectangle 14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25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6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7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8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9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3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3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/>
        </p:spPr>
        <p:txBody>
          <a:bodyPr anchor="b" anchorCtr="0" vert="eaVert"/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7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dirty="0" lang="en-US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B620EAD-E369-4933-8469-ED7764B56A1B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36" name="Rectangle 19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ítulo e conteúdo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/>
        </p:spPr>
        <p:txBody>
          <a:bodyPr anchor="ctr"/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76C0EF2-9919-473B-8215-8616BAF10692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z="1000"/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Cabeçalho da Seção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98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0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1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2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3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04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0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/>
        </p:spPr>
        <p:txBody>
          <a:bodyPr anchor="ctr" anchorCtr="0"/>
          <a:lstStyle>
            <a:lvl1pPr algn="l">
              <a:defRPr b="0" cap="none" sz="40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algn="l" indent="0" marL="0">
              <a:buNone/>
              <a:defRPr cap="all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9472EB-AC54-4713-BFC2-BEB621108C63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z="1000"/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710" name="Rectangle 9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uas Partes de Conteúdo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/>
        </p:spPr>
        <p:txBody>
          <a:bodyPr/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dirty="0" lang="en-US"/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dirty="0" lang="en-US"/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455A0C-791E-4545-B787-F98AD45CD761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ção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/>
        </p:spPr>
        <p:txBody>
          <a:bodyPr/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71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1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dirty="0" lang="en-US"/>
          </a:p>
        </p:txBody>
      </p:sp>
      <p:sp>
        <p:nvSpPr>
          <p:cNvPr id="10487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1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dirty="0" lang="en-US"/>
          </a:p>
        </p:txBody>
      </p:sp>
      <p:sp>
        <p:nvSpPr>
          <p:cNvPr id="10487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536B77-F4F4-4427-AC4F-9A623798AD82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7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Somente título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/>
        </p:spPr>
        <p:txBody>
          <a:bodyPr/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6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BE790C-34EB-4565-8437-CACF4CDB7822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Em branco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84A4C11-22B8-4A4E-8126-B3AF6B948A8E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7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22" name="Rectangle 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údo com Legenda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84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8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9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9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9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/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79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dirty="0" lang="en-US"/>
          </a:p>
        </p:txBody>
      </p:sp>
      <p:sp>
        <p:nvSpPr>
          <p:cNvPr id="104879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indent="0" marL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7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D06B6-C816-4861-964D-15A98395707D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7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97" name="Rectangle 1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Imagem com Legenda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70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71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2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3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4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5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76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7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/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67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dirty="0" lang="en-US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indent="0" marL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0B1A8AB-EA7C-4B1B-9D73-E2551851FABE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3" name="Rectangle 1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jpe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576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8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3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pt-BR" smtClean="0"/>
              <a:t>Clique para editar o título mestre</a:t>
            </a:r>
            <a:endParaRPr dirty="0" lang="en-US"/>
          </a:p>
        </p:txBody>
      </p:sp>
      <p:sp>
        <p:nvSpPr>
          <p:cNvPr id="104858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/>
        </p:spPr>
        <p:txBody>
          <a:bodyPr anchor="ctr" anchorCtr="0" bIns="45720" lIns="91440" rIns="91440" rtlCol="0" tIns="45720" vert="horz"/>
          <a:lstStyle>
            <a:lvl1pPr algn="r">
              <a:defRPr b="1" sz="1000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dirty="0" lang="en-US"/>
              <a:t>8/5/2019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/>
        </p:spPr>
        <p:txBody>
          <a:bodyPr anchor="ctr" anchorCtr="0" bIns="45720" lIns="91440" rIns="91440" rtlCol="0" tIns="45720" vert="horz"/>
          <a:lstStyle>
            <a:lvl1pPr algn="l">
              <a:defRPr b="1" sz="1000" i="0">
                <a:solidFill>
                  <a:schemeClr val="accent1"/>
                </a:solidFill>
              </a:defRPr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587" name="Rectangle 28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sz="360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pt-BR"/>
              <a:t>Pontos comuns de trabalho </a:t>
            </a:r>
            <a:r>
              <a:rPr dirty="0" lang="en-US"/>
              <a:t>d</a:t>
            </a:r>
            <a:r>
              <a:rPr dirty="0" lang="pt-BR"/>
              <a:t>a comunidade: </a:t>
            </a:r>
            <a:r>
              <a:rPr dirty="0" lang="en-US"/>
              <a:t>Interação</a:t>
            </a:r>
            <a:r>
              <a:rPr dirty="0" lang="pt-BR"/>
              <a:t> </a:t>
            </a:r>
            <a:endParaRPr lang="pt-BR"/>
          </a:p>
        </p:txBody>
      </p:sp>
      <p:sp>
        <p:nvSpPr>
          <p:cNvPr id="1048595" name=""/>
          <p:cNvSpPr>
            <a:spLocks noGrp="1"/>
          </p:cNvSpPr>
          <p:nvPr>
            <p:ph idx="1"/>
          </p:nvPr>
        </p:nvSpPr>
        <p:spPr>
          <a:xfrm>
            <a:off x="737521" y="2344432"/>
            <a:ext cx="10756281" cy="3761724"/>
          </a:xfrm>
        </p:spPr>
        <p:txBody>
          <a:bodyPr>
            <a:noAutofit/>
          </a:bodyPr>
          <a:p>
            <a:r>
              <a:rPr altLang="en-US" sz="2400" lang="pt-BR"/>
              <a:t>É</a:t>
            </a:r>
            <a:r>
              <a:rPr altLang="en-US" sz="2400" lang="en-US"/>
              <a:t> </a:t>
            </a:r>
            <a:r>
              <a:rPr altLang="en-US" sz="2400" lang="en-US"/>
              <a:t>p</a:t>
            </a:r>
            <a:r>
              <a:rPr altLang="en-US" sz="2400" lang="en-US"/>
              <a:t>r</a:t>
            </a:r>
            <a:r>
              <a:rPr altLang="en-US" sz="2400" lang="en-US"/>
              <a:t>e</a:t>
            </a:r>
            <a:r>
              <a:rPr altLang="en-US" sz="2400" lang="en-US"/>
              <a:t>c</a:t>
            </a:r>
            <a:r>
              <a:rPr altLang="en-US" sz="2400" lang="en-US"/>
              <a:t>i</a:t>
            </a:r>
            <a:r>
              <a:rPr altLang="en-US" sz="2400" lang="en-US"/>
              <a:t>s</a:t>
            </a:r>
            <a:r>
              <a:rPr altLang="en-US" sz="2400" lang="en-US"/>
              <a:t>o</a:t>
            </a:r>
            <a:r>
              <a:rPr sz="2400" lang="pt-BR"/>
              <a:t> que haja um convívio produtivo e cooperativo entre os membros da comunidade escolar. São fundamentais as situações em que se possa aprender a dialogar, a ouvir, a pedir ajuda, a ajudar, etc. </a:t>
            </a:r>
            <a:endParaRPr sz="2400" lang="pt-BR"/>
          </a:p>
          <a:p>
            <a:r>
              <a:rPr sz="2400" lang="en-US"/>
              <a:t>Criação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u</a:t>
            </a:r>
            <a:r>
              <a:rPr sz="2400" lang="en-US"/>
              <a:t>m</a:t>
            </a:r>
            <a:r>
              <a:rPr sz="2400" lang="pt-BR"/>
              <a:t> clima favorável a esse convívio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ceitar</a:t>
            </a:r>
            <a:r>
              <a:rPr sz="2400" lang="pt-BR"/>
              <a:t> contribuições dos alunos, favorecer o respeito e assegurar a participação de todos.</a:t>
            </a:r>
            <a:endParaRPr sz="2400" lang="pt-BR"/>
          </a:p>
          <a:p>
            <a:r>
              <a:rPr sz="2400" lang="en-US"/>
              <a:t>P</a:t>
            </a:r>
            <a:r>
              <a:rPr sz="2400" lang="pt-BR"/>
              <a:t>referir mais atividades em grupo e com inclusão do diálogo entre os alunos.</a:t>
            </a:r>
            <a:endParaRPr sz="2400" lang="pt-BR"/>
          </a:p>
          <a:p>
            <a:r>
              <a:rPr sz="2400" lang="pt-BR"/>
              <a:t> A organização dos alunos influencia o processo de ensino e aprendizagem e pode ser otimizada quando o professor interfere na organização dos alunos. </a:t>
            </a:r>
            <a:endParaRPr sz="2400"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pt-BR"/>
              <a:t>Pontos comuns de trabalho </a:t>
            </a:r>
            <a:r>
              <a:rPr dirty="0" lang="en-US"/>
              <a:t>d</a:t>
            </a:r>
            <a:r>
              <a:rPr dirty="0" lang="pt-BR"/>
              <a:t>a comunidade: </a:t>
            </a:r>
            <a:r>
              <a:rPr dirty="0" lang="en-US"/>
              <a:t>Diversidade</a:t>
            </a:r>
            <a:r>
              <a:rPr dirty="0" lang="pt-BR"/>
              <a:t> </a:t>
            </a:r>
            <a:endParaRPr lang="pt-BR"/>
          </a:p>
        </p:txBody>
      </p:sp>
      <p:sp>
        <p:nvSpPr>
          <p:cNvPr id="104859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 lang="pt-BR"/>
              <a:t> A escola deve ter como valor o respeito às diferenças, não o elogio às desigualdades. As diferenças não devem ser consideradas como obstáculos para o cumprimento da ação da escola.</a:t>
            </a:r>
            <a:endParaRPr sz="2400" lang="pt-BR"/>
          </a:p>
          <a:p>
            <a:r>
              <a:rPr sz="2400" lang="pt-BR"/>
              <a:t>A atenção à diversidade é um princípio comprometido com a equidade, ou seja, com o direito de todos os alunos realizarem as aprendizagens fundamentais para seu desenvolvimento e socialização.</a:t>
            </a:r>
            <a:endParaRPr sz="2400"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pt-BR"/>
              <a:t>Pontos comuns de trabalho </a:t>
            </a:r>
            <a:r>
              <a:rPr dirty="0" lang="en-US"/>
              <a:t>d</a:t>
            </a:r>
            <a:r>
              <a:rPr dirty="0" lang="pt-BR"/>
              <a:t>a comunidade: </a:t>
            </a:r>
            <a:r>
              <a:rPr dirty="0" lang="en-US"/>
              <a:t>D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p</a:t>
            </a:r>
            <a:r>
              <a:rPr dirty="0" lang="en-US"/>
              <a:t>o</a:t>
            </a:r>
            <a:r>
              <a:rPr dirty="0" lang="en-US"/>
              <a:t>n</a:t>
            </a:r>
            <a:r>
              <a:rPr dirty="0" lang="en-US"/>
              <a:t>i</a:t>
            </a:r>
            <a:r>
              <a:rPr dirty="0" lang="en-US"/>
              <a:t>b</a:t>
            </a:r>
            <a:r>
              <a:rPr dirty="0" lang="en-US"/>
              <a:t>i</a:t>
            </a:r>
            <a:r>
              <a:rPr dirty="0" lang="en-US"/>
              <a:t>lidade</a:t>
            </a:r>
            <a:r>
              <a:rPr dirty="0" lang="pt-BR"/>
              <a:t> </a:t>
            </a:r>
            <a:endParaRPr lang="pt-BR"/>
          </a:p>
        </p:txBody>
      </p:sp>
      <p:sp>
        <p:nvSpPr>
          <p:cNvPr id="1048601" name=""/>
          <p:cNvSpPr>
            <a:spLocks noGrp="1"/>
          </p:cNvSpPr>
          <p:nvPr>
            <p:ph idx="1"/>
          </p:nvPr>
        </p:nvSpPr>
        <p:spPr>
          <a:xfrm>
            <a:off x="476627" y="2499872"/>
            <a:ext cx="11243283" cy="3416300"/>
          </a:xfrm>
        </p:spPr>
        <p:txBody>
          <a:bodyPr>
            <a:noAutofit/>
          </a:bodyPr>
          <a:p>
            <a:r>
              <a:rPr b="1" sz="2400" lang="pt-BR"/>
              <a:t>Disponibilidade para a aprendizagem</a:t>
            </a:r>
            <a:endParaRPr b="1" sz="2400" lang="pt-BR"/>
          </a:p>
          <a:p>
            <a:r>
              <a:rPr sz="2400" lang="pt-BR"/>
              <a:t>O professor deve criar um ambiente favorável ao aprendizado. </a:t>
            </a:r>
            <a:endParaRPr sz="2400" lang="pt-BR"/>
          </a:p>
          <a:p>
            <a:r>
              <a:rPr sz="2400" lang="pt-BR"/>
              <a:t>Estabelecer relações entre os conhecimentos prévios sobre o assunto e sobre o que está sendo ensinado/aprendido.</a:t>
            </a:r>
            <a:endParaRPr sz="2400" lang="pt-BR"/>
          </a:p>
          <a:p>
            <a:r>
              <a:rPr sz="2400" lang="pt-BR"/>
              <a:t>O aluno precisa tomar para si a necessidade e a vontade de aprender. Para que isso aconteça, é importante que o professor deixe claro no “contrato didático” estabelecido a expectativa que o professor tem do tipo de aprendizagem de seus alunos.</a:t>
            </a:r>
            <a:endParaRPr sz="2400"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pt-BR"/>
              <a:t>Pontos comuns de trabalho </a:t>
            </a:r>
            <a:r>
              <a:rPr dirty="0" lang="en-US"/>
              <a:t>d</a:t>
            </a:r>
            <a:r>
              <a:rPr dirty="0" lang="pt-BR"/>
              <a:t>a comunidade: </a:t>
            </a:r>
            <a:r>
              <a:rPr dirty="0" lang="en-US"/>
              <a:t>D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p</a:t>
            </a:r>
            <a:r>
              <a:rPr dirty="0" lang="en-US"/>
              <a:t>o</a:t>
            </a:r>
            <a:r>
              <a:rPr dirty="0" lang="en-US"/>
              <a:t>n</a:t>
            </a:r>
            <a:r>
              <a:rPr dirty="0" lang="en-US"/>
              <a:t>i</a:t>
            </a:r>
            <a:r>
              <a:rPr dirty="0" lang="en-US"/>
              <a:t>b</a:t>
            </a:r>
            <a:r>
              <a:rPr dirty="0" lang="en-US"/>
              <a:t>i</a:t>
            </a:r>
            <a:r>
              <a:rPr dirty="0" lang="en-US"/>
              <a:t>lidade</a:t>
            </a:r>
            <a:r>
              <a:rPr dirty="0" lang="pt-BR"/>
              <a:t> </a:t>
            </a:r>
            <a:endParaRPr lang="pt-BR"/>
          </a:p>
        </p:txBody>
      </p:sp>
      <p:sp>
        <p:nvSpPr>
          <p:cNvPr id="1048605" name=""/>
          <p:cNvSpPr>
            <a:spLocks noGrp="1"/>
          </p:cNvSpPr>
          <p:nvPr>
            <p:ph idx="1"/>
          </p:nvPr>
        </p:nvSpPr>
        <p:spPr>
          <a:xfrm>
            <a:off x="476627" y="2309889"/>
            <a:ext cx="11243283" cy="4210774"/>
          </a:xfrm>
        </p:spPr>
        <p:txBody>
          <a:bodyPr>
            <a:noAutofit/>
          </a:bodyPr>
          <a:p>
            <a:r>
              <a:rPr b="0" sz="2600" lang="pt-BR"/>
              <a:t>O contrato didático é a determinação, explícita ou implícita, do que compete a cada um (professor e alunos) no processo de ensino e aprendizagem.</a:t>
            </a:r>
            <a:endParaRPr b="0" sz="2600" lang="pt-BR"/>
          </a:p>
          <a:p>
            <a:r>
              <a:rPr b="0" sz="2600" lang="pt-BR"/>
              <a:t>Os fatores que interferem diretamente na disponibilidade para a aprendizagem são: o conhecimento dos objetivos das atividades propostas pelo professor; o nível de complexidade das atividades</a:t>
            </a:r>
            <a:r>
              <a:rPr b="0" sz="2600" lang="en-US"/>
              <a:t>;</a:t>
            </a:r>
            <a:r>
              <a:rPr b="0" sz="2600" lang="pt-BR"/>
              <a:t> a determinação do tempo adequado que os alunos irão ter a disposição para a resolução das atividades propostas.</a:t>
            </a:r>
            <a:endParaRPr b="0" sz="2600" lang="pt-BR"/>
          </a:p>
          <a:p>
            <a:r>
              <a:rPr b="0" sz="2600" lang="pt-BR"/>
              <a:t>Para o sucesso dessa tarefa, é necessário que haja uma relação de respeito e confiança entre o professor e aluno. </a:t>
            </a:r>
            <a:endParaRPr b="0" sz="2600" lang="pt-BR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INTRODUÇÃO AOS PARÂMETROS CURRICULARES NACIONAIS (Terceira parte)</dc:title>
  <dc:creator>NATREY</dc:creator>
  <cp:lastModifiedBy>NATREY</cp:lastModifiedBy>
  <dcterms:created xsi:type="dcterms:W3CDTF">2019-08-01T01:41:28Z</dcterms:created>
  <dcterms:modified xsi:type="dcterms:W3CDTF">2019-08-07T15:10:33Z</dcterms:modified>
</cp:coreProperties>
</file>