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28"/>
      <p:bold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FCA16A-8A40-4891-83B0-240CD731EAEC}">
  <a:tblStyle styleId="{2BFCA16A-8A40-4891-83B0-240CD731EA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6e3deacb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6e3deacb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사내 물리 장비들의 수명 노후화가 진행됨에 따라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성능 향상에 필요성을 느낌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코로나의 장기화로 인해 재택근무자가 증가하는 추세이지만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회사에서 제공하는 환경 그대로 근무하기를 희망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특별 직군이 많은 리소스를 필요로 함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회사에서도 재택에서도 동일한 환경으로 근무 할 수 있는 원격 VDI 제공</a:t>
            </a:r>
            <a:endParaRPr sz="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6e3deacb4_4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6e3deacb4_4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Openstack release 버전의 requirement : kolla-ansible, ansible, OS(CentOS 8 Stream : Ubuntu18.04 bionic)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7b459a3a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7b459a3a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6e3deacb4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6e3deacb4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6e3deacb4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6e3deacb4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7b459a3a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7b459a3a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7b459a3a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7b459a3a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보안 그룹 설정 : 시연 영상에서 다시 설명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7b459a3a0_4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f7b459a3a0_4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7b459a3a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7b459a3a0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7b459a3a0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7b459a3a0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5e0592ca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5e0592ca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7b459a3a0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7b459a3a0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7b459a3a0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7b459a3a0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f6e3deacb4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f6e3deacb4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7b459a3a0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f7b459a3a0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7b459a3a0_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7b459a3a0_5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5. NAT 네트워크가 각각 격리된 인터넷 환경으로 서로간 통신이 불가한 상황에서 실습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8. 각 직원이 추가로 생성될 때 마다 기본 인스턴스 이미지 배포를 자동화 할려고 했으나 구현하지 못함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현재는 virtual box 위에 OS 위에 openstack instance로 OS가 부팅되므로 virtual box대비 32배 부팅시간이 소요됨. 추후 베어메탈에서 바로 Openstack을 구성하여 OS 인스턴스를 부팅하면 약 10분정도로 예상됨 (현재와 하드웨어 리소스가 동일한 경우 가정)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7b459a3a0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7b459a3a0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5. NAT 네트워크가 각각 격리된 인터넷 환경으로 서로간 통신이 불가한 상황에서 실습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8. 각 직원이 추가로 생성될 때 마다 기본 인스턴스 이미지 배포를 자동화 할려고 했으나 구현하지 못함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6e3deacb4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6e3deacb4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5e0592cac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5e0592cac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사내 물리 장비들의 수명 노후화가 진행됨에 따라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성능 향상에 필요성을 느낌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코로나의 장기화로 인해 재택근무자가 증가하는 추세이지만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회사에서 제공하는 환경 그대로 근무하기를 희망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특별 직군이 많은 리소스를 필요로 함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회사에서도 재택에서도 동일한 환경으로 근무 할 수 있는 원격 VDI 제공</a:t>
            </a:r>
            <a:endParaRPr sz="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5e0592d96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5e0592d96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사내 물리 장비들의 수명 노후화가 진행됨에 따라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성능 향상에 필요성을 느낌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코로나의 장기화로 인해 재택근무자가 증가하는 추세이지만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회사에서 제공하는 환경 그대로 근무하기를 희망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특별 직군이 많은 리소스를 필요로 함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회사에서도 재택에서도 동일한 환경으로 근무 할 수 있는 원격 VDI 제공</a:t>
            </a:r>
            <a:endParaRPr sz="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6e3deacb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6e3deacb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5e0592ca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5e0592ca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6e3deacb4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6e3deacb4_1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사내 물리 장비들의 수명 노후화가 진행됨에 따라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성능 향상에 필요성을 느낌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코로나의 장기화로 인해 재택근무자가 증가하는 추세이지만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회사에서 제공하는 환경 그대로 근무하기를 희망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특별 직군이 많은 리소스를 필요로 함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회사에서도 재택에서도 동일한 환경으로 근무 할 수 있는 원격 VDI 제공</a:t>
            </a:r>
            <a:endParaRPr sz="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6e3deacb4_7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6e3deacb4_7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사내 물리 장비들의 수명 노후화가 진행됨에 따라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성능 향상에 필요성을 느낌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코로나의 장기화로 인해 재택근무자가 증가하는 추세이지만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회사에서 제공하는 환경 그대로 근무하기를 희망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ko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특별 직군이 많은 리소스를 필요로 함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회사에서도 재택에서도 동일한 환경으로 근무 할 수 있는 원격 VDI 제공</a:t>
            </a:r>
            <a:endParaRPr sz="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17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ctrTitle"/>
          </p:nvPr>
        </p:nvSpPr>
        <p:spPr>
          <a:xfrm>
            <a:off x="2390275" y="11113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Private Cloud를 이용한 VDI 원격근무환경 구축 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/>
              <a:t>배달조 Team Delivery</a:t>
            </a:r>
            <a:endParaRPr sz="26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/>
              <a:t>권준호, 김현민, 손광일</a:t>
            </a:r>
            <a:endParaRPr sz="2200" b="1"/>
          </a:p>
        </p:txBody>
      </p:sp>
      <p:sp>
        <p:nvSpPr>
          <p:cNvPr id="73" name="Google Shape;73;p13"/>
          <p:cNvSpPr txBox="1"/>
          <p:nvPr/>
        </p:nvSpPr>
        <p:spPr>
          <a:xfrm>
            <a:off x="2390275" y="2613475"/>
            <a:ext cx="528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프로젝트 기간 : 2021년 9월 8일~ 10월 12일 (176H)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841925" y="653600"/>
            <a:ext cx="714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전체 구성도 </a:t>
            </a:r>
            <a:endParaRPr sz="3400"/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21272"/>
          <a:stretch/>
        </p:blipFill>
        <p:spPr>
          <a:xfrm>
            <a:off x="841925" y="2571750"/>
            <a:ext cx="2551624" cy="20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 rotWithShape="1">
          <a:blip r:embed="rId4">
            <a:alphaModFix/>
          </a:blip>
          <a:srcRect b="13329"/>
          <a:stretch/>
        </p:blipFill>
        <p:spPr>
          <a:xfrm>
            <a:off x="3467625" y="3426822"/>
            <a:ext cx="781200" cy="677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 rotWithShape="1">
          <a:blip r:embed="rId5">
            <a:alphaModFix/>
          </a:blip>
          <a:srcRect b="17702"/>
          <a:stretch/>
        </p:blipFill>
        <p:spPr>
          <a:xfrm rot="-1370842" flipH="1">
            <a:off x="4112904" y="3639414"/>
            <a:ext cx="584465" cy="432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 rotWithShape="1">
          <a:blip r:embed="rId5">
            <a:alphaModFix/>
          </a:blip>
          <a:srcRect b="17702"/>
          <a:stretch/>
        </p:blipFill>
        <p:spPr>
          <a:xfrm rot="9429135" flipH="1">
            <a:off x="4125241" y="3455025"/>
            <a:ext cx="559780" cy="41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6">
            <a:alphaModFix/>
          </a:blip>
          <a:srcRect b="17702"/>
          <a:stretch/>
        </p:blipFill>
        <p:spPr>
          <a:xfrm rot="2511631" flipH="1">
            <a:off x="2913295" y="3187744"/>
            <a:ext cx="819056" cy="52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 rotWithShape="1">
          <a:blip r:embed="rId7">
            <a:alphaModFix/>
          </a:blip>
          <a:srcRect b="13978"/>
          <a:stretch/>
        </p:blipFill>
        <p:spPr>
          <a:xfrm>
            <a:off x="901763" y="2399401"/>
            <a:ext cx="676601" cy="58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7">
            <a:alphaModFix/>
          </a:blip>
          <a:srcRect b="13978"/>
          <a:stretch/>
        </p:blipFill>
        <p:spPr>
          <a:xfrm>
            <a:off x="1779438" y="2399401"/>
            <a:ext cx="676601" cy="58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 rotWithShape="1">
          <a:blip r:embed="rId7">
            <a:alphaModFix/>
          </a:blip>
          <a:srcRect b="13978"/>
          <a:stretch/>
        </p:blipFill>
        <p:spPr>
          <a:xfrm>
            <a:off x="2791013" y="2399401"/>
            <a:ext cx="676601" cy="58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2456038" y="2175100"/>
            <a:ext cx="280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… </a:t>
            </a:r>
            <a:endParaRPr sz="3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901775" y="2428650"/>
            <a:ext cx="877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instance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#1 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1779450" y="2428650"/>
            <a:ext cx="7812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instance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#2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2791025" y="2428650"/>
            <a:ext cx="877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instance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#N 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7">
            <a:alphaModFix/>
          </a:blip>
          <a:srcRect b="13978"/>
          <a:stretch/>
        </p:blipFill>
        <p:spPr>
          <a:xfrm>
            <a:off x="1048037" y="2069025"/>
            <a:ext cx="384076" cy="33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 rotWithShape="1">
          <a:blip r:embed="rId7">
            <a:alphaModFix/>
          </a:blip>
          <a:srcRect b="13978"/>
          <a:stretch/>
        </p:blipFill>
        <p:spPr>
          <a:xfrm>
            <a:off x="1919537" y="2069025"/>
            <a:ext cx="384076" cy="33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 rotWithShape="1">
          <a:blip r:embed="rId7">
            <a:alphaModFix/>
          </a:blip>
          <a:srcRect b="13978"/>
          <a:stretch/>
        </p:blipFill>
        <p:spPr>
          <a:xfrm>
            <a:off x="2937287" y="2069025"/>
            <a:ext cx="384076" cy="33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2456050" y="1745700"/>
            <a:ext cx="280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… </a:t>
            </a:r>
            <a:endParaRPr sz="3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1060475" y="1972463"/>
            <a:ext cx="384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OS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1925813" y="1972463"/>
            <a:ext cx="384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OS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2937313" y="1972488"/>
            <a:ext cx="384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OS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70" name="Google Shape;170;p22"/>
          <p:cNvCxnSpPr>
            <a:endCxn id="163" idx="0"/>
          </p:cNvCxnSpPr>
          <p:nvPr/>
        </p:nvCxnSpPr>
        <p:spPr>
          <a:xfrm flipH="1">
            <a:off x="1240075" y="1421025"/>
            <a:ext cx="2512200" cy="648000"/>
          </a:xfrm>
          <a:prstGeom prst="bentConnector2">
            <a:avLst/>
          </a:prstGeom>
          <a:noFill/>
          <a:ln w="19050" cap="flat" cmpd="sng">
            <a:solidFill>
              <a:srgbClr val="EE8844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71" name="Google Shape;171;p22"/>
          <p:cNvCxnSpPr>
            <a:endCxn id="164" idx="0"/>
          </p:cNvCxnSpPr>
          <p:nvPr/>
        </p:nvCxnSpPr>
        <p:spPr>
          <a:xfrm flipH="1">
            <a:off x="2111575" y="1724325"/>
            <a:ext cx="1625700" cy="344700"/>
          </a:xfrm>
          <a:prstGeom prst="bentConnector2">
            <a:avLst/>
          </a:prstGeom>
          <a:noFill/>
          <a:ln w="19050" cap="flat" cmpd="sng">
            <a:solidFill>
              <a:srgbClr val="EE8844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72" name="Google Shape;172;p22"/>
          <p:cNvCxnSpPr>
            <a:endCxn id="165" idx="0"/>
          </p:cNvCxnSpPr>
          <p:nvPr/>
        </p:nvCxnSpPr>
        <p:spPr>
          <a:xfrm flipH="1">
            <a:off x="3129325" y="1904325"/>
            <a:ext cx="614100" cy="164700"/>
          </a:xfrm>
          <a:prstGeom prst="bentConnector2">
            <a:avLst/>
          </a:prstGeom>
          <a:noFill/>
          <a:ln w="19050" cap="flat" cmpd="sng">
            <a:solidFill>
              <a:srgbClr val="EE8844"/>
            </a:solidFill>
            <a:prstDash val="solid"/>
            <a:round/>
            <a:headEnd type="stealth" w="med" len="med"/>
            <a:tailEnd type="stealth" w="med" len="med"/>
          </a:ln>
        </p:spPr>
      </p:cxnSp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 b="13329"/>
          <a:stretch/>
        </p:blipFill>
        <p:spPr>
          <a:xfrm>
            <a:off x="4572000" y="3426822"/>
            <a:ext cx="781200" cy="6770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2"/>
          <p:cNvCxnSpPr/>
          <p:nvPr/>
        </p:nvCxnSpPr>
        <p:spPr>
          <a:xfrm>
            <a:off x="5417625" y="855000"/>
            <a:ext cx="0" cy="367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2"/>
          <p:cNvCxnSpPr/>
          <p:nvPr/>
        </p:nvCxnSpPr>
        <p:spPr>
          <a:xfrm>
            <a:off x="4958775" y="2954988"/>
            <a:ext cx="91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stealth" w="med" len="med"/>
            <a:tailEnd type="stealth" w="med" len="med"/>
          </a:ln>
        </p:spPr>
      </p:cxnSp>
      <p:sp>
        <p:nvSpPr>
          <p:cNvPr id="176" name="Google Shape;176;p22"/>
          <p:cNvSpPr txBox="1"/>
          <p:nvPr/>
        </p:nvSpPr>
        <p:spPr>
          <a:xfrm>
            <a:off x="4572012" y="3035013"/>
            <a:ext cx="877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company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network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1178900" y="1376475"/>
            <a:ext cx="27402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OpenStack Security Group : Access Control List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5590312" y="3035000"/>
            <a:ext cx="877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external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network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432125" y="3542900"/>
            <a:ext cx="15915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OpenStack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(Data Center)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3504975" y="3972625"/>
            <a:ext cx="7065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Storage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4534650" y="4069225"/>
            <a:ext cx="9600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Storage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Replication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8">
            <a:alphaModFix/>
          </a:blip>
          <a:srcRect b="18962"/>
          <a:stretch/>
        </p:blipFill>
        <p:spPr>
          <a:xfrm>
            <a:off x="4479079" y="1987071"/>
            <a:ext cx="564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3802600" y="1971163"/>
            <a:ext cx="877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docker 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container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9">
            <a:alphaModFix/>
          </a:blip>
          <a:srcRect b="13247"/>
          <a:stretch/>
        </p:blipFill>
        <p:spPr>
          <a:xfrm>
            <a:off x="4066833" y="1376479"/>
            <a:ext cx="676601" cy="586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 rotWithShape="1">
          <a:blip r:embed="rId10">
            <a:alphaModFix/>
          </a:blip>
          <a:srcRect t="16993" b="29533"/>
          <a:stretch/>
        </p:blipFill>
        <p:spPr>
          <a:xfrm>
            <a:off x="5714300" y="765750"/>
            <a:ext cx="1142101" cy="6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 rotWithShape="1">
          <a:blip r:embed="rId11">
            <a:alphaModFix/>
          </a:blip>
          <a:srcRect l="13331" t="7911" r="14372" b="22692"/>
          <a:stretch/>
        </p:blipFill>
        <p:spPr>
          <a:xfrm>
            <a:off x="5978304" y="2204421"/>
            <a:ext cx="614100" cy="589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 rotWithShape="1">
          <a:blip r:embed="rId10">
            <a:alphaModFix/>
          </a:blip>
          <a:srcRect t="16993" b="29533"/>
          <a:stretch/>
        </p:blipFill>
        <p:spPr>
          <a:xfrm>
            <a:off x="5714300" y="1364587"/>
            <a:ext cx="1142101" cy="61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 rot="5400000">
            <a:off x="6260188" y="1682925"/>
            <a:ext cx="280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… </a:t>
            </a:r>
            <a:endParaRPr sz="3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89" name="Google Shape;189;p22"/>
          <p:cNvGrpSpPr/>
          <p:nvPr/>
        </p:nvGrpSpPr>
        <p:grpSpPr>
          <a:xfrm>
            <a:off x="5295925" y="1593750"/>
            <a:ext cx="518100" cy="152400"/>
            <a:chOff x="6127800" y="4366425"/>
            <a:chExt cx="518100" cy="152400"/>
          </a:xfrm>
        </p:grpSpPr>
        <p:cxnSp>
          <p:nvCxnSpPr>
            <p:cNvPr id="190" name="Google Shape;190;p22"/>
            <p:cNvCxnSpPr/>
            <p:nvPr/>
          </p:nvCxnSpPr>
          <p:spPr>
            <a:xfrm>
              <a:off x="6127800" y="4366425"/>
              <a:ext cx="518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1" name="Google Shape;191;p22"/>
            <p:cNvCxnSpPr/>
            <p:nvPr/>
          </p:nvCxnSpPr>
          <p:spPr>
            <a:xfrm>
              <a:off x="6127800" y="4518825"/>
              <a:ext cx="518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192" name="Google Shape;192;p22"/>
          <p:cNvGrpSpPr/>
          <p:nvPr/>
        </p:nvGrpSpPr>
        <p:grpSpPr>
          <a:xfrm rot="-796400">
            <a:off x="5277624" y="1149213"/>
            <a:ext cx="572260" cy="151688"/>
            <a:chOff x="6073649" y="4518825"/>
            <a:chExt cx="572251" cy="151686"/>
          </a:xfrm>
        </p:grpSpPr>
        <p:cxnSp>
          <p:nvCxnSpPr>
            <p:cNvPr id="193" name="Google Shape;193;p22"/>
            <p:cNvCxnSpPr/>
            <p:nvPr/>
          </p:nvCxnSpPr>
          <p:spPr>
            <a:xfrm>
              <a:off x="6073649" y="4670511"/>
              <a:ext cx="518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" name="Google Shape;194;p22"/>
            <p:cNvCxnSpPr/>
            <p:nvPr/>
          </p:nvCxnSpPr>
          <p:spPr>
            <a:xfrm>
              <a:off x="6127800" y="4518825"/>
              <a:ext cx="518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195" name="Google Shape;195;p22"/>
          <p:cNvGrpSpPr/>
          <p:nvPr/>
        </p:nvGrpSpPr>
        <p:grpSpPr>
          <a:xfrm rot="1550547">
            <a:off x="5268708" y="2250988"/>
            <a:ext cx="518102" cy="152401"/>
            <a:chOff x="6037428" y="4179834"/>
            <a:chExt cx="518100" cy="152400"/>
          </a:xfrm>
        </p:grpSpPr>
        <p:cxnSp>
          <p:nvCxnSpPr>
            <p:cNvPr id="196" name="Google Shape;196;p22"/>
            <p:cNvCxnSpPr/>
            <p:nvPr/>
          </p:nvCxnSpPr>
          <p:spPr>
            <a:xfrm>
              <a:off x="6037428" y="4179834"/>
              <a:ext cx="518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" name="Google Shape;197;p22"/>
            <p:cNvCxnSpPr/>
            <p:nvPr/>
          </p:nvCxnSpPr>
          <p:spPr>
            <a:xfrm>
              <a:off x="6037428" y="4332234"/>
              <a:ext cx="518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sp>
        <p:nvSpPr>
          <p:cNvPr id="198" name="Google Shape;198;p22"/>
          <p:cNvSpPr txBox="1"/>
          <p:nvPr/>
        </p:nvSpPr>
        <p:spPr>
          <a:xfrm>
            <a:off x="6694425" y="930863"/>
            <a:ext cx="2259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employee #1 → instance #1 connect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6694425" y="1529688"/>
            <a:ext cx="2259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employee #2 → instance #2 connect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6694425" y="2333763"/>
            <a:ext cx="2259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employee #N → instance #N connect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01" name="Google Shape;201;p22"/>
          <p:cNvGraphicFramePr/>
          <p:nvPr/>
        </p:nvGraphicFramePr>
        <p:xfrm>
          <a:off x="6377225" y="2936988"/>
          <a:ext cx="2315850" cy="1735325"/>
        </p:xfrm>
        <a:graphic>
          <a:graphicData uri="http://schemas.openxmlformats.org/drawingml/2006/table">
            <a:tbl>
              <a:tblPr>
                <a:noFill/>
                <a:tableStyleId>{2BFCA16A-8A40-4891-83B0-240CD731EAEC}</a:tableStyleId>
              </a:tblPr>
              <a:tblGrid>
                <a:gridCol w="23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  VDI Access process </a:t>
                      </a:r>
                      <a:endParaRPr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             for employee</a:t>
                      </a:r>
                      <a:endParaRPr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aleway"/>
                        <a:buAutoNum type="arabicPeriod"/>
                      </a:pPr>
                      <a:r>
                        <a:rPr lang="ko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access VPN server</a:t>
                      </a:r>
                      <a:endParaRPr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aleway"/>
                        <a:buAutoNum type="arabicPeriod"/>
                      </a:pPr>
                      <a:r>
                        <a:rPr lang="ko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run VPN</a:t>
                      </a:r>
                      <a:endParaRPr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aleway"/>
                        <a:buAutoNum type="arabicPeriod"/>
                      </a:pPr>
                      <a:r>
                        <a:rPr lang="ko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VDI server login  </a:t>
                      </a:r>
                      <a:endParaRPr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(your ID, Password)</a:t>
                      </a:r>
                      <a:endParaRPr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Raleway"/>
                        <a:buAutoNum type="arabicPeriod"/>
                      </a:pPr>
                      <a:r>
                        <a:rPr lang="ko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boot PC</a:t>
                      </a:r>
                      <a:endParaRPr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2" name="Google Shape;202;p22"/>
          <p:cNvSpPr txBox="1"/>
          <p:nvPr/>
        </p:nvSpPr>
        <p:spPr>
          <a:xfrm>
            <a:off x="3606625" y="884675"/>
            <a:ext cx="22593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✸VPN Server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✸VDI Server (VNC protocol)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841925" y="653600"/>
            <a:ext cx="5681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개발환경 구성</a:t>
            </a:r>
            <a:endParaRPr sz="3400"/>
          </a:p>
        </p:txBody>
      </p:sp>
      <p:sp>
        <p:nvSpPr>
          <p:cNvPr id="208" name="Google Shape;208;p23"/>
          <p:cNvSpPr txBox="1"/>
          <p:nvPr/>
        </p:nvSpPr>
        <p:spPr>
          <a:xfrm>
            <a:off x="1008475" y="1269675"/>
            <a:ext cx="28440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OpenStack Release: Ussuri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Kolla-Ansible:  10.3.1 dev62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Ansible: 2.9.26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Docker-ce: 20.10.9 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Docker-Compose: 1.26.2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Docker-py: 4.2.2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CPython: 3.7.7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OpenSSL: OpenSSL 1.1.0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Guacamole proxy daemon: 1.2.0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TigerVNC:  1.11.0-9.el8</a:t>
            </a:r>
            <a:endParaRPr sz="1200"/>
          </a:p>
        </p:txBody>
      </p:sp>
      <p:graphicFrame>
        <p:nvGraphicFramePr>
          <p:cNvPr id="209" name="Google Shape;209;p23"/>
          <p:cNvGraphicFramePr/>
          <p:nvPr/>
        </p:nvGraphicFramePr>
        <p:xfrm>
          <a:off x="3781225" y="113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{2BFCA16A-8A40-4891-83B0-240CD731EAEC}</a:tableStyleId>
              </a:tblPr>
              <a:tblGrid>
                <a:gridCol w="95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CPU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RAM(GB)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DISK(GB)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OS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node1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20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80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CentOS Stream 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node2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20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330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node3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10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180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node4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20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80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node5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10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130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mariaDB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80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VDI, VPN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server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10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Ubuntu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20.04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586650" y="521000"/>
            <a:ext cx="5681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오픈스택 노드별 구성</a:t>
            </a:r>
            <a:endParaRPr sz="3400"/>
          </a:p>
        </p:txBody>
      </p:sp>
      <p:sp>
        <p:nvSpPr>
          <p:cNvPr id="215" name="Google Shape;215;p24"/>
          <p:cNvSpPr/>
          <p:nvPr/>
        </p:nvSpPr>
        <p:spPr>
          <a:xfrm>
            <a:off x="662850" y="1223725"/>
            <a:ext cx="2659800" cy="1347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16" name="Google Shape;216;p24"/>
          <p:cNvSpPr/>
          <p:nvPr/>
        </p:nvSpPr>
        <p:spPr>
          <a:xfrm>
            <a:off x="4189075" y="1223725"/>
            <a:ext cx="2659800" cy="1347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17" name="Google Shape;217;p24"/>
          <p:cNvSpPr/>
          <p:nvPr/>
        </p:nvSpPr>
        <p:spPr>
          <a:xfrm>
            <a:off x="662850" y="3202375"/>
            <a:ext cx="2659800" cy="1347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4189075" y="3220875"/>
            <a:ext cx="1241400" cy="1347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586650" y="1171100"/>
            <a:ext cx="153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latin typeface="Lato"/>
                <a:ea typeface="Lato"/>
                <a:cs typeface="Lato"/>
                <a:sym typeface="Lato"/>
              </a:rPr>
              <a:t>Controller-Node (Node1)</a:t>
            </a:r>
            <a:endParaRPr sz="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586650" y="3158800"/>
            <a:ext cx="153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latin typeface="Lato"/>
                <a:ea typeface="Lato"/>
                <a:cs typeface="Lato"/>
                <a:sym typeface="Lato"/>
              </a:rPr>
              <a:t>Network-Node (Node4)</a:t>
            </a:r>
            <a:endParaRPr sz="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4121925" y="3158800"/>
            <a:ext cx="153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latin typeface="Lato"/>
                <a:ea typeface="Lato"/>
                <a:cs typeface="Lato"/>
                <a:sym typeface="Lato"/>
              </a:rPr>
              <a:t>Storage-Node (Node5)</a:t>
            </a:r>
            <a:endParaRPr sz="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4121925" y="1171100"/>
            <a:ext cx="153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latin typeface="Lato"/>
                <a:ea typeface="Lato"/>
                <a:cs typeface="Lato"/>
                <a:sym typeface="Lato"/>
              </a:rPr>
              <a:t>Compute-Node (Node2,3)</a:t>
            </a:r>
            <a:endParaRPr sz="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841325" y="1444675"/>
            <a:ext cx="2082300" cy="3078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API Server</a:t>
            </a:r>
            <a:endParaRPr b="1"/>
          </a:p>
        </p:txBody>
      </p:sp>
      <p:sp>
        <p:nvSpPr>
          <p:cNvPr id="224" name="Google Shape;224;p24"/>
          <p:cNvSpPr/>
          <p:nvPr/>
        </p:nvSpPr>
        <p:spPr>
          <a:xfrm>
            <a:off x="858300" y="1895075"/>
            <a:ext cx="2065200" cy="543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ML2 Plugin and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OVS Mech Driver</a:t>
            </a:r>
            <a:endParaRPr sz="1000" b="1"/>
          </a:p>
        </p:txBody>
      </p:sp>
      <p:cxnSp>
        <p:nvCxnSpPr>
          <p:cNvPr id="225" name="Google Shape;225;p24"/>
          <p:cNvCxnSpPr/>
          <p:nvPr/>
        </p:nvCxnSpPr>
        <p:spPr>
          <a:xfrm>
            <a:off x="1848300" y="2438975"/>
            <a:ext cx="0" cy="13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4"/>
          <p:cNvCxnSpPr/>
          <p:nvPr/>
        </p:nvCxnSpPr>
        <p:spPr>
          <a:xfrm>
            <a:off x="1848300" y="1752475"/>
            <a:ext cx="0" cy="13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24"/>
          <p:cNvSpPr/>
          <p:nvPr/>
        </p:nvSpPr>
        <p:spPr>
          <a:xfrm>
            <a:off x="858300" y="4050525"/>
            <a:ext cx="2150100" cy="4437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DHCP Server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dnsmasq</a:t>
            </a:r>
            <a:endParaRPr b="1"/>
          </a:p>
        </p:txBody>
      </p:sp>
      <p:sp>
        <p:nvSpPr>
          <p:cNvPr id="228" name="Google Shape;228;p24"/>
          <p:cNvSpPr/>
          <p:nvPr/>
        </p:nvSpPr>
        <p:spPr>
          <a:xfrm>
            <a:off x="841325" y="3466600"/>
            <a:ext cx="2150100" cy="3078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DHCP Agent</a:t>
            </a:r>
            <a:endParaRPr b="1"/>
          </a:p>
        </p:txBody>
      </p:sp>
      <p:cxnSp>
        <p:nvCxnSpPr>
          <p:cNvPr id="229" name="Google Shape;229;p24"/>
          <p:cNvCxnSpPr/>
          <p:nvPr/>
        </p:nvCxnSpPr>
        <p:spPr>
          <a:xfrm>
            <a:off x="1829225" y="3781350"/>
            <a:ext cx="4200" cy="26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4"/>
          <p:cNvCxnSpPr/>
          <p:nvPr/>
        </p:nvCxnSpPr>
        <p:spPr>
          <a:xfrm>
            <a:off x="2524113" y="2846875"/>
            <a:ext cx="8400" cy="620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24"/>
          <p:cNvCxnSpPr/>
          <p:nvPr/>
        </p:nvCxnSpPr>
        <p:spPr>
          <a:xfrm>
            <a:off x="951800" y="2846875"/>
            <a:ext cx="4691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4"/>
          <p:cNvCxnSpPr/>
          <p:nvPr/>
        </p:nvCxnSpPr>
        <p:spPr>
          <a:xfrm>
            <a:off x="1844100" y="2581575"/>
            <a:ext cx="0" cy="273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24"/>
          <p:cNvSpPr/>
          <p:nvPr/>
        </p:nvSpPr>
        <p:spPr>
          <a:xfrm>
            <a:off x="4376550" y="1895075"/>
            <a:ext cx="688500" cy="522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OVS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Agent</a:t>
            </a:r>
            <a:endParaRPr sz="1000" b="1"/>
          </a:p>
        </p:txBody>
      </p:sp>
      <p:cxnSp>
        <p:nvCxnSpPr>
          <p:cNvPr id="234" name="Google Shape;234;p24"/>
          <p:cNvCxnSpPr/>
          <p:nvPr/>
        </p:nvCxnSpPr>
        <p:spPr>
          <a:xfrm>
            <a:off x="4716600" y="2417975"/>
            <a:ext cx="8400" cy="429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24"/>
          <p:cNvSpPr/>
          <p:nvPr/>
        </p:nvSpPr>
        <p:spPr>
          <a:xfrm>
            <a:off x="5336800" y="2147400"/>
            <a:ext cx="1410600" cy="342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OVS Switch</a:t>
            </a:r>
            <a:endParaRPr b="1"/>
          </a:p>
        </p:txBody>
      </p:sp>
      <p:sp>
        <p:nvSpPr>
          <p:cNvPr id="236" name="Google Shape;236;p24"/>
          <p:cNvSpPr/>
          <p:nvPr/>
        </p:nvSpPr>
        <p:spPr>
          <a:xfrm>
            <a:off x="5345325" y="1470175"/>
            <a:ext cx="492900" cy="382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VM1</a:t>
            </a:r>
            <a:endParaRPr sz="1100" b="1"/>
          </a:p>
        </p:txBody>
      </p:sp>
      <p:sp>
        <p:nvSpPr>
          <p:cNvPr id="237" name="Google Shape;237;p24"/>
          <p:cNvSpPr/>
          <p:nvPr/>
        </p:nvSpPr>
        <p:spPr>
          <a:xfrm>
            <a:off x="6254500" y="1470175"/>
            <a:ext cx="492900" cy="382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VM2</a:t>
            </a:r>
            <a:endParaRPr sz="1100" b="1"/>
          </a:p>
        </p:txBody>
      </p:sp>
      <p:cxnSp>
        <p:nvCxnSpPr>
          <p:cNvPr id="238" name="Google Shape;238;p24"/>
          <p:cNvCxnSpPr>
            <a:stCxn id="236" idx="2"/>
            <a:endCxn id="235" idx="0"/>
          </p:cNvCxnSpPr>
          <p:nvPr/>
        </p:nvCxnSpPr>
        <p:spPr>
          <a:xfrm>
            <a:off x="5591775" y="1852675"/>
            <a:ext cx="45030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24"/>
          <p:cNvCxnSpPr>
            <a:stCxn id="235" idx="0"/>
            <a:endCxn id="237" idx="2"/>
          </p:cNvCxnSpPr>
          <p:nvPr/>
        </p:nvCxnSpPr>
        <p:spPr>
          <a:xfrm rot="10800000" flipH="1">
            <a:off x="6042100" y="1852800"/>
            <a:ext cx="45900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24"/>
          <p:cNvCxnSpPr>
            <a:stCxn id="233" idx="3"/>
            <a:endCxn id="235" idx="1"/>
          </p:cNvCxnSpPr>
          <p:nvPr/>
        </p:nvCxnSpPr>
        <p:spPr>
          <a:xfrm>
            <a:off x="5065050" y="2156525"/>
            <a:ext cx="2718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4"/>
          <p:cNvCxnSpPr>
            <a:stCxn id="235" idx="2"/>
          </p:cNvCxnSpPr>
          <p:nvPr/>
        </p:nvCxnSpPr>
        <p:spPr>
          <a:xfrm>
            <a:off x="6042100" y="2490300"/>
            <a:ext cx="0" cy="5520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4"/>
          <p:cNvCxnSpPr>
            <a:stCxn id="227" idx="3"/>
          </p:cNvCxnSpPr>
          <p:nvPr/>
        </p:nvCxnSpPr>
        <p:spPr>
          <a:xfrm>
            <a:off x="3008400" y="4272375"/>
            <a:ext cx="662700" cy="108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4"/>
          <p:cNvCxnSpPr/>
          <p:nvPr/>
        </p:nvCxnSpPr>
        <p:spPr>
          <a:xfrm>
            <a:off x="3662700" y="3042325"/>
            <a:ext cx="8400" cy="15723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4"/>
          <p:cNvCxnSpPr/>
          <p:nvPr/>
        </p:nvCxnSpPr>
        <p:spPr>
          <a:xfrm>
            <a:off x="3305800" y="3042250"/>
            <a:ext cx="34758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24"/>
          <p:cNvSpPr/>
          <p:nvPr/>
        </p:nvSpPr>
        <p:spPr>
          <a:xfrm>
            <a:off x="5650900" y="3894825"/>
            <a:ext cx="1241400" cy="655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5566700" y="3841075"/>
            <a:ext cx="153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latin typeface="Lato"/>
                <a:ea typeface="Lato"/>
                <a:cs typeface="Lato"/>
                <a:sym typeface="Lato"/>
              </a:rPr>
              <a:t>MariaDB-Slave</a:t>
            </a:r>
            <a:endParaRPr sz="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539800" y="2605363"/>
            <a:ext cx="1495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Management Network </a:t>
            </a:r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6042100" y="2801650"/>
            <a:ext cx="1495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Data Network </a:t>
            </a:r>
            <a:endParaRPr sz="900" b="1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5821150" y="4053775"/>
            <a:ext cx="900900" cy="4437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MariaDB</a:t>
            </a:r>
            <a:endParaRPr sz="1100" b="1"/>
          </a:p>
        </p:txBody>
      </p:sp>
      <p:sp>
        <p:nvSpPr>
          <p:cNvPr id="250" name="Google Shape;250;p24"/>
          <p:cNvSpPr/>
          <p:nvPr/>
        </p:nvSpPr>
        <p:spPr>
          <a:xfrm>
            <a:off x="4359325" y="4066275"/>
            <a:ext cx="900900" cy="457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MariaDB</a:t>
            </a:r>
            <a:endParaRPr sz="1100" b="1"/>
          </a:p>
        </p:txBody>
      </p:sp>
      <p:cxnSp>
        <p:nvCxnSpPr>
          <p:cNvPr id="251" name="Google Shape;251;p24"/>
          <p:cNvCxnSpPr/>
          <p:nvPr/>
        </p:nvCxnSpPr>
        <p:spPr>
          <a:xfrm rot="10800000">
            <a:off x="5234275" y="4341200"/>
            <a:ext cx="569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stealth" w="med" len="med"/>
            <a:tailEnd type="triangle" w="med" len="med"/>
          </a:ln>
        </p:spPr>
      </p:cxnSp>
      <p:cxnSp>
        <p:nvCxnSpPr>
          <p:cNvPr id="252" name="Google Shape;252;p24"/>
          <p:cNvCxnSpPr/>
          <p:nvPr/>
        </p:nvCxnSpPr>
        <p:spPr>
          <a:xfrm flipH="1">
            <a:off x="3853025" y="2851775"/>
            <a:ext cx="300" cy="1383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24"/>
          <p:cNvSpPr txBox="1"/>
          <p:nvPr/>
        </p:nvSpPr>
        <p:spPr>
          <a:xfrm>
            <a:off x="6850350" y="1018075"/>
            <a:ext cx="2150100" cy="3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0000"/>
                </a:solidFill>
              </a:rPr>
              <a:t>① </a:t>
            </a:r>
            <a:r>
              <a:rPr lang="ko" sz="1000" b="1">
                <a:solidFill>
                  <a:schemeClr val="dk2"/>
                </a:solidFill>
              </a:rPr>
              <a:t>Neutron</a:t>
            </a:r>
            <a:r>
              <a:rPr lang="ko" sz="1000" b="1">
                <a:latin typeface="Lato"/>
                <a:ea typeface="Lato"/>
                <a:cs typeface="Lato"/>
                <a:sym typeface="Lato"/>
              </a:rPr>
              <a:t> receives a request</a:t>
            </a:r>
            <a:endParaRPr sz="10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0000"/>
                </a:solidFill>
              </a:rPr>
              <a:t>② </a:t>
            </a:r>
            <a:r>
              <a:rPr lang="ko" sz="1000" b="1">
                <a:solidFill>
                  <a:schemeClr val="dk2"/>
                </a:solidFill>
              </a:rPr>
              <a:t>OVS Driver sends RPC    </a:t>
            </a:r>
            <a:br>
              <a:rPr lang="ko" sz="1000" b="1">
                <a:solidFill>
                  <a:schemeClr val="dk2"/>
                </a:solidFill>
              </a:rPr>
            </a:br>
            <a:r>
              <a:rPr lang="ko" sz="1000" b="1">
                <a:solidFill>
                  <a:schemeClr val="dk2"/>
                </a:solidFill>
              </a:rPr>
              <a:t>     messages</a:t>
            </a:r>
            <a:endParaRPr sz="10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0000"/>
                </a:solidFill>
              </a:rPr>
              <a:t>③ </a:t>
            </a:r>
            <a:r>
              <a:rPr lang="ko" sz="1000" b="1">
                <a:solidFill>
                  <a:schemeClr val="dk2"/>
                </a:solidFill>
              </a:rPr>
              <a:t>OVS Agent receives RPC</a:t>
            </a:r>
            <a:br>
              <a:rPr lang="ko" sz="1000" b="1">
                <a:solidFill>
                  <a:schemeClr val="dk2"/>
                </a:solidFill>
              </a:rPr>
            </a:br>
            <a:r>
              <a:rPr lang="ko" sz="1000" b="1">
                <a:solidFill>
                  <a:schemeClr val="dk2"/>
                </a:solidFill>
              </a:rPr>
              <a:t>     messages</a:t>
            </a:r>
            <a:endParaRPr sz="10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0000"/>
                </a:solidFill>
              </a:rPr>
              <a:t>④ </a:t>
            </a:r>
            <a:r>
              <a:rPr lang="ko" sz="1000" b="1">
                <a:solidFill>
                  <a:schemeClr val="dk2"/>
                </a:solidFill>
              </a:rPr>
              <a:t>OVS Agent configures OVS</a:t>
            </a:r>
            <a:br>
              <a:rPr lang="ko" sz="1000" b="1">
                <a:solidFill>
                  <a:schemeClr val="dk2"/>
                </a:solidFill>
              </a:rPr>
            </a:br>
            <a:r>
              <a:rPr lang="ko" sz="1000" b="1">
                <a:solidFill>
                  <a:schemeClr val="dk2"/>
                </a:solidFill>
              </a:rPr>
              <a:t>     Switch on the Compute Node</a:t>
            </a:r>
            <a:endParaRPr sz="10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0000"/>
                </a:solidFill>
              </a:rPr>
              <a:t>⑤</a:t>
            </a:r>
            <a:r>
              <a:rPr lang="ko" sz="1000" b="1">
                <a:solidFill>
                  <a:schemeClr val="dk2"/>
                </a:solidFill>
              </a:rPr>
              <a:t> Similarly DHCP Agent </a:t>
            </a:r>
            <a:br>
              <a:rPr lang="ko" sz="1000" b="1">
                <a:solidFill>
                  <a:schemeClr val="dk2"/>
                </a:solidFill>
              </a:rPr>
            </a:br>
            <a:r>
              <a:rPr lang="ko" sz="1000" b="1">
                <a:solidFill>
                  <a:schemeClr val="dk2"/>
                </a:solidFill>
              </a:rPr>
              <a:t>     configures DHCP Server on </a:t>
            </a:r>
            <a:br>
              <a:rPr lang="ko" sz="1000" b="1">
                <a:solidFill>
                  <a:schemeClr val="dk2"/>
                </a:solidFill>
              </a:rPr>
            </a:br>
            <a:r>
              <a:rPr lang="ko" sz="1000" b="1">
                <a:solidFill>
                  <a:schemeClr val="dk2"/>
                </a:solidFill>
              </a:rPr>
              <a:t>     the Network Node</a:t>
            </a:r>
            <a:endParaRPr sz="10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0000"/>
                </a:solidFill>
              </a:rPr>
              <a:t>⑥</a:t>
            </a:r>
            <a:r>
              <a:rPr lang="ko" sz="1000" b="1">
                <a:solidFill>
                  <a:schemeClr val="dk2"/>
                </a:solidFill>
              </a:rPr>
              <a:t> Connected with Storage </a:t>
            </a:r>
            <a:br>
              <a:rPr lang="ko" sz="1000" b="1">
                <a:solidFill>
                  <a:schemeClr val="dk2"/>
                </a:solidFill>
              </a:rPr>
            </a:br>
            <a:r>
              <a:rPr lang="ko" sz="1000" b="1">
                <a:solidFill>
                  <a:schemeClr val="dk2"/>
                </a:solidFill>
              </a:rPr>
              <a:t>     Node through Management </a:t>
            </a:r>
            <a:br>
              <a:rPr lang="ko" sz="1000" b="1">
                <a:solidFill>
                  <a:schemeClr val="dk2"/>
                </a:solidFill>
              </a:rPr>
            </a:br>
            <a:r>
              <a:rPr lang="ko" sz="1000" b="1">
                <a:solidFill>
                  <a:schemeClr val="dk2"/>
                </a:solidFill>
              </a:rPr>
              <a:t>     Network</a:t>
            </a:r>
            <a:endParaRPr sz="10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000" b="1">
                <a:solidFill>
                  <a:srgbClr val="FF0000"/>
                </a:solidFill>
              </a:rPr>
              <a:t>⑦</a:t>
            </a:r>
            <a:r>
              <a:rPr lang="ko" sz="1000" b="1">
                <a:solidFill>
                  <a:schemeClr val="dk2"/>
                </a:solidFill>
              </a:rPr>
              <a:t> Two-way redundant </a:t>
            </a:r>
            <a:br>
              <a:rPr lang="ko" sz="1000" b="1">
                <a:solidFill>
                  <a:schemeClr val="dk2"/>
                </a:solidFill>
              </a:rPr>
            </a:br>
            <a:r>
              <a:rPr lang="ko" sz="1000" b="1">
                <a:solidFill>
                  <a:schemeClr val="dk2"/>
                </a:solidFill>
              </a:rPr>
              <a:t>     connection in MariaDB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2880663" y="1398475"/>
            <a:ext cx="37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①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2876935" y="2167019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②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4315450" y="1555350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③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5065050" y="1868388"/>
            <a:ext cx="37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④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2906363" y="3420400"/>
            <a:ext cx="37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⑤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59" name="Google Shape;259;p24"/>
          <p:cNvCxnSpPr>
            <a:stCxn id="218" idx="1"/>
          </p:cNvCxnSpPr>
          <p:nvPr/>
        </p:nvCxnSpPr>
        <p:spPr>
          <a:xfrm flipH="1">
            <a:off x="3860875" y="3894825"/>
            <a:ext cx="328200" cy="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24"/>
          <p:cNvSpPr/>
          <p:nvPr/>
        </p:nvSpPr>
        <p:spPr>
          <a:xfrm>
            <a:off x="4378850" y="3469875"/>
            <a:ext cx="855300" cy="4437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Cinder</a:t>
            </a:r>
            <a:endParaRPr sz="1100" b="1"/>
          </a:p>
        </p:txBody>
      </p:sp>
      <p:sp>
        <p:nvSpPr>
          <p:cNvPr id="261" name="Google Shape;261;p24"/>
          <p:cNvSpPr txBox="1"/>
          <p:nvPr/>
        </p:nvSpPr>
        <p:spPr>
          <a:xfrm>
            <a:off x="3927088" y="3512875"/>
            <a:ext cx="37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⑥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5351688" y="3937225"/>
            <a:ext cx="37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⑦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841925" y="653600"/>
            <a:ext cx="5681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네트워크 구성</a:t>
            </a:r>
            <a:endParaRPr sz="3400"/>
          </a:p>
        </p:txBody>
      </p:sp>
      <p:graphicFrame>
        <p:nvGraphicFramePr>
          <p:cNvPr id="268" name="Google Shape;268;p25"/>
          <p:cNvGraphicFramePr/>
          <p:nvPr/>
        </p:nvGraphicFramePr>
        <p:xfrm>
          <a:off x="466200" y="2437990"/>
          <a:ext cx="7684650" cy="1462920"/>
        </p:xfrm>
        <a:graphic>
          <a:graphicData uri="http://schemas.openxmlformats.org/drawingml/2006/table">
            <a:tbl>
              <a:tblPr>
                <a:noFill/>
                <a:tableStyleId>{2BFCA16A-8A40-4891-83B0-240CD731EAEC}</a:tableStyleId>
              </a:tblPr>
              <a:tblGrid>
                <a:gridCol w="128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node1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node2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node3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node4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node5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enp0s3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10.0.2.10</a:t>
                      </a:r>
                      <a:endParaRPr sz="12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10.0.2.11</a:t>
                      </a:r>
                      <a:endParaRPr sz="12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10.0.2.12</a:t>
                      </a:r>
                      <a:endParaRPr sz="12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10.0.2.13</a:t>
                      </a:r>
                      <a:endParaRPr sz="12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10.0.2.14</a:t>
                      </a:r>
                      <a:endParaRPr sz="12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enp0s8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00"/>
                          </a:solidFill>
                        </a:rPr>
                        <a:t>192.168.20.10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00"/>
                          </a:solidFill>
                        </a:rPr>
                        <a:t>192.168.20.11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00"/>
                          </a:solidFill>
                        </a:rPr>
                        <a:t>192.168.20.12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00"/>
                          </a:solidFill>
                        </a:rPr>
                        <a:t>192.168.20.13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00"/>
                          </a:solidFill>
                        </a:rPr>
                        <a:t>192.168.20.14</a:t>
                      </a:r>
                      <a:endParaRPr sz="12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enp0s9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9900"/>
                          </a:solidFill>
                        </a:rPr>
                        <a:t>no ip</a:t>
                      </a:r>
                      <a:endParaRPr sz="120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9900"/>
                          </a:solidFill>
                        </a:rPr>
                        <a:t>no ip</a:t>
                      </a:r>
                      <a:endParaRPr sz="120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9900"/>
                          </a:solidFill>
                        </a:rPr>
                        <a:t>no ip</a:t>
                      </a:r>
                      <a:endParaRPr sz="120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9" name="Google Shape;269;p25"/>
          <p:cNvSpPr txBox="1"/>
          <p:nvPr/>
        </p:nvSpPr>
        <p:spPr>
          <a:xfrm>
            <a:off x="466200" y="3901075"/>
            <a:ext cx="6198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enp0s3: NAT network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enp0s8: 어댑터에 브릿지, 각각의 노드와 통신가능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enp0s9: NAT network, enp0s3과 같은 대역대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0" name="Google Shape;270;p25"/>
          <p:cNvCxnSpPr/>
          <p:nvPr/>
        </p:nvCxnSpPr>
        <p:spPr>
          <a:xfrm>
            <a:off x="1563450" y="1253675"/>
            <a:ext cx="6658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25"/>
          <p:cNvCxnSpPr/>
          <p:nvPr/>
        </p:nvCxnSpPr>
        <p:spPr>
          <a:xfrm>
            <a:off x="1563450" y="1482275"/>
            <a:ext cx="66585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25"/>
          <p:cNvCxnSpPr/>
          <p:nvPr/>
        </p:nvCxnSpPr>
        <p:spPr>
          <a:xfrm>
            <a:off x="1563450" y="1710875"/>
            <a:ext cx="66585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5"/>
          <p:cNvCxnSpPr/>
          <p:nvPr/>
        </p:nvCxnSpPr>
        <p:spPr>
          <a:xfrm flipH="1">
            <a:off x="2540025" y="1482275"/>
            <a:ext cx="1500" cy="9516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25"/>
          <p:cNvCxnSpPr/>
          <p:nvPr/>
        </p:nvCxnSpPr>
        <p:spPr>
          <a:xfrm>
            <a:off x="2231350" y="1267575"/>
            <a:ext cx="0" cy="114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25"/>
          <p:cNvCxnSpPr/>
          <p:nvPr/>
        </p:nvCxnSpPr>
        <p:spPr>
          <a:xfrm>
            <a:off x="3450550" y="1267575"/>
            <a:ext cx="0" cy="114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25"/>
          <p:cNvCxnSpPr/>
          <p:nvPr/>
        </p:nvCxnSpPr>
        <p:spPr>
          <a:xfrm>
            <a:off x="4669750" y="1267575"/>
            <a:ext cx="0" cy="114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25"/>
          <p:cNvCxnSpPr/>
          <p:nvPr/>
        </p:nvCxnSpPr>
        <p:spPr>
          <a:xfrm>
            <a:off x="5965150" y="1267575"/>
            <a:ext cx="0" cy="114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25"/>
          <p:cNvCxnSpPr/>
          <p:nvPr/>
        </p:nvCxnSpPr>
        <p:spPr>
          <a:xfrm>
            <a:off x="7336750" y="1267575"/>
            <a:ext cx="0" cy="114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25"/>
          <p:cNvCxnSpPr/>
          <p:nvPr/>
        </p:nvCxnSpPr>
        <p:spPr>
          <a:xfrm flipH="1">
            <a:off x="3683025" y="1482275"/>
            <a:ext cx="1500" cy="9516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25"/>
          <p:cNvCxnSpPr/>
          <p:nvPr/>
        </p:nvCxnSpPr>
        <p:spPr>
          <a:xfrm flipH="1">
            <a:off x="4902225" y="1482275"/>
            <a:ext cx="1500" cy="9516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5"/>
          <p:cNvCxnSpPr/>
          <p:nvPr/>
        </p:nvCxnSpPr>
        <p:spPr>
          <a:xfrm flipH="1">
            <a:off x="6197625" y="1482275"/>
            <a:ext cx="1500" cy="9516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5"/>
          <p:cNvCxnSpPr/>
          <p:nvPr/>
        </p:nvCxnSpPr>
        <p:spPr>
          <a:xfrm flipH="1">
            <a:off x="7645425" y="1482275"/>
            <a:ext cx="1500" cy="9516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25"/>
          <p:cNvCxnSpPr>
            <a:stCxn id="284" idx="2"/>
            <a:endCxn id="285" idx="0"/>
          </p:cNvCxnSpPr>
          <p:nvPr/>
        </p:nvCxnSpPr>
        <p:spPr>
          <a:xfrm>
            <a:off x="3896675" y="1708950"/>
            <a:ext cx="0" cy="7326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5"/>
          <p:cNvCxnSpPr/>
          <p:nvPr/>
        </p:nvCxnSpPr>
        <p:spPr>
          <a:xfrm>
            <a:off x="5115875" y="1708950"/>
            <a:ext cx="0" cy="7326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25"/>
          <p:cNvCxnSpPr/>
          <p:nvPr/>
        </p:nvCxnSpPr>
        <p:spPr>
          <a:xfrm>
            <a:off x="6411275" y="1708950"/>
            <a:ext cx="0" cy="7326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25"/>
          <p:cNvSpPr txBox="1"/>
          <p:nvPr/>
        </p:nvSpPr>
        <p:spPr>
          <a:xfrm>
            <a:off x="759225" y="1069950"/>
            <a:ext cx="90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external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25"/>
          <p:cNvSpPr txBox="1"/>
          <p:nvPr/>
        </p:nvSpPr>
        <p:spPr>
          <a:xfrm>
            <a:off x="759225" y="1298550"/>
            <a:ext cx="90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internal</a:t>
            </a:r>
            <a:endParaRPr sz="10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760075" y="1527150"/>
            <a:ext cx="90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neutron</a:t>
            </a:r>
            <a:endParaRPr sz="1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25"/>
          <p:cNvSpPr txBox="1"/>
          <p:nvPr/>
        </p:nvSpPr>
        <p:spPr>
          <a:xfrm>
            <a:off x="4566275" y="3993475"/>
            <a:ext cx="36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※ 실습환경에서 enp0s3 는 같은 대역대 이지만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각각 격리된 환경임.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2390275" y="1111325"/>
            <a:ext cx="67536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3. 프로젝트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수행 및 결과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>
            <a:spLocks noGrp="1"/>
          </p:cNvSpPr>
          <p:nvPr>
            <p:ph type="title"/>
          </p:nvPr>
        </p:nvSpPr>
        <p:spPr>
          <a:xfrm>
            <a:off x="841925" y="653600"/>
            <a:ext cx="5681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OpenStack 배포</a:t>
            </a:r>
            <a:endParaRPr sz="3400"/>
          </a:p>
        </p:txBody>
      </p:sp>
      <p:sp>
        <p:nvSpPr>
          <p:cNvPr id="302" name="Google Shape;302;p27"/>
          <p:cNvSpPr txBox="1"/>
          <p:nvPr/>
        </p:nvSpPr>
        <p:spPr>
          <a:xfrm>
            <a:off x="841925" y="1283850"/>
            <a:ext cx="6654900" cy="2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AutoNum type="arabicParenR"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Kolla-Ansible을 통한 OpenStack 배포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AutoNum type="arabicParenR"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Controller Node에 Python 빌드를 위한 종속 패키지들을 설치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(python3-devel,  libffi-devel, gcc, openssl-devel, python3-libselinux)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AutoNum type="arabicParenR"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가상환경 활성화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AutoNum type="arabicParenR"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Ansible 설치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AutoNum type="arabicParenR"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Kolla-Ansible 설치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AutoNum type="arabicParenR"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multinode와 globals.yaml 수정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AutoNum type="arabicParenR"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Storage node에 cinder-volumes 생성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AutoNum type="arabicParenR"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bootstrap-servers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AutoNum type="arabicParenR"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prechecks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AutoNum type="arabicParenR"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deploy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AutoNum type="arabicParenR"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post-deploy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3" name="Google Shape;303;p27"/>
          <p:cNvPicPr preferRelativeResize="0"/>
          <p:nvPr/>
        </p:nvPicPr>
        <p:blipFill rotWithShape="1">
          <a:blip r:embed="rId3">
            <a:alphaModFix/>
          </a:blip>
          <a:srcRect b="56900"/>
          <a:stretch/>
        </p:blipFill>
        <p:spPr>
          <a:xfrm>
            <a:off x="4505400" y="2010675"/>
            <a:ext cx="4248750" cy="98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7"/>
          <p:cNvSpPr txBox="1"/>
          <p:nvPr/>
        </p:nvSpPr>
        <p:spPr>
          <a:xfrm>
            <a:off x="4505400" y="4162900"/>
            <a:ext cx="4397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kolla-ansible 은 ansible을 이용하여 자동화된 openstack 배포를 지원한다.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5" name="Google Shape;305;p27"/>
          <p:cNvPicPr preferRelativeResize="0"/>
          <p:nvPr/>
        </p:nvPicPr>
        <p:blipFill rotWithShape="1">
          <a:blip r:embed="rId3">
            <a:alphaModFix/>
          </a:blip>
          <a:srcRect t="48274"/>
          <a:stretch/>
        </p:blipFill>
        <p:spPr>
          <a:xfrm>
            <a:off x="4505400" y="2997300"/>
            <a:ext cx="4248750" cy="11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>
            <a:spLocks noGrp="1"/>
          </p:cNvSpPr>
          <p:nvPr>
            <p:ph type="title"/>
          </p:nvPr>
        </p:nvSpPr>
        <p:spPr>
          <a:xfrm>
            <a:off x="841925" y="653600"/>
            <a:ext cx="5681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인스턴스 생성</a:t>
            </a:r>
            <a:endParaRPr sz="3400"/>
          </a:p>
        </p:txBody>
      </p:sp>
      <p:graphicFrame>
        <p:nvGraphicFramePr>
          <p:cNvPr id="311" name="Google Shape;311;p28"/>
          <p:cNvGraphicFramePr/>
          <p:nvPr/>
        </p:nvGraphicFramePr>
        <p:xfrm>
          <a:off x="4381500" y="218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{2BFCA16A-8A40-4891-83B0-240CD731EAEC}</a:tableStyleId>
              </a:tblPr>
              <a:tblGrid>
                <a:gridCol w="124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OS</a:t>
                      </a:r>
                      <a:endParaRPr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CentOS Stream 8</a:t>
                      </a:r>
                      <a:endParaRPr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cpu</a:t>
                      </a:r>
                      <a:endParaRPr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ram</a:t>
                      </a:r>
                      <a:endParaRPr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 GB</a:t>
                      </a:r>
                      <a:endParaRPr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disk</a:t>
                      </a:r>
                      <a:endParaRPr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60 GB</a:t>
                      </a:r>
                      <a:endParaRPr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2" name="Google Shape;312;p28"/>
          <p:cNvSpPr txBox="1"/>
          <p:nvPr/>
        </p:nvSpPr>
        <p:spPr>
          <a:xfrm>
            <a:off x="4381500" y="1632100"/>
            <a:ext cx="191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인스턴스 스펙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841925" y="1632100"/>
            <a:ext cx="326850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준비된 OS 이미지 업로드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내부네트워크, 외부네트워크 생성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라우터 생성 및 연결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flavor 생성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보안 그룹 설정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(SSH X, ICMP O, VNC port open)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인스턴스 생성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Floating IP 설정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title"/>
          </p:nvPr>
        </p:nvSpPr>
        <p:spPr>
          <a:xfrm>
            <a:off x="841925" y="577400"/>
            <a:ext cx="787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ko" sz="3400"/>
              <a:t>MariaDB를 통한 스토리지 양방향 이중화</a:t>
            </a:r>
            <a:endParaRPr sz="3400"/>
          </a:p>
        </p:txBody>
      </p:sp>
      <p:sp>
        <p:nvSpPr>
          <p:cNvPr id="319" name="Google Shape;319;p29"/>
          <p:cNvSpPr txBox="1"/>
          <p:nvPr/>
        </p:nvSpPr>
        <p:spPr>
          <a:xfrm>
            <a:off x="841925" y="1370925"/>
            <a:ext cx="6069600" cy="23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Storage Node / Slave Node </a:t>
            </a: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MariaDB-Server 설치</a:t>
            </a: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my.cnf 파일 설정</a:t>
            </a: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mysql root 계정 로그인</a:t>
            </a: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Replication을 위한 계정 생성 및 권한 부여</a:t>
            </a: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Master 서버에 연결 설정</a:t>
            </a: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Slave의 상태 확인으로 연결 확인 및 DB 생성 테스트</a:t>
            </a: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Slave Node는 방화벽 설정 필요 (mysql, 3306/tcp)</a:t>
            </a: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0" name="Google Shape;3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000" y="1773725"/>
            <a:ext cx="1482345" cy="5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9"/>
          <p:cNvSpPr txBox="1"/>
          <p:nvPr/>
        </p:nvSpPr>
        <p:spPr>
          <a:xfrm>
            <a:off x="6358925" y="1539100"/>
            <a:ext cx="2127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사진1(  Storage의 my.cnf 설정 파일 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2" name="Google Shape;3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6050" y="1067425"/>
            <a:ext cx="1482269" cy="5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9"/>
          <p:cNvSpPr txBox="1"/>
          <p:nvPr/>
        </p:nvSpPr>
        <p:spPr>
          <a:xfrm>
            <a:off x="6358925" y="2249825"/>
            <a:ext cx="2660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사진2(  Slave의 my.cnf 설정 파일 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6038" y="2480013"/>
            <a:ext cx="1525300" cy="9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9"/>
          <p:cNvSpPr txBox="1"/>
          <p:nvPr/>
        </p:nvSpPr>
        <p:spPr>
          <a:xfrm>
            <a:off x="6358925" y="3311200"/>
            <a:ext cx="2660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사진3(  Storage의 연결 상태 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6" name="Google Shape;32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6050" y="3533200"/>
            <a:ext cx="1525300" cy="9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9"/>
          <p:cNvSpPr txBox="1"/>
          <p:nvPr/>
        </p:nvSpPr>
        <p:spPr>
          <a:xfrm>
            <a:off x="6358925" y="4343500"/>
            <a:ext cx="2660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사진4(  Slave의 연결 상태 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>
            <a:spLocks noGrp="1"/>
          </p:cNvSpPr>
          <p:nvPr>
            <p:ph type="title"/>
          </p:nvPr>
        </p:nvSpPr>
        <p:spPr>
          <a:xfrm>
            <a:off x="841925" y="653600"/>
            <a:ext cx="5681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VNC 서버 구축</a:t>
            </a:r>
            <a:endParaRPr sz="3400"/>
          </a:p>
        </p:txBody>
      </p:sp>
      <p:sp>
        <p:nvSpPr>
          <p:cNvPr id="333" name="Google Shape;333;p30"/>
          <p:cNvSpPr txBox="1"/>
          <p:nvPr/>
        </p:nvSpPr>
        <p:spPr>
          <a:xfrm>
            <a:off x="841925" y="1303425"/>
            <a:ext cx="5327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OS Instance 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epel-release 설치 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tigervnc 설치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vncserver 설정 및 패스워드 생성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vncserver 실행, 세션 생성 (port: </a:t>
            </a: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5902부터</a:t>
            </a: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841925" y="2879950"/>
            <a:ext cx="532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Apache Guacamole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841925" y="3343150"/>
            <a:ext cx="761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docker-compose.yaml 파일 작성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docker-compose 를 통해 docker image pull 및 컨테이너 VNC서버 구동 (port 8080)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36" name="Google Shape;3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775" y="1256625"/>
            <a:ext cx="4077899" cy="14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841925" y="653600"/>
            <a:ext cx="5681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VPN 서버 구축 </a:t>
            </a:r>
            <a:endParaRPr sz="3400"/>
          </a:p>
        </p:txBody>
      </p:sp>
      <p:sp>
        <p:nvSpPr>
          <p:cNvPr id="342" name="Google Shape;342;p31"/>
          <p:cNvSpPr txBox="1"/>
          <p:nvPr/>
        </p:nvSpPr>
        <p:spPr>
          <a:xfrm>
            <a:off x="841925" y="1245200"/>
            <a:ext cx="253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D966"/>
                </a:solidFill>
                <a:latin typeface="Raleway"/>
                <a:ea typeface="Raleway"/>
                <a:cs typeface="Raleway"/>
                <a:sym typeface="Raleway"/>
              </a:rPr>
              <a:t>테스트 환경</a:t>
            </a: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#1 Server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3" name="Google Shape;343;p31"/>
          <p:cNvSpPr txBox="1"/>
          <p:nvPr/>
        </p:nvSpPr>
        <p:spPr>
          <a:xfrm>
            <a:off x="841925" y="1746775"/>
            <a:ext cx="7609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docker-compose.yaml 파일 작성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docker-compose 를 통해 docker image pull 및 VPN서버 구동 (port 51820)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설정된 peer 숫자만큼 peer 확인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설정용 peer 파일 배포 (scp)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841925" y="2894850"/>
            <a:ext cx="253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D966"/>
                </a:solidFill>
                <a:latin typeface="Raleway"/>
                <a:ea typeface="Raleway"/>
                <a:cs typeface="Raleway"/>
                <a:sym typeface="Raleway"/>
              </a:rPr>
              <a:t>테스트 환경</a:t>
            </a: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#2 Client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841925" y="3295050"/>
            <a:ext cx="7609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sudo apt install wireguard resolvconf 패키지 설치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배포 받은 peer 파일을 실행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arenR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접속 및 변경 IP 확인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841925" y="653600"/>
            <a:ext cx="5681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목차</a:t>
            </a:r>
            <a:endParaRPr sz="3400"/>
          </a:p>
        </p:txBody>
      </p:sp>
      <p:sp>
        <p:nvSpPr>
          <p:cNvPr id="79" name="Google Shape;79;p14"/>
          <p:cNvSpPr txBox="1"/>
          <p:nvPr/>
        </p:nvSpPr>
        <p:spPr>
          <a:xfrm>
            <a:off x="841925" y="1391425"/>
            <a:ext cx="24957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 프로젝트 개요</a:t>
            </a:r>
            <a:endParaRPr sz="12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1)  개발 배경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2)  기대 효과 (Asis - Tobe)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 프로젝트 구성</a:t>
            </a:r>
            <a:endParaRPr sz="12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1)  프로젝트 팀 구성 및 역할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2)  사용한 tools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3)  Why Open Source?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4)  전체 구성도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5)  개발환경 구성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6)  </a:t>
            </a:r>
            <a:r>
              <a:rPr lang="ko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오픈스택 노드별 구성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648175" y="1391425"/>
            <a:ext cx="24957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 프로젝트 수행 및 결과</a:t>
            </a:r>
            <a:endParaRPr sz="12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1)  오픈스택 배포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2)  인스턴스 생성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3)  </a:t>
            </a:r>
            <a:r>
              <a:rPr lang="ko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MariaDB 스토리지 양방향 이중화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4)  VNC 서버 구축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5)  VPN 서버 구축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6)  사용자 이용방법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7)  프로젝트 시연영상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6378225" y="1391425"/>
            <a:ext cx="240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 프로젝트 평가</a:t>
            </a:r>
            <a:endParaRPr sz="12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1)  성과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2)  보완/개선 추진사항</a:t>
            </a:r>
            <a:endParaRPr sz="1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>
            <a:spLocks noGrp="1"/>
          </p:cNvSpPr>
          <p:nvPr>
            <p:ph type="title"/>
          </p:nvPr>
        </p:nvSpPr>
        <p:spPr>
          <a:xfrm>
            <a:off x="841925" y="653600"/>
            <a:ext cx="5681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사용자 이용방법</a:t>
            </a:r>
            <a:endParaRPr sz="3400"/>
          </a:p>
        </p:txBody>
      </p:sp>
      <p:sp>
        <p:nvSpPr>
          <p:cNvPr id="351" name="Google Shape;351;p32"/>
          <p:cNvSpPr txBox="1"/>
          <p:nvPr/>
        </p:nvSpPr>
        <p:spPr>
          <a:xfrm>
            <a:off x="841925" y="1450375"/>
            <a:ext cx="39465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VPN 미 사용시,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AutoNum type="arabicParenR"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웹브라우저 오픈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AutoNum type="arabicParenR"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Guacamole 클라이언트 호스트 주소 입력 “192.168.56.130:8080” 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AutoNum type="arabicParenR"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ID / PW 로그인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AutoNum type="arabicParenR"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지정된 PC 접속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D966"/>
                </a:solidFill>
                <a:latin typeface="Raleway"/>
                <a:ea typeface="Raleway"/>
                <a:cs typeface="Raleway"/>
                <a:sym typeface="Raleway"/>
              </a:rPr>
              <a:t>VPN 사용시,</a:t>
            </a:r>
            <a:endParaRPr sz="1200">
              <a:solidFill>
                <a:srgbClr val="FFD9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Raleway"/>
              <a:buAutoNum type="arabicParenR"/>
            </a:pPr>
            <a:r>
              <a:rPr lang="ko" sz="1200">
                <a:solidFill>
                  <a:srgbClr val="FFD966"/>
                </a:solidFill>
                <a:latin typeface="Raleway"/>
                <a:ea typeface="Raleway"/>
                <a:cs typeface="Raleway"/>
                <a:sym typeface="Raleway"/>
              </a:rPr>
              <a:t>VPN 서버 접속하여 활성화</a:t>
            </a:r>
            <a:endParaRPr sz="1200">
              <a:solidFill>
                <a:srgbClr val="FFD9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AutoNum type="arabicParenR"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웹브라우저 오픈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AutoNum type="arabicParenR"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Guacamole 클라이언트 호스트 주소 입력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“192.168.56.130:8080”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AutoNum type="arabicParenR"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ID / PW 로그인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AutoNum type="arabicParenR"/>
            </a:pPr>
            <a:r>
              <a:rPr lang="ko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지정된 PC 접속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2" name="Google Shape;352;p32"/>
          <p:cNvSpPr txBox="1"/>
          <p:nvPr/>
        </p:nvSpPr>
        <p:spPr>
          <a:xfrm>
            <a:off x="5737800" y="2029550"/>
            <a:ext cx="29820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사진 1( 과카몰리 웹클라이언트 접속 )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사진2( 웹브라우저환경에서 VDI 접속 )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사진3( VPN 접속된 CLI 화면)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5890050" y="2287763"/>
            <a:ext cx="2561100" cy="100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32"/>
          <p:cNvGrpSpPr/>
          <p:nvPr/>
        </p:nvGrpSpPr>
        <p:grpSpPr>
          <a:xfrm>
            <a:off x="5914675" y="1032975"/>
            <a:ext cx="2511845" cy="1067312"/>
            <a:chOff x="4853425" y="1110800"/>
            <a:chExt cx="2511845" cy="1067312"/>
          </a:xfrm>
        </p:grpSpPr>
        <p:pic>
          <p:nvPicPr>
            <p:cNvPr id="355" name="Google Shape;355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53425" y="1110800"/>
              <a:ext cx="2511845" cy="1027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" name="Google Shape;356;p32"/>
            <p:cNvSpPr/>
            <p:nvPr/>
          </p:nvSpPr>
          <p:spPr>
            <a:xfrm>
              <a:off x="4968038" y="1416413"/>
              <a:ext cx="761700" cy="761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57" name="Google Shape;357;p32"/>
            <p:cNvPicPr preferRelativeResize="0"/>
            <p:nvPr/>
          </p:nvPicPr>
          <p:blipFill rotWithShape="1">
            <a:blip r:embed="rId4">
              <a:alphaModFix/>
            </a:blip>
            <a:srcRect b="16548"/>
            <a:stretch/>
          </p:blipFill>
          <p:spPr>
            <a:xfrm rot="-8100000">
              <a:off x="5118864" y="1282463"/>
              <a:ext cx="405612" cy="338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32"/>
            <p:cNvPicPr preferRelativeResize="0"/>
            <p:nvPr/>
          </p:nvPicPr>
          <p:blipFill rotWithShape="1">
            <a:blip r:embed="rId5">
              <a:alphaModFix/>
            </a:blip>
            <a:srcRect l="30225" t="5866" r="38210" b="88032"/>
            <a:stretch/>
          </p:blipFill>
          <p:spPr>
            <a:xfrm>
              <a:off x="4968050" y="1722890"/>
              <a:ext cx="761701" cy="1487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9" name="Google Shape;35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0050" y="3566150"/>
            <a:ext cx="2561101" cy="79177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2"/>
          <p:cNvSpPr/>
          <p:nvPr/>
        </p:nvSpPr>
        <p:spPr>
          <a:xfrm>
            <a:off x="5890050" y="3976125"/>
            <a:ext cx="1765200" cy="34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1" name="Google Shape;361;p32"/>
          <p:cNvPicPr preferRelativeResize="0"/>
          <p:nvPr/>
        </p:nvPicPr>
        <p:blipFill rotWithShape="1">
          <a:blip r:embed="rId7">
            <a:alphaModFix/>
          </a:blip>
          <a:srcRect b="54710"/>
          <a:stretch/>
        </p:blipFill>
        <p:spPr>
          <a:xfrm>
            <a:off x="5890050" y="2287775"/>
            <a:ext cx="2561100" cy="10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>
            <a:spLocks noGrp="1"/>
          </p:cNvSpPr>
          <p:nvPr>
            <p:ph type="title"/>
          </p:nvPr>
        </p:nvSpPr>
        <p:spPr>
          <a:xfrm>
            <a:off x="841925" y="653600"/>
            <a:ext cx="5681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프로젝트 시연영상</a:t>
            </a:r>
            <a:endParaRPr sz="3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>
            <a:spLocks noGrp="1"/>
          </p:cNvSpPr>
          <p:nvPr>
            <p:ph type="ctrTitle"/>
          </p:nvPr>
        </p:nvSpPr>
        <p:spPr>
          <a:xfrm>
            <a:off x="2390275" y="1111325"/>
            <a:ext cx="67536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4. 프로젝트 평가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 txBox="1">
            <a:spLocks noGrp="1"/>
          </p:cNvSpPr>
          <p:nvPr>
            <p:ph type="title"/>
          </p:nvPr>
        </p:nvSpPr>
        <p:spPr>
          <a:xfrm>
            <a:off x="841925" y="653600"/>
            <a:ext cx="5681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성과</a:t>
            </a:r>
            <a:endParaRPr sz="3400"/>
          </a:p>
        </p:txBody>
      </p:sp>
      <p:sp>
        <p:nvSpPr>
          <p:cNvPr id="377" name="Google Shape;377;p35"/>
          <p:cNvSpPr txBox="1"/>
          <p:nvPr/>
        </p:nvSpPr>
        <p:spPr>
          <a:xfrm>
            <a:off x="841925" y="1634900"/>
            <a:ext cx="67566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private cloud 를 통해 간단한 vdi 생성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오픈소스를 활용하여 비용 부담 없이 VDI  생성 및 테스트 가능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각 Node별 역할에 대한 이해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전체 Openstack Cluster 구성 : Node별 리소스 할당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841925" y="653600"/>
            <a:ext cx="5681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보완/개선점</a:t>
            </a:r>
            <a:endParaRPr sz="3400"/>
          </a:p>
        </p:txBody>
      </p:sp>
      <p:sp>
        <p:nvSpPr>
          <p:cNvPr id="383" name="Google Shape;383;p36"/>
          <p:cNvSpPr txBox="1"/>
          <p:nvPr/>
        </p:nvSpPr>
        <p:spPr>
          <a:xfrm>
            <a:off x="856075" y="1422075"/>
            <a:ext cx="675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36"/>
          <p:cNvSpPr txBox="1"/>
          <p:nvPr/>
        </p:nvSpPr>
        <p:spPr>
          <a:xfrm>
            <a:off x="579300" y="1354325"/>
            <a:ext cx="79854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60800" lvl="0" indent="-319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eriod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Kolla-ansible, Openstack 간의 버전 불일치로 인한 시간 지연 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60800" lvl="0" indent="-319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eriod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Windows 이미지 생성 실패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60800" lvl="0" indent="-319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eriod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인스턴스 성능 : 표참고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60800" lvl="0" indent="-319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eriod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VPN 서버 정상작동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60800" lvl="0" indent="-319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eriod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네트워크 구성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60800" lvl="0" indent="-319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eriod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Crond를 통한 백업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60800" lvl="0" indent="-319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eriod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보안 : tls, otp, 문서보안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60800" lvl="0" indent="-319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AutoNum type="arabicPeriod"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인스턴스 자동 배포 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385" name="Google Shape;385;p36"/>
          <p:cNvGraphicFramePr/>
          <p:nvPr/>
        </p:nvGraphicFramePr>
        <p:xfrm>
          <a:off x="4279675" y="2069200"/>
          <a:ext cx="3768750" cy="1584840"/>
        </p:xfrm>
        <a:graphic>
          <a:graphicData uri="http://schemas.openxmlformats.org/drawingml/2006/table">
            <a:tbl>
              <a:tblPr>
                <a:noFill/>
                <a:tableStyleId>{2BFCA16A-8A40-4891-83B0-240CD731EAEC}</a:tableStyleId>
              </a:tblPr>
              <a:tblGrid>
                <a:gridCol w="242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VM </a:t>
                      </a:r>
                      <a:endParaRPr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45초</a:t>
                      </a:r>
                      <a:endParaRPr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VM -&gt; 인스턴스 </a:t>
                      </a:r>
                      <a:r>
                        <a:rPr lang="ko">
                          <a:solidFill>
                            <a:srgbClr val="FFD9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(현재)</a:t>
                      </a:r>
                      <a:endParaRPr>
                        <a:solidFill>
                          <a:srgbClr val="FFD966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24분</a:t>
                      </a:r>
                      <a:endParaRPr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베어메탈</a:t>
                      </a:r>
                      <a:endParaRPr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25초 예상</a:t>
                      </a:r>
                      <a:endParaRPr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베어메탈 -&gt; 인스턴스 </a:t>
                      </a:r>
                      <a:r>
                        <a:rPr lang="ko">
                          <a:solidFill>
                            <a:srgbClr val="F1C23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(목표)</a:t>
                      </a:r>
                      <a:endParaRPr>
                        <a:solidFill>
                          <a:srgbClr val="F1C23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10분 예상</a:t>
                      </a:r>
                      <a:endParaRPr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6" name="Google Shape;386;p36"/>
          <p:cNvSpPr txBox="1"/>
          <p:nvPr/>
        </p:nvSpPr>
        <p:spPr>
          <a:xfrm>
            <a:off x="4279675" y="3654050"/>
            <a:ext cx="3768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(Virtual) Desktops Launch Time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/>
          <p:nvPr/>
        </p:nvSpPr>
        <p:spPr>
          <a:xfrm>
            <a:off x="856075" y="1422075"/>
            <a:ext cx="675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37"/>
          <p:cNvSpPr txBox="1"/>
          <p:nvPr/>
        </p:nvSpPr>
        <p:spPr>
          <a:xfrm>
            <a:off x="579300" y="3149000"/>
            <a:ext cx="79854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fin.</a:t>
            </a:r>
            <a:endParaRPr sz="6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2390275" y="1111325"/>
            <a:ext cx="67536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1. 프로젝트 개요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41925" y="653600"/>
            <a:ext cx="5681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프로젝트 배경 및 소개</a:t>
            </a:r>
            <a:endParaRPr sz="3400"/>
          </a:p>
        </p:txBody>
      </p:sp>
      <p:sp>
        <p:nvSpPr>
          <p:cNvPr id="92" name="Google Shape;92;p16"/>
          <p:cNvSpPr txBox="1"/>
          <p:nvPr/>
        </p:nvSpPr>
        <p:spPr>
          <a:xfrm>
            <a:off x="436650" y="1376525"/>
            <a:ext cx="7053000" cy="1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✸ 프로젝트 선정 배경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코로나 19 확산으로 인한 대면 업무 risk 증가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비대면 업무 실현을 위한 사내 물리장비의 구매 비용 증가/ 관리 등의 어려움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✸ 프로젝트 목표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93" name="Google Shape;93;p16"/>
          <p:cNvGraphicFramePr/>
          <p:nvPr/>
        </p:nvGraphicFramePr>
        <p:xfrm>
          <a:off x="480850" y="296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{2BFCA16A-8A40-4891-83B0-240CD731EAEC}</a:tableStyleId>
              </a:tblPr>
              <a:tblGrid>
                <a:gridCol w="114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관리 관점</a:t>
                      </a:r>
                      <a:endParaRPr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원격지에서 중앙의 업무용 PC에 접속을 통해 언제 어디서나 안전하게 업무를 진행할 수 있는 서비스제공</a:t>
                      </a:r>
                      <a:endParaRPr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Public Cloud 대비 비용 이점과 Data 외부누출 방지</a:t>
                      </a:r>
                      <a:endParaRPr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사용자 관점</a:t>
                      </a:r>
                      <a:endParaRPr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임직원들에게 간편한 접속 방법 제공</a:t>
                      </a:r>
                      <a:endParaRPr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클라이언트 설치의 번거로움 최소화</a:t>
                      </a:r>
                      <a:endParaRPr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841925" y="653600"/>
            <a:ext cx="714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As-Is → To-Be</a:t>
            </a:r>
            <a:endParaRPr sz="3400"/>
          </a:p>
        </p:txBody>
      </p:sp>
      <p:sp>
        <p:nvSpPr>
          <p:cNvPr id="99" name="Google Shape;99;p17"/>
          <p:cNvSpPr/>
          <p:nvPr/>
        </p:nvSpPr>
        <p:spPr>
          <a:xfrm>
            <a:off x="743700" y="1271025"/>
            <a:ext cx="3577500" cy="1518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743700" y="2939550"/>
            <a:ext cx="3577500" cy="1449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전산장비 관리 : 비표준화된 하드웨어 수준, 연한관리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원격 업무의 범위 : 물리적인 랩탑장비로 구현되는 한계점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데이터 위치 : 로컬 저장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4822825" y="1273750"/>
            <a:ext cx="3577500" cy="1515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822825" y="2939550"/>
            <a:ext cx="3577500" cy="1449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전산장비 관리 : 표준화된 하드웨어 수준의 Desktop 제공 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원격 업무의 범위 : 장비종류, 위치, 시간 등에 구애 받지 않음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데이터 위치 : 중앙 데이터 센터에 저장 (복구, 관리 유리)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13793"/>
          <a:stretch/>
        </p:blipFill>
        <p:spPr>
          <a:xfrm rot="2892682" flipH="1">
            <a:off x="4043216" y="2308776"/>
            <a:ext cx="1057574" cy="9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14726"/>
          <a:stretch/>
        </p:blipFill>
        <p:spPr>
          <a:xfrm>
            <a:off x="2540750" y="1266025"/>
            <a:ext cx="1780462" cy="151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5">
            <a:alphaModFix/>
          </a:blip>
          <a:srcRect b="13035"/>
          <a:stretch/>
        </p:blipFill>
        <p:spPr>
          <a:xfrm>
            <a:off x="4822833" y="1266036"/>
            <a:ext cx="1745893" cy="151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925" y="1390895"/>
            <a:ext cx="1780450" cy="126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1650" y="1390888"/>
            <a:ext cx="1780450" cy="12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743700" y="4388550"/>
            <a:ext cx="608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※ image 출처 : https://www.citrix.com/ko-kr/solutions/digital-workspace/mobile-productivity.html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ctrTitle"/>
          </p:nvPr>
        </p:nvSpPr>
        <p:spPr>
          <a:xfrm>
            <a:off x="2390275" y="1111325"/>
            <a:ext cx="67536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2. 프로젝트 구성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841925" y="653600"/>
            <a:ext cx="5681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프로젝트 팀 구성 및 역할</a:t>
            </a:r>
            <a:endParaRPr sz="3400"/>
          </a:p>
        </p:txBody>
      </p:sp>
      <p:graphicFrame>
        <p:nvGraphicFramePr>
          <p:cNvPr id="119" name="Google Shape;119;p19"/>
          <p:cNvGraphicFramePr/>
          <p:nvPr/>
        </p:nvGraphicFramePr>
        <p:xfrm>
          <a:off x="667225" y="2419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{2BFCA16A-8A40-4891-83B0-240CD731EAEC}</a:tableStyleId>
              </a:tblPr>
              <a:tblGrid>
                <a:gridCol w="153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권준호</a:t>
                      </a:r>
                      <a:endParaRPr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openstack 배포, Network구성, 원격접속 서버 구축, 인스턴스 OS 이미지 생성</a:t>
                      </a:r>
                      <a:endParaRPr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김현민</a:t>
                      </a:r>
                      <a:endParaRPr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openstack 배포, 원격접속 Client 웹서버 구축, VPN 서버 구축 테스트 </a:t>
                      </a:r>
                      <a:endParaRPr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손광일</a:t>
                      </a:r>
                      <a:endParaRPr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openstack 배포, 인스턴스 OS 이미지 생성, 장애대비 스토리지 서버 양방향 이중화</a:t>
                      </a:r>
                      <a:endParaRPr sz="12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0" name="Google Shape;120;p19"/>
          <p:cNvSpPr txBox="1"/>
          <p:nvPr/>
        </p:nvSpPr>
        <p:spPr>
          <a:xfrm>
            <a:off x="436650" y="1376525"/>
            <a:ext cx="7053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✸ Team Delivery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업무PC 를 임직원 개개인에게 전달하는 의미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21728"/>
          <a:stretch/>
        </p:blipFill>
        <p:spPr>
          <a:xfrm>
            <a:off x="5092700" y="994552"/>
            <a:ext cx="1654058" cy="129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b="20146"/>
          <a:stretch/>
        </p:blipFill>
        <p:spPr>
          <a:xfrm>
            <a:off x="6599219" y="767675"/>
            <a:ext cx="2027506" cy="16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841925" y="653600"/>
            <a:ext cx="714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사용한 Tools</a:t>
            </a:r>
            <a:endParaRPr sz="340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375" y="1299763"/>
            <a:ext cx="3483525" cy="6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925" y="2364563"/>
            <a:ext cx="1676600" cy="99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422" y="1199088"/>
            <a:ext cx="1607250" cy="816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7675" y="2267625"/>
            <a:ext cx="1454774" cy="118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7700" y="3311300"/>
            <a:ext cx="3053800" cy="15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01925" y="3887300"/>
            <a:ext cx="3157426" cy="56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68553" y="2177374"/>
            <a:ext cx="1008750" cy="12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75925" y="1381217"/>
            <a:ext cx="2843400" cy="5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40450" y="2364575"/>
            <a:ext cx="1994925" cy="66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20"/>
          <p:cNvGrpSpPr/>
          <p:nvPr/>
        </p:nvGrpSpPr>
        <p:grpSpPr>
          <a:xfrm>
            <a:off x="3474750" y="1199100"/>
            <a:ext cx="1058100" cy="1032300"/>
            <a:chOff x="3474750" y="1199100"/>
            <a:chExt cx="1058100" cy="1032300"/>
          </a:xfrm>
        </p:grpSpPr>
        <p:cxnSp>
          <p:nvCxnSpPr>
            <p:cNvPr id="138" name="Google Shape;138;p20"/>
            <p:cNvCxnSpPr/>
            <p:nvPr/>
          </p:nvCxnSpPr>
          <p:spPr>
            <a:xfrm flipH="1">
              <a:off x="3474750" y="1210200"/>
              <a:ext cx="1010100" cy="10101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20"/>
            <p:cNvCxnSpPr/>
            <p:nvPr/>
          </p:nvCxnSpPr>
          <p:spPr>
            <a:xfrm>
              <a:off x="3500550" y="1199100"/>
              <a:ext cx="1032300" cy="10323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841925" y="653600"/>
            <a:ext cx="714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Why Open Source?</a:t>
            </a:r>
            <a:endParaRPr sz="3400"/>
          </a:p>
        </p:txBody>
      </p:sp>
      <p:sp>
        <p:nvSpPr>
          <p:cNvPr id="145" name="Google Shape;145;p21"/>
          <p:cNvSpPr txBox="1"/>
          <p:nvPr/>
        </p:nvSpPr>
        <p:spPr>
          <a:xfrm>
            <a:off x="748675" y="1302550"/>
            <a:ext cx="7984200" cy="3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✸오픈소스에 대한 인식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2019년 4월에 공개된 레드햇의 기업 오픈소스 실태 조사에 따르면 IT 리더 중 99%가 오픈소스 소프트웨어가 최소한 자신의 기업 IT 전략에서 "상당히 중요"하게 여기는 것으로 나타났다. 심지어 2016년의 오픈소스 소프트웨어 광고 사이클(Hype Cycle for Open-Source Software)에서도 가트너는 "주류 IT 조직의 95%가 인지하는지 그렇지 않은지 상관없이 업무에 필수적인 IT 포트폴리오 내에서 적지 않은 오픈소스 소프트웨어 자산을 활용하고 있음"을 발견했다.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✸오픈소스의 장점 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aleway"/>
              <a:buAutoNum type="arabicPeriod"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Availability of Software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aleway"/>
              <a:buAutoNum type="arabicPeriod"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Lower Total Cost of Ownership (TCO)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aleway"/>
              <a:buAutoNum type="arabicPeriod"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Avoid Vendor lock-in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aleway"/>
              <a:buAutoNum type="arabicPeriod"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Flexibility (Decide to upgrade)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aleway"/>
              <a:buAutoNum type="arabicPeriod"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Auditability (software secure &amp; adhering to standard)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※ 여러 기사의 내용을 간추린 내용임.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출처 #1: https://www.oss.kr/news/show/98ea46e2-431b-42da-95b8-680c571fe2c1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출처 #2: https://linuxhint.com/10_reasons_open_source/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출처 #3: https://www.pcworld.com/article/498425/10_reasons_open_source_is_good_for_business.html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1745</Words>
  <Application>Microsoft Office PowerPoint</Application>
  <PresentationFormat>화면 슬라이드 쇼(16:9)</PresentationFormat>
  <Paragraphs>394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Raleway</vt:lpstr>
      <vt:lpstr>Roboto</vt:lpstr>
      <vt:lpstr>Lato</vt:lpstr>
      <vt:lpstr>Arial</vt:lpstr>
      <vt:lpstr>Malgun Gothic</vt:lpstr>
      <vt:lpstr>Swiss</vt:lpstr>
      <vt:lpstr>Private Cloud를 이용한 VDI 원격근무환경 구축 </vt:lpstr>
      <vt:lpstr>목차</vt:lpstr>
      <vt:lpstr>Chapter 1. 프로젝트 개요</vt:lpstr>
      <vt:lpstr>프로젝트 배경 및 소개</vt:lpstr>
      <vt:lpstr>As-Is → To-Be</vt:lpstr>
      <vt:lpstr>Chapter 2. 프로젝트 구성</vt:lpstr>
      <vt:lpstr>프로젝트 팀 구성 및 역할</vt:lpstr>
      <vt:lpstr>사용한 Tools</vt:lpstr>
      <vt:lpstr>Why Open Source?</vt:lpstr>
      <vt:lpstr>전체 구성도 </vt:lpstr>
      <vt:lpstr>개발환경 구성</vt:lpstr>
      <vt:lpstr>오픈스택 노드별 구성</vt:lpstr>
      <vt:lpstr>네트워크 구성</vt:lpstr>
      <vt:lpstr>Chapter 3. 프로젝트                        수행 및 결과 </vt:lpstr>
      <vt:lpstr>OpenStack 배포</vt:lpstr>
      <vt:lpstr>인스턴스 생성</vt:lpstr>
      <vt:lpstr>MariaDB를 통한 스토리지 양방향 이중화</vt:lpstr>
      <vt:lpstr>VNC 서버 구축</vt:lpstr>
      <vt:lpstr>VPN 서버 구축 </vt:lpstr>
      <vt:lpstr>사용자 이용방법</vt:lpstr>
      <vt:lpstr>프로젝트 시연영상</vt:lpstr>
      <vt:lpstr>Chapter 4. 프로젝트 평가</vt:lpstr>
      <vt:lpstr>성과</vt:lpstr>
      <vt:lpstr>보완/개선점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Cloud를 이용한 VDI 원격근무환경 구축 </dc:title>
  <cp:lastModifiedBy>권 준호</cp:lastModifiedBy>
  <cp:revision>1</cp:revision>
  <dcterms:modified xsi:type="dcterms:W3CDTF">2021-10-28T11:26:01Z</dcterms:modified>
</cp:coreProperties>
</file>