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61" r:id="rId13"/>
    <p:sldId id="267" r:id="rId14"/>
    <p:sldId id="269" r:id="rId15"/>
    <p:sldId id="268" r:id="rId16"/>
    <p:sldId id="270" r:id="rId17"/>
    <p:sldId id="271" r:id="rId18"/>
    <p:sldId id="274" r:id="rId19"/>
    <p:sldId id="272" r:id="rId20"/>
    <p:sldId id="276" r:id="rId21"/>
    <p:sldId id="277" r:id="rId22"/>
    <p:sldId id="278" r:id="rId23"/>
    <p:sldId id="279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350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1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64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C040-6947-427D-AB99-3CE66239C9F2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AC6F-7219-4351-A345-4AD2FCE0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8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Logistic_func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tree.html#tree-regression" TargetMode="External"/><Relationship Id="rId2" Type="http://schemas.openxmlformats.org/officeDocument/2006/relationships/hyperlink" Target="http://scikit-learn.org/stable/modules/tree.html#tree-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(statistics)" TargetMode="External"/><Relationship Id="rId2" Type="http://schemas.openxmlformats.org/officeDocument/2006/relationships/hyperlink" Target="https://en.wikipedia.org/wiki/Partition_of_a_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9376" y="5038344"/>
            <a:ext cx="4222624" cy="18196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Krishna Kumar </a:t>
            </a:r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Roadmap to build cool stuffs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4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Validate</a:t>
            </a:r>
          </a:p>
          <a:p>
            <a:pPr lvl="1"/>
            <a:r>
              <a:rPr lang="en-US" dirty="0" smtClean="0"/>
              <a:t>Train/test split</a:t>
            </a:r>
          </a:p>
          <a:p>
            <a:pPr lvl="1"/>
            <a:r>
              <a:rPr lang="en-US" dirty="0" smtClean="0"/>
              <a:t>K-fold</a:t>
            </a:r>
          </a:p>
          <a:p>
            <a:pPr lvl="1"/>
            <a:r>
              <a:rPr lang="en-US" dirty="0" smtClean="0"/>
              <a:t>Visualize </a:t>
            </a:r>
          </a:p>
          <a:p>
            <a:r>
              <a:rPr lang="en-US" dirty="0" smtClean="0"/>
              <a:t>Pick metrics</a:t>
            </a:r>
          </a:p>
          <a:p>
            <a:pPr lvl="1"/>
            <a:r>
              <a:rPr lang="en-US" dirty="0" smtClean="0"/>
              <a:t>Mean squared error/ r squared </a:t>
            </a:r>
          </a:p>
          <a:p>
            <a:pPr lvl="1"/>
            <a:r>
              <a:rPr lang="en-US" dirty="0" smtClean="0"/>
              <a:t>Precision, recall and F1 score </a:t>
            </a:r>
          </a:p>
          <a:p>
            <a:pPr lvl="1"/>
            <a:r>
              <a:rPr lang="en-US" dirty="0" smtClean="0"/>
              <a:t>ROC curve </a:t>
            </a:r>
          </a:p>
          <a:p>
            <a:pPr lvl="1"/>
            <a:r>
              <a:rPr lang="en-US" dirty="0" smtClean="0"/>
              <a:t>Bias/variance  </a:t>
            </a:r>
            <a:endParaRPr lang="en-US" dirty="0"/>
          </a:p>
        </p:txBody>
      </p:sp>
      <p:pic>
        <p:nvPicPr>
          <p:cNvPr id="4098" name="Picture 2" descr="Image result for machine learning meme eval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865" y="4020344"/>
            <a:ext cx="3246120" cy="281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3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overview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78" y="2240692"/>
            <a:ext cx="7296150" cy="4388707"/>
          </a:xfrm>
          <a:prstGeom prst="rect">
            <a:avLst/>
          </a:prstGeom>
        </p:spPr>
      </p:pic>
      <p:pic>
        <p:nvPicPr>
          <p:cNvPr id="1028" name="Picture 4" descr="Image result for machine learning meme eval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87" y="2728024"/>
            <a:ext cx="3258313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432" y="2176304"/>
            <a:ext cx="8429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7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564" y="1764854"/>
            <a:ext cx="9905999" cy="4352481"/>
          </a:xfrm>
        </p:spPr>
        <p:txBody>
          <a:bodyPr>
            <a:normAutofit/>
          </a:bodyPr>
          <a:lstStyle/>
          <a:p>
            <a:r>
              <a:rPr lang="en-US" dirty="0" smtClean="0"/>
              <a:t>Data is LABELED with a class or value </a:t>
            </a:r>
          </a:p>
          <a:p>
            <a:r>
              <a:rPr lang="en-US" dirty="0" smtClean="0"/>
              <a:t>You have labeled data and are trying to predict a label based off known features.</a:t>
            </a:r>
          </a:p>
          <a:p>
            <a:pPr fontAlgn="base"/>
            <a:r>
              <a:rPr lang="en-US" dirty="0"/>
              <a:t>Supervised learning problems can be further grouped into regression and classification </a:t>
            </a:r>
            <a:r>
              <a:rPr lang="en-US" dirty="0" smtClean="0"/>
              <a:t>problems.</a:t>
            </a:r>
          </a:p>
          <a:p>
            <a:pPr lvl="1" fontAlgn="base"/>
            <a:r>
              <a:rPr lang="en-US" b="1" dirty="0" smtClean="0"/>
              <a:t>Classification</a:t>
            </a:r>
            <a:r>
              <a:rPr lang="en-US" dirty="0"/>
              <a:t>: A classification problem is when the output variable is a category, such as “red” or “blue” or “disease” and “no disease</a:t>
            </a:r>
            <a:r>
              <a:rPr lang="en-US" dirty="0" smtClean="0"/>
              <a:t>”.</a:t>
            </a:r>
          </a:p>
          <a:p>
            <a:pPr lvl="1" fontAlgn="base"/>
            <a:r>
              <a:rPr lang="en-US" b="1" dirty="0" smtClean="0"/>
              <a:t>Regression</a:t>
            </a:r>
            <a:r>
              <a:rPr lang="en-US" dirty="0"/>
              <a:t>: A regression problem is when the output variable is a real value, such as “dollars” or “weight”.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</a:t>
            </a:r>
            <a:r>
              <a:rPr lang="en-US" dirty="0" smtClean="0"/>
              <a:t>learning...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Some popular examples of supervised machine learning algorithms </a:t>
            </a:r>
            <a:r>
              <a:rPr lang="en-US" dirty="0" smtClean="0"/>
              <a:t>are: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dirty="0"/>
              <a:t>Gradient Boosting </a:t>
            </a:r>
            <a:r>
              <a:rPr lang="en-US" dirty="0" smtClean="0"/>
              <a:t>algorithms and much more…</a:t>
            </a:r>
            <a:endParaRPr lang="en-US" dirty="0"/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Image result for supervised learn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384" y="4802759"/>
            <a:ext cx="3686219" cy="194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27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is where you only have input data (X) and no corresponding output variables.</a:t>
            </a:r>
            <a:endParaRPr lang="en-US" dirty="0" smtClean="0"/>
          </a:p>
          <a:p>
            <a:r>
              <a:rPr lang="en-US" dirty="0" smtClean="0"/>
              <a:t>You have unlabeled data and are trying to group together similar data points based off of features.</a:t>
            </a:r>
          </a:p>
          <a:p>
            <a:r>
              <a:rPr lang="en-US" dirty="0"/>
              <a:t>The goal for unsupervised learning is to model the underlying structure or distribution in the data in order to learn more about the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187" y="5385816"/>
            <a:ext cx="2598229" cy="13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0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Un-supervised </a:t>
            </a:r>
            <a:r>
              <a:rPr lang="en-US" dirty="0" smtClean="0"/>
              <a:t>learning…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Unsupervised learning problems can be further grouped into clustering and association problems.</a:t>
            </a:r>
          </a:p>
          <a:p>
            <a:pPr lvl="1" fontAlgn="base"/>
            <a:r>
              <a:rPr lang="en-US" b="1" dirty="0"/>
              <a:t>Clustering</a:t>
            </a:r>
            <a:r>
              <a:rPr lang="en-US" dirty="0"/>
              <a:t>: A clustering problem is where you want to discover the inherent groupings in the data, such as grouping customers by purchasing behavior.</a:t>
            </a:r>
          </a:p>
          <a:p>
            <a:pPr lvl="1" fontAlgn="base"/>
            <a:r>
              <a:rPr lang="en-US" b="1" dirty="0"/>
              <a:t>Association</a:t>
            </a:r>
            <a:r>
              <a:rPr lang="en-US" dirty="0"/>
              <a:t>:  An association rule learning problem is where you want to discover rules that describe large portions of your data, such as people that buy X also tend to buy Y.</a:t>
            </a:r>
          </a:p>
          <a:p>
            <a:pPr fontAlgn="base"/>
            <a:r>
              <a:rPr lang="en-US" dirty="0"/>
              <a:t>Some popular examples of unsupervised learning algorithms are:</a:t>
            </a:r>
          </a:p>
          <a:p>
            <a:pPr lvl="1" fontAlgn="base"/>
            <a:r>
              <a:rPr lang="en-US" dirty="0"/>
              <a:t>k-means </a:t>
            </a:r>
            <a:r>
              <a:rPr lang="en-US" dirty="0" smtClean="0"/>
              <a:t>clustering, hierarchical clustering for clustering problems.</a:t>
            </a:r>
            <a:endParaRPr lang="en-US" dirty="0"/>
          </a:p>
          <a:p>
            <a:pPr lvl="1" fontAlgn="base"/>
            <a:r>
              <a:rPr lang="en-US" dirty="0" err="1"/>
              <a:t>Apriori</a:t>
            </a:r>
            <a:r>
              <a:rPr lang="en-US" dirty="0"/>
              <a:t> algorithm for association rule learning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learns to perform action from experience.</a:t>
            </a:r>
          </a:p>
          <a:p>
            <a:r>
              <a:rPr lang="en-US" dirty="0" smtClean="0"/>
              <a:t>It is often used for robotics, gaming and navigation.</a:t>
            </a:r>
          </a:p>
          <a:p>
            <a:r>
              <a:rPr lang="en-US" dirty="0" smtClean="0"/>
              <a:t>With reinforcement learning, the algorithm 	discovers through trial and error which actions yield the greatest rewards.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669" y="4020344"/>
            <a:ext cx="2905125" cy="25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74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to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 to inferential and descriptive statistics – </a:t>
            </a:r>
            <a:r>
              <a:rPr lang="en-US" dirty="0" err="1" smtClean="0"/>
              <a:t>Udacity</a:t>
            </a:r>
            <a:endParaRPr lang="en-US" dirty="0"/>
          </a:p>
          <a:p>
            <a:r>
              <a:rPr lang="en-US" dirty="0" smtClean="0"/>
              <a:t>Essence of linear algebra / essence of calculus – </a:t>
            </a:r>
            <a:r>
              <a:rPr lang="en-US" dirty="0" err="1" smtClean="0"/>
              <a:t>youtube</a:t>
            </a:r>
            <a:r>
              <a:rPr lang="en-US" dirty="0" smtClean="0"/>
              <a:t>/3blue1brown</a:t>
            </a:r>
          </a:p>
          <a:p>
            <a:r>
              <a:rPr lang="en-US" dirty="0" smtClean="0"/>
              <a:t>Linear algebra refresher course with python – </a:t>
            </a:r>
            <a:r>
              <a:rPr lang="en-US" dirty="0" err="1" smtClean="0"/>
              <a:t>Udacity</a:t>
            </a:r>
            <a:endParaRPr lang="en-US" dirty="0" smtClean="0"/>
          </a:p>
          <a:p>
            <a:r>
              <a:rPr lang="en-US" dirty="0" smtClean="0"/>
              <a:t>Python for data science and machine learning – </a:t>
            </a:r>
            <a:r>
              <a:rPr lang="en-US" dirty="0" err="1" smtClean="0"/>
              <a:t>udemy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Intro to machine learning – </a:t>
            </a:r>
            <a:r>
              <a:rPr lang="en-US" dirty="0" err="1"/>
              <a:t>U</a:t>
            </a:r>
            <a:r>
              <a:rPr lang="en-US" dirty="0" err="1" smtClean="0"/>
              <a:t>dacity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Machine learning Nano degree </a:t>
            </a:r>
            <a:r>
              <a:rPr lang="en-US" dirty="0" err="1"/>
              <a:t>U</a:t>
            </a:r>
            <a:r>
              <a:rPr lang="en-US" dirty="0" err="1" smtClean="0"/>
              <a:t>dacity</a:t>
            </a:r>
            <a:r>
              <a:rPr lang="en-US" dirty="0" smtClean="0"/>
              <a:t> / Andrew ng’s machine learning (Coursera)</a:t>
            </a:r>
            <a:endParaRPr lang="en-US" dirty="0"/>
          </a:p>
        </p:txBody>
      </p:sp>
      <p:pic>
        <p:nvPicPr>
          <p:cNvPr id="6146" name="Picture 2" descr="Image result for i am a machine learning enginee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2404872"/>
            <a:ext cx="2682240" cy="24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86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SUPERVISED </a:t>
            </a:r>
            <a:r>
              <a:rPr lang="en-US" dirty="0" smtClean="0"/>
              <a:t>LEARNING ALGORITHMS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algorithm consist of a target / outcome variable (or dependent variable) which is to be predicted from a given set of predictors (independent variables). Using these set of variables, we generate a function that map inputs to desired outputs. </a:t>
            </a:r>
          </a:p>
        </p:txBody>
      </p:sp>
    </p:spTree>
    <p:extLst>
      <p:ext uri="{BB962C8B-B14F-4D97-AF65-F5344CB8AC3E}">
        <p14:creationId xmlns:p14="http://schemas.microsoft.com/office/powerpoint/2010/main" val="5552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1: Intro to Machine Learning </a:t>
            </a:r>
          </a:p>
          <a:p>
            <a:r>
              <a:rPr lang="en-US" dirty="0" smtClean="0"/>
              <a:t>Day 2: Supervised Learning </a:t>
            </a:r>
            <a:r>
              <a:rPr lang="en-US" dirty="0" smtClean="0"/>
              <a:t>&amp; </a:t>
            </a:r>
            <a:r>
              <a:rPr lang="en-US" dirty="0" smtClean="0"/>
              <a:t>Un-supervised Learning </a:t>
            </a:r>
            <a:endParaRPr lang="en-US" dirty="0"/>
          </a:p>
        </p:txBody>
      </p:sp>
      <p:pic>
        <p:nvPicPr>
          <p:cNvPr id="5" name="Picture 6" descr="Image result for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968" y="4809744"/>
            <a:ext cx="3304032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2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estimate real values (cost of houses, number of calls, total sales etc.) based on continuous variable(s). Here, we establish relationship between independent and dependent variables by fitting a best line. This best fit line is known as regression line and represented by a linear equation Y= a *X + 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1026" name="Picture 2" descr="Image result for 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10" y="4288536"/>
            <a:ext cx="3767201" cy="245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948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2877"/>
            <a:ext cx="9905998" cy="1478570"/>
          </a:xfrm>
        </p:spPr>
        <p:txBody>
          <a:bodyPr/>
          <a:lstStyle/>
          <a:p>
            <a:r>
              <a:rPr lang="en-US" dirty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96670"/>
            <a:ext cx="9905999" cy="3541714"/>
          </a:xfrm>
        </p:spPr>
        <p:txBody>
          <a:bodyPr/>
          <a:lstStyle/>
          <a:p>
            <a:r>
              <a:rPr lang="en-US" dirty="0"/>
              <a:t>Don’t get confused by its name! It is a classification not a regression algorithm</a:t>
            </a:r>
            <a:r>
              <a:rPr lang="en-US" dirty="0" smtClean="0"/>
              <a:t>.</a:t>
            </a:r>
          </a:p>
          <a:p>
            <a:r>
              <a:rPr lang="en-US" dirty="0"/>
              <a:t> It is used to estimate discrete values ( Binary values like 0/1, yes/no, true/false ) based on given set of independent variable(s).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simple words, it predicts the probability of occurrence of an event by fitting data to a </a:t>
            </a:r>
            <a:r>
              <a:rPr lang="en-US" dirty="0">
                <a:hlinkClick r:id="rId2"/>
              </a:rPr>
              <a:t>logit function</a:t>
            </a:r>
            <a:r>
              <a:rPr lang="en-US" dirty="0"/>
              <a:t>. Hence, it is also known as </a:t>
            </a:r>
            <a:r>
              <a:rPr lang="en-US" b="1" dirty="0"/>
              <a:t>logit regression</a:t>
            </a:r>
            <a:r>
              <a:rPr lang="en-US" dirty="0"/>
              <a:t>. Since, it predicts the probability, its output values lies between 0 and 1 (as expected).</a:t>
            </a:r>
          </a:p>
        </p:txBody>
      </p:sp>
      <p:pic>
        <p:nvPicPr>
          <p:cNvPr id="2050" name="Picture 2" descr="Image result for logistic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161" y="4187952"/>
            <a:ext cx="4919727" cy="260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5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1410"/>
          </a:xfrm>
        </p:spPr>
        <p:txBody>
          <a:bodyPr/>
          <a:lstStyle/>
          <a:p>
            <a:r>
              <a:rPr lang="en-US" dirty="0"/>
              <a:t>Support vector </a:t>
            </a:r>
            <a:r>
              <a:rPr lang="en-US" dirty="0" smtClean="0"/>
              <a:t>machines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4752"/>
            <a:ext cx="9905999" cy="4346449"/>
          </a:xfrm>
        </p:spPr>
        <p:txBody>
          <a:bodyPr/>
          <a:lstStyle/>
          <a:p>
            <a:r>
              <a:rPr lang="en-US" dirty="0" smtClean="0"/>
              <a:t>SVMs are used for both classification and regression problems.</a:t>
            </a:r>
          </a:p>
          <a:p>
            <a:r>
              <a:rPr lang="en-US" dirty="0"/>
              <a:t>Given a set of training examples, each marked as belonging to one or the other of two categories, an SVM training algorithm builds a model that assigns new examples to one category or the other, making it a </a:t>
            </a:r>
            <a:r>
              <a:rPr lang="en-US" dirty="0" smtClean="0"/>
              <a:t>non-probabilistic binary linear classifier.</a:t>
            </a:r>
          </a:p>
          <a:p>
            <a:r>
              <a:rPr lang="en-US" dirty="0" smtClean="0"/>
              <a:t>The goal is to maximize the margin(for better separation of data).</a:t>
            </a:r>
            <a:endParaRPr lang="en-US" dirty="0"/>
          </a:p>
        </p:txBody>
      </p:sp>
      <p:pic>
        <p:nvPicPr>
          <p:cNvPr id="3074" name="Picture 2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12" y="4453128"/>
            <a:ext cx="3664523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upport vector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66" y="4453129"/>
            <a:ext cx="6352734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5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6766"/>
            <a:ext cx="9905998" cy="1091410"/>
          </a:xfrm>
        </p:spPr>
        <p:txBody>
          <a:bodyPr/>
          <a:lstStyle/>
          <a:p>
            <a:r>
              <a:rPr lang="en-US" dirty="0"/>
              <a:t>Decision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2144"/>
            <a:ext cx="9905999" cy="4639057"/>
          </a:xfrm>
        </p:spPr>
        <p:txBody>
          <a:bodyPr/>
          <a:lstStyle/>
          <a:p>
            <a:r>
              <a:rPr lang="en-US" b="1" dirty="0"/>
              <a:t>Decision Trees (DTs)</a:t>
            </a:r>
            <a:r>
              <a:rPr lang="en-US" dirty="0"/>
              <a:t> are a non-parametric supervised learning method used for </a:t>
            </a:r>
            <a:r>
              <a:rPr lang="en-US" dirty="0">
                <a:hlinkClick r:id="rId2"/>
              </a:rPr>
              <a:t>classification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regression</a:t>
            </a:r>
            <a:r>
              <a:rPr lang="en-US" dirty="0"/>
              <a:t>. The goal is to create a model that predicts the value of a target variable by learning simple decision rules inferred from the data features.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446" y="2895600"/>
            <a:ext cx="5829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UNSUPERVISED </a:t>
            </a:r>
            <a:r>
              <a:rPr lang="en-US" dirty="0" smtClean="0"/>
              <a:t>LEARNING ALGORITHMS </a:t>
            </a:r>
            <a:endParaRPr lang="en-US" dirty="0" smtClean="0"/>
          </a:p>
          <a:p>
            <a:r>
              <a:rPr lang="en-US" b="1" dirty="0"/>
              <a:t>Unsupervised machine learning</a:t>
            </a:r>
            <a:r>
              <a:rPr lang="en-US" dirty="0"/>
              <a:t> is the </a:t>
            </a:r>
            <a:r>
              <a:rPr lang="en-US" dirty="0">
                <a:hlinkClick r:id="rId2" tooltip="Machine learning"/>
              </a:rPr>
              <a:t>machine learning</a:t>
            </a:r>
            <a:r>
              <a:rPr lang="en-US" dirty="0"/>
              <a:t> task of inferring a function to describe hidden structure from "unlabeled" </a:t>
            </a:r>
            <a:r>
              <a:rPr lang="en-US" dirty="0" smtClean="0"/>
              <a:t>data</a:t>
            </a:r>
          </a:p>
          <a:p>
            <a:r>
              <a:rPr lang="en-US" b="1" dirty="0"/>
              <a:t>Unsupervised learning</a:t>
            </a:r>
            <a:r>
              <a:rPr lang="en-US" dirty="0"/>
              <a:t> is a type of </a:t>
            </a:r>
            <a:r>
              <a:rPr lang="en-US" b="1" dirty="0"/>
              <a:t>machine learning</a:t>
            </a:r>
            <a:r>
              <a:rPr lang="en-US" dirty="0"/>
              <a:t> algorithm used to draw inferences from datasets consisting of input data without labeled responses. The most common </a:t>
            </a:r>
            <a:r>
              <a:rPr lang="en-US" b="1" dirty="0"/>
              <a:t>unsupervised learning</a:t>
            </a:r>
            <a:r>
              <a:rPr lang="en-US" dirty="0"/>
              <a:t> method is cluster analysis, which is used for exploratory data analysis to find hidden patterns or grouping in data.</a:t>
            </a:r>
          </a:p>
        </p:txBody>
      </p:sp>
      <p:pic>
        <p:nvPicPr>
          <p:cNvPr id="4099" name="Picture 3" descr="Portal-puzzl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23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k</a:t>
            </a:r>
            <a:r>
              <a:rPr lang="en-US"/>
              <a:t>-means clustering aims to </a:t>
            </a:r>
            <a:r>
              <a:rPr lang="en-US">
                <a:hlinkClick r:id="rId2" tooltip="Partition of a set"/>
              </a:rPr>
              <a:t>partition</a:t>
            </a:r>
            <a:r>
              <a:rPr lang="en-US"/>
              <a:t> </a:t>
            </a:r>
            <a:r>
              <a:rPr lang="en-US" i="1"/>
              <a:t>n</a:t>
            </a:r>
            <a:r>
              <a:rPr lang="en-US"/>
              <a:t> observations into </a:t>
            </a:r>
            <a:r>
              <a:rPr lang="en-US" i="1"/>
              <a:t>k</a:t>
            </a:r>
            <a:r>
              <a:rPr lang="en-US"/>
              <a:t> clusters in which each observation belongs to the </a:t>
            </a:r>
            <a:r>
              <a:rPr lang="en-US">
                <a:hlinkClick r:id="rId3" tooltip="Cluster (statistics)"/>
              </a:rPr>
              <a:t>cluster</a:t>
            </a:r>
            <a:r>
              <a:rPr lang="en-US"/>
              <a:t> with the nearest </a:t>
            </a:r>
            <a:r>
              <a:rPr lang="en-US">
                <a:hlinkClick r:id="rId4" tooltip="Mean"/>
              </a:rPr>
              <a:t>mean</a:t>
            </a:r>
            <a:r>
              <a:rPr lang="en-US"/>
              <a:t>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 TO MACHINE LEARNING</a:t>
            </a:r>
          </a:p>
          <a:p>
            <a:pPr marL="0" indent="0">
              <a:buNone/>
            </a:pPr>
            <a:r>
              <a:rPr lang="en-US" dirty="0" smtClean="0"/>
              <a:t>What is Machine Learning ?</a:t>
            </a:r>
          </a:p>
          <a:p>
            <a:pPr marL="0" indent="0">
              <a:buNone/>
            </a:pPr>
            <a:r>
              <a:rPr lang="en-US" b="1" dirty="0"/>
              <a:t>Machine learning</a:t>
            </a:r>
            <a:r>
              <a:rPr lang="en-US" dirty="0"/>
              <a:t> is an application of artificial intelligence (AI) that provides systems the ability to automatically learn and improve from experience without being explicitly programmed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machine learn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7" y="4837177"/>
            <a:ext cx="2874264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85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used for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Fraud detection.</a:t>
            </a:r>
          </a:p>
          <a:p>
            <a:r>
              <a:rPr lang="en-US" dirty="0" smtClean="0"/>
              <a:t>Recommendation Engines.</a:t>
            </a:r>
          </a:p>
          <a:p>
            <a:r>
              <a:rPr lang="en-US" dirty="0" smtClean="0"/>
              <a:t>Customer Segmentation.</a:t>
            </a:r>
          </a:p>
          <a:p>
            <a:r>
              <a:rPr lang="en-US" dirty="0" smtClean="0"/>
              <a:t>Text sentiment analysis.</a:t>
            </a:r>
          </a:p>
          <a:p>
            <a:r>
              <a:rPr lang="en-US" dirty="0" smtClean="0"/>
              <a:t>Email spam filtering.</a:t>
            </a:r>
          </a:p>
          <a:p>
            <a:r>
              <a:rPr lang="en-US" dirty="0" smtClean="0"/>
              <a:t>Pattern and image recognition &amp; much more.</a:t>
            </a:r>
          </a:p>
          <a:p>
            <a:endParaRPr lang="en-US" dirty="0"/>
          </a:p>
        </p:txBody>
      </p:sp>
      <p:pic>
        <p:nvPicPr>
          <p:cNvPr id="4" name="Picture 4" descr="Image result for machine learn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49" y="3410712"/>
            <a:ext cx="472135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0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process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758" y="2222056"/>
            <a:ext cx="930439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Dataset/Business Problem</a:t>
            </a:r>
          </a:p>
          <a:p>
            <a:r>
              <a:rPr lang="en-US" dirty="0" smtClean="0"/>
              <a:t>Features </a:t>
            </a:r>
          </a:p>
          <a:p>
            <a:r>
              <a:rPr lang="en-US" dirty="0" smtClean="0"/>
              <a:t>Algorithms </a:t>
            </a:r>
          </a:p>
          <a:p>
            <a:r>
              <a:rPr lang="en-US" dirty="0" smtClean="0"/>
              <a:t>Evaluation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5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Dataset/Business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have enough data ?</a:t>
            </a:r>
          </a:p>
          <a:p>
            <a:r>
              <a:rPr lang="en-US" dirty="0" smtClean="0"/>
              <a:t>Can I define a question?</a:t>
            </a:r>
          </a:p>
          <a:p>
            <a:r>
              <a:rPr lang="en-US" dirty="0" smtClean="0"/>
              <a:t>Enough/right features to answer questions?</a:t>
            </a:r>
          </a:p>
        </p:txBody>
      </p:sp>
      <p:pic>
        <p:nvPicPr>
          <p:cNvPr id="6148" name="Picture 4" descr="Image result for machine learn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602736"/>
            <a:ext cx="3557016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76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463859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Inspect for correlations.</a:t>
            </a:r>
          </a:p>
          <a:p>
            <a:pPr lvl="1"/>
            <a:r>
              <a:rPr lang="en-US" dirty="0"/>
              <a:t>Outlier removals or study the outliers.</a:t>
            </a:r>
          </a:p>
          <a:p>
            <a:pPr lvl="1"/>
            <a:r>
              <a:rPr lang="en-US" dirty="0"/>
              <a:t>Imputation and cleaning.</a:t>
            </a:r>
          </a:p>
          <a:p>
            <a:r>
              <a:rPr lang="en-US" dirty="0" smtClean="0"/>
              <a:t>Representation : Text vectorization/ Discretization.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93244" y="2264695"/>
            <a:ext cx="4463859" cy="3166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 Scaling </a:t>
            </a:r>
          </a:p>
          <a:p>
            <a:pPr lvl="1"/>
            <a:r>
              <a:rPr lang="en-US" dirty="0" smtClean="0"/>
              <a:t>Mean subtraction </a:t>
            </a:r>
          </a:p>
          <a:p>
            <a:pPr lvl="1"/>
            <a:r>
              <a:rPr lang="en-US" dirty="0" smtClean="0"/>
              <a:t>Minmax scaler </a:t>
            </a:r>
          </a:p>
          <a:p>
            <a:pPr lvl="1"/>
            <a:r>
              <a:rPr lang="en-US" dirty="0" smtClean="0"/>
              <a:t>Standard scaler </a:t>
            </a:r>
          </a:p>
          <a:p>
            <a:r>
              <a:rPr lang="en-US" dirty="0" smtClean="0"/>
              <a:t>Dimensionality reduction : PCA.</a:t>
            </a:r>
          </a:p>
          <a:p>
            <a:r>
              <a:rPr lang="en-US" dirty="0" smtClean="0"/>
              <a:t>Feature selection : </a:t>
            </a:r>
            <a:r>
              <a:rPr lang="en-US" dirty="0" err="1" smtClean="0"/>
              <a:t>kbest</a:t>
            </a:r>
            <a:r>
              <a:rPr lang="en-US" dirty="0" smtClean="0"/>
              <a:t>, percentile.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087" y="4678649"/>
            <a:ext cx="2605913" cy="217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4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997" y="81040"/>
            <a:ext cx="9905998" cy="1478570"/>
          </a:xfrm>
        </p:spPr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0" y="1444816"/>
            <a:ext cx="8476488" cy="4891976"/>
          </a:xfrm>
          <a:prstGeom prst="rect">
            <a:avLst/>
          </a:prstGeom>
        </p:spPr>
      </p:pic>
      <p:pic>
        <p:nvPicPr>
          <p:cNvPr id="2050" name="Picture 2" descr="Image result for machine learning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341" y="4041648"/>
            <a:ext cx="2472659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3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430</TotalTime>
  <Words>625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Tw Cen MT</vt:lpstr>
      <vt:lpstr>Circuit</vt:lpstr>
      <vt:lpstr>Machine Learning 101</vt:lpstr>
      <vt:lpstr>Timeline </vt:lpstr>
      <vt:lpstr>Day 1</vt:lpstr>
      <vt:lpstr>What is it used for ?</vt:lpstr>
      <vt:lpstr>Machine learning process </vt:lpstr>
      <vt:lpstr>Machine learning process …</vt:lpstr>
      <vt:lpstr>Dataset/Business problem</vt:lpstr>
      <vt:lpstr>Features </vt:lpstr>
      <vt:lpstr>Algorithms </vt:lpstr>
      <vt:lpstr>Evaluation </vt:lpstr>
      <vt:lpstr>Process overview </vt:lpstr>
      <vt:lpstr>Types of machine learning </vt:lpstr>
      <vt:lpstr>Supervised learning </vt:lpstr>
      <vt:lpstr>Supervised learning...</vt:lpstr>
      <vt:lpstr>Un-supervised learning</vt:lpstr>
      <vt:lpstr>Un-supervised learning…</vt:lpstr>
      <vt:lpstr>Reinforcement learning</vt:lpstr>
      <vt:lpstr>Roadmap to machine learning</vt:lpstr>
      <vt:lpstr>Day 2</vt:lpstr>
      <vt:lpstr>Linear Regression </vt:lpstr>
      <vt:lpstr>Logistic Regression</vt:lpstr>
      <vt:lpstr>Support vector machines </vt:lpstr>
      <vt:lpstr>Decision tree </vt:lpstr>
      <vt:lpstr>Day 2</vt:lpstr>
      <vt:lpstr>K-means 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101</dc:title>
  <dc:creator>krishna kumar yadav</dc:creator>
  <cp:lastModifiedBy>krishna kumar yadav</cp:lastModifiedBy>
  <cp:revision>31</cp:revision>
  <dcterms:created xsi:type="dcterms:W3CDTF">2018-05-26T09:17:50Z</dcterms:created>
  <dcterms:modified xsi:type="dcterms:W3CDTF">2018-05-26T17:14:43Z</dcterms:modified>
</cp:coreProperties>
</file>