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58" r:id="rId4"/>
    <p:sldId id="259" r:id="rId5"/>
    <p:sldId id="262" r:id="rId6"/>
    <p:sldId id="263" r:id="rId7"/>
    <p:sldId id="261" r:id="rId8"/>
    <p:sldId id="268" r:id="rId9"/>
    <p:sldId id="267" r:id="rId10"/>
    <p:sldId id="269" r:id="rId11"/>
    <p:sldId id="270"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0198BB-B046-F040-8A1D-5272A5B72D19}" v="2" dt="2025-05-28T12:15:17.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80" autoAdjust="0"/>
    <p:restoredTop sz="95268" autoAdjust="0"/>
  </p:normalViewPr>
  <p:slideViewPr>
    <p:cSldViewPr snapToGrid="0">
      <p:cViewPr varScale="1">
        <p:scale>
          <a:sx n="122" d="100"/>
          <a:sy n="122" d="100"/>
        </p:scale>
        <p:origin x="696"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A8BC8-1E47-451F-BB17-DBA545B18845}" type="datetimeFigureOut">
              <a:rPr lang="en-IN" smtClean="0"/>
              <a:t>28/05/25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D2FF-B5CB-4E41-8DA0-18E2391B5602}" type="slidenum">
              <a:rPr lang="en-IN" smtClean="0"/>
              <a:t>‹#›</a:t>
            </a:fld>
            <a:endParaRPr lang="en-IN"/>
          </a:p>
        </p:txBody>
      </p:sp>
    </p:spTree>
    <p:extLst>
      <p:ext uri="{BB962C8B-B14F-4D97-AF65-F5344CB8AC3E}">
        <p14:creationId xmlns:p14="http://schemas.microsoft.com/office/powerpoint/2010/main" val="799806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52729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1515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90294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21704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3365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23877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10-04-2022</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09186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10-04-2022</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0777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10-04-2022</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29642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76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01908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10-04-2022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0C117-A8B7-44AD-9C02-F3C433722954}" type="slidenum">
              <a:rPr lang="en-IN" smtClean="0"/>
              <a:t>‹#›</a:t>
            </a:fld>
            <a:endParaRPr lang="en-IN"/>
          </a:p>
        </p:txBody>
      </p:sp>
    </p:spTree>
    <p:extLst>
      <p:ext uri="{BB962C8B-B14F-4D97-AF65-F5344CB8AC3E}">
        <p14:creationId xmlns:p14="http://schemas.microsoft.com/office/powerpoint/2010/main" val="3297419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360150" y="136525"/>
            <a:ext cx="720725" cy="720725"/>
          </a:xfrm>
        </p:spPr>
      </p:pic>
      <p:sp>
        <p:nvSpPr>
          <p:cNvPr id="22" name="TextBox 21">
            <a:extLst>
              <a:ext uri="{FF2B5EF4-FFF2-40B4-BE49-F238E27FC236}">
                <a16:creationId xmlns:a16="http://schemas.microsoft.com/office/drawing/2014/main" id="{B3B39D78-962A-40BD-A140-45AC22225A7F}"/>
              </a:ext>
            </a:extLst>
          </p:cNvPr>
          <p:cNvSpPr txBox="1"/>
          <p:nvPr/>
        </p:nvSpPr>
        <p:spPr>
          <a:xfrm>
            <a:off x="2755206" y="815134"/>
            <a:ext cx="6681573"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MCA Major Project Mid Term Evaluation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94E9B825-9D5B-42B0-91D4-4CD2F94B3E9F}"/>
              </a:ext>
            </a:extLst>
          </p:cNvPr>
          <p:cNvSpPr txBox="1"/>
          <p:nvPr/>
        </p:nvSpPr>
        <p:spPr>
          <a:xfrm>
            <a:off x="4791202" y="1689035"/>
            <a:ext cx="2991357" cy="830997"/>
          </a:xfrm>
          <a:prstGeom prst="rect">
            <a:avLst/>
          </a:prstGeom>
          <a:noFill/>
        </p:spPr>
        <p:txBody>
          <a:bodyPr wrap="square" lIns="91440" tIns="45720" rIns="91440" bIns="45720" rtlCol="0" anchor="t">
            <a:spAutoFit/>
          </a:bodyPr>
          <a:lstStyle/>
          <a:p>
            <a:r>
              <a:rPr lang="en-IN" sz="4800" dirty="0" err="1">
                <a:latin typeface="Times New Roman"/>
                <a:cs typeface="Times New Roman"/>
              </a:rPr>
              <a:t>PayBuddy</a:t>
            </a:r>
            <a:endParaRPr lang="en-IN" sz="48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F0DF445-1012-42A1-8AF0-1E35E1ADD624}"/>
              </a:ext>
            </a:extLst>
          </p:cNvPr>
          <p:cNvSpPr txBox="1"/>
          <p:nvPr/>
        </p:nvSpPr>
        <p:spPr>
          <a:xfrm>
            <a:off x="4957703" y="4915078"/>
            <a:ext cx="2276585" cy="1261884"/>
          </a:xfrm>
          <a:prstGeom prst="rect">
            <a:avLst/>
          </a:prstGeom>
          <a:noFill/>
        </p:spPr>
        <p:txBody>
          <a:bodyPr wrap="none" lIns="91440" tIns="45720" rIns="91440" bIns="45720" rtlCol="0" anchor="t">
            <a:spAutoFit/>
          </a:bodyPr>
          <a:lstStyle/>
          <a:p>
            <a:pPr algn="ctr"/>
            <a:r>
              <a:rPr lang="en-US" sz="1600"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pPr algn="ctr"/>
            <a:r>
              <a:rPr lang="en-US" sz="2000" dirty="0">
                <a:latin typeface="Times New Roman"/>
                <a:cs typeface="Times New Roman"/>
              </a:rPr>
              <a:t>Kuldeep Singh </a:t>
            </a:r>
          </a:p>
          <a:p>
            <a:pPr algn="ctr"/>
            <a:r>
              <a:rPr lang="en-US" sz="2000" dirty="0">
                <a:latin typeface="Times New Roman"/>
                <a:cs typeface="Times New Roman"/>
              </a:rPr>
              <a:t>23FS20MCA00076</a:t>
            </a: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2023-25</a:t>
            </a:r>
            <a:endParaRPr lang="en-IN" sz="36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99D1AB1-7FAA-41CD-B3E8-21A94B6D0BD4}"/>
              </a:ext>
            </a:extLst>
          </p:cNvPr>
          <p:cNvSpPr txBox="1"/>
          <p:nvPr/>
        </p:nvSpPr>
        <p:spPr>
          <a:xfrm>
            <a:off x="3996957" y="2870714"/>
            <a:ext cx="4198072" cy="1935723"/>
          </a:xfrm>
          <a:prstGeom prst="rect">
            <a:avLst/>
          </a:prstGeom>
          <a:noFill/>
        </p:spPr>
        <p:txBody>
          <a:bodyPr wrap="none" lIns="91440" tIns="45720" rIns="91440" bIns="45720" rtlCol="0" anchor="t">
            <a:spAutoFit/>
          </a:bodyPr>
          <a:lstStyle/>
          <a:p>
            <a:pPr algn="ctr"/>
            <a:r>
              <a:rPr lang="en-US" sz="1600" dirty="0">
                <a:latin typeface="Times New Roman" panose="02020603050405020304" pitchFamily="18" charset="0"/>
                <a:cs typeface="Times New Roman" panose="02020603050405020304" pitchFamily="18" charset="0"/>
              </a:rPr>
              <a:t>Under the guidance of</a:t>
            </a:r>
          </a:p>
          <a:p>
            <a:pPr algn="ctr"/>
            <a:endParaRPr lang="en-US" sz="2800" dirty="0">
              <a:latin typeface="Times New Roman" panose="02020603050405020304" pitchFamily="18" charset="0"/>
              <a:cs typeface="Times New Roman" panose="02020603050405020304" pitchFamily="18" charset="0"/>
            </a:endParaRPr>
          </a:p>
          <a:p>
            <a:pPr algn="ctr"/>
            <a:r>
              <a:rPr lang="en-US" sz="2000" b="1" dirty="0">
                <a:latin typeface="Times New Roman"/>
                <a:ea typeface="Times New Roman" panose="02020603050405020304" pitchFamily="18" charset="0"/>
                <a:cs typeface="Times New Roman"/>
              </a:rPr>
              <a:t>Dr</a:t>
            </a:r>
            <a:r>
              <a:rPr lang="en-US" sz="2000" b="1" dirty="0">
                <a:effectLst/>
                <a:latin typeface="Times New Roman"/>
                <a:ea typeface="Times New Roman" panose="02020603050405020304" pitchFamily="18" charset="0"/>
                <a:cs typeface="Times New Roman"/>
              </a:rPr>
              <a:t>. </a:t>
            </a:r>
            <a:r>
              <a:rPr lang="en-US" sz="2000" b="1" dirty="0">
                <a:latin typeface="Times New Roman"/>
                <a:ea typeface="Times New Roman" panose="02020603050405020304" pitchFamily="18" charset="0"/>
                <a:cs typeface="Times New Roman"/>
              </a:rPr>
              <a:t>Monika Vishwakarma</a:t>
            </a:r>
            <a:endParaRPr lang="en-US" sz="2000" b="1" dirty="0">
              <a:latin typeface="Times New Roman"/>
              <a:ea typeface="Calibri" panose="020F0502020204030204" pitchFamily="34" charset="0"/>
            </a:endParaRPr>
          </a:p>
          <a:p>
            <a:pPr algn="ctr"/>
            <a:r>
              <a:rPr lang="en-US" sz="1600" dirty="0">
                <a:latin typeface="Times New Roman" panose="02020603050405020304" pitchFamily="18" charset="0"/>
                <a:cs typeface="Times New Roman" panose="02020603050405020304" pitchFamily="18" charset="0"/>
              </a:rPr>
              <a:t>Department of Computer Applications</a:t>
            </a:r>
          </a:p>
          <a:p>
            <a:pPr marL="0" marR="0" algn="ctr">
              <a:lnSpc>
                <a:spcPct val="107000"/>
              </a:lnSpc>
              <a:spcAft>
                <a:spcPts val="800"/>
              </a:spcAft>
            </a:pPr>
            <a:r>
              <a:rPr lang="en-US" sz="1600" dirty="0">
                <a:latin typeface="Times New Roman" panose="02020603050405020304" pitchFamily="18" charset="0"/>
                <a:cs typeface="Times New Roman" panose="02020603050405020304" pitchFamily="18" charset="0"/>
              </a:rPr>
              <a:t>Faculty of Science, Technology and Architecture</a:t>
            </a:r>
          </a:p>
          <a:p>
            <a:pPr algn="ctr"/>
            <a:r>
              <a:rPr lang="en-US" sz="1600" dirty="0">
                <a:latin typeface="Times New Roman" panose="02020603050405020304" pitchFamily="18" charset="0"/>
                <a:cs typeface="Times New Roman" panose="02020603050405020304" pitchFamily="18" charset="0"/>
              </a:rPr>
              <a:t>Manipal University Jaipur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68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DC1D3-58A3-4D28-B5C3-29F475DB5A1E}"/>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4310D99F-CF5B-0C73-D9C0-8CDFC0BB238F}"/>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5D65A927-148D-06D8-F9AB-899972BA48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D1E84EFD-1543-33C1-957B-205B6062D61A}"/>
              </a:ext>
            </a:extLst>
          </p:cNvPr>
          <p:cNvSpPr>
            <a:spLocks noGrp="1"/>
          </p:cNvSpPr>
          <p:nvPr>
            <p:ph type="dt" sz="half" idx="10"/>
          </p:nvPr>
        </p:nvSpPr>
        <p:spPr>
          <a:xfrm>
            <a:off x="838200" y="6356350"/>
            <a:ext cx="2743200" cy="365125"/>
          </a:xfrm>
        </p:spPr>
        <p:txBody>
          <a:bodyPr/>
          <a:lstStyle/>
          <a:p>
            <a:pPr>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Date: 29-03-2025</a:t>
            </a:r>
          </a:p>
        </p:txBody>
      </p:sp>
      <p:sp>
        <p:nvSpPr>
          <p:cNvPr id="7" name="Footer Placeholder 6">
            <a:extLst>
              <a:ext uri="{FF2B5EF4-FFF2-40B4-BE49-F238E27FC236}">
                <a16:creationId xmlns:a16="http://schemas.microsoft.com/office/drawing/2014/main" id="{B23EFEF9-1368-DBD5-15E1-34DDA702A369}"/>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Output</a:t>
            </a:r>
          </a:p>
        </p:txBody>
      </p:sp>
      <p:sp>
        <p:nvSpPr>
          <p:cNvPr id="8" name="Slide Number Placeholder 7">
            <a:extLst>
              <a:ext uri="{FF2B5EF4-FFF2-40B4-BE49-F238E27FC236}">
                <a16:creationId xmlns:a16="http://schemas.microsoft.com/office/drawing/2014/main" id="{72CCA663-D600-4A0A-ECC9-5C50D7674DE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9</a:t>
            </a:r>
          </a:p>
        </p:txBody>
      </p:sp>
      <p:sp>
        <p:nvSpPr>
          <p:cNvPr id="10" name="TextBox 9">
            <a:extLst>
              <a:ext uri="{FF2B5EF4-FFF2-40B4-BE49-F238E27FC236}">
                <a16:creationId xmlns:a16="http://schemas.microsoft.com/office/drawing/2014/main" id="{ED2AAF6E-FA37-83E1-1A10-F81CA5C682BB}"/>
              </a:ext>
            </a:extLst>
          </p:cNvPr>
          <p:cNvSpPr txBox="1"/>
          <p:nvPr/>
        </p:nvSpPr>
        <p:spPr>
          <a:xfrm>
            <a:off x="4361142" y="131089"/>
            <a:ext cx="3227131" cy="523220"/>
          </a:xfrm>
          <a:prstGeom prst="rect">
            <a:avLst/>
          </a:prstGeom>
          <a:noFill/>
        </p:spPr>
        <p:txBody>
          <a:bodyPr wrap="square" lIns="91440" tIns="45720" rIns="91440" bIns="45720" anchor="t">
            <a:spAutoFit/>
          </a:bodyPr>
          <a:lstStyle/>
          <a:p>
            <a:r>
              <a:rPr lang="en-US" sz="2800" b="1" dirty="0">
                <a:solidFill>
                  <a:schemeClr val="accent2"/>
                </a:solidFill>
                <a:latin typeface="Times New Roman"/>
                <a:cs typeface="Times New Roman"/>
              </a:rPr>
              <a:t>Output:</a:t>
            </a:r>
            <a:endParaRPr lang="en-US" sz="2800" b="1" dirty="0">
              <a:solidFill>
                <a:schemeClr val="accent2"/>
              </a:solidFill>
              <a:latin typeface="Times New Roman" panose="02020603050405020304" pitchFamily="18" charset="0"/>
              <a:cs typeface="Times New Roman" panose="02020603050405020304" pitchFamily="18" charset="0"/>
            </a:endParaRPr>
          </a:p>
        </p:txBody>
      </p:sp>
      <p:pic>
        <p:nvPicPr>
          <p:cNvPr id="3" name="Picture 2" descr="A screenshot of a login form&#10;&#10;AI-generated content may be incorrect.">
            <a:extLst>
              <a:ext uri="{FF2B5EF4-FFF2-40B4-BE49-F238E27FC236}">
                <a16:creationId xmlns:a16="http://schemas.microsoft.com/office/drawing/2014/main" id="{BC3EFA92-B0AA-34F2-D884-375EA4FB8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754062"/>
            <a:ext cx="4064000" cy="5422900"/>
          </a:xfrm>
          <a:prstGeom prst="rect">
            <a:avLst/>
          </a:prstGeom>
        </p:spPr>
      </p:pic>
      <p:pic>
        <p:nvPicPr>
          <p:cNvPr id="5" name="Picture 4" descr="A screenshot of a login form&#10;&#10;AI-generated content may be incorrect.">
            <a:extLst>
              <a:ext uri="{FF2B5EF4-FFF2-40B4-BE49-F238E27FC236}">
                <a16:creationId xmlns:a16="http://schemas.microsoft.com/office/drawing/2014/main" id="{CA7E432B-C0E8-0094-50D7-06B75ABEF2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2200" y="1243935"/>
            <a:ext cx="3911600" cy="4343400"/>
          </a:xfrm>
          <a:prstGeom prst="rect">
            <a:avLst/>
          </a:prstGeom>
        </p:spPr>
      </p:pic>
    </p:spTree>
    <p:extLst>
      <p:ext uri="{BB962C8B-B14F-4D97-AF65-F5344CB8AC3E}">
        <p14:creationId xmlns:p14="http://schemas.microsoft.com/office/powerpoint/2010/main" val="329611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E1EFE-5006-D765-88FC-777FD9879AF3}"/>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22AABB37-E242-0F0C-B0BE-2361FA1E0BF1}"/>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9E40087E-4814-C9C0-169E-BD48DF2835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B56A6502-852C-CB5B-F124-4D23D9E6E660}"/>
              </a:ext>
            </a:extLst>
          </p:cNvPr>
          <p:cNvSpPr>
            <a:spLocks noGrp="1"/>
          </p:cNvSpPr>
          <p:nvPr>
            <p:ph type="dt" sz="half" idx="10"/>
          </p:nvPr>
        </p:nvSpPr>
        <p:spPr>
          <a:xfrm>
            <a:off x="838200" y="6356350"/>
            <a:ext cx="2743200" cy="365125"/>
          </a:xfrm>
        </p:spPr>
        <p:txBody>
          <a:bodyPr/>
          <a:lstStyle/>
          <a:p>
            <a:pPr>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Date: 29-03-2025</a:t>
            </a:r>
          </a:p>
        </p:txBody>
      </p:sp>
      <p:sp>
        <p:nvSpPr>
          <p:cNvPr id="7" name="Footer Placeholder 6">
            <a:extLst>
              <a:ext uri="{FF2B5EF4-FFF2-40B4-BE49-F238E27FC236}">
                <a16:creationId xmlns:a16="http://schemas.microsoft.com/office/drawing/2014/main" id="{4424AEEE-F0C8-0DBC-14A5-D555D91F5B24}"/>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Output</a:t>
            </a:r>
          </a:p>
        </p:txBody>
      </p:sp>
      <p:sp>
        <p:nvSpPr>
          <p:cNvPr id="8" name="Slide Number Placeholder 7">
            <a:extLst>
              <a:ext uri="{FF2B5EF4-FFF2-40B4-BE49-F238E27FC236}">
                <a16:creationId xmlns:a16="http://schemas.microsoft.com/office/drawing/2014/main" id="{E468E330-CD5D-4B12-55DB-103EF2FA646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10</a:t>
            </a:r>
          </a:p>
        </p:txBody>
      </p:sp>
      <p:sp>
        <p:nvSpPr>
          <p:cNvPr id="10" name="TextBox 9">
            <a:extLst>
              <a:ext uri="{FF2B5EF4-FFF2-40B4-BE49-F238E27FC236}">
                <a16:creationId xmlns:a16="http://schemas.microsoft.com/office/drawing/2014/main" id="{1E82F255-BABE-74FE-F9AE-6FC202900839}"/>
              </a:ext>
            </a:extLst>
          </p:cNvPr>
          <p:cNvSpPr txBox="1"/>
          <p:nvPr/>
        </p:nvSpPr>
        <p:spPr>
          <a:xfrm>
            <a:off x="5383469" y="594915"/>
            <a:ext cx="3227131" cy="523220"/>
          </a:xfrm>
          <a:prstGeom prst="rect">
            <a:avLst/>
          </a:prstGeom>
          <a:noFill/>
        </p:spPr>
        <p:txBody>
          <a:bodyPr wrap="square" lIns="91440" tIns="45720" rIns="91440" bIns="45720" anchor="t">
            <a:spAutoFit/>
          </a:bodyPr>
          <a:lstStyle/>
          <a:p>
            <a:r>
              <a:rPr lang="en-US" sz="2800" b="1" dirty="0">
                <a:solidFill>
                  <a:schemeClr val="accent2"/>
                </a:solidFill>
                <a:latin typeface="Times New Roman"/>
                <a:cs typeface="Times New Roman"/>
              </a:rPr>
              <a:t>Output:</a:t>
            </a:r>
            <a:endParaRPr lang="en-US" sz="2800" b="1" dirty="0">
              <a:solidFill>
                <a:schemeClr val="accent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62DCEC9-A7C2-54C0-01FE-AA3A51FF6403}"/>
              </a:ext>
            </a:extLst>
          </p:cNvPr>
          <p:cNvSpPr txBox="1"/>
          <p:nvPr/>
        </p:nvSpPr>
        <p:spPr>
          <a:xfrm>
            <a:off x="656245" y="1393085"/>
            <a:ext cx="1087951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ea typeface="Calibri"/>
                <a:cs typeface="Calibri"/>
              </a:rPr>
              <a:t>Sign-up Component: </a:t>
            </a:r>
            <a:r>
              <a:rPr lang="en-US" dirty="0">
                <a:latin typeface="Times New Roman"/>
                <a:ea typeface="Calibri"/>
                <a:cs typeface="Calibri"/>
              </a:rPr>
              <a:t>New users through signup component can register and the data will be stored in </a:t>
            </a:r>
            <a:r>
              <a:rPr lang="en-US" dirty="0" err="1">
                <a:latin typeface="Times New Roman"/>
                <a:ea typeface="Calibri"/>
                <a:cs typeface="Calibri"/>
              </a:rPr>
              <a:t>mongodb</a:t>
            </a:r>
            <a:r>
              <a:rPr lang="en-US" dirty="0">
                <a:latin typeface="Times New Roman"/>
                <a:ea typeface="Calibri"/>
                <a:cs typeface="Calibri"/>
              </a:rPr>
              <a:t> database.</a:t>
            </a:r>
          </a:p>
          <a:p>
            <a:endParaRPr lang="en-US" dirty="0">
              <a:latin typeface="Times New Roman"/>
              <a:ea typeface="Calibri"/>
              <a:cs typeface="Calibri"/>
            </a:endParaRPr>
          </a:p>
          <a:p>
            <a:pPr marL="285750" indent="-285750">
              <a:buFont typeface="Wingdings"/>
              <a:buChar char="§"/>
            </a:pPr>
            <a:r>
              <a:rPr lang="en-US" b="1" dirty="0">
                <a:latin typeface="Times New Roman"/>
                <a:ea typeface="Calibri"/>
                <a:cs typeface="Calibri"/>
              </a:rPr>
              <a:t>FirstName: </a:t>
            </a:r>
            <a:r>
              <a:rPr lang="en-US" dirty="0">
                <a:latin typeface="Times New Roman"/>
                <a:ea typeface="Calibri"/>
                <a:cs typeface="Calibri"/>
              </a:rPr>
              <a:t>User enters first name in the bar.</a:t>
            </a:r>
          </a:p>
          <a:p>
            <a:pPr marL="285750" indent="-285750">
              <a:buFont typeface="Wingdings"/>
              <a:buChar char="§"/>
            </a:pPr>
            <a:r>
              <a:rPr lang="en-US" b="1" dirty="0">
                <a:latin typeface="Times New Roman"/>
                <a:ea typeface="Calibri"/>
                <a:cs typeface="Calibri"/>
              </a:rPr>
              <a:t>LastName: </a:t>
            </a:r>
            <a:r>
              <a:rPr lang="en-US" dirty="0">
                <a:latin typeface="Times New Roman"/>
                <a:ea typeface="Calibri"/>
                <a:cs typeface="Calibri"/>
              </a:rPr>
              <a:t>User can enter last name.</a:t>
            </a:r>
          </a:p>
          <a:p>
            <a:pPr marL="285750" indent="-285750">
              <a:buFont typeface="Wingdings"/>
              <a:buChar char="§"/>
            </a:pPr>
            <a:r>
              <a:rPr lang="en-US" b="1" dirty="0">
                <a:latin typeface="Times New Roman"/>
                <a:ea typeface="Calibri"/>
                <a:cs typeface="Calibri"/>
              </a:rPr>
              <a:t>Email</a:t>
            </a:r>
            <a:r>
              <a:rPr lang="en-US" dirty="0">
                <a:latin typeface="Times New Roman"/>
                <a:ea typeface="Calibri"/>
                <a:cs typeface="Calibri"/>
              </a:rPr>
              <a:t>: User enter the email.</a:t>
            </a:r>
          </a:p>
          <a:p>
            <a:pPr marL="285750" indent="-285750">
              <a:buFont typeface="Wingdings"/>
              <a:buChar char="§"/>
            </a:pPr>
            <a:r>
              <a:rPr lang="en-US" b="1" dirty="0">
                <a:latin typeface="Times New Roman"/>
                <a:ea typeface="Calibri"/>
                <a:cs typeface="Calibri"/>
              </a:rPr>
              <a:t>Password:</a:t>
            </a:r>
            <a:r>
              <a:rPr lang="en-US" dirty="0">
                <a:latin typeface="Times New Roman"/>
                <a:ea typeface="Calibri"/>
                <a:cs typeface="Calibri"/>
              </a:rPr>
              <a:t> User can create password as per the norms, which should be strong password.</a:t>
            </a:r>
          </a:p>
          <a:p>
            <a:pPr marL="285750" indent="-285750">
              <a:buFont typeface="Wingdings"/>
              <a:buChar char="§"/>
            </a:pPr>
            <a:r>
              <a:rPr lang="en-US" b="1" dirty="0" err="1">
                <a:latin typeface="Times New Roman"/>
                <a:ea typeface="Calibri"/>
                <a:cs typeface="Calibri"/>
              </a:rPr>
              <a:t>SignUpButton</a:t>
            </a:r>
            <a:r>
              <a:rPr lang="en-US" dirty="0">
                <a:latin typeface="Times New Roman"/>
                <a:ea typeface="Calibri"/>
                <a:cs typeface="Calibri"/>
              </a:rPr>
              <a:t>: After completing all the process one can sign-up.</a:t>
            </a:r>
          </a:p>
          <a:p>
            <a:pPr marL="285750" indent="-285750">
              <a:buFont typeface="Wingdings"/>
              <a:buChar char="§"/>
            </a:pPr>
            <a:endParaRPr lang="en-US" dirty="0">
              <a:latin typeface="Times New Roman"/>
              <a:ea typeface="Calibri"/>
              <a:cs typeface="Calibri"/>
            </a:endParaRPr>
          </a:p>
          <a:p>
            <a:r>
              <a:rPr lang="en-US" b="1" dirty="0">
                <a:latin typeface="Times New Roman"/>
                <a:ea typeface="Calibri"/>
                <a:cs typeface="Calibri"/>
              </a:rPr>
              <a:t>Sign-in Component:</a:t>
            </a:r>
          </a:p>
          <a:p>
            <a:endParaRPr lang="en-US" b="1" dirty="0">
              <a:latin typeface="Times New Roman"/>
              <a:ea typeface="Calibri"/>
              <a:cs typeface="Calibri"/>
            </a:endParaRPr>
          </a:p>
          <a:p>
            <a:pPr marL="285750" indent="-285750">
              <a:buFont typeface="Wingdings"/>
              <a:buChar char="§"/>
            </a:pPr>
            <a:r>
              <a:rPr lang="en-US" b="1" dirty="0">
                <a:latin typeface="Times New Roman"/>
                <a:ea typeface="Calibri"/>
                <a:cs typeface="Calibri"/>
              </a:rPr>
              <a:t>Email: </a:t>
            </a:r>
            <a:r>
              <a:rPr lang="en-US" dirty="0">
                <a:latin typeface="Times New Roman"/>
                <a:ea typeface="Calibri"/>
                <a:cs typeface="Calibri"/>
              </a:rPr>
              <a:t>Users can enter the registered email from the sign-up component.</a:t>
            </a:r>
          </a:p>
          <a:p>
            <a:pPr marL="285750" indent="-285750">
              <a:buFont typeface="Wingdings"/>
              <a:buChar char="§"/>
            </a:pPr>
            <a:r>
              <a:rPr lang="en-US" b="1" dirty="0">
                <a:latin typeface="Times New Roman"/>
                <a:ea typeface="Calibri"/>
                <a:cs typeface="Calibri"/>
              </a:rPr>
              <a:t>Password: </a:t>
            </a:r>
            <a:r>
              <a:rPr lang="en-US" dirty="0">
                <a:latin typeface="Times New Roman"/>
                <a:ea typeface="Calibri"/>
                <a:cs typeface="Calibri"/>
              </a:rPr>
              <a:t>Users can enter the registered password.</a:t>
            </a:r>
          </a:p>
          <a:p>
            <a:pPr marL="285750" indent="-285750">
              <a:buFont typeface="Wingdings"/>
              <a:buChar char="§"/>
            </a:pPr>
            <a:r>
              <a:rPr lang="en-US" b="1" dirty="0">
                <a:latin typeface="Times New Roman"/>
                <a:ea typeface="Calibri"/>
                <a:cs typeface="Calibri"/>
              </a:rPr>
              <a:t>Sign-In:</a:t>
            </a:r>
            <a:r>
              <a:rPr lang="en-US" dirty="0">
                <a:latin typeface="Times New Roman"/>
                <a:ea typeface="Calibri"/>
                <a:cs typeface="Calibri"/>
              </a:rPr>
              <a:t> the button signs the user into the dashboard page of </a:t>
            </a:r>
            <a:r>
              <a:rPr lang="en-US" dirty="0" err="1">
                <a:latin typeface="Times New Roman"/>
                <a:ea typeface="Calibri"/>
                <a:cs typeface="Calibri"/>
              </a:rPr>
              <a:t>paybuddy</a:t>
            </a:r>
            <a:r>
              <a:rPr lang="en-US" dirty="0">
                <a:latin typeface="Times New Roman"/>
                <a:ea typeface="Calibri"/>
                <a:cs typeface="Calibri"/>
              </a:rPr>
              <a:t>.</a:t>
            </a:r>
          </a:p>
          <a:p>
            <a:pPr marL="285750" indent="-285750">
              <a:buFont typeface="Wingdings"/>
              <a:buChar char="§"/>
            </a:pPr>
            <a:endParaRPr lang="en-US" dirty="0">
              <a:latin typeface="Times New Roman"/>
              <a:ea typeface="Calibri"/>
              <a:cs typeface="Calibri"/>
            </a:endParaRPr>
          </a:p>
          <a:p>
            <a:pPr marL="285750" indent="-285750">
              <a:buFont typeface="Wingdings"/>
              <a:buChar char="§"/>
            </a:pPr>
            <a:endParaRPr lang="en-US" dirty="0">
              <a:latin typeface="Times New Roman"/>
              <a:ea typeface="Calibri"/>
              <a:cs typeface="Calibri"/>
            </a:endParaRPr>
          </a:p>
          <a:p>
            <a:pPr marL="285750" indent="-285750">
              <a:buFont typeface="Wingdings"/>
              <a:buChar char="§"/>
            </a:pPr>
            <a:endParaRPr lang="en-US" dirty="0">
              <a:ea typeface="Calibri"/>
              <a:cs typeface="Calibri"/>
            </a:endParaRPr>
          </a:p>
        </p:txBody>
      </p:sp>
    </p:spTree>
    <p:extLst>
      <p:ext uri="{BB962C8B-B14F-4D97-AF65-F5344CB8AC3E}">
        <p14:creationId xmlns:p14="http://schemas.microsoft.com/office/powerpoint/2010/main" val="2842786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D8B74-F565-F9E2-E125-04F57015C42D}"/>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BBDF6EEC-7C7B-8319-4C12-AF94751E1F29}"/>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5FED70AA-1583-EE1F-87B7-2B2E7B5F74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75A897BD-5939-3493-878D-69EB14424109}"/>
              </a:ext>
            </a:extLst>
          </p:cNvPr>
          <p:cNvSpPr>
            <a:spLocks noGrp="1"/>
          </p:cNvSpPr>
          <p:nvPr>
            <p:ph type="dt" sz="half" idx="10"/>
          </p:nvPr>
        </p:nvSpPr>
        <p:spPr>
          <a:xfrm>
            <a:off x="838200" y="6356350"/>
            <a:ext cx="2743200" cy="365125"/>
          </a:xfrm>
        </p:spPr>
        <p:txBody>
          <a:bodyPr/>
          <a:lstStyle/>
          <a:p>
            <a:pPr>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Date: 29-03-2025</a:t>
            </a:r>
          </a:p>
        </p:txBody>
      </p:sp>
      <p:sp>
        <p:nvSpPr>
          <p:cNvPr id="7" name="Footer Placeholder 6">
            <a:extLst>
              <a:ext uri="{FF2B5EF4-FFF2-40B4-BE49-F238E27FC236}">
                <a16:creationId xmlns:a16="http://schemas.microsoft.com/office/drawing/2014/main" id="{123AF500-7ADF-72D9-4D1A-DDAB50FB5019}"/>
              </a:ext>
            </a:extLst>
          </p:cNvPr>
          <p:cNvSpPr>
            <a:spLocks noGrp="1"/>
          </p:cNvSpPr>
          <p:nvPr>
            <p:ph type="ftr" sz="quarter" idx="11"/>
          </p:nvPr>
        </p:nvSpPr>
        <p:spPr>
          <a:xfrm>
            <a:off x="3396000" y="6176962"/>
            <a:ext cx="5400000" cy="681037"/>
          </a:xfrm>
        </p:spPr>
        <p:txBody>
          <a:bodyPr/>
          <a:lstStyle/>
          <a:p>
            <a:pPr>
              <a:defRPr/>
            </a:pPr>
            <a:r>
              <a:rPr lang="en-IN" sz="1200" b="0" i="0" u="none" strike="noStrike" kern="1200" cap="none" spc="0" normalizeH="0" baseline="0" noProof="0" dirty="0">
                <a:ln>
                  <a:noFill/>
                </a:ln>
                <a:solidFill>
                  <a:prstClr val="white"/>
                </a:solidFill>
                <a:effectLst/>
                <a:uLnTx/>
                <a:uFillTx/>
                <a:latin typeface="Calibri" panose="020F0502020204030204"/>
                <a:ea typeface="Calibri"/>
                <a:cs typeface="Calibri"/>
              </a:rPr>
              <a:t>Conclusion</a:t>
            </a:r>
          </a:p>
        </p:txBody>
      </p:sp>
      <p:sp>
        <p:nvSpPr>
          <p:cNvPr id="8" name="Slide Number Placeholder 7">
            <a:extLst>
              <a:ext uri="{FF2B5EF4-FFF2-40B4-BE49-F238E27FC236}">
                <a16:creationId xmlns:a16="http://schemas.microsoft.com/office/drawing/2014/main" id="{2AF14982-3EB2-6692-C752-20B2D88F1ED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a:solidFill>
                  <a:prstClr val="white"/>
                </a:solidFill>
                <a:latin typeface="Calibri" panose="020F0502020204030204"/>
                <a:ea typeface="Calibri"/>
                <a:cs typeface="Calibri"/>
              </a:rPr>
              <a:t>11</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C2C3567-8F90-FCAB-5669-AB4ADA52F905}"/>
              </a:ext>
            </a:extLst>
          </p:cNvPr>
          <p:cNvSpPr txBox="1"/>
          <p:nvPr/>
        </p:nvSpPr>
        <p:spPr>
          <a:xfrm>
            <a:off x="4940198" y="669347"/>
            <a:ext cx="1931292" cy="52322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B071FDC4-6A2C-D748-168B-121C2B770224}"/>
              </a:ext>
            </a:extLst>
          </p:cNvPr>
          <p:cNvSpPr txBox="1"/>
          <p:nvPr/>
        </p:nvSpPr>
        <p:spPr>
          <a:xfrm>
            <a:off x="838200" y="1414792"/>
            <a:ext cx="10515600" cy="1477328"/>
          </a:xfrm>
          <a:prstGeom prst="rect">
            <a:avLst/>
          </a:prstGeom>
          <a:noFill/>
        </p:spPr>
        <p:txBody>
          <a:bodyPr wrap="square" lIns="91440" tIns="45720" rIns="91440" bIns="45720" anchor="t">
            <a:spAutoFit/>
          </a:bodyPr>
          <a:lstStyle/>
          <a:p>
            <a:r>
              <a:rPr lang="en-US" b="1" dirty="0" err="1">
                <a:latin typeface="Times New Roman"/>
                <a:ea typeface="+mn-lt"/>
                <a:cs typeface="+mn-lt"/>
              </a:rPr>
              <a:t>PayBuddy</a:t>
            </a:r>
            <a:r>
              <a:rPr lang="en-US" dirty="0">
                <a:latin typeface="Times New Roman"/>
                <a:ea typeface="+mn-lt"/>
                <a:cs typeface="+mn-lt"/>
              </a:rPr>
              <a:t> is a simple, secure, and convenient platform that makes digital transactions easy for everyone. Whether it's paying bills, transferring money, or shopping online, </a:t>
            </a:r>
            <a:r>
              <a:rPr lang="en-US" dirty="0" err="1">
                <a:latin typeface="Times New Roman"/>
                <a:ea typeface="+mn-lt"/>
                <a:cs typeface="+mn-lt"/>
              </a:rPr>
              <a:t>PayBuddy</a:t>
            </a:r>
            <a:r>
              <a:rPr lang="en-US" dirty="0">
                <a:latin typeface="Times New Roman"/>
                <a:ea typeface="+mn-lt"/>
                <a:cs typeface="+mn-lt"/>
              </a:rPr>
              <a:t> ensures that all your </a:t>
            </a:r>
            <a:r>
              <a:rPr lang="en-US" b="1" dirty="0">
                <a:latin typeface="Times New Roman"/>
                <a:ea typeface="+mn-lt"/>
                <a:cs typeface="+mn-lt"/>
              </a:rPr>
              <a:t>financial</a:t>
            </a:r>
            <a:r>
              <a:rPr lang="en-US" dirty="0">
                <a:latin typeface="Times New Roman"/>
                <a:ea typeface="+mn-lt"/>
                <a:cs typeface="+mn-lt"/>
              </a:rPr>
              <a:t> </a:t>
            </a:r>
            <a:r>
              <a:rPr lang="en-US" b="1" dirty="0">
                <a:latin typeface="Times New Roman"/>
                <a:ea typeface="+mn-lt"/>
                <a:cs typeface="+mn-lt"/>
              </a:rPr>
              <a:t>needs</a:t>
            </a:r>
            <a:r>
              <a:rPr lang="en-US" dirty="0">
                <a:latin typeface="Times New Roman"/>
                <a:ea typeface="+mn-lt"/>
                <a:cs typeface="+mn-lt"/>
              </a:rPr>
              <a:t> are met quickly and safely. With a focus on security, user-friendliness, and constant improvements, </a:t>
            </a:r>
            <a:r>
              <a:rPr lang="en-US" dirty="0" err="1">
                <a:latin typeface="Times New Roman"/>
                <a:ea typeface="+mn-lt"/>
                <a:cs typeface="+mn-lt"/>
              </a:rPr>
              <a:t>PayBuddy</a:t>
            </a:r>
            <a:r>
              <a:rPr lang="en-US" dirty="0">
                <a:latin typeface="Times New Roman"/>
                <a:ea typeface="+mn-lt"/>
                <a:cs typeface="+mn-lt"/>
              </a:rPr>
              <a:t> is set to grow and adapt to the </a:t>
            </a:r>
            <a:r>
              <a:rPr lang="en-US" b="1" dirty="0">
                <a:latin typeface="Times New Roman"/>
                <a:ea typeface="+mn-lt"/>
                <a:cs typeface="+mn-lt"/>
              </a:rPr>
              <a:t>ever-changing digital world.</a:t>
            </a:r>
            <a:r>
              <a:rPr lang="en-US" dirty="0">
                <a:latin typeface="Times New Roman"/>
                <a:ea typeface="+mn-lt"/>
                <a:cs typeface="+mn-lt"/>
              </a:rPr>
              <a:t> As more people move towards cashless payments, </a:t>
            </a:r>
            <a:r>
              <a:rPr lang="en-US" dirty="0" err="1">
                <a:latin typeface="Times New Roman"/>
                <a:ea typeface="+mn-lt"/>
                <a:cs typeface="+mn-lt"/>
              </a:rPr>
              <a:t>PayBuddy</a:t>
            </a:r>
            <a:r>
              <a:rPr lang="en-US" dirty="0">
                <a:latin typeface="Times New Roman"/>
                <a:ea typeface="+mn-lt"/>
                <a:cs typeface="+mn-lt"/>
              </a:rPr>
              <a:t> will continue to be a</a:t>
            </a:r>
            <a:r>
              <a:rPr lang="en-US" b="1" dirty="0">
                <a:latin typeface="Times New Roman"/>
                <a:ea typeface="+mn-lt"/>
                <a:cs typeface="+mn-lt"/>
              </a:rPr>
              <a:t> reliable tool.</a:t>
            </a:r>
            <a:endParaRPr lang="en-US" b="1" dirty="0">
              <a:latin typeface="Times New Roman"/>
            </a:endParaRPr>
          </a:p>
        </p:txBody>
      </p:sp>
      <p:sp>
        <p:nvSpPr>
          <p:cNvPr id="16" name="Rectangle 7">
            <a:extLst>
              <a:ext uri="{FF2B5EF4-FFF2-40B4-BE49-F238E27FC236}">
                <a16:creationId xmlns:a16="http://schemas.microsoft.com/office/drawing/2014/main" id="{1751F5C8-4B5E-CEEC-AB44-2D8B5FEC7ADD}"/>
              </a:ext>
            </a:extLst>
          </p:cNvPr>
          <p:cNvSpPr>
            <a:spLocks noChangeArrowheads="1"/>
          </p:cNvSpPr>
          <p:nvPr/>
        </p:nvSpPr>
        <p:spPr bwMode="auto">
          <a:xfrm>
            <a:off x="843237" y="3397311"/>
            <a:ext cx="1051056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effectLst/>
                <a:latin typeface="Times New Roman"/>
                <a:cs typeface="Times New Roman"/>
              </a:rPr>
              <a:t>Key Features</a:t>
            </a:r>
            <a:r>
              <a:rPr lang="en-US" altLang="en-US" b="1" dirty="0">
                <a:latin typeface="Times New Roman"/>
                <a:cs typeface="Times New Roman"/>
              </a:rPr>
              <a:t>:</a:t>
            </a:r>
            <a:endParaRPr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indent="-285750" defTabSz="914400">
              <a:buFont typeface="Arial"/>
              <a:buChar char="•"/>
            </a:pPr>
            <a:r>
              <a:rPr lang="en-US" b="1" dirty="0">
                <a:latin typeface="Times New Roman"/>
                <a:ea typeface="+mn-lt"/>
                <a:cs typeface="+mn-lt"/>
              </a:rPr>
              <a:t>Fast Transactions</a:t>
            </a:r>
            <a:r>
              <a:rPr lang="en-US" dirty="0">
                <a:latin typeface="Times New Roman"/>
                <a:ea typeface="+mn-lt"/>
                <a:cs typeface="+mn-lt"/>
              </a:rPr>
              <a:t>: Instantly send and receive money with real-time payment processing.</a:t>
            </a:r>
            <a:endParaRPr lang="en-US" dirty="0">
              <a:latin typeface="Times New Roman"/>
              <a:cs typeface="Times New Roman"/>
            </a:endParaRPr>
          </a:p>
          <a:p>
            <a:pPr marL="285750" indent="-285750" defTabSz="914400">
              <a:buFont typeface="Arial"/>
              <a:buChar char="•"/>
            </a:pPr>
            <a:r>
              <a:rPr lang="en-US" b="1" dirty="0">
                <a:latin typeface="Times New Roman"/>
                <a:ea typeface="+mn-lt"/>
                <a:cs typeface="+mn-lt"/>
              </a:rPr>
              <a:t>Secure Payments</a:t>
            </a:r>
            <a:r>
              <a:rPr lang="en-US" dirty="0">
                <a:latin typeface="Times New Roman"/>
                <a:ea typeface="+mn-lt"/>
                <a:cs typeface="+mn-lt"/>
              </a:rPr>
              <a:t>: Advanced encryption and two-factor authentication for safe transactions.</a:t>
            </a:r>
            <a:endParaRPr lang="en-US" dirty="0">
              <a:latin typeface="Times New Roman"/>
              <a:cs typeface="Times New Roman"/>
            </a:endParaRPr>
          </a:p>
          <a:p>
            <a:pPr marL="285750" indent="-285750" defTabSz="914400">
              <a:buFont typeface="Arial"/>
              <a:buChar char="•"/>
            </a:pPr>
            <a:r>
              <a:rPr lang="en-US" b="1" dirty="0">
                <a:latin typeface="Times New Roman"/>
                <a:ea typeface="+mn-lt"/>
                <a:cs typeface="+mn-lt"/>
              </a:rPr>
              <a:t>User-Friendly Interface</a:t>
            </a:r>
            <a:r>
              <a:rPr lang="en-US" dirty="0">
                <a:latin typeface="Times New Roman"/>
                <a:ea typeface="+mn-lt"/>
                <a:cs typeface="+mn-lt"/>
              </a:rPr>
              <a:t>: Simple and easy-to-use design for seamless navigation.</a:t>
            </a:r>
            <a:endParaRPr lang="en-US" dirty="0">
              <a:latin typeface="Times New Roman"/>
              <a:cs typeface="Times New Roman"/>
            </a:endParaRPr>
          </a:p>
          <a:p>
            <a:pPr marL="285750" indent="-285750" defTabSz="914400">
              <a:buFont typeface="Arial"/>
              <a:buChar char="•"/>
            </a:pPr>
            <a:r>
              <a:rPr lang="en-US" b="1" dirty="0">
                <a:latin typeface="Times New Roman"/>
                <a:ea typeface="+mn-lt"/>
                <a:cs typeface="+mn-lt"/>
              </a:rPr>
              <a:t>Money Transfer</a:t>
            </a:r>
            <a:r>
              <a:rPr lang="en-US" dirty="0">
                <a:latin typeface="Times New Roman"/>
                <a:ea typeface="+mn-lt"/>
                <a:cs typeface="+mn-lt"/>
              </a:rPr>
              <a:t>: Send money to friends, family, or businesses quickly and securely.</a:t>
            </a:r>
            <a:endParaRPr lang="en-US" dirty="0">
              <a:latin typeface="Times New Roman"/>
              <a:cs typeface="Times New Roman"/>
            </a:endParaRPr>
          </a:p>
          <a:p>
            <a:pPr marL="285750" indent="-285750" defTabSz="914400">
              <a:buFont typeface="Arial"/>
              <a:buChar char="•"/>
            </a:pPr>
            <a:r>
              <a:rPr lang="en-US" b="1" dirty="0">
                <a:latin typeface="Times New Roman"/>
                <a:ea typeface="+mn-lt"/>
                <a:cs typeface="+mn-lt"/>
              </a:rPr>
              <a:t>Payment History</a:t>
            </a:r>
            <a:r>
              <a:rPr lang="en-US" dirty="0">
                <a:latin typeface="Times New Roman"/>
                <a:ea typeface="+mn-lt"/>
                <a:cs typeface="+mn-lt"/>
              </a:rPr>
              <a:t>: Track and manage your transactions with detailed records.</a:t>
            </a:r>
            <a:endParaRPr lang="en-US" dirty="0">
              <a:latin typeface="Times New Roman"/>
              <a:cs typeface="Times New Roman"/>
            </a:endParaRPr>
          </a:p>
          <a:p>
            <a:pPr marL="285750" indent="-285750" defTabSz="914400">
              <a:buFont typeface="Arial"/>
              <a:buChar char="•"/>
            </a:pPr>
            <a:r>
              <a:rPr lang="en-US" b="1" dirty="0">
                <a:latin typeface="Times New Roman"/>
                <a:ea typeface="+mn-lt"/>
                <a:cs typeface="+mn-lt"/>
              </a:rPr>
              <a:t>Multiple Payment Methods</a:t>
            </a:r>
            <a:r>
              <a:rPr lang="en-US" dirty="0">
                <a:latin typeface="Times New Roman"/>
                <a:ea typeface="+mn-lt"/>
                <a:cs typeface="+mn-lt"/>
              </a:rPr>
              <a:t>: Link and use debit/credit cards, bank accounts, and e-wallets</a:t>
            </a:r>
            <a:endParaRPr lang="en-US" dirty="0">
              <a:latin typeface="Times New Roman"/>
              <a:cs typeface="Times New Roman"/>
            </a:endParaRPr>
          </a:p>
          <a:p>
            <a:pPr marL="285750" indent="-285750" defTabSz="914400">
              <a:buFont typeface="Arial"/>
              <a:buChar char="•"/>
            </a:pPr>
            <a:r>
              <a:rPr lang="en-US" b="1" dirty="0">
                <a:latin typeface="Times New Roman"/>
                <a:ea typeface="+mn-lt"/>
                <a:cs typeface="+mn-lt"/>
              </a:rPr>
              <a:t>Financial Inclusion</a:t>
            </a:r>
            <a:r>
              <a:rPr lang="en-US" dirty="0">
                <a:latin typeface="Times New Roman"/>
                <a:ea typeface="+mn-lt"/>
                <a:cs typeface="+mn-lt"/>
              </a:rPr>
              <a:t>: Accessible to users without traditional banking accounts.</a:t>
            </a:r>
            <a:endParaRPr lang="en-US" dirty="0">
              <a:latin typeface="Times New Roman"/>
              <a:cs typeface="Times New Roman"/>
            </a:endParaRPr>
          </a:p>
          <a:p>
            <a:pPr defTabSz="914400">
              <a:spcBef>
                <a:spcPct val="0"/>
              </a:spcBef>
              <a:spcAft>
                <a:spcPct val="0"/>
              </a:spcAft>
            </a:pPr>
            <a:endParaRPr lang="en-US" altLang="en-US" b="1" dirty="0">
              <a:latin typeface="Times New Roman" panose="02020603050405020304" pitchFamily="18" charset="0"/>
              <a:cs typeface="Times New Roman" panose="02020603050405020304" pitchFamily="18" charset="0"/>
            </a:endParaRPr>
          </a:p>
          <a:p>
            <a:pPr marR="0" lvl="0" algn="l" defTabSz="914400" rtl="0" latinLnBrk="0">
              <a:lnSpc>
                <a:spcPct val="100000"/>
              </a:lnSpc>
              <a:spcBef>
                <a:spcPct val="0"/>
              </a:spcBef>
              <a:spcAft>
                <a:spcPct val="0"/>
              </a:spcAft>
              <a:buClrTx/>
              <a:buSzTx/>
              <a:tabLst/>
            </a:pPr>
            <a:endParaRPr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endParaRPr lang="en-US" altLang="en-US" b="1" dirty="0">
              <a:latin typeface="Times New Roman" panose="02020603050405020304" pitchFamily="18" charset="0"/>
              <a:cs typeface="Times New Roman" panose="02020603050405020304" pitchFamily="18" charset="0"/>
            </a:endParaRPr>
          </a:p>
          <a:p>
            <a:pPr marL="285750" indent="-285750" defTabSz="914400" eaLnBrk="0" fontAlgn="base" hangingPunct="0">
              <a:spcBef>
                <a:spcPct val="0"/>
              </a:spcBef>
              <a:spcAft>
                <a:spcPct val="0"/>
              </a:spcAf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51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2E9F1-48AA-77AE-3C88-175621269154}"/>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9678E5A-8F7A-A54B-7A10-0F5AEC9F5379}"/>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590B4946-E930-40CA-2387-0F8EA66055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D5C39639-FC74-03DD-AE86-4865A71BDBF7}"/>
              </a:ext>
            </a:extLst>
          </p:cNvPr>
          <p:cNvSpPr>
            <a:spLocks noGrp="1"/>
          </p:cNvSpPr>
          <p:nvPr>
            <p:ph type="dt" sz="half" idx="10"/>
          </p:nvPr>
        </p:nvSpPr>
        <p:spPr>
          <a:xfrm>
            <a:off x="838200" y="6356350"/>
            <a:ext cx="2743200" cy="365125"/>
          </a:xfrm>
        </p:spPr>
        <p:txBody>
          <a:bodyPr/>
          <a:lstStyle/>
          <a:p>
            <a:pPr>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Date: 29-03-2025</a:t>
            </a:r>
          </a:p>
        </p:txBody>
      </p:sp>
      <p:sp>
        <p:nvSpPr>
          <p:cNvPr id="7" name="Footer Placeholder 6">
            <a:extLst>
              <a:ext uri="{FF2B5EF4-FFF2-40B4-BE49-F238E27FC236}">
                <a16:creationId xmlns:a16="http://schemas.microsoft.com/office/drawing/2014/main" id="{BADD61DE-D78F-CAD1-BFD0-3653777634B2}"/>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Future Scope</a:t>
            </a:r>
          </a:p>
        </p:txBody>
      </p:sp>
      <p:sp>
        <p:nvSpPr>
          <p:cNvPr id="8" name="Slide Number Placeholder 7">
            <a:extLst>
              <a:ext uri="{FF2B5EF4-FFF2-40B4-BE49-F238E27FC236}">
                <a16:creationId xmlns:a16="http://schemas.microsoft.com/office/drawing/2014/main" id="{82572833-C681-56FC-4BB7-B616788A4D0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a:solidFill>
                  <a:prstClr val="white"/>
                </a:solidFill>
                <a:latin typeface="Calibri" panose="020F0502020204030204"/>
                <a:ea typeface="Calibri"/>
                <a:cs typeface="Calibri"/>
              </a:rPr>
              <a:t>12</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DC6FAEA-DFDF-8C66-68F6-477ABEAEC921}"/>
              </a:ext>
            </a:extLst>
          </p:cNvPr>
          <p:cNvSpPr txBox="1"/>
          <p:nvPr/>
        </p:nvSpPr>
        <p:spPr>
          <a:xfrm>
            <a:off x="4984061" y="594915"/>
            <a:ext cx="2213580" cy="52322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Future Scope</a:t>
            </a:r>
          </a:p>
        </p:txBody>
      </p:sp>
      <p:sp>
        <p:nvSpPr>
          <p:cNvPr id="16" name="Rectangle 7">
            <a:extLst>
              <a:ext uri="{FF2B5EF4-FFF2-40B4-BE49-F238E27FC236}">
                <a16:creationId xmlns:a16="http://schemas.microsoft.com/office/drawing/2014/main" id="{DE3194E5-385D-1B40-2577-EB38EFB2A8D6}"/>
              </a:ext>
            </a:extLst>
          </p:cNvPr>
          <p:cNvSpPr>
            <a:spLocks noChangeArrowheads="1"/>
          </p:cNvSpPr>
          <p:nvPr/>
        </p:nvSpPr>
        <p:spPr bwMode="auto">
          <a:xfrm>
            <a:off x="752153" y="1131763"/>
            <a:ext cx="10601647" cy="5153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a:spcBef>
                <a:spcPct val="0"/>
              </a:spcBef>
              <a:spcAft>
                <a:spcPct val="0"/>
              </a:spcAft>
            </a:pPr>
            <a:r>
              <a:rPr lang="en-US" dirty="0">
                <a:latin typeface="Times New Roman"/>
                <a:ea typeface="+mn-lt"/>
                <a:cs typeface="+mn-lt"/>
              </a:rPr>
              <a:t>The future of </a:t>
            </a:r>
            <a:r>
              <a:rPr lang="en-US" b="1" dirty="0" err="1">
                <a:latin typeface="Times New Roman"/>
                <a:ea typeface="+mn-lt"/>
                <a:cs typeface="+mn-lt"/>
              </a:rPr>
              <a:t>PayBuddy</a:t>
            </a:r>
            <a:r>
              <a:rPr lang="en-US" dirty="0">
                <a:latin typeface="Times New Roman"/>
                <a:ea typeface="+mn-lt"/>
                <a:cs typeface="+mn-lt"/>
              </a:rPr>
              <a:t> in the world of digital transactions looks exciting, with many opportunities for growth and improvement.</a:t>
            </a:r>
          </a:p>
          <a:p>
            <a:pPr marL="0" marR="0" lvl="0" indent="0" algn="l" defTabSz="914400" rtl="0" eaLnBrk="0" fontAlgn="base" latinLnBrk="0" hangingPunct="0">
              <a:lnSpc>
                <a:spcPct val="100000"/>
              </a:lnSpc>
              <a:spcBef>
                <a:spcPct val="0"/>
              </a:spcBef>
              <a:spcAft>
                <a:spcPct val="0"/>
              </a:spcAft>
              <a:buClrTx/>
              <a:buSzTx/>
              <a:tabLst/>
            </a:pPr>
            <a:r>
              <a:rPr lang="en-US" b="1" dirty="0">
                <a:latin typeface="Times New Roman"/>
                <a:cs typeface="Times New Roman"/>
              </a:rPr>
              <a:t>Key Features</a:t>
            </a:r>
          </a:p>
          <a:p>
            <a:pPr marL="285750" indent="-285750" defTabSz="914400">
              <a:buFont typeface="Arial"/>
              <a:buChar char="•"/>
            </a:pPr>
            <a:r>
              <a:rPr lang="en-US" b="1" dirty="0">
                <a:latin typeface="Times New Roman"/>
                <a:ea typeface="+mn-lt"/>
                <a:cs typeface="+mn-lt"/>
              </a:rPr>
              <a:t>Wider User Base</a:t>
            </a:r>
            <a:r>
              <a:rPr lang="en-US" dirty="0">
                <a:latin typeface="Times New Roman"/>
                <a:ea typeface="+mn-lt"/>
                <a:cs typeface="+mn-lt"/>
              </a:rPr>
              <a:t>: As more people in India and around the world get access to smartphones and the internet, </a:t>
            </a:r>
            <a:r>
              <a:rPr lang="en-US" dirty="0" err="1">
                <a:latin typeface="Times New Roman"/>
                <a:ea typeface="+mn-lt"/>
                <a:cs typeface="+mn-lt"/>
              </a:rPr>
              <a:t>PayBuddy</a:t>
            </a:r>
            <a:r>
              <a:rPr lang="en-US" dirty="0">
                <a:latin typeface="Times New Roman"/>
                <a:ea typeface="+mn-lt"/>
                <a:cs typeface="+mn-lt"/>
              </a:rPr>
              <a:t> will become a go-to platform for digital payments, allowing people to easily manage their finances anytime, anywhere.</a:t>
            </a:r>
            <a:endParaRPr lang="en-US" dirty="0">
              <a:latin typeface="Times New Roman"/>
              <a:cs typeface="Times New Roman"/>
            </a:endParaRPr>
          </a:p>
          <a:p>
            <a:pPr marL="285750" indent="-285750" defTabSz="914400">
              <a:buFont typeface="Arial"/>
              <a:buChar char="•"/>
            </a:pPr>
            <a:r>
              <a:rPr lang="en-US" b="1" dirty="0">
                <a:latin typeface="Times New Roman"/>
                <a:ea typeface="+mn-lt"/>
                <a:cs typeface="+mn-lt"/>
              </a:rPr>
              <a:t>Faster Transactions</a:t>
            </a:r>
            <a:r>
              <a:rPr lang="en-US" dirty="0">
                <a:latin typeface="Times New Roman"/>
                <a:ea typeface="+mn-lt"/>
                <a:cs typeface="+mn-lt"/>
              </a:rPr>
              <a:t>: </a:t>
            </a:r>
            <a:r>
              <a:rPr lang="en-US" dirty="0" err="1">
                <a:latin typeface="Times New Roman"/>
                <a:ea typeface="+mn-lt"/>
                <a:cs typeface="+mn-lt"/>
              </a:rPr>
              <a:t>PayBuddy</a:t>
            </a:r>
            <a:r>
              <a:rPr lang="en-US" dirty="0">
                <a:latin typeface="Times New Roman"/>
                <a:ea typeface="+mn-lt"/>
                <a:cs typeface="+mn-lt"/>
              </a:rPr>
              <a:t> will continue to improve its speed, making transactions instant and seamless. </a:t>
            </a:r>
            <a:endParaRPr lang="en-US" dirty="0">
              <a:latin typeface="Times New Roman"/>
              <a:ea typeface="Calibri"/>
              <a:cs typeface="Calibri"/>
            </a:endParaRPr>
          </a:p>
          <a:p>
            <a:pPr marL="285750" indent="-285750" defTabSz="914400">
              <a:buFont typeface="Arial"/>
              <a:buChar char="•"/>
            </a:pPr>
            <a:r>
              <a:rPr lang="en-US" b="1" dirty="0">
                <a:latin typeface="Times New Roman"/>
                <a:ea typeface="+mn-lt"/>
                <a:cs typeface="+mn-lt"/>
              </a:rPr>
              <a:t>Stronger Security</a:t>
            </a:r>
            <a:r>
              <a:rPr lang="en-US" dirty="0">
                <a:latin typeface="Times New Roman"/>
                <a:ea typeface="+mn-lt"/>
                <a:cs typeface="+mn-lt"/>
              </a:rPr>
              <a:t>: With growing concerns about online fraud, </a:t>
            </a:r>
            <a:r>
              <a:rPr lang="en-US" dirty="0" err="1">
                <a:latin typeface="Times New Roman"/>
                <a:ea typeface="+mn-lt"/>
                <a:cs typeface="+mn-lt"/>
              </a:rPr>
              <a:t>PayBuddy</a:t>
            </a:r>
            <a:r>
              <a:rPr lang="en-US" dirty="0">
                <a:latin typeface="Times New Roman"/>
                <a:ea typeface="+mn-lt"/>
                <a:cs typeface="+mn-lt"/>
              </a:rPr>
              <a:t> will invest in advanced security features like fingerprint or face recognition, AI-powered fraud detection, and end-to-end encryption. \</a:t>
            </a:r>
            <a:endParaRPr lang="en-US" dirty="0">
              <a:latin typeface="Times New Roman"/>
              <a:cs typeface="Times New Roman"/>
            </a:endParaRPr>
          </a:p>
          <a:p>
            <a:pPr marL="285750" indent="-285750" defTabSz="914400">
              <a:buFont typeface="Arial"/>
              <a:buChar char="•"/>
            </a:pPr>
            <a:r>
              <a:rPr lang="en-US" b="1" dirty="0">
                <a:latin typeface="Times New Roman"/>
                <a:ea typeface="+mn-lt"/>
                <a:cs typeface="+mn-lt"/>
              </a:rPr>
              <a:t>Integration with More Services</a:t>
            </a:r>
            <a:r>
              <a:rPr lang="en-US" dirty="0">
                <a:latin typeface="Times New Roman"/>
                <a:ea typeface="+mn-lt"/>
                <a:cs typeface="+mn-lt"/>
              </a:rPr>
              <a:t>: In the future, </a:t>
            </a:r>
            <a:r>
              <a:rPr lang="en-US" dirty="0" err="1">
                <a:latin typeface="Times New Roman"/>
                <a:ea typeface="+mn-lt"/>
                <a:cs typeface="+mn-lt"/>
              </a:rPr>
              <a:t>PayBuddy</a:t>
            </a:r>
            <a:r>
              <a:rPr lang="en-US" dirty="0">
                <a:latin typeface="Times New Roman"/>
                <a:ea typeface="+mn-lt"/>
                <a:cs typeface="+mn-lt"/>
              </a:rPr>
              <a:t> will integrate with more services, like paying for groceries, transportation, and utilities.</a:t>
            </a:r>
            <a:endParaRPr lang="en-US" dirty="0">
              <a:latin typeface="Times New Roman"/>
              <a:ea typeface="Calibri"/>
              <a:cs typeface="Calibri"/>
            </a:endParaRPr>
          </a:p>
          <a:p>
            <a:pPr marL="285750" indent="-285750" defTabSz="914400">
              <a:buFont typeface="Arial"/>
              <a:buChar char="•"/>
            </a:pPr>
            <a:r>
              <a:rPr lang="en-US" b="1" dirty="0">
                <a:latin typeface="Times New Roman"/>
                <a:ea typeface="+mn-lt"/>
                <a:cs typeface="+mn-lt"/>
              </a:rPr>
              <a:t>Cryptocurrency Support</a:t>
            </a:r>
            <a:r>
              <a:rPr lang="en-US" dirty="0">
                <a:latin typeface="Times New Roman"/>
                <a:ea typeface="+mn-lt"/>
                <a:cs typeface="+mn-lt"/>
              </a:rPr>
              <a:t>: </a:t>
            </a:r>
            <a:r>
              <a:rPr lang="en-US" dirty="0" err="1">
                <a:latin typeface="Times New Roman"/>
                <a:ea typeface="+mn-lt"/>
                <a:cs typeface="+mn-lt"/>
              </a:rPr>
              <a:t>PayBuddy</a:t>
            </a:r>
            <a:r>
              <a:rPr lang="en-US" dirty="0">
                <a:latin typeface="Times New Roman"/>
                <a:ea typeface="+mn-lt"/>
                <a:cs typeface="+mn-lt"/>
              </a:rPr>
              <a:t> may introduce the ability to send and receive cryptocurrencies like Bitcoin</a:t>
            </a:r>
            <a:endParaRPr lang="en-US" dirty="0">
              <a:latin typeface="Times New Roman"/>
              <a:ea typeface="Calibri"/>
              <a:cs typeface="Calibri"/>
            </a:endParaRPr>
          </a:p>
          <a:p>
            <a:pPr marL="285750" indent="-285750" defTabSz="914400">
              <a:buFont typeface="Arial"/>
              <a:buChar char="•"/>
            </a:pPr>
            <a:r>
              <a:rPr lang="en-US" b="1" dirty="0">
                <a:latin typeface="Times New Roman"/>
                <a:ea typeface="+mn-lt"/>
                <a:cs typeface="+mn-lt"/>
              </a:rPr>
              <a:t>Global Payments</a:t>
            </a:r>
            <a:r>
              <a:rPr lang="en-US" dirty="0">
                <a:latin typeface="Times New Roman"/>
                <a:ea typeface="+mn-lt"/>
                <a:cs typeface="+mn-lt"/>
              </a:rPr>
              <a:t>: </a:t>
            </a:r>
            <a:r>
              <a:rPr lang="en-US" dirty="0" err="1">
                <a:latin typeface="Times New Roman"/>
                <a:ea typeface="+mn-lt"/>
                <a:cs typeface="+mn-lt"/>
              </a:rPr>
              <a:t>PayBuddy</a:t>
            </a:r>
            <a:r>
              <a:rPr lang="en-US" dirty="0">
                <a:latin typeface="Times New Roman"/>
                <a:ea typeface="+mn-lt"/>
                <a:cs typeface="+mn-lt"/>
              </a:rPr>
              <a:t> will allow users to send money internationally</a:t>
            </a:r>
            <a:endParaRPr lang="en-US" sz="1800" i="0" u="none" strike="noStrike" cap="none" normalizeH="0" baseline="0" dirty="0">
              <a:ln>
                <a:noFill/>
              </a:ln>
              <a:effectLst/>
              <a:latin typeface="Times New Roman"/>
              <a:ea typeface="Calibri"/>
              <a:cs typeface="Calibri"/>
            </a:endParaRPr>
          </a:p>
          <a:p>
            <a:pPr marL="285750" indent="-285750" defTabSz="914400">
              <a:buFont typeface="Arial"/>
              <a:buChar char="•"/>
            </a:pPr>
            <a:r>
              <a:rPr lang="en-US" b="1" dirty="0">
                <a:latin typeface="Times New Roman"/>
                <a:ea typeface="+mn-lt"/>
                <a:cs typeface="+mn-lt"/>
              </a:rPr>
              <a:t>User Experience &amp; Innovation</a:t>
            </a:r>
            <a:r>
              <a:rPr lang="en-US" dirty="0">
                <a:latin typeface="Times New Roman"/>
                <a:ea typeface="+mn-lt"/>
                <a:cs typeface="+mn-lt"/>
              </a:rPr>
              <a:t>: </a:t>
            </a:r>
            <a:r>
              <a:rPr lang="en-US" dirty="0" err="1">
                <a:latin typeface="Times New Roman"/>
                <a:ea typeface="+mn-lt"/>
                <a:cs typeface="+mn-lt"/>
              </a:rPr>
              <a:t>PayBuddy</a:t>
            </a:r>
            <a:r>
              <a:rPr lang="en-US" dirty="0">
                <a:latin typeface="Times New Roman"/>
                <a:ea typeface="+mn-lt"/>
                <a:cs typeface="+mn-lt"/>
              </a:rPr>
              <a:t> will continue to evolve with a focus on user-friendly features and innovations.</a:t>
            </a:r>
            <a:endParaRPr lang="en-US" dirty="0">
              <a:latin typeface="Times New Roman"/>
              <a:ea typeface="Calibri"/>
              <a:cs typeface="Calibri" panose="020F0502020204030204"/>
            </a:endParaRPr>
          </a:p>
          <a:p>
            <a:pPr defTabSz="914400">
              <a:spcBef>
                <a:spcPct val="0"/>
              </a:spcBef>
              <a:spcAft>
                <a:spcPct val="0"/>
              </a:spcAft>
            </a:pPr>
            <a:endParaRPr lang="en-US" altLang="en-US" b="1" dirty="0">
              <a:latin typeface="Times New Roman" panose="02020603050405020304" pitchFamily="18" charset="0"/>
              <a:ea typeface="Calibri"/>
              <a:cs typeface="Times New Roman" panose="02020603050405020304" pitchFamily="18" charset="0"/>
            </a:endParaRPr>
          </a:p>
          <a:p>
            <a:pPr marL="285750" indent="-285750" defTabSz="914400" eaLnBrk="0" fontAlgn="base" hangingPunct="0">
              <a:spcBef>
                <a:spcPct val="0"/>
              </a:spcBef>
              <a:spcAft>
                <a:spcPct val="0"/>
              </a:spcAf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127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19EC60C9-4505-498D-9386-E79AFB708A35}"/>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Date: 29-03-2025</a:t>
            </a:r>
          </a:p>
        </p:txBody>
      </p:sp>
      <p:sp>
        <p:nvSpPr>
          <p:cNvPr id="7" name="Footer Placeholder 6">
            <a:extLst>
              <a:ext uri="{FF2B5EF4-FFF2-40B4-BE49-F238E27FC236}">
                <a16:creationId xmlns:a16="http://schemas.microsoft.com/office/drawing/2014/main" id="{31D7CA49-F267-4258-9A04-FF03AA60DA59}"/>
              </a:ext>
            </a:extLst>
          </p:cNvPr>
          <p:cNvSpPr>
            <a:spLocks noGrp="1"/>
          </p:cNvSpPr>
          <p:nvPr>
            <p:ph type="ftr" sz="quarter" idx="11"/>
          </p:nvPr>
        </p:nvSpPr>
        <p:spPr>
          <a:xfrm>
            <a:off x="3396000" y="6176962"/>
            <a:ext cx="5400000" cy="681037"/>
          </a:xfrm>
        </p:spPr>
        <p:txBody>
          <a:bodyPr/>
          <a:lstStyle/>
          <a:p>
            <a:pPr>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Out</a:t>
            </a:r>
            <a:r>
              <a:rPr lang="en-IN" dirty="0">
                <a:solidFill>
                  <a:prstClr val="white"/>
                </a:solidFill>
                <a:latin typeface="Calibri" panose="020F0502020204030204"/>
              </a:rPr>
              <a:t>line</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FAE91E9F-D04B-4015-B474-692D077F605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Calibri"/>
                <a:cs typeface="Calibri"/>
              </a:rPr>
              <a:t>1</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D5ABD82-3DB9-4BA9-9051-717D1910BD0D}"/>
              </a:ext>
            </a:extLst>
          </p:cNvPr>
          <p:cNvSpPr txBox="1"/>
          <p:nvPr/>
        </p:nvSpPr>
        <p:spPr>
          <a:xfrm>
            <a:off x="5424983" y="856525"/>
            <a:ext cx="1342034"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Outline</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5044EB-8CB4-41F9-9EA3-AAB77C711AB6}"/>
              </a:ext>
            </a:extLst>
          </p:cNvPr>
          <p:cNvSpPr txBox="1"/>
          <p:nvPr/>
        </p:nvSpPr>
        <p:spPr>
          <a:xfrm>
            <a:off x="838200" y="1608529"/>
            <a:ext cx="10515600" cy="3385542"/>
          </a:xfrm>
          <a:prstGeom prst="rect">
            <a:avLst/>
          </a:prstGeom>
          <a:noFill/>
        </p:spPr>
        <p:txBody>
          <a:bodyPr wrap="square" rtlCol="0">
            <a:spAutoFit/>
          </a:bodyPr>
          <a:lstStyle/>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Introduction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Motivation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Process Model</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Software Requirement Specification (SRS) </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Data Flow Diagram (DFD)</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Output</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Conclusion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21524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06E2A-5B10-FEAD-6A45-0E4CB9082219}"/>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03FD948D-2011-D08C-0C80-FBDA3EB6110A}"/>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D664672A-99AE-7C29-CE9A-FC9C2752A6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E1306080-3731-A8E8-C185-4927A4D35BE8}"/>
              </a:ext>
            </a:extLst>
          </p:cNvPr>
          <p:cNvSpPr>
            <a:spLocks noGrp="1"/>
          </p:cNvSpPr>
          <p:nvPr>
            <p:ph type="dt" sz="half" idx="10"/>
          </p:nvPr>
        </p:nvSpPr>
        <p:spPr>
          <a:xfrm>
            <a:off x="838200" y="6356350"/>
            <a:ext cx="2743200" cy="365125"/>
          </a:xfrm>
        </p:spPr>
        <p:txBody>
          <a:bodyPr/>
          <a:lstStyle/>
          <a:p>
            <a:pPr>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Date: 29-03-2025</a:t>
            </a:r>
          </a:p>
        </p:txBody>
      </p:sp>
      <p:sp>
        <p:nvSpPr>
          <p:cNvPr id="7" name="Footer Placeholder 6">
            <a:extLst>
              <a:ext uri="{FF2B5EF4-FFF2-40B4-BE49-F238E27FC236}">
                <a16:creationId xmlns:a16="http://schemas.microsoft.com/office/drawing/2014/main" id="{95B36A83-DEA2-45CE-7E2C-4DE6E2A64142}"/>
              </a:ext>
            </a:extLst>
          </p:cNvPr>
          <p:cNvSpPr>
            <a:spLocks noGrp="1"/>
          </p:cNvSpPr>
          <p:nvPr>
            <p:ph type="ftr" sz="quarter" idx="11"/>
          </p:nvPr>
        </p:nvSpPr>
        <p:spPr>
          <a:xfrm>
            <a:off x="3396000" y="6176962"/>
            <a:ext cx="5400000" cy="681037"/>
          </a:xfrm>
        </p:spPr>
        <p:txBody>
          <a:bodyPr/>
          <a:lstStyle/>
          <a:p>
            <a:pPr>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Introduction</a:t>
            </a:r>
          </a:p>
        </p:txBody>
      </p:sp>
      <p:sp>
        <p:nvSpPr>
          <p:cNvPr id="8" name="Slide Number Placeholder 7">
            <a:extLst>
              <a:ext uri="{FF2B5EF4-FFF2-40B4-BE49-F238E27FC236}">
                <a16:creationId xmlns:a16="http://schemas.microsoft.com/office/drawing/2014/main" id="{773ADDDF-DD25-36A7-8210-6C032605C52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Calibri"/>
                <a:cs typeface="Calibri"/>
              </a:rPr>
              <a:t>2</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1D98969-2031-B28E-ACA7-36C72515CF4B}"/>
              </a:ext>
            </a:extLst>
          </p:cNvPr>
          <p:cNvSpPr txBox="1"/>
          <p:nvPr/>
        </p:nvSpPr>
        <p:spPr>
          <a:xfrm>
            <a:off x="5028272" y="693965"/>
            <a:ext cx="2135456"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9F396CD7-29C7-2528-4FFD-1E49A4103C51}"/>
              </a:ext>
            </a:extLst>
          </p:cNvPr>
          <p:cNvSpPr txBox="1"/>
          <p:nvPr/>
        </p:nvSpPr>
        <p:spPr>
          <a:xfrm>
            <a:off x="838200" y="1557675"/>
            <a:ext cx="10515600" cy="3139321"/>
          </a:xfrm>
          <a:prstGeom prst="rect">
            <a:avLst/>
          </a:prstGeom>
          <a:noFill/>
        </p:spPr>
        <p:txBody>
          <a:bodyPr wrap="square" lIns="91440" tIns="45720" rIns="91440" bIns="45720" anchor="t">
            <a:spAutoFit/>
          </a:bodyPr>
          <a:lstStyle/>
          <a:p>
            <a:r>
              <a:rPr lang="en-US" dirty="0" err="1">
                <a:latin typeface="Times New Roman"/>
                <a:ea typeface="+mn-lt"/>
                <a:cs typeface="+mn-lt"/>
              </a:rPr>
              <a:t>PayBuddy</a:t>
            </a:r>
            <a:r>
              <a:rPr lang="en-US" dirty="0">
                <a:latin typeface="Times New Roman"/>
                <a:ea typeface="+mn-lt"/>
                <a:cs typeface="+mn-lt"/>
              </a:rPr>
              <a:t> is your trusted partner for fast, secure, and convenient digital transactions. Whether you’re paying bills, transferring money, or shopping online, we make it simple and safe to manage your finances with ease. With a focus on security and user-friendly design, </a:t>
            </a:r>
            <a:r>
              <a:rPr lang="en-US" dirty="0" err="1">
                <a:latin typeface="Times New Roman"/>
                <a:ea typeface="+mn-lt"/>
                <a:cs typeface="+mn-lt"/>
              </a:rPr>
              <a:t>PayBuddy</a:t>
            </a:r>
            <a:r>
              <a:rPr lang="en-US" dirty="0">
                <a:latin typeface="Times New Roman"/>
                <a:ea typeface="+mn-lt"/>
                <a:cs typeface="+mn-lt"/>
              </a:rPr>
              <a:t> ensures a smooth and hassle-free experience for all your payment needs.</a:t>
            </a:r>
          </a:p>
          <a:p>
            <a:endParaRPr lang="en-US" dirty="0">
              <a:ea typeface="Calibri"/>
              <a:cs typeface="Calibri"/>
            </a:endParaRPr>
          </a:p>
          <a:p>
            <a:endParaRPr lang="en-US" dirty="0">
              <a:ea typeface="Calibri"/>
              <a:cs typeface="Calibri"/>
            </a:endParaRPr>
          </a:p>
          <a:p>
            <a:endParaRPr lang="en-US" dirty="0">
              <a:ea typeface="Calibri"/>
              <a:cs typeface="Calibri"/>
            </a:endParaRPr>
          </a:p>
          <a:p>
            <a:r>
              <a:rPr lang="en-US" dirty="0">
                <a:ea typeface="Calibri"/>
                <a:cs typeface="Calibri"/>
              </a:rPr>
              <a:t> </a:t>
            </a: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13" name="TextBox 12">
            <a:extLst>
              <a:ext uri="{FF2B5EF4-FFF2-40B4-BE49-F238E27FC236}">
                <a16:creationId xmlns:a16="http://schemas.microsoft.com/office/drawing/2014/main" id="{52174FA7-D107-DAEF-5F77-0ECF05B3055C}"/>
              </a:ext>
            </a:extLst>
          </p:cNvPr>
          <p:cNvSpPr txBox="1"/>
          <p:nvPr/>
        </p:nvSpPr>
        <p:spPr>
          <a:xfrm>
            <a:off x="838200" y="3428975"/>
            <a:ext cx="10515600" cy="646331"/>
          </a:xfrm>
          <a:prstGeom prst="rect">
            <a:avLst/>
          </a:prstGeom>
          <a:noFill/>
        </p:spPr>
        <p:txBody>
          <a:bodyPr wrap="square" lIns="91440" tIns="45720" rIns="91440" bIns="45720" anchor="t">
            <a:spAutoFit/>
          </a:bodyPr>
          <a:lstStyle/>
          <a:p>
            <a:r>
              <a:rPr lang="en-US" dirty="0">
                <a:latin typeface="Times New Roman"/>
                <a:ea typeface="+mn-lt"/>
                <a:cs typeface="+mn-lt"/>
              </a:rPr>
              <a:t>The importance of digital transactions continues to grow, making financial services more accessible, efficient, and secure for people around the world.</a:t>
            </a:r>
            <a:endParaRPr lang="en-US" dirty="0">
              <a:latin typeface="Times New Roman"/>
              <a:cs typeface="Times New Roman"/>
            </a:endParaRPr>
          </a:p>
        </p:txBody>
      </p:sp>
    </p:spTree>
    <p:extLst>
      <p:ext uri="{BB962C8B-B14F-4D97-AF65-F5344CB8AC3E}">
        <p14:creationId xmlns:p14="http://schemas.microsoft.com/office/powerpoint/2010/main" val="262510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169A8-8D40-D013-0AAC-2DB37BD9B61C}"/>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A421C825-88AA-BB73-B9B5-DE8CAF3ACAEF}"/>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C9C41176-D4AF-43D8-CEB6-B85B224165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9A507F3C-BE15-8771-7D0B-D36CFF608B87}"/>
              </a:ext>
            </a:extLst>
          </p:cNvPr>
          <p:cNvSpPr>
            <a:spLocks noGrp="1"/>
          </p:cNvSpPr>
          <p:nvPr>
            <p:ph type="dt" sz="half" idx="10"/>
          </p:nvPr>
        </p:nvSpPr>
        <p:spPr>
          <a:xfrm>
            <a:off x="838200" y="6356350"/>
            <a:ext cx="2743200" cy="365125"/>
          </a:xfrm>
        </p:spPr>
        <p:txBody>
          <a:bodyPr/>
          <a:lstStyle/>
          <a:p>
            <a:pPr>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Date: 29-03-2025</a:t>
            </a:r>
          </a:p>
        </p:txBody>
      </p:sp>
      <p:sp>
        <p:nvSpPr>
          <p:cNvPr id="7" name="Footer Placeholder 6">
            <a:extLst>
              <a:ext uri="{FF2B5EF4-FFF2-40B4-BE49-F238E27FC236}">
                <a16:creationId xmlns:a16="http://schemas.microsoft.com/office/drawing/2014/main" id="{579502B6-2B99-5347-1B3F-8FBEE1268796}"/>
              </a:ext>
            </a:extLst>
          </p:cNvPr>
          <p:cNvSpPr>
            <a:spLocks noGrp="1"/>
          </p:cNvSpPr>
          <p:nvPr>
            <p:ph type="ftr" sz="quarter" idx="11"/>
          </p:nvPr>
        </p:nvSpPr>
        <p:spPr>
          <a:xfrm>
            <a:off x="3396000" y="6176962"/>
            <a:ext cx="5400000" cy="681037"/>
          </a:xfrm>
        </p:spPr>
        <p:txBody>
          <a:bodyPr/>
          <a:lstStyle/>
          <a:p>
            <a:pPr>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Motivation</a:t>
            </a:r>
          </a:p>
        </p:txBody>
      </p:sp>
      <p:sp>
        <p:nvSpPr>
          <p:cNvPr id="8" name="Slide Number Placeholder 7">
            <a:extLst>
              <a:ext uri="{FF2B5EF4-FFF2-40B4-BE49-F238E27FC236}">
                <a16:creationId xmlns:a16="http://schemas.microsoft.com/office/drawing/2014/main" id="{69623343-D7E5-A862-ECA4-0BC3977BAB6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sz="1200" b="0" i="0" u="none" strike="noStrike" kern="1200" cap="none" spc="0" normalizeH="0" baseline="0" noProof="0" dirty="0">
                <a:ln>
                  <a:noFill/>
                </a:ln>
                <a:solidFill>
                  <a:prstClr val="white"/>
                </a:solidFill>
                <a:effectLst/>
                <a:uLnTx/>
                <a:uFillTx/>
                <a:latin typeface="Calibri" panose="020F0502020204030204"/>
                <a:ea typeface="Calibri"/>
                <a:cs typeface="Calibri"/>
              </a:rPr>
              <a:t>3</a:t>
            </a:r>
          </a:p>
        </p:txBody>
      </p:sp>
      <p:sp>
        <p:nvSpPr>
          <p:cNvPr id="9" name="TextBox 8">
            <a:extLst>
              <a:ext uri="{FF2B5EF4-FFF2-40B4-BE49-F238E27FC236}">
                <a16:creationId xmlns:a16="http://schemas.microsoft.com/office/drawing/2014/main" id="{4A809417-0ACE-B473-47DE-CB3AD24CD43D}"/>
              </a:ext>
            </a:extLst>
          </p:cNvPr>
          <p:cNvSpPr txBox="1"/>
          <p:nvPr/>
        </p:nvSpPr>
        <p:spPr>
          <a:xfrm>
            <a:off x="5028272" y="693965"/>
            <a:ext cx="1880643" cy="52322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Motivation</a:t>
            </a:r>
          </a:p>
        </p:txBody>
      </p:sp>
      <p:sp>
        <p:nvSpPr>
          <p:cNvPr id="4" name="TextBox 3">
            <a:extLst>
              <a:ext uri="{FF2B5EF4-FFF2-40B4-BE49-F238E27FC236}">
                <a16:creationId xmlns:a16="http://schemas.microsoft.com/office/drawing/2014/main" id="{BE16704E-303E-01F0-8AC9-B09EDFF1E232}"/>
              </a:ext>
            </a:extLst>
          </p:cNvPr>
          <p:cNvSpPr txBox="1"/>
          <p:nvPr/>
        </p:nvSpPr>
        <p:spPr>
          <a:xfrm>
            <a:off x="766119" y="1396573"/>
            <a:ext cx="10577383" cy="4801314"/>
          </a:xfrm>
          <a:prstGeom prst="rect">
            <a:avLst/>
          </a:prstGeom>
          <a:noFill/>
        </p:spPr>
        <p:txBody>
          <a:bodyPr wrap="square" lIns="91440" tIns="45720" rIns="91440" bIns="45720" anchor="t">
            <a:spAutoFit/>
          </a:bodyPr>
          <a:lstStyle/>
          <a:p>
            <a:r>
              <a:rPr lang="en-US" dirty="0">
                <a:latin typeface="Times New Roman"/>
                <a:ea typeface="+mn-lt"/>
                <a:cs typeface="+mn-lt"/>
              </a:rPr>
              <a:t>Traditional payment methods are time-consuming, insecure, and often inaccessible so </a:t>
            </a:r>
            <a:r>
              <a:rPr lang="en-US" dirty="0" err="1">
                <a:latin typeface="Times New Roman"/>
                <a:ea typeface="+mn-lt"/>
                <a:cs typeface="+mn-lt"/>
              </a:rPr>
              <a:t>theres</a:t>
            </a:r>
            <a:r>
              <a:rPr lang="en-US" dirty="0">
                <a:latin typeface="Times New Roman"/>
                <a:ea typeface="+mn-lt"/>
                <a:cs typeface="+mn-lt"/>
              </a:rPr>
              <a:t> a especially in underserved areas. Users struggle with complex online payment systems, high fees, and a lack of real-time transaction tracking. There is a need for a secure, simple, and convenient platform that offers seamless digital transactions for everyone, anytime, and anywhere:</a:t>
            </a:r>
            <a:endParaRPr lang="en-US" dirty="0">
              <a:latin typeface="Times New Roman"/>
            </a:endParaRPr>
          </a:p>
          <a:p>
            <a:endParaRPr lang="en-US" dirty="0">
              <a:latin typeface="Times New Roman"/>
              <a:ea typeface="Calibri"/>
              <a:cs typeface="Calibri"/>
            </a:endParaRPr>
          </a:p>
          <a:p>
            <a:pPr marL="285750" indent="-285750">
              <a:buFont typeface="Wingdings" panose="05000000000000000000" pitchFamily="2" charset="2"/>
              <a:buChar char="§"/>
            </a:pPr>
            <a:r>
              <a:rPr lang="en-US" dirty="0">
                <a:latin typeface="Times New Roman"/>
                <a:cs typeface="Times New Roman"/>
              </a:rPr>
              <a:t>Challenges in Existing cash management.</a:t>
            </a:r>
            <a:endParaRPr lang="en-US" b="1" dirty="0">
              <a:latin typeface="Times New Roman"/>
              <a:cs typeface="Times New Roman"/>
            </a:endParaRPr>
          </a:p>
          <a:p>
            <a:pPr marL="285750" indent="-285750">
              <a:buFont typeface="Wingdings" panose="05000000000000000000" pitchFamily="2" charset="2"/>
              <a:buChar char="§"/>
            </a:pPr>
            <a:r>
              <a:rPr lang="en-US" dirty="0">
                <a:latin typeface="Times New Roman"/>
                <a:cs typeface="Times New Roman"/>
              </a:rPr>
              <a:t>Difficulty in security and </a:t>
            </a:r>
            <a:r>
              <a:rPr lang="en-US" dirty="0" err="1">
                <a:latin typeface="Times New Roman"/>
                <a:cs typeface="Times New Roman"/>
              </a:rPr>
              <a:t>accountablity</a:t>
            </a:r>
            <a:r>
              <a:rPr lang="en-US" dirty="0">
                <a:latin typeface="Times New Roman"/>
                <a:cs typeface="Times New Roman"/>
              </a:rPr>
              <a:t>.</a:t>
            </a:r>
            <a:endParaRPr lang="en-US" b="1" dirty="0">
              <a:latin typeface="Times New Roman"/>
              <a:cs typeface="Times New Roman"/>
            </a:endParaRPr>
          </a:p>
          <a:p>
            <a:pPr marL="285750" indent="-285750">
              <a:buFont typeface="Wingdings" panose="05000000000000000000" pitchFamily="2" charset="2"/>
              <a:buChar char="§"/>
            </a:pPr>
            <a:r>
              <a:rPr lang="en-US" dirty="0">
                <a:latin typeface="Times New Roman"/>
                <a:cs typeface="Times New Roman"/>
              </a:rPr>
              <a:t>Need for a Dedicated  platform.</a:t>
            </a:r>
            <a:endParaRPr lang="en-US" b="1" dirty="0">
              <a:latin typeface="Times New Roman"/>
              <a:cs typeface="Times New Roman"/>
            </a:endParaRPr>
          </a:p>
          <a:p>
            <a:pPr marL="285750" indent="-285750">
              <a:buFont typeface="Wingdings" panose="05000000000000000000" pitchFamily="2" charset="2"/>
              <a:buChar char="§"/>
            </a:pPr>
            <a:endParaRPr lang="en-US" dirty="0">
              <a:latin typeface="Times New Roman"/>
              <a:cs typeface="Times New Roman"/>
            </a:endParaRPr>
          </a:p>
          <a:p>
            <a:r>
              <a:rPr lang="en-US" b="1" dirty="0">
                <a:latin typeface="Times New Roman"/>
                <a:cs typeface="Times New Roman"/>
              </a:rPr>
              <a:t>How </a:t>
            </a:r>
            <a:r>
              <a:rPr lang="en-US" b="1" dirty="0" err="1">
                <a:latin typeface="Times New Roman"/>
                <a:cs typeface="Times New Roman"/>
              </a:rPr>
              <a:t>Paybuddy</a:t>
            </a:r>
            <a:r>
              <a:rPr lang="en-US" b="1" dirty="0">
                <a:latin typeface="Times New Roman"/>
                <a:cs typeface="Times New Roman"/>
              </a:rPr>
              <a:t> Will Improve This?</a:t>
            </a:r>
          </a:p>
          <a:p>
            <a:endParaRPr lang="en-US" b="1" dirty="0">
              <a:latin typeface="Times New Roman"/>
              <a:cs typeface="Times New Roman"/>
            </a:endParaRPr>
          </a:p>
          <a:p>
            <a:r>
              <a:rPr lang="en-US" dirty="0">
                <a:latin typeface="Times New Roman"/>
                <a:ea typeface="+mn-lt"/>
                <a:cs typeface="+mn-lt"/>
              </a:rPr>
              <a:t>Digital transactions make managing money easier, faster, and safer. They allow instant payments, reduce costs, and help keep track of your finances. They also make it easier to access financial services globally, promote equal access to money for everyone, and help the environment by cutting down on paper. Overall, digital transactions simplify how we handle money and create a more efficient, secure, and fair financial system.</a:t>
            </a:r>
            <a:endParaRPr lang="en-US" dirty="0">
              <a:latin typeface="Times New Roman"/>
            </a:endParaRPr>
          </a:p>
          <a:p>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41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F11D2-C374-701A-BFE6-0876FF877BF3}"/>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89E7D649-AE7F-F751-AD50-75D066F9D110}"/>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95F7A6CD-EA72-6427-24B3-6EC3407A5D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EEE4A6A4-43A7-DFCB-DDF7-E72C78D846BB}"/>
              </a:ext>
            </a:extLst>
          </p:cNvPr>
          <p:cNvSpPr>
            <a:spLocks noGrp="1"/>
          </p:cNvSpPr>
          <p:nvPr>
            <p:ph type="dt" sz="half" idx="10"/>
          </p:nvPr>
        </p:nvSpPr>
        <p:spPr>
          <a:xfrm>
            <a:off x="838200" y="6356350"/>
            <a:ext cx="2743200" cy="365125"/>
          </a:xfrm>
        </p:spPr>
        <p:txBody>
          <a:bodyPr/>
          <a:lstStyle/>
          <a:p>
            <a:pPr>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Date: 29-03-2025</a:t>
            </a:r>
          </a:p>
        </p:txBody>
      </p:sp>
      <p:sp>
        <p:nvSpPr>
          <p:cNvPr id="7" name="Footer Placeholder 6">
            <a:extLst>
              <a:ext uri="{FF2B5EF4-FFF2-40B4-BE49-F238E27FC236}">
                <a16:creationId xmlns:a16="http://schemas.microsoft.com/office/drawing/2014/main" id="{174B0EB8-4F8F-5525-A74B-3609A0FF4907}"/>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solidFill>
                  <a:prstClr val="white"/>
                </a:solidFill>
                <a:latin typeface="Calibri" panose="020F0502020204030204"/>
              </a:rPr>
              <a:t>Process Model</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5587796E-D599-A3FE-F38F-9792F76B970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sp>
        <p:nvSpPr>
          <p:cNvPr id="9" name="TextBox 8">
            <a:extLst>
              <a:ext uri="{FF2B5EF4-FFF2-40B4-BE49-F238E27FC236}">
                <a16:creationId xmlns:a16="http://schemas.microsoft.com/office/drawing/2014/main" id="{455A5005-4F57-F37D-F730-449D348C8155}"/>
              </a:ext>
            </a:extLst>
          </p:cNvPr>
          <p:cNvSpPr txBox="1"/>
          <p:nvPr/>
        </p:nvSpPr>
        <p:spPr>
          <a:xfrm>
            <a:off x="4861096" y="683805"/>
            <a:ext cx="2469808" cy="52322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Process Model</a:t>
            </a:r>
          </a:p>
        </p:txBody>
      </p:sp>
      <p:sp>
        <p:nvSpPr>
          <p:cNvPr id="3" name="TextBox 2">
            <a:extLst>
              <a:ext uri="{FF2B5EF4-FFF2-40B4-BE49-F238E27FC236}">
                <a16:creationId xmlns:a16="http://schemas.microsoft.com/office/drawing/2014/main" id="{B42B1A37-AD70-02E8-AC85-F18A4B6D4D74}"/>
              </a:ext>
            </a:extLst>
          </p:cNvPr>
          <p:cNvSpPr txBox="1"/>
          <p:nvPr/>
        </p:nvSpPr>
        <p:spPr>
          <a:xfrm>
            <a:off x="838200" y="1396573"/>
            <a:ext cx="10515600" cy="4247317"/>
          </a:xfrm>
          <a:prstGeom prst="rect">
            <a:avLst/>
          </a:prstGeom>
          <a:noFill/>
        </p:spPr>
        <p:txBody>
          <a:bodyPr wrap="square" lIns="91440" tIns="45720" rIns="91440" bIns="45720" anchor="t">
            <a:spAutoFit/>
          </a:bodyPr>
          <a:lstStyle/>
          <a:p>
            <a:r>
              <a:rPr lang="en-US" dirty="0" err="1">
                <a:latin typeface="Times New Roman"/>
                <a:cs typeface="Times New Roman"/>
              </a:rPr>
              <a:t>Paybuddy</a:t>
            </a:r>
            <a:r>
              <a:rPr lang="en-US" dirty="0">
                <a:latin typeface="Times New Roman"/>
                <a:cs typeface="Times New Roman"/>
              </a:rPr>
              <a:t> is a Agile or iterative software process model, the model breaks down </a:t>
            </a:r>
            <a:r>
              <a:rPr lang="en-US" dirty="0">
                <a:solidFill>
                  <a:srgbClr val="000000"/>
                </a:solidFill>
                <a:latin typeface="Times New Roman"/>
                <a:ea typeface="+mn-lt"/>
                <a:cs typeface="Times New Roman"/>
              </a:rPr>
              <a:t>process into smaller manageable cycles called iterations where each cycle involves planning ,design, development and testing with feedback.</a:t>
            </a:r>
            <a:endParaRPr lang="en-US" dirty="0">
              <a:solidFill>
                <a:srgbClr val="000000"/>
              </a:solidFill>
              <a:latin typeface="Times New Roman"/>
              <a:ea typeface="Calibri"/>
              <a:cs typeface="Times New Roman"/>
            </a:endParaRPr>
          </a:p>
          <a:p>
            <a:r>
              <a:rPr lang="en-US" dirty="0">
                <a:latin typeface="Times New Roman"/>
                <a:ea typeface="Calibri"/>
                <a:cs typeface="Times New Roman"/>
              </a:rPr>
              <a:t>Building a prototype, getting a feedback and then refining it based on the feedback</a:t>
            </a:r>
          </a:p>
          <a:p>
            <a:endParaRPr lang="en-US" b="1" dirty="0">
              <a:latin typeface="Times New Roman" panose="02020603050405020304" pitchFamily="18" charset="0"/>
              <a:cs typeface="Times New Roman" panose="02020603050405020304" pitchFamily="18" charset="0"/>
            </a:endParaRPr>
          </a:p>
          <a:p>
            <a:pPr marL="285750" indent="-285750">
              <a:buFont typeface="Wingdings"/>
              <a:buChar char="§"/>
            </a:pPr>
            <a:r>
              <a:rPr lang="en-US" b="1" dirty="0">
                <a:latin typeface="Times New Roman" panose="02020603050405020304" pitchFamily="18" charset="0"/>
                <a:ea typeface="+mn-lt"/>
                <a:cs typeface="Times New Roman" panose="02020603050405020304" pitchFamily="18" charset="0"/>
              </a:rPr>
              <a:t>User Registration &amp; Authentication:</a:t>
            </a:r>
            <a:r>
              <a:rPr lang="en-US" dirty="0">
                <a:latin typeface="Times New Roman" panose="02020603050405020304" pitchFamily="18" charset="0"/>
                <a:ea typeface="+mn-lt"/>
                <a:cs typeface="Times New Roman" panose="02020603050405020304" pitchFamily="18" charset="0"/>
              </a:rPr>
              <a:t> User input, security , email verification.</a:t>
            </a:r>
            <a:endParaRPr lang="en-US" dirty="0">
              <a:latin typeface="Times New Roman" panose="02020603050405020304" pitchFamily="18" charset="0"/>
              <a:cs typeface="Times New Roman" panose="02020603050405020304" pitchFamily="18" charset="0"/>
            </a:endParaRPr>
          </a:p>
          <a:p>
            <a:pPr marL="285750" indent="-285750">
              <a:buFont typeface="Wingdings"/>
              <a:buChar char="§"/>
            </a:pPr>
            <a:r>
              <a:rPr lang="en-US" b="1" dirty="0">
                <a:latin typeface="Times New Roman" panose="02020603050405020304" pitchFamily="18" charset="0"/>
                <a:ea typeface="+mn-lt"/>
                <a:cs typeface="Times New Roman" panose="02020603050405020304" pitchFamily="18" charset="0"/>
              </a:rPr>
              <a:t>Profile Setup &amp; Bank Linking: </a:t>
            </a:r>
            <a:r>
              <a:rPr lang="en-US" dirty="0">
                <a:latin typeface="Times New Roman" panose="02020603050405020304" pitchFamily="18" charset="0"/>
                <a:ea typeface="+mn-lt"/>
                <a:cs typeface="Times New Roman" panose="02020603050405020304" pitchFamily="18" charset="0"/>
              </a:rPr>
              <a:t>User profile completion, linking payment methods , KYC(know your customer)</a:t>
            </a:r>
            <a:endParaRPr lang="en-US" dirty="0">
              <a:latin typeface="Times New Roman" panose="02020603050405020304" pitchFamily="18" charset="0"/>
              <a:ea typeface="Calibri"/>
              <a:cs typeface="Times New Roman" panose="02020603050405020304" pitchFamily="18" charset="0"/>
            </a:endParaRPr>
          </a:p>
          <a:p>
            <a:pPr marL="285750" indent="-285750">
              <a:buFont typeface="Wingdings"/>
              <a:buChar char="§"/>
            </a:pPr>
            <a:r>
              <a:rPr lang="en-US" b="1" dirty="0">
                <a:latin typeface="Times New Roman" panose="02020603050405020304" pitchFamily="18" charset="0"/>
                <a:ea typeface="+mn-lt"/>
                <a:cs typeface="Times New Roman" panose="02020603050405020304" pitchFamily="18" charset="0"/>
              </a:rPr>
              <a:t>Transaction Initiation:</a:t>
            </a:r>
            <a:r>
              <a:rPr lang="en-US" dirty="0">
                <a:latin typeface="Times New Roman" panose="02020603050405020304" pitchFamily="18" charset="0"/>
                <a:ea typeface="+mn-lt"/>
                <a:cs typeface="Times New Roman" panose="02020603050405020304" pitchFamily="18" charset="0"/>
              </a:rPr>
              <a:t> Select transaction type, enter transaction details transaction summary.</a:t>
            </a:r>
            <a:endParaRPr lang="en-US" dirty="0">
              <a:latin typeface="Times New Roman" panose="02020603050405020304" pitchFamily="18" charset="0"/>
              <a:ea typeface="Calibri"/>
              <a:cs typeface="Times New Roman" panose="02020603050405020304" pitchFamily="18" charset="0"/>
            </a:endParaRPr>
          </a:p>
          <a:p>
            <a:pPr marL="285750" indent="-285750">
              <a:buFont typeface="Wingdings"/>
              <a:buChar char="§"/>
            </a:pPr>
            <a:r>
              <a:rPr lang="en-US" b="1" dirty="0">
                <a:latin typeface="Times New Roman" panose="02020603050405020304" pitchFamily="18" charset="0"/>
                <a:ea typeface="+mn-lt"/>
                <a:cs typeface="Times New Roman" panose="02020603050405020304" pitchFamily="18" charset="0"/>
              </a:rPr>
              <a:t>Transaction Authorization &amp; Security Check: </a:t>
            </a:r>
            <a:r>
              <a:rPr lang="en-US" dirty="0">
                <a:latin typeface="Times New Roman" panose="02020603050405020304" pitchFamily="18" charset="0"/>
                <a:ea typeface="+mn-lt"/>
                <a:cs typeface="Times New Roman" panose="02020603050405020304" pitchFamily="18" charset="0"/>
              </a:rPr>
              <a:t>Security verification , </a:t>
            </a:r>
            <a:r>
              <a:rPr lang="en-US">
                <a:latin typeface="Times New Roman" panose="02020603050405020304" pitchFamily="18" charset="0"/>
                <a:ea typeface="+mn-lt"/>
                <a:cs typeface="Times New Roman" panose="02020603050405020304" pitchFamily="18" charset="0"/>
              </a:rPr>
              <a:t>User approval.</a:t>
            </a:r>
            <a:endParaRPr lang="en-US" dirty="0">
              <a:latin typeface="Times New Roman" panose="02020603050405020304" pitchFamily="18" charset="0"/>
              <a:ea typeface="+mn-lt"/>
              <a:cs typeface="Times New Roman" panose="02020603050405020304" pitchFamily="18" charset="0"/>
            </a:endParaRPr>
          </a:p>
          <a:p>
            <a:pPr marL="285750" indent="-285750">
              <a:buFont typeface="Wingdings"/>
              <a:buChar char="§"/>
            </a:pPr>
            <a:r>
              <a:rPr lang="en-US" b="1" dirty="0">
                <a:latin typeface="Times New Roman" panose="02020603050405020304" pitchFamily="18" charset="0"/>
                <a:ea typeface="+mn-lt"/>
                <a:cs typeface="Times New Roman" panose="02020603050405020304" pitchFamily="18" charset="0"/>
              </a:rPr>
              <a:t>Transaction Processing: </a:t>
            </a:r>
            <a:r>
              <a:rPr lang="en-US" dirty="0">
                <a:latin typeface="Times New Roman" panose="02020603050405020304" pitchFamily="18" charset="0"/>
                <a:ea typeface="+mn-lt"/>
                <a:cs typeface="Times New Roman" panose="02020603050405020304" pitchFamily="18" charset="0"/>
              </a:rPr>
              <a:t>Payment gateway integration, fund deduction, confirmation.</a:t>
            </a:r>
            <a:endParaRPr lang="en-US" dirty="0">
              <a:latin typeface="Times New Roman" panose="02020603050405020304" pitchFamily="18" charset="0"/>
              <a:ea typeface="Calibri" panose="020F0502020204030204"/>
              <a:cs typeface="Times New Roman" panose="02020603050405020304" pitchFamily="18" charset="0"/>
            </a:endParaRPr>
          </a:p>
          <a:p>
            <a:pPr marL="285750" indent="-285750">
              <a:buFont typeface="Wingdings"/>
              <a:buChar char="§"/>
            </a:pPr>
            <a:r>
              <a:rPr lang="en-US" b="1" dirty="0">
                <a:latin typeface="Times New Roman" panose="02020603050405020304" pitchFamily="18" charset="0"/>
                <a:ea typeface="+mn-lt"/>
                <a:cs typeface="Times New Roman" panose="02020603050405020304" pitchFamily="18" charset="0"/>
              </a:rPr>
              <a:t>Transaction Completion: </a:t>
            </a:r>
            <a:r>
              <a:rPr lang="en-US" dirty="0">
                <a:latin typeface="Times New Roman" panose="02020603050405020304" pitchFamily="18" charset="0"/>
                <a:ea typeface="+mn-lt"/>
                <a:cs typeface="Times New Roman" panose="02020603050405020304" pitchFamily="18" charset="0"/>
              </a:rPr>
              <a:t>Receipt generation, user notification, transaction history update.</a:t>
            </a:r>
          </a:p>
          <a:p>
            <a:pPr marL="285750" indent="-285750">
              <a:buFont typeface="Wingdings"/>
              <a:buChar char="§"/>
            </a:pPr>
            <a:r>
              <a:rPr lang="en-US" b="1" dirty="0">
                <a:latin typeface="Times New Roman" panose="02020603050405020304" pitchFamily="18" charset="0"/>
                <a:ea typeface="+mn-lt"/>
                <a:cs typeface="Times New Roman" panose="02020603050405020304" pitchFamily="18" charset="0"/>
              </a:rPr>
              <a:t>Customer Support Continuous Improvement &amp; Monitoring: </a:t>
            </a:r>
            <a:r>
              <a:rPr lang="en-US" dirty="0">
                <a:latin typeface="Times New Roman" panose="02020603050405020304" pitchFamily="18" charset="0"/>
                <a:ea typeface="+mn-lt"/>
                <a:cs typeface="Times New Roman" panose="02020603050405020304" pitchFamily="18" charset="0"/>
              </a:rPr>
              <a:t>Issue and report handling and refund, updates and user feedback.</a:t>
            </a:r>
            <a:endParaRPr lang="en-US" dirty="0">
              <a:latin typeface="Times New Roman" panose="02020603050405020304" pitchFamily="18" charset="0"/>
              <a:ea typeface="Calibri"/>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438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4FF21-2221-AD68-9C40-16B27760CF62}"/>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B751C618-4715-D067-B39A-27E825F72F27}"/>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42160781-8A1C-FD70-DF48-7D4956439E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567FCA18-C04E-F737-E456-EE9214895453}"/>
              </a:ext>
            </a:extLst>
          </p:cNvPr>
          <p:cNvSpPr>
            <a:spLocks noGrp="1"/>
          </p:cNvSpPr>
          <p:nvPr>
            <p:ph type="dt" sz="half" idx="10"/>
          </p:nvPr>
        </p:nvSpPr>
        <p:spPr>
          <a:xfrm>
            <a:off x="838200" y="6356350"/>
            <a:ext cx="2743200" cy="365125"/>
          </a:xfrm>
        </p:spPr>
        <p:txBody>
          <a:bodyPr/>
          <a:lstStyle/>
          <a:p>
            <a:pPr>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Date: 29-03-2025</a:t>
            </a:r>
          </a:p>
        </p:txBody>
      </p:sp>
      <p:sp>
        <p:nvSpPr>
          <p:cNvPr id="7" name="Footer Placeholder 6">
            <a:extLst>
              <a:ext uri="{FF2B5EF4-FFF2-40B4-BE49-F238E27FC236}">
                <a16:creationId xmlns:a16="http://schemas.microsoft.com/office/drawing/2014/main" id="{E35B07AB-08B5-48A5-9DCA-B3CDAD9748D3}"/>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SRS</a:t>
            </a:r>
          </a:p>
        </p:txBody>
      </p:sp>
      <p:sp>
        <p:nvSpPr>
          <p:cNvPr id="8" name="Slide Number Placeholder 7">
            <a:extLst>
              <a:ext uri="{FF2B5EF4-FFF2-40B4-BE49-F238E27FC236}">
                <a16:creationId xmlns:a16="http://schemas.microsoft.com/office/drawing/2014/main" id="{DD009A7C-6C1E-F3CE-CF3F-9CECE6A5938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5</a:t>
            </a:r>
          </a:p>
        </p:txBody>
      </p:sp>
      <p:sp>
        <p:nvSpPr>
          <p:cNvPr id="9" name="TextBox 8">
            <a:extLst>
              <a:ext uri="{FF2B5EF4-FFF2-40B4-BE49-F238E27FC236}">
                <a16:creationId xmlns:a16="http://schemas.microsoft.com/office/drawing/2014/main" id="{F7D3B078-2B88-A64F-7E01-71BFFBACE7E8}"/>
              </a:ext>
            </a:extLst>
          </p:cNvPr>
          <p:cNvSpPr txBox="1"/>
          <p:nvPr/>
        </p:nvSpPr>
        <p:spPr>
          <a:xfrm>
            <a:off x="2651183" y="237809"/>
            <a:ext cx="6663094" cy="52322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Software Requirement Specification (SRS)</a:t>
            </a:r>
          </a:p>
        </p:txBody>
      </p:sp>
      <p:sp>
        <p:nvSpPr>
          <p:cNvPr id="3" name="TextBox 2">
            <a:extLst>
              <a:ext uri="{FF2B5EF4-FFF2-40B4-BE49-F238E27FC236}">
                <a16:creationId xmlns:a16="http://schemas.microsoft.com/office/drawing/2014/main" id="{712285BD-4CF1-F35A-457D-225E0EC64D06}"/>
              </a:ext>
            </a:extLst>
          </p:cNvPr>
          <p:cNvSpPr txBox="1"/>
          <p:nvPr/>
        </p:nvSpPr>
        <p:spPr>
          <a:xfrm>
            <a:off x="838200" y="1249759"/>
            <a:ext cx="10216980" cy="3693319"/>
          </a:xfrm>
          <a:prstGeom prst="rect">
            <a:avLst/>
          </a:prstGeom>
          <a:noFill/>
        </p:spPr>
        <p:txBody>
          <a:bodyPr wrap="square" lIns="91440" tIns="45720" rIns="91440" bIns="45720" anchor="t">
            <a:spAutoFit/>
          </a:bodyPr>
          <a:lstStyle/>
          <a:p>
            <a:pPr>
              <a:buNone/>
            </a:pPr>
            <a:r>
              <a:rPr lang="en-US" b="1" dirty="0">
                <a:latin typeface="Times New Roman"/>
                <a:cs typeface="Times New Roman"/>
              </a:rPr>
              <a:t>1. Functional Requirements</a:t>
            </a:r>
          </a:p>
          <a:p>
            <a:pPr>
              <a:buNone/>
            </a:pPr>
            <a:endParaRPr lang="en-US" b="1" dirty="0">
              <a:latin typeface="Times New Roman"/>
              <a:cs typeface="Times New Roman"/>
            </a:endParaRPr>
          </a:p>
          <a:p>
            <a:pPr marL="285750" indent="-285750">
              <a:buFont typeface="Wingdings" panose="05000000000000000000" pitchFamily="2" charset="2"/>
              <a:buChar char="§"/>
            </a:pPr>
            <a:r>
              <a:rPr lang="en-US" b="1" dirty="0">
                <a:latin typeface="Times New Roman"/>
                <a:cs typeface="Times New Roman"/>
              </a:rPr>
              <a:t>User Authentication</a:t>
            </a:r>
            <a:r>
              <a:rPr lang="en-US" dirty="0">
                <a:latin typeface="Times New Roman"/>
                <a:cs typeface="Times New Roman"/>
              </a:rPr>
              <a:t>: Secure login and registration.</a:t>
            </a:r>
          </a:p>
          <a:p>
            <a:pPr marL="285750" indent="-285750">
              <a:buFont typeface="Wingdings" panose="05000000000000000000" pitchFamily="2" charset="2"/>
              <a:buChar char="§"/>
            </a:pPr>
            <a:r>
              <a:rPr lang="en-US" b="1" dirty="0">
                <a:latin typeface="Times New Roman"/>
                <a:cs typeface="Times New Roman"/>
              </a:rPr>
              <a:t>Profile Management</a:t>
            </a:r>
            <a:r>
              <a:rPr lang="en-US" dirty="0">
                <a:latin typeface="Times New Roman"/>
                <a:ea typeface="Calibri"/>
                <a:cs typeface="Times New Roman"/>
              </a:rPr>
              <a:t>: Users will update personal details and link their bank account.</a:t>
            </a:r>
            <a:endParaRPr lang="en-US" dirty="0">
              <a:latin typeface="Times New Roman"/>
              <a:cs typeface="Times New Roman"/>
            </a:endParaRPr>
          </a:p>
          <a:p>
            <a:pPr marL="285750" indent="-285750">
              <a:buFont typeface="Wingdings" panose="05000000000000000000" pitchFamily="2" charset="2"/>
              <a:buChar char="§"/>
            </a:pPr>
            <a:r>
              <a:rPr lang="en-US" b="1" dirty="0">
                <a:latin typeface="Times New Roman"/>
                <a:ea typeface="Calibri"/>
                <a:cs typeface="Calibri"/>
              </a:rPr>
              <a:t>Money</a:t>
            </a:r>
            <a:r>
              <a:rPr lang="en-US" b="1" dirty="0">
                <a:latin typeface="Times New Roman"/>
                <a:ea typeface="+mn-lt"/>
                <a:cs typeface="+mn-lt"/>
              </a:rPr>
              <a:t> </a:t>
            </a:r>
            <a:r>
              <a:rPr lang="en-US" b="1" dirty="0" err="1">
                <a:latin typeface="Times New Roman"/>
                <a:ea typeface="+mn-lt"/>
                <a:cs typeface="+mn-lt"/>
              </a:rPr>
              <a:t>Transfer:</a:t>
            </a:r>
            <a:r>
              <a:rPr lang="en-US" dirty="0" err="1">
                <a:latin typeface="Times New Roman"/>
                <a:ea typeface="+mn-lt"/>
                <a:cs typeface="+mn-lt"/>
              </a:rPr>
              <a:t>Users</a:t>
            </a:r>
            <a:r>
              <a:rPr lang="en-US" dirty="0">
                <a:latin typeface="Times New Roman"/>
                <a:ea typeface="+mn-lt"/>
                <a:cs typeface="+mn-lt"/>
              </a:rPr>
              <a:t> can initiate money transfers to other users or external bank accounts.</a:t>
            </a:r>
            <a:endParaRPr lang="en-US" b="1" dirty="0">
              <a:latin typeface="Times New Roman"/>
              <a:ea typeface="+mn-lt"/>
              <a:cs typeface="+mn-lt"/>
            </a:endParaRPr>
          </a:p>
          <a:p>
            <a:pPr marL="285750" indent="-285750">
              <a:buFont typeface="Wingdings"/>
              <a:buChar char="§"/>
            </a:pPr>
            <a:r>
              <a:rPr lang="en-US" b="1" dirty="0">
                <a:latin typeface="Times New Roman"/>
                <a:ea typeface="+mn-lt"/>
                <a:cs typeface="+mn-lt"/>
              </a:rPr>
              <a:t>Bill </a:t>
            </a:r>
            <a:r>
              <a:rPr lang="en-US" b="1" dirty="0" err="1">
                <a:latin typeface="Times New Roman"/>
                <a:ea typeface="+mn-lt"/>
                <a:cs typeface="+mn-lt"/>
              </a:rPr>
              <a:t>Payment:</a:t>
            </a:r>
            <a:r>
              <a:rPr lang="en-US" dirty="0" err="1">
                <a:latin typeface="Times New Roman"/>
                <a:ea typeface="+mn-lt"/>
                <a:cs typeface="+mn-lt"/>
              </a:rPr>
              <a:t>Users</a:t>
            </a:r>
            <a:r>
              <a:rPr lang="en-US" dirty="0">
                <a:latin typeface="Times New Roman"/>
                <a:ea typeface="+mn-lt"/>
                <a:cs typeface="+mn-lt"/>
              </a:rPr>
              <a:t> can pay for utilities (electricity, water, gas), mobile recharges, and other services</a:t>
            </a:r>
            <a:endParaRPr lang="en-US" dirty="0">
              <a:latin typeface="Times New Roman"/>
              <a:ea typeface="Calibri" panose="020F0502020204030204"/>
              <a:cs typeface="Calibri" panose="020F0502020204030204"/>
            </a:endParaRPr>
          </a:p>
          <a:p>
            <a:pPr marL="285750" indent="-285750">
              <a:buFont typeface="Wingdings" panose="05000000000000000000" pitchFamily="2" charset="2"/>
              <a:buChar char="§"/>
            </a:pPr>
            <a:r>
              <a:rPr lang="en-US" b="1" dirty="0">
                <a:latin typeface="Times New Roman"/>
                <a:ea typeface="+mn-lt"/>
                <a:cs typeface="+mn-lt"/>
              </a:rPr>
              <a:t>Transaction </a:t>
            </a:r>
            <a:r>
              <a:rPr lang="en-US" b="1" dirty="0" err="1">
                <a:latin typeface="Times New Roman"/>
                <a:ea typeface="+mn-lt"/>
                <a:cs typeface="+mn-lt"/>
              </a:rPr>
              <a:t>History:</a:t>
            </a:r>
            <a:r>
              <a:rPr lang="en-US" dirty="0" err="1">
                <a:latin typeface="Times New Roman"/>
                <a:ea typeface="+mn-lt"/>
                <a:cs typeface="+mn-lt"/>
              </a:rPr>
              <a:t>Users</a:t>
            </a:r>
            <a:r>
              <a:rPr lang="en-US" dirty="0">
                <a:latin typeface="Times New Roman"/>
                <a:ea typeface="+mn-lt"/>
                <a:cs typeface="+mn-lt"/>
              </a:rPr>
              <a:t> can view a detailed history of their transactions, including date, time, amount</a:t>
            </a:r>
            <a:endParaRPr lang="en-US" dirty="0">
              <a:latin typeface="Times New Roman"/>
              <a:ea typeface="Calibri" panose="020F0502020204030204"/>
              <a:cs typeface="Calibri" panose="020F0502020204030204"/>
            </a:endParaRPr>
          </a:p>
          <a:p>
            <a:pPr marL="285750" indent="-285750">
              <a:buFont typeface="Wingdings" panose="05000000000000000000" pitchFamily="2" charset="2"/>
              <a:buChar char="§"/>
            </a:pPr>
            <a:r>
              <a:rPr lang="en-US" b="1" dirty="0">
                <a:latin typeface="Times New Roman"/>
                <a:ea typeface="+mn-lt"/>
                <a:cs typeface="+mn-lt"/>
              </a:rPr>
              <a:t>Customer </a:t>
            </a:r>
            <a:r>
              <a:rPr lang="en-US" b="1" dirty="0" err="1">
                <a:latin typeface="Times New Roman"/>
                <a:ea typeface="+mn-lt"/>
                <a:cs typeface="+mn-lt"/>
              </a:rPr>
              <a:t>Support:</a:t>
            </a:r>
            <a:r>
              <a:rPr lang="en-US" dirty="0" err="1">
                <a:latin typeface="Times New Roman"/>
                <a:ea typeface="+mn-lt"/>
                <a:cs typeface="+mn-lt"/>
              </a:rPr>
              <a:t>Users</a:t>
            </a:r>
            <a:r>
              <a:rPr lang="en-US" dirty="0">
                <a:latin typeface="Times New Roman"/>
                <a:ea typeface="+mn-lt"/>
                <a:cs typeface="+mn-lt"/>
              </a:rPr>
              <a:t> will have access to customer support via email or chat.</a:t>
            </a:r>
            <a:endParaRPr lang="en-US" dirty="0">
              <a:latin typeface="Times New Roman"/>
              <a:ea typeface="Calibri" panose="020F0502020204030204"/>
              <a:cs typeface="Calibri" panose="020F0502020204030204"/>
            </a:endParaRPr>
          </a:p>
          <a:p>
            <a:pPr marL="285750" indent="-285750">
              <a:buFont typeface="Wingdings" panose="05000000000000000000" pitchFamily="2" charset="2"/>
              <a:buChar char="§"/>
            </a:pPr>
            <a:r>
              <a:rPr lang="en-US" b="1" dirty="0">
                <a:latin typeface="Times New Roman"/>
                <a:ea typeface="+mn-lt"/>
                <a:cs typeface="+mn-lt"/>
              </a:rPr>
              <a:t>Security </a:t>
            </a:r>
            <a:r>
              <a:rPr lang="en-US" b="1" dirty="0" err="1">
                <a:latin typeface="Times New Roman"/>
                <a:ea typeface="+mn-lt"/>
                <a:cs typeface="+mn-lt"/>
              </a:rPr>
              <a:t>Features:</a:t>
            </a:r>
            <a:r>
              <a:rPr lang="en-US" dirty="0" err="1">
                <a:latin typeface="Times New Roman"/>
                <a:ea typeface="+mn-lt"/>
                <a:cs typeface="+mn-lt"/>
              </a:rPr>
              <a:t>Two</a:t>
            </a:r>
            <a:r>
              <a:rPr lang="en-US" dirty="0">
                <a:latin typeface="Times New Roman"/>
                <a:ea typeface="+mn-lt"/>
                <a:cs typeface="+mn-lt"/>
              </a:rPr>
              <a:t> factor authorization and data encryption.</a:t>
            </a:r>
            <a:endParaRPr lang="en-US" dirty="0">
              <a:latin typeface="Times New Roman"/>
              <a:ea typeface="Calibri"/>
              <a:cs typeface="Calibri"/>
            </a:endParaRPr>
          </a:p>
          <a:p>
            <a:pPr marL="285750" indent="-285750">
              <a:buFont typeface="Wingdings" panose="05000000000000000000" pitchFamily="2" charset="2"/>
              <a:buChar char="§"/>
            </a:pPr>
            <a:r>
              <a:rPr lang="en-US" b="1" dirty="0">
                <a:latin typeface="Times New Roman"/>
                <a:ea typeface="+mn-lt"/>
                <a:cs typeface="+mn-lt"/>
              </a:rPr>
              <a:t>Payment Gateway </a:t>
            </a:r>
            <a:r>
              <a:rPr lang="en-US" b="1" dirty="0" err="1">
                <a:latin typeface="Times New Roman"/>
                <a:ea typeface="+mn-lt"/>
                <a:cs typeface="+mn-lt"/>
              </a:rPr>
              <a:t>Integration</a:t>
            </a:r>
            <a:r>
              <a:rPr lang="en-US" dirty="0" err="1">
                <a:latin typeface="Times New Roman"/>
                <a:ea typeface="+mn-lt"/>
                <a:cs typeface="+mn-lt"/>
              </a:rPr>
              <a:t>:he</a:t>
            </a:r>
            <a:r>
              <a:rPr lang="en-US" dirty="0">
                <a:latin typeface="Times New Roman"/>
                <a:ea typeface="+mn-lt"/>
                <a:cs typeface="+mn-lt"/>
              </a:rPr>
              <a:t> system will integrate with external payment gateways to process payments securely.</a:t>
            </a:r>
            <a:endParaRPr lang="en-US" dirty="0">
              <a:latin typeface="Times New Roman"/>
              <a:ea typeface="Calibri" panose="020F0502020204030204"/>
              <a:cs typeface="Calibri" panose="020F0502020204030204"/>
            </a:endParaRPr>
          </a:p>
          <a:p>
            <a:pPr>
              <a:buFont typeface="Wingdings" panose="05000000000000000000" pitchFamily="2" charset="2"/>
              <a:buChar char="§"/>
            </a:pPr>
            <a:endParaRPr lang="en-US" dirty="0">
              <a:ea typeface="Calibri" panose="020F0502020204030204"/>
              <a:cs typeface="Calibri" panose="020F0502020204030204"/>
            </a:endParaRPr>
          </a:p>
          <a:p>
            <a:pPr marL="285750" indent="-285750">
              <a:buFont typeface="Wingdings" panose="05000000000000000000" pitchFamily="2" charset="2"/>
              <a:buChar char="§"/>
            </a:pPr>
            <a:endParaRPr lang="en-US" dirty="0">
              <a:latin typeface="Times New Roman"/>
              <a:cs typeface="Times New Roman"/>
            </a:endParaRPr>
          </a:p>
        </p:txBody>
      </p:sp>
    </p:spTree>
    <p:extLst>
      <p:ext uri="{BB962C8B-B14F-4D97-AF65-F5344CB8AC3E}">
        <p14:creationId xmlns:p14="http://schemas.microsoft.com/office/powerpoint/2010/main" val="419620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1063D-9539-E62D-6C8C-165063456E49}"/>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FCF8F26B-3AE6-4440-0E15-6B0C47AB5D6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63A3385C-ECB7-0956-61C9-193C1FF591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659E13E8-B38E-7A68-5CFB-4A6963C23EF9}"/>
              </a:ext>
            </a:extLst>
          </p:cNvPr>
          <p:cNvSpPr>
            <a:spLocks noGrp="1"/>
          </p:cNvSpPr>
          <p:nvPr>
            <p:ph type="dt" sz="half" idx="10"/>
          </p:nvPr>
        </p:nvSpPr>
        <p:spPr>
          <a:xfrm>
            <a:off x="838200" y="6356350"/>
            <a:ext cx="2743200" cy="365125"/>
          </a:xfrm>
        </p:spPr>
        <p:txBody>
          <a:bodyPr/>
          <a:lstStyle/>
          <a:p>
            <a:pPr>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Date: 29-03-2025</a:t>
            </a:r>
          </a:p>
        </p:txBody>
      </p:sp>
      <p:sp>
        <p:nvSpPr>
          <p:cNvPr id="7" name="Footer Placeholder 6">
            <a:extLst>
              <a:ext uri="{FF2B5EF4-FFF2-40B4-BE49-F238E27FC236}">
                <a16:creationId xmlns:a16="http://schemas.microsoft.com/office/drawing/2014/main" id="{7ED7A9BC-3AD4-5A9B-C0F9-6E04C91A08CB}"/>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solidFill>
                  <a:prstClr val="white"/>
                </a:solidFill>
                <a:latin typeface="Calibri" panose="020F0502020204030204"/>
              </a:rPr>
              <a:t>SRS</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A8F3ED00-BD38-DF4E-6FB4-EA76B4644D5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6</a:t>
            </a:r>
          </a:p>
        </p:txBody>
      </p:sp>
      <p:sp>
        <p:nvSpPr>
          <p:cNvPr id="3" name="TextBox 2">
            <a:extLst>
              <a:ext uri="{FF2B5EF4-FFF2-40B4-BE49-F238E27FC236}">
                <a16:creationId xmlns:a16="http://schemas.microsoft.com/office/drawing/2014/main" id="{B5B85303-399D-BEC8-0A35-56636E68D31E}"/>
              </a:ext>
            </a:extLst>
          </p:cNvPr>
          <p:cNvSpPr txBox="1"/>
          <p:nvPr/>
        </p:nvSpPr>
        <p:spPr>
          <a:xfrm>
            <a:off x="898975" y="330398"/>
            <a:ext cx="10394049" cy="10895290"/>
          </a:xfrm>
          <a:prstGeom prst="rect">
            <a:avLst/>
          </a:prstGeom>
          <a:noFill/>
        </p:spPr>
        <p:txBody>
          <a:bodyPr wrap="square" lIns="91440" tIns="45720" rIns="91440" bIns="45720" anchor="t">
            <a:spAutoFit/>
          </a:bodyPr>
          <a:lstStyle/>
          <a:p>
            <a:r>
              <a:rPr lang="en-US" b="1" dirty="0">
                <a:latin typeface="Times New Roman"/>
                <a:cs typeface="Times New Roman"/>
              </a:rPr>
              <a:t>2.Non functional:</a:t>
            </a:r>
          </a:p>
          <a:p>
            <a:endParaRPr lang="en-US" b="1" dirty="0">
              <a:latin typeface="Times New Roman"/>
              <a:cs typeface="Times New Roman"/>
            </a:endParaRPr>
          </a:p>
          <a:p>
            <a:pPr marL="285750" indent="-285750">
              <a:buFont typeface="Wingdings"/>
              <a:buChar char="§"/>
            </a:pPr>
            <a:r>
              <a:rPr lang="en-US" b="1" dirty="0" err="1">
                <a:latin typeface="Times New Roman"/>
                <a:ea typeface="+mn-lt"/>
                <a:cs typeface="+mn-lt"/>
              </a:rPr>
              <a:t>Performance:</a:t>
            </a:r>
            <a:r>
              <a:rPr lang="en-US" dirty="0" err="1">
                <a:latin typeface="Times New Roman"/>
                <a:ea typeface="+mn-lt"/>
                <a:cs typeface="+mn-lt"/>
              </a:rPr>
              <a:t>The</a:t>
            </a:r>
            <a:r>
              <a:rPr lang="en-US" dirty="0">
                <a:latin typeface="Times New Roman"/>
                <a:ea typeface="+mn-lt"/>
                <a:cs typeface="+mn-lt"/>
              </a:rPr>
              <a:t> system should support at least </a:t>
            </a:r>
            <a:r>
              <a:rPr lang="en-US" b="1" dirty="0">
                <a:latin typeface="Times New Roman"/>
                <a:ea typeface="+mn-lt"/>
                <a:cs typeface="+mn-lt"/>
              </a:rPr>
              <a:t>10,000 simultaneous transactions</a:t>
            </a:r>
            <a:r>
              <a:rPr lang="en-US" dirty="0">
                <a:latin typeface="Times New Roman"/>
                <a:ea typeface="+mn-lt"/>
                <a:cs typeface="+mn-lt"/>
              </a:rPr>
              <a:t> with minimal delay.</a:t>
            </a:r>
            <a:endParaRPr lang="en-US" b="1" dirty="0">
              <a:latin typeface="Times New Roman"/>
              <a:cs typeface="Times New Roman" panose="02020603050405020304" pitchFamily="18" charset="0"/>
            </a:endParaRPr>
          </a:p>
          <a:p>
            <a:pPr marL="285750" indent="-285750">
              <a:buFont typeface="Wingdings"/>
              <a:buChar char="§"/>
            </a:pPr>
            <a:r>
              <a:rPr lang="en-US" b="1" dirty="0" err="1">
                <a:latin typeface="Times New Roman"/>
                <a:ea typeface="Calibri"/>
                <a:cs typeface="Calibri"/>
              </a:rPr>
              <a:t>Security:</a:t>
            </a:r>
            <a:r>
              <a:rPr lang="en-US" dirty="0" err="1">
                <a:latin typeface="Times New Roman"/>
                <a:ea typeface="+mn-lt"/>
                <a:cs typeface="+mn-lt"/>
              </a:rPr>
              <a:t>Data</a:t>
            </a:r>
            <a:r>
              <a:rPr lang="en-US" dirty="0">
                <a:latin typeface="Times New Roman"/>
                <a:ea typeface="+mn-lt"/>
                <a:cs typeface="+mn-lt"/>
              </a:rPr>
              <a:t> </a:t>
            </a:r>
            <a:r>
              <a:rPr lang="en-US" dirty="0" err="1">
                <a:latin typeface="Times New Roman"/>
                <a:ea typeface="+mn-lt"/>
                <a:cs typeface="+mn-lt"/>
              </a:rPr>
              <a:t>Encryption,User</a:t>
            </a:r>
            <a:r>
              <a:rPr lang="en-US" dirty="0">
                <a:latin typeface="Times New Roman"/>
                <a:ea typeface="+mn-lt"/>
                <a:cs typeface="+mn-lt"/>
              </a:rPr>
              <a:t> Authentication</a:t>
            </a:r>
            <a:endParaRPr lang="en-US" b="1" dirty="0">
              <a:latin typeface="Times New Roman"/>
              <a:ea typeface="Calibri"/>
              <a:cs typeface="Calibri"/>
            </a:endParaRPr>
          </a:p>
          <a:p>
            <a:pPr marL="285750" indent="-285750">
              <a:buFont typeface="Wingdings"/>
              <a:buChar char="§"/>
            </a:pPr>
            <a:r>
              <a:rPr lang="en-US" b="1" dirty="0" err="1">
                <a:latin typeface="Times New Roman"/>
                <a:ea typeface="Calibri"/>
                <a:cs typeface="Calibri"/>
              </a:rPr>
              <a:t>Availablity:</a:t>
            </a:r>
            <a:r>
              <a:rPr lang="en-US" dirty="0" err="1">
                <a:latin typeface="Times New Roman"/>
                <a:ea typeface="+mn-lt"/>
                <a:cs typeface="+mn-lt"/>
              </a:rPr>
              <a:t>The</a:t>
            </a:r>
            <a:r>
              <a:rPr lang="en-US" dirty="0">
                <a:latin typeface="Times New Roman"/>
                <a:ea typeface="+mn-lt"/>
                <a:cs typeface="+mn-lt"/>
              </a:rPr>
              <a:t> system should have </a:t>
            </a:r>
            <a:r>
              <a:rPr lang="en-US" b="1" dirty="0">
                <a:latin typeface="Times New Roman"/>
                <a:ea typeface="+mn-lt"/>
                <a:cs typeface="+mn-lt"/>
              </a:rPr>
              <a:t>99.9% uptime</a:t>
            </a:r>
            <a:r>
              <a:rPr lang="en-US" dirty="0">
                <a:latin typeface="Times New Roman"/>
                <a:ea typeface="+mn-lt"/>
                <a:cs typeface="+mn-lt"/>
              </a:rPr>
              <a:t>, with minimal downtime for maintenance.</a:t>
            </a:r>
            <a:endParaRPr lang="en-US" b="1" dirty="0">
              <a:latin typeface="Times New Roman"/>
              <a:ea typeface="Calibri"/>
              <a:cs typeface="Calibri"/>
            </a:endParaRPr>
          </a:p>
          <a:p>
            <a:pPr marL="285750" indent="-285750">
              <a:buFont typeface="Wingdings"/>
              <a:buChar char="§"/>
            </a:pPr>
            <a:r>
              <a:rPr lang="en-US" b="1" dirty="0" err="1">
                <a:latin typeface="Times New Roman"/>
                <a:ea typeface="Calibri"/>
                <a:cs typeface="Calibri"/>
              </a:rPr>
              <a:t>Scalablity:</a:t>
            </a:r>
            <a:r>
              <a:rPr lang="en-US" dirty="0" err="1">
                <a:latin typeface="Times New Roman"/>
                <a:ea typeface="+mn-lt"/>
                <a:cs typeface="+mn-lt"/>
              </a:rPr>
              <a:t>The</a:t>
            </a:r>
            <a:r>
              <a:rPr lang="en-US" dirty="0">
                <a:latin typeface="Times New Roman"/>
                <a:ea typeface="+mn-lt"/>
                <a:cs typeface="+mn-lt"/>
              </a:rPr>
              <a:t> system should be able to scale to handle increased user traffic and transaction volume without degrading performance.</a:t>
            </a:r>
            <a:endParaRPr lang="en-US" b="1" dirty="0">
              <a:latin typeface="Times New Roman"/>
              <a:ea typeface="Calibri"/>
              <a:cs typeface="Calibri"/>
            </a:endParaRPr>
          </a:p>
          <a:p>
            <a:pPr marL="285750" indent="-285750">
              <a:buFont typeface="Wingdings"/>
              <a:buChar char="§"/>
            </a:pPr>
            <a:r>
              <a:rPr lang="en-US" b="1" dirty="0" err="1">
                <a:latin typeface="Times New Roman"/>
                <a:ea typeface="Calibri"/>
                <a:cs typeface="Calibri"/>
              </a:rPr>
              <a:t>Usablity:</a:t>
            </a:r>
            <a:r>
              <a:rPr lang="en-US" dirty="0" err="1">
                <a:latin typeface="Times New Roman"/>
                <a:ea typeface="+mn-lt"/>
                <a:cs typeface="+mn-lt"/>
              </a:rPr>
              <a:t>The</a:t>
            </a:r>
            <a:r>
              <a:rPr lang="en-US" dirty="0">
                <a:latin typeface="Times New Roman"/>
                <a:ea typeface="+mn-lt"/>
                <a:cs typeface="+mn-lt"/>
              </a:rPr>
              <a:t> platform should have an intuitive and easy-to-use interface, accessible via both web browsers and mobile devices.</a:t>
            </a:r>
            <a:endParaRPr lang="en-US" b="1" dirty="0">
              <a:latin typeface="Times New Roman"/>
              <a:ea typeface="Calibri"/>
              <a:cs typeface="Calibri"/>
            </a:endParaRPr>
          </a:p>
          <a:p>
            <a:pPr marL="285750" indent="-285750">
              <a:buFont typeface="Wingdings"/>
              <a:buChar char="§"/>
            </a:pPr>
            <a:r>
              <a:rPr lang="en-US" b="1" dirty="0" err="1">
                <a:latin typeface="Times New Roman"/>
                <a:ea typeface="Calibri"/>
                <a:cs typeface="Calibri"/>
              </a:rPr>
              <a:t>Compliance:</a:t>
            </a:r>
            <a:r>
              <a:rPr lang="en-US" dirty="0" err="1">
                <a:latin typeface="Times New Roman"/>
                <a:ea typeface="+mn-lt"/>
                <a:cs typeface="+mn-lt"/>
              </a:rPr>
              <a:t>PayBuddy</a:t>
            </a:r>
            <a:r>
              <a:rPr lang="en-US" dirty="0">
                <a:latin typeface="Times New Roman"/>
                <a:ea typeface="+mn-lt"/>
                <a:cs typeface="+mn-lt"/>
              </a:rPr>
              <a:t> must comply with financial regulations, including </a:t>
            </a:r>
            <a:r>
              <a:rPr lang="en-US" b="1" dirty="0">
                <a:latin typeface="Times New Roman"/>
                <a:ea typeface="+mn-lt"/>
                <a:cs typeface="+mn-lt"/>
              </a:rPr>
              <a:t>PCI-DSS</a:t>
            </a:r>
            <a:r>
              <a:rPr lang="en-US" dirty="0">
                <a:latin typeface="Times New Roman"/>
                <a:ea typeface="+mn-lt"/>
                <a:cs typeface="+mn-lt"/>
              </a:rPr>
              <a:t> for card payments and </a:t>
            </a:r>
            <a:r>
              <a:rPr lang="en-US" b="1" dirty="0">
                <a:latin typeface="Times New Roman"/>
                <a:ea typeface="+mn-lt"/>
                <a:cs typeface="+mn-lt"/>
              </a:rPr>
              <a:t>KYC</a:t>
            </a:r>
            <a:r>
              <a:rPr lang="en-US" dirty="0">
                <a:latin typeface="Times New Roman"/>
                <a:ea typeface="+mn-lt"/>
                <a:cs typeface="+mn-lt"/>
              </a:rPr>
              <a:t> for user identity verification.</a:t>
            </a:r>
            <a:endParaRPr lang="en-US" dirty="0">
              <a:latin typeface="Times New Roman"/>
              <a:ea typeface="Calibri"/>
              <a:cs typeface="Calibri"/>
            </a:endParaRPr>
          </a:p>
          <a:p>
            <a:pPr marL="285750" indent="-285750">
              <a:buFont typeface="Wingdings"/>
              <a:buChar char="§"/>
            </a:pPr>
            <a:endParaRPr lang="en-US" b="1" dirty="0">
              <a:latin typeface="Times New Roman"/>
              <a:ea typeface="Calibri"/>
              <a:cs typeface="Calibri"/>
            </a:endParaRPr>
          </a:p>
          <a:p>
            <a:r>
              <a:rPr lang="en-US" b="1" dirty="0">
                <a:latin typeface="Times New Roman"/>
                <a:ea typeface="Calibri"/>
                <a:cs typeface="Calibri"/>
              </a:rPr>
              <a:t>3.System Features:</a:t>
            </a:r>
          </a:p>
          <a:p>
            <a:endParaRPr lang="en-US" dirty="0">
              <a:latin typeface="Times New Roman"/>
              <a:ea typeface="Calibri"/>
              <a:cs typeface="Calibri"/>
            </a:endParaRPr>
          </a:p>
          <a:p>
            <a:pPr marL="285750" indent="-285750">
              <a:buFont typeface="Wingdings"/>
              <a:buChar char="§"/>
            </a:pPr>
            <a:r>
              <a:rPr lang="en-US" b="1" dirty="0" err="1">
                <a:latin typeface="Times New Roman"/>
                <a:ea typeface="Calibri"/>
                <a:cs typeface="Calibri"/>
              </a:rPr>
              <a:t>Frontend:</a:t>
            </a:r>
            <a:r>
              <a:rPr lang="en-US" dirty="0" err="1">
                <a:latin typeface="Times New Roman"/>
                <a:ea typeface="+mn-lt"/>
                <a:cs typeface="+mn-lt"/>
              </a:rPr>
              <a:t>A</a:t>
            </a:r>
            <a:r>
              <a:rPr lang="en-US" dirty="0">
                <a:latin typeface="Times New Roman"/>
                <a:ea typeface="+mn-lt"/>
                <a:cs typeface="+mn-lt"/>
              </a:rPr>
              <a:t> responsive web application that allows users to interact with the system</a:t>
            </a:r>
            <a:endParaRPr lang="en-US" b="1" dirty="0">
              <a:latin typeface="Times New Roman"/>
              <a:ea typeface="Calibri"/>
              <a:cs typeface="Calibri"/>
            </a:endParaRPr>
          </a:p>
          <a:p>
            <a:pPr marL="285750" indent="-285750">
              <a:buFont typeface="Wingdings"/>
              <a:buChar char="§"/>
            </a:pPr>
            <a:r>
              <a:rPr lang="en-US" b="1" dirty="0" err="1">
                <a:latin typeface="Times New Roman"/>
                <a:ea typeface="Calibri"/>
                <a:cs typeface="Calibri"/>
              </a:rPr>
              <a:t>Backend:</a:t>
            </a:r>
            <a:r>
              <a:rPr lang="en-US" dirty="0" err="1">
                <a:latin typeface="Times New Roman"/>
                <a:ea typeface="+mn-lt"/>
                <a:cs typeface="+mn-lt"/>
              </a:rPr>
              <a:t>A</a:t>
            </a:r>
            <a:r>
              <a:rPr lang="en-US" dirty="0">
                <a:latin typeface="Times New Roman"/>
                <a:ea typeface="+mn-lt"/>
                <a:cs typeface="+mn-lt"/>
              </a:rPr>
              <a:t> secure server-side application using technologies like Node.js</a:t>
            </a:r>
            <a:endParaRPr lang="en-US" b="1" dirty="0">
              <a:latin typeface="Times New Roman"/>
              <a:ea typeface="Calibri"/>
              <a:cs typeface="Calibri"/>
            </a:endParaRPr>
          </a:p>
          <a:p>
            <a:pPr marL="285750" indent="-285750">
              <a:buFont typeface="Wingdings"/>
              <a:buChar char="§"/>
            </a:pPr>
            <a:r>
              <a:rPr lang="en-US" b="1" dirty="0">
                <a:latin typeface="Times New Roman"/>
                <a:ea typeface="Calibri"/>
                <a:cs typeface="Calibri"/>
              </a:rPr>
              <a:t>Database: </a:t>
            </a:r>
            <a:r>
              <a:rPr lang="en-US" dirty="0">
                <a:latin typeface="Times New Roman"/>
                <a:ea typeface="Calibri"/>
                <a:cs typeface="Calibri"/>
              </a:rPr>
              <a:t>Database like </a:t>
            </a:r>
            <a:r>
              <a:rPr lang="en-US" dirty="0" err="1">
                <a:latin typeface="Times New Roman"/>
                <a:ea typeface="Calibri"/>
                <a:cs typeface="Calibri"/>
              </a:rPr>
              <a:t>mongodb</a:t>
            </a:r>
            <a:r>
              <a:rPr lang="en-US" dirty="0">
                <a:latin typeface="Times New Roman"/>
                <a:ea typeface="Calibri"/>
                <a:cs typeface="Calibri"/>
              </a:rPr>
              <a:t> </a:t>
            </a:r>
            <a:r>
              <a:rPr lang="en-US" dirty="0" err="1">
                <a:latin typeface="Times New Roman"/>
                <a:ea typeface="Calibri"/>
                <a:cs typeface="Calibri"/>
              </a:rPr>
              <a:t>sql</a:t>
            </a:r>
            <a:r>
              <a:rPr lang="en-US" dirty="0">
                <a:latin typeface="Times New Roman"/>
                <a:ea typeface="Calibri"/>
                <a:cs typeface="Calibri"/>
              </a:rPr>
              <a:t> to store and update data.</a:t>
            </a:r>
          </a:p>
          <a:p>
            <a:pPr marL="285750" indent="-285750">
              <a:buFont typeface="Wingdings"/>
              <a:buChar char="§"/>
            </a:pPr>
            <a:r>
              <a:rPr lang="en-US" b="1" dirty="0">
                <a:latin typeface="Times New Roman"/>
                <a:ea typeface="Calibri"/>
                <a:cs typeface="Calibri"/>
              </a:rPr>
              <a:t>Payment </a:t>
            </a:r>
            <a:r>
              <a:rPr lang="en-US" b="1" dirty="0" err="1">
                <a:latin typeface="Times New Roman"/>
                <a:ea typeface="Calibri"/>
                <a:cs typeface="Calibri"/>
              </a:rPr>
              <a:t>gateway:</a:t>
            </a:r>
            <a:r>
              <a:rPr lang="en-US" dirty="0" err="1">
                <a:latin typeface="Times New Roman"/>
                <a:ea typeface="+mn-lt"/>
                <a:cs typeface="+mn-lt"/>
              </a:rPr>
              <a:t>Integration</a:t>
            </a:r>
            <a:r>
              <a:rPr lang="en-US" dirty="0">
                <a:latin typeface="Times New Roman"/>
                <a:ea typeface="+mn-lt"/>
                <a:cs typeface="+mn-lt"/>
              </a:rPr>
              <a:t> with external payment services like </a:t>
            </a:r>
            <a:r>
              <a:rPr lang="en-US" dirty="0" err="1">
                <a:latin typeface="Times New Roman"/>
                <a:ea typeface="+mn-lt"/>
                <a:cs typeface="+mn-lt"/>
              </a:rPr>
              <a:t>Razorpay</a:t>
            </a:r>
            <a:r>
              <a:rPr lang="en-US" dirty="0">
                <a:latin typeface="Times New Roman"/>
                <a:ea typeface="+mn-lt"/>
                <a:cs typeface="+mn-lt"/>
              </a:rPr>
              <a:t>, Paytm, or Stripe to facilitate payment processing.</a:t>
            </a:r>
            <a:endParaRPr lang="en-US" b="1" dirty="0">
              <a:latin typeface="Times New Roman"/>
              <a:ea typeface="Calibri"/>
              <a:cs typeface="Calibri"/>
            </a:endParaRPr>
          </a:p>
          <a:p>
            <a:endParaRPr lang="en-US" b="1" dirty="0">
              <a:latin typeface="Times New Roman"/>
              <a:ea typeface="Calibri"/>
              <a:cs typeface="Calibri"/>
            </a:endParaRPr>
          </a:p>
          <a:p>
            <a:r>
              <a:rPr lang="en-US" b="1" dirty="0">
                <a:latin typeface="Times New Roman"/>
                <a:cs typeface="Times New Roman"/>
              </a:rPr>
              <a:t>  </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43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3ACDB-024A-EA05-62B8-8E012368E53E}"/>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6E06D48A-C81C-D447-D7C7-93BE4E3C11BD}"/>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6D5F42AF-8774-5544-BDB5-F6C4417229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36FB298B-752F-BD1C-8735-098D5D7055BC}"/>
              </a:ext>
            </a:extLst>
          </p:cNvPr>
          <p:cNvSpPr>
            <a:spLocks noGrp="1"/>
          </p:cNvSpPr>
          <p:nvPr>
            <p:ph type="dt" sz="half" idx="10"/>
          </p:nvPr>
        </p:nvSpPr>
        <p:spPr>
          <a:xfrm>
            <a:off x="838200" y="6356350"/>
            <a:ext cx="2743200" cy="365125"/>
          </a:xfrm>
        </p:spPr>
        <p:txBody>
          <a:bodyPr/>
          <a:lstStyle/>
          <a:p>
            <a:pPr>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Date: 29-03-2025</a:t>
            </a:r>
          </a:p>
        </p:txBody>
      </p:sp>
      <p:sp>
        <p:nvSpPr>
          <p:cNvPr id="7" name="Footer Placeholder 6">
            <a:extLst>
              <a:ext uri="{FF2B5EF4-FFF2-40B4-BE49-F238E27FC236}">
                <a16:creationId xmlns:a16="http://schemas.microsoft.com/office/drawing/2014/main" id="{5D26B987-49B8-6041-2AFC-E065BFE993F1}"/>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DFD</a:t>
            </a:r>
          </a:p>
        </p:txBody>
      </p:sp>
      <p:sp>
        <p:nvSpPr>
          <p:cNvPr id="8" name="Slide Number Placeholder 7">
            <a:extLst>
              <a:ext uri="{FF2B5EF4-FFF2-40B4-BE49-F238E27FC236}">
                <a16:creationId xmlns:a16="http://schemas.microsoft.com/office/drawing/2014/main" id="{28150449-3F2C-5C92-8333-3042F9E58CD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7</a:t>
            </a:r>
          </a:p>
        </p:txBody>
      </p:sp>
      <p:sp>
        <p:nvSpPr>
          <p:cNvPr id="3" name="TextBox 2">
            <a:extLst>
              <a:ext uri="{FF2B5EF4-FFF2-40B4-BE49-F238E27FC236}">
                <a16:creationId xmlns:a16="http://schemas.microsoft.com/office/drawing/2014/main" id="{E9039593-3348-C067-3501-509E6EE024D9}"/>
              </a:ext>
            </a:extLst>
          </p:cNvPr>
          <p:cNvSpPr txBox="1"/>
          <p:nvPr/>
        </p:nvSpPr>
        <p:spPr>
          <a:xfrm>
            <a:off x="4361142" y="131089"/>
            <a:ext cx="3227131" cy="52322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Data Flow Diagram</a:t>
            </a:r>
          </a:p>
        </p:txBody>
      </p:sp>
      <p:pic>
        <p:nvPicPr>
          <p:cNvPr id="4" name="Picture 3" descr="A diagram of a payment method&#10;&#10;AI-generated content may be incorrect.">
            <a:extLst>
              <a:ext uri="{FF2B5EF4-FFF2-40B4-BE49-F238E27FC236}">
                <a16:creationId xmlns:a16="http://schemas.microsoft.com/office/drawing/2014/main" id="{218C8751-E68A-DACE-9E0B-A24AE4DE2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565" y="1363801"/>
            <a:ext cx="7254869" cy="4130398"/>
          </a:xfrm>
          <a:prstGeom prst="rect">
            <a:avLst/>
          </a:prstGeom>
        </p:spPr>
      </p:pic>
      <p:sp>
        <p:nvSpPr>
          <p:cNvPr id="5" name="TextBox 4">
            <a:extLst>
              <a:ext uri="{FF2B5EF4-FFF2-40B4-BE49-F238E27FC236}">
                <a16:creationId xmlns:a16="http://schemas.microsoft.com/office/drawing/2014/main" id="{1E28E023-00BC-7424-0510-75DA05438827}"/>
              </a:ext>
            </a:extLst>
          </p:cNvPr>
          <p:cNvSpPr txBox="1"/>
          <p:nvPr/>
        </p:nvSpPr>
        <p:spPr>
          <a:xfrm>
            <a:off x="707941" y="3429563"/>
            <a:ext cx="1307336" cy="646331"/>
          </a:xfrm>
          <a:prstGeom prst="rect">
            <a:avLst/>
          </a:prstGeom>
          <a:noFill/>
        </p:spPr>
        <p:txBody>
          <a:bodyPr wrap="square" lIns="91440" tIns="45720" rIns="91440" bIns="45720" anchor="t">
            <a:spAutoFit/>
          </a:bodyPr>
          <a:lstStyle/>
          <a:p>
            <a:r>
              <a:rPr lang="en-US" b="1" dirty="0">
                <a:latin typeface="Times New Roman"/>
                <a:cs typeface="Times New Roman"/>
              </a:rPr>
              <a:t>Level 0 DFD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22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0CC4B-C8EA-8ACD-EF4B-D943212E0DF1}"/>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C2B5FEAE-E6BC-4A54-4876-61E906F49CB0}"/>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59B2F241-2D25-D4DF-45C0-D2513A9881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97F0B913-7A2F-D427-E3B5-52D4C93692B0}"/>
              </a:ext>
            </a:extLst>
          </p:cNvPr>
          <p:cNvSpPr>
            <a:spLocks noGrp="1"/>
          </p:cNvSpPr>
          <p:nvPr>
            <p:ph type="dt" sz="half" idx="10"/>
          </p:nvPr>
        </p:nvSpPr>
        <p:spPr>
          <a:xfrm>
            <a:off x="838200" y="6356350"/>
            <a:ext cx="2743200" cy="365125"/>
          </a:xfrm>
        </p:spPr>
        <p:txBody>
          <a:bodyPr/>
          <a:lstStyle/>
          <a:p>
            <a:pPr>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Date: 29-03-2025</a:t>
            </a:r>
          </a:p>
        </p:txBody>
      </p:sp>
      <p:sp>
        <p:nvSpPr>
          <p:cNvPr id="7" name="Footer Placeholder 6">
            <a:extLst>
              <a:ext uri="{FF2B5EF4-FFF2-40B4-BE49-F238E27FC236}">
                <a16:creationId xmlns:a16="http://schemas.microsoft.com/office/drawing/2014/main" id="{2BCAE40B-67AB-5CD4-B628-2F31E306AD47}"/>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DFD</a:t>
            </a:r>
          </a:p>
        </p:txBody>
      </p:sp>
      <p:sp>
        <p:nvSpPr>
          <p:cNvPr id="8" name="Slide Number Placeholder 7">
            <a:extLst>
              <a:ext uri="{FF2B5EF4-FFF2-40B4-BE49-F238E27FC236}">
                <a16:creationId xmlns:a16="http://schemas.microsoft.com/office/drawing/2014/main" id="{1E71B225-A7C6-B285-998A-11D23E7E11B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8</a:t>
            </a:r>
          </a:p>
        </p:txBody>
      </p:sp>
      <p:sp>
        <p:nvSpPr>
          <p:cNvPr id="4" name="TextBox 3">
            <a:extLst>
              <a:ext uri="{FF2B5EF4-FFF2-40B4-BE49-F238E27FC236}">
                <a16:creationId xmlns:a16="http://schemas.microsoft.com/office/drawing/2014/main" id="{533D314A-C93B-CACD-5235-71E48409E38B}"/>
              </a:ext>
            </a:extLst>
          </p:cNvPr>
          <p:cNvSpPr txBox="1"/>
          <p:nvPr/>
        </p:nvSpPr>
        <p:spPr>
          <a:xfrm>
            <a:off x="1181617" y="2410131"/>
            <a:ext cx="1037602" cy="646331"/>
          </a:xfrm>
          <a:prstGeom prst="rect">
            <a:avLst/>
          </a:prstGeom>
          <a:noFill/>
        </p:spPr>
        <p:txBody>
          <a:bodyPr wrap="square" lIns="91440" tIns="45720" rIns="91440" bIns="45720" anchor="t">
            <a:spAutoFit/>
          </a:bodyPr>
          <a:lstStyle/>
          <a:p>
            <a:r>
              <a:rPr lang="en-US" b="1" dirty="0">
                <a:latin typeface="Times New Roman"/>
                <a:cs typeface="Times New Roman"/>
              </a:rPr>
              <a:t>Level 1 DFD</a:t>
            </a:r>
            <a:endParaRPr lang="en-US" b="1" dirty="0">
              <a:latin typeface="Times New Roman" panose="02020603050405020304" pitchFamily="18" charset="0"/>
              <a:cs typeface="Times New Roman" panose="02020603050405020304" pitchFamily="18" charset="0"/>
            </a:endParaRPr>
          </a:p>
        </p:txBody>
      </p:sp>
      <p:pic>
        <p:nvPicPr>
          <p:cNvPr id="16" name="Picture 15" descr="A diagram of a user account&#10;&#10;AI-generated content may be incorrect.">
            <a:extLst>
              <a:ext uri="{FF2B5EF4-FFF2-40B4-BE49-F238E27FC236}">
                <a16:creationId xmlns:a16="http://schemas.microsoft.com/office/drawing/2014/main" id="{6B2D51F2-7BF7-7E0B-0BC0-672AD4CDECD4}"/>
              </a:ext>
            </a:extLst>
          </p:cNvPr>
          <p:cNvPicPr>
            <a:picLocks noChangeAspect="1"/>
          </p:cNvPicPr>
          <p:nvPr/>
        </p:nvPicPr>
        <p:blipFill>
          <a:blip r:embed="rId3"/>
          <a:stretch>
            <a:fillRect/>
          </a:stretch>
        </p:blipFill>
        <p:spPr>
          <a:xfrm>
            <a:off x="2439189" y="13487"/>
            <a:ext cx="7138295" cy="6015081"/>
          </a:xfrm>
          <a:prstGeom prst="rect">
            <a:avLst/>
          </a:prstGeom>
        </p:spPr>
      </p:pic>
    </p:spTree>
    <p:extLst>
      <p:ext uri="{BB962C8B-B14F-4D97-AF65-F5344CB8AC3E}">
        <p14:creationId xmlns:p14="http://schemas.microsoft.com/office/powerpoint/2010/main" val="40352292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1871</TotalTime>
  <Words>1321</Words>
  <Application>Microsoft Macintosh PowerPoint</Application>
  <PresentationFormat>Widescreen</PresentationFormat>
  <Paragraphs>171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Hirawat [MU - Jaipur]</dc:creator>
  <cp:lastModifiedBy>[MCA-001-2023-24] KULDEEP SINGH</cp:lastModifiedBy>
  <cp:revision>704</cp:revision>
  <dcterms:created xsi:type="dcterms:W3CDTF">2022-04-04T16:03:24Z</dcterms:created>
  <dcterms:modified xsi:type="dcterms:W3CDTF">2025-05-28T17:47:18Z</dcterms:modified>
</cp:coreProperties>
</file>