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2" r:id="rId6"/>
    <p:sldId id="263" r:id="rId7"/>
    <p:sldId id="261" r:id="rId8"/>
    <p:sldId id="268"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AD29-7939-C8A7-23BF-539C2FB5B4F8}" v="4" dt="2025-03-29T07:47:27.829"/>
    <p1510:client id="{5154FD34-15FF-4BF0-2BB9-C5C3B3B467EC}" v="24" dt="2025-03-29T08:14:08.494"/>
    <p1510:client id="{728B64C7-63E7-A6B5-4A6C-7BD18B036727}" v="3779" dt="2025-03-28T21:18:19.605"/>
    <p1510:client id="{8124E7B0-D968-47A4-A29E-75A0E1DF284F}" v="14" dt="2025-03-27T17:23:05.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5268" autoAdjust="0"/>
  </p:normalViewPr>
  <p:slideViewPr>
    <p:cSldViewPr snapToGrid="0">
      <p:cViewPr varScale="1">
        <p:scale>
          <a:sx n="82" d="100"/>
          <a:sy n="82"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4791203" y="1689035"/>
            <a:ext cx="2609578" cy="830997"/>
          </a:xfrm>
          <a:prstGeom prst="rect">
            <a:avLst/>
          </a:prstGeom>
          <a:noFill/>
        </p:spPr>
        <p:txBody>
          <a:bodyPr wrap="square" lIns="91440" tIns="45720" rIns="91440" bIns="45720" rtlCol="0" anchor="t">
            <a:spAutoFit/>
          </a:bodyPr>
          <a:lstStyle/>
          <a:p>
            <a:r>
              <a:rPr lang="en-IN" sz="4800" dirty="0" err="1">
                <a:latin typeface="Times New Roman"/>
                <a:cs typeface="Times New Roman"/>
              </a:rPr>
              <a:t>paybuddy</a:t>
            </a:r>
            <a:endParaRPr lang="en-IN" sz="4800" dirty="0" err="1">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57703" y="4915078"/>
            <a:ext cx="2276585" cy="1261884"/>
          </a:xfrm>
          <a:prstGeom prst="rect">
            <a:avLst/>
          </a:prstGeom>
          <a:noFill/>
        </p:spPr>
        <p:txBody>
          <a:bodyPr wrap="none" lIns="91440" tIns="45720" rIns="91440" bIns="45720" rtlCol="0" anchor="t">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a:cs typeface="Times New Roman"/>
              </a:rPr>
              <a:t>Kuldeep Singh </a:t>
            </a:r>
          </a:p>
          <a:p>
            <a:pPr algn="ctr"/>
            <a:r>
              <a:rPr lang="en-US" sz="2000" dirty="0">
                <a:latin typeface="Times New Roman"/>
                <a:cs typeface="Times New Roman"/>
              </a:rPr>
              <a:t>23FS20MCA00076</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lIns="91440" tIns="45720" rIns="91440" bIns="45720" rtlCol="0" anchor="t">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b="1" dirty="0">
                <a:effectLst/>
                <a:latin typeface="Times New Roman"/>
                <a:ea typeface="Times New Roman" panose="02020603050405020304" pitchFamily="18" charset="0"/>
                <a:cs typeface="Times New Roman"/>
              </a:rPr>
              <a:t>Mrs. </a:t>
            </a:r>
            <a:r>
              <a:rPr lang="en-US" sz="2000" b="1" dirty="0">
                <a:latin typeface="Times New Roman"/>
                <a:ea typeface="Times New Roman" panose="02020603050405020304" pitchFamily="18" charset="0"/>
                <a:cs typeface="Times New Roman"/>
              </a:rPr>
              <a:t>Monika Vishwakarma</a:t>
            </a:r>
            <a:endParaRPr lang="en-US" sz="2000" b="1" dirty="0">
              <a:latin typeface="Times New Roman"/>
              <a:ea typeface="Calibri" panose="020F0502020204030204" pitchFamily="34"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D8B74-F565-F9E2-E125-04F57015C4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BDF6EEC-7C7B-8319-4C12-AF94751E1F2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FED70AA-1583-EE1F-87B7-2B2E7B5F7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75A897BD-5939-3493-878D-69EB14424109}"/>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23AF500-7ADF-72D9-4D1A-DDAB50FB5019}"/>
              </a:ext>
            </a:extLst>
          </p:cNvPr>
          <p:cNvSpPr>
            <a:spLocks noGrp="1"/>
          </p:cNvSpPr>
          <p:nvPr>
            <p:ph type="ftr" sz="quarter" idx="11"/>
          </p:nvPr>
        </p:nvSpPr>
        <p:spPr>
          <a:xfrm>
            <a:off x="3396000" y="6176962"/>
            <a:ext cx="5400000" cy="681037"/>
          </a:xfrm>
        </p:spPr>
        <p:txBody>
          <a:bodyPr/>
          <a:lstStyle/>
          <a:p>
            <a:pPr>
              <a:defRPr/>
            </a:pPr>
            <a:endParaRPr lang="en-IN" sz="1200" b="0" i="0" u="none" strike="noStrike" kern="1200" cap="none" spc="0" normalizeH="0" baseline="0" noProof="0" dirty="0">
              <a:ln>
                <a:noFill/>
              </a:ln>
              <a:solidFill>
                <a:prstClr val="white"/>
              </a:solidFill>
              <a:effectLst/>
              <a:uLnTx/>
              <a:uFillTx/>
              <a:latin typeface="Calibri" panose="020F0502020204030204"/>
              <a:ea typeface="Calibri"/>
              <a:cs typeface="Calibri"/>
            </a:endParaRPr>
          </a:p>
        </p:txBody>
      </p:sp>
      <p:sp>
        <p:nvSpPr>
          <p:cNvPr id="8" name="Slide Number Placeholder 7">
            <a:extLst>
              <a:ext uri="{FF2B5EF4-FFF2-40B4-BE49-F238E27FC236}">
                <a16:creationId xmlns:a16="http://schemas.microsoft.com/office/drawing/2014/main" id="{2AF14982-3EB2-6692-C752-20B2D88F1ED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10</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C2C3567-8F90-FCAB-5669-AB4ADA52F905}"/>
              </a:ext>
            </a:extLst>
          </p:cNvPr>
          <p:cNvSpPr txBox="1"/>
          <p:nvPr/>
        </p:nvSpPr>
        <p:spPr>
          <a:xfrm>
            <a:off x="4584598" y="141835"/>
            <a:ext cx="1931292"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B071FDC4-6A2C-D748-168B-121C2B770224}"/>
              </a:ext>
            </a:extLst>
          </p:cNvPr>
          <p:cNvSpPr txBox="1"/>
          <p:nvPr/>
        </p:nvSpPr>
        <p:spPr>
          <a:xfrm>
            <a:off x="761082" y="662320"/>
            <a:ext cx="10515600" cy="1477328"/>
          </a:xfrm>
          <a:prstGeom prst="rect">
            <a:avLst/>
          </a:prstGeom>
          <a:noFill/>
        </p:spPr>
        <p:txBody>
          <a:bodyPr wrap="square" lIns="91440" tIns="45720" rIns="91440" bIns="45720" anchor="t">
            <a:spAutoFit/>
          </a:bodyPr>
          <a:lstStyle/>
          <a:p>
            <a:r>
              <a:rPr lang="en-US" b="1" err="1">
                <a:latin typeface="Times New Roman"/>
                <a:ea typeface="+mn-lt"/>
                <a:cs typeface="+mn-lt"/>
              </a:rPr>
              <a:t>PayBuddy</a:t>
            </a:r>
            <a:r>
              <a:rPr lang="en-US" dirty="0">
                <a:latin typeface="Times New Roman"/>
                <a:ea typeface="+mn-lt"/>
                <a:cs typeface="+mn-lt"/>
              </a:rPr>
              <a:t> is a simple, secure, and convenient platform that makes digital transactions easy for everyone. Whether it's paying bills, transferring money, or shopping online, </a:t>
            </a:r>
            <a:r>
              <a:rPr lang="en-US" err="1">
                <a:latin typeface="Times New Roman"/>
                <a:ea typeface="+mn-lt"/>
                <a:cs typeface="+mn-lt"/>
              </a:rPr>
              <a:t>PayBuddy</a:t>
            </a:r>
            <a:r>
              <a:rPr lang="en-US" dirty="0">
                <a:latin typeface="Times New Roman"/>
                <a:ea typeface="+mn-lt"/>
                <a:cs typeface="+mn-lt"/>
              </a:rPr>
              <a:t> ensures that all your </a:t>
            </a:r>
            <a:r>
              <a:rPr lang="en-US" b="1" dirty="0">
                <a:latin typeface="Times New Roman"/>
                <a:ea typeface="+mn-lt"/>
                <a:cs typeface="+mn-lt"/>
              </a:rPr>
              <a:t>financial</a:t>
            </a:r>
            <a:r>
              <a:rPr lang="en-US" dirty="0">
                <a:latin typeface="Times New Roman"/>
                <a:ea typeface="+mn-lt"/>
                <a:cs typeface="+mn-lt"/>
              </a:rPr>
              <a:t> </a:t>
            </a:r>
            <a:r>
              <a:rPr lang="en-US" b="1" dirty="0">
                <a:latin typeface="Times New Roman"/>
                <a:ea typeface="+mn-lt"/>
                <a:cs typeface="+mn-lt"/>
              </a:rPr>
              <a:t>needs</a:t>
            </a:r>
            <a:r>
              <a:rPr lang="en-US" dirty="0">
                <a:latin typeface="Times New Roman"/>
                <a:ea typeface="+mn-lt"/>
                <a:cs typeface="+mn-lt"/>
              </a:rPr>
              <a:t> are met quickly and safely. With a focus on security, user-friendliness, and constant improvements, </a:t>
            </a:r>
            <a:r>
              <a:rPr lang="en-US" err="1">
                <a:latin typeface="Times New Roman"/>
                <a:ea typeface="+mn-lt"/>
                <a:cs typeface="+mn-lt"/>
              </a:rPr>
              <a:t>PayBuddy</a:t>
            </a:r>
            <a:r>
              <a:rPr lang="en-US" dirty="0">
                <a:latin typeface="Times New Roman"/>
                <a:ea typeface="+mn-lt"/>
                <a:cs typeface="+mn-lt"/>
              </a:rPr>
              <a:t> is set to grow and adapt to the </a:t>
            </a:r>
            <a:r>
              <a:rPr lang="en-US" b="1" dirty="0">
                <a:latin typeface="Times New Roman"/>
                <a:ea typeface="+mn-lt"/>
                <a:cs typeface="+mn-lt"/>
              </a:rPr>
              <a:t>ever-changing digital world.</a:t>
            </a:r>
            <a:r>
              <a:rPr lang="en-US" dirty="0">
                <a:latin typeface="Times New Roman"/>
                <a:ea typeface="+mn-lt"/>
                <a:cs typeface="+mn-lt"/>
              </a:rPr>
              <a:t> As more people move towards cashless payments, </a:t>
            </a:r>
            <a:r>
              <a:rPr lang="en-US" err="1">
                <a:latin typeface="Times New Roman"/>
                <a:ea typeface="+mn-lt"/>
                <a:cs typeface="+mn-lt"/>
              </a:rPr>
              <a:t>PayBuddy</a:t>
            </a:r>
            <a:r>
              <a:rPr lang="en-US" dirty="0">
                <a:latin typeface="Times New Roman"/>
                <a:ea typeface="+mn-lt"/>
                <a:cs typeface="+mn-lt"/>
              </a:rPr>
              <a:t> will continue to be a</a:t>
            </a:r>
            <a:r>
              <a:rPr lang="en-US" b="1" dirty="0">
                <a:latin typeface="Times New Roman"/>
                <a:ea typeface="+mn-lt"/>
                <a:cs typeface="+mn-lt"/>
              </a:rPr>
              <a:t> reliable tool.</a:t>
            </a:r>
            <a:endParaRPr lang="en-US" b="1" dirty="0">
              <a:latin typeface="Times New Roman"/>
            </a:endParaRPr>
          </a:p>
        </p:txBody>
      </p:sp>
      <p:sp>
        <p:nvSpPr>
          <p:cNvPr id="16" name="Rectangle 7">
            <a:extLst>
              <a:ext uri="{FF2B5EF4-FFF2-40B4-BE49-F238E27FC236}">
                <a16:creationId xmlns:a16="http://schemas.microsoft.com/office/drawing/2014/main" id="{1751F5C8-4B5E-CEEC-AB44-2D8B5FEC7ADD}"/>
              </a:ext>
            </a:extLst>
          </p:cNvPr>
          <p:cNvSpPr>
            <a:spLocks noChangeArrowheads="1"/>
          </p:cNvSpPr>
          <p:nvPr/>
        </p:nvSpPr>
        <p:spPr bwMode="auto">
          <a:xfrm>
            <a:off x="766119" y="2302863"/>
            <a:ext cx="1051056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latin typeface="Times New Roman"/>
                <a:cs typeface="Times New Roman"/>
              </a:rPr>
              <a:t>Key Features</a:t>
            </a:r>
            <a:r>
              <a:rPr lang="en-US" altLang="en-US" b="1" dirty="0">
                <a:latin typeface="Times New Roman"/>
                <a:cs typeface="Times New Roman"/>
              </a:rPr>
              <a:t>:</a:t>
            </a:r>
            <a:endParaRPr lang="en-US" altLang="en-US" sz="1800" b="1" i="0" u="none" strike="noStrike" cap="none" normalizeH="0" baseline="0">
              <a:ln>
                <a:noFill/>
              </a:ln>
              <a:effectLst/>
              <a:latin typeface="Times New Roman" panose="02020603050405020304" pitchFamily="18" charset="0"/>
              <a:cs typeface="Times New Roman" panose="02020603050405020304" pitchFamily="18" charset="0"/>
            </a:endParaRPr>
          </a:p>
          <a:p>
            <a:pPr marL="285750" indent="-285750" defTabSz="914400">
              <a:buFont typeface="Arial"/>
              <a:buChar char="•"/>
            </a:pPr>
            <a:r>
              <a:rPr lang="en-US" b="1" dirty="0">
                <a:latin typeface="Times New Roman"/>
                <a:ea typeface="+mn-lt"/>
                <a:cs typeface="+mn-lt"/>
              </a:rPr>
              <a:t>Fast Transactions</a:t>
            </a:r>
            <a:r>
              <a:rPr lang="en-US" dirty="0">
                <a:latin typeface="Times New Roman"/>
                <a:ea typeface="+mn-lt"/>
                <a:cs typeface="+mn-lt"/>
              </a:rPr>
              <a:t>: Instantly send and receive money with real-time payment processing.</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Secure Payments</a:t>
            </a:r>
            <a:r>
              <a:rPr lang="en-US" dirty="0">
                <a:latin typeface="Times New Roman"/>
                <a:ea typeface="+mn-lt"/>
                <a:cs typeface="+mn-lt"/>
              </a:rPr>
              <a:t>: Advanced encryption and two-factor authentication for safe transactions.</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User-Friendly Interface</a:t>
            </a:r>
            <a:r>
              <a:rPr lang="en-US" dirty="0">
                <a:latin typeface="Times New Roman"/>
                <a:ea typeface="+mn-lt"/>
                <a:cs typeface="+mn-lt"/>
              </a:rPr>
              <a:t>: Simple and easy-to-use design for seamless navigation.</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Bill Payments</a:t>
            </a:r>
            <a:r>
              <a:rPr lang="en-US" dirty="0">
                <a:latin typeface="Times New Roman"/>
                <a:ea typeface="+mn-lt"/>
                <a:cs typeface="+mn-lt"/>
              </a:rPr>
              <a:t>: Pay utility bills, mobile recharges, and more directly through the platform.</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Money Transfer</a:t>
            </a:r>
            <a:r>
              <a:rPr lang="en-US" dirty="0">
                <a:latin typeface="Times New Roman"/>
                <a:ea typeface="+mn-lt"/>
                <a:cs typeface="+mn-lt"/>
              </a:rPr>
              <a:t>: Send money to friends, family, or businesses quickly and securely.</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Global Access</a:t>
            </a:r>
            <a:r>
              <a:rPr lang="en-US" dirty="0">
                <a:latin typeface="Times New Roman"/>
                <a:ea typeface="+mn-lt"/>
                <a:cs typeface="+mn-lt"/>
              </a:rPr>
              <a:t>: Ability to send money internationally with low fees.</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Payment History</a:t>
            </a:r>
            <a:r>
              <a:rPr lang="en-US" dirty="0">
                <a:latin typeface="Times New Roman"/>
                <a:ea typeface="+mn-lt"/>
                <a:cs typeface="+mn-lt"/>
              </a:rPr>
              <a:t>: Track and manage your transactions with detailed records.</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Multiple Payment Methods</a:t>
            </a:r>
            <a:r>
              <a:rPr lang="en-US" dirty="0">
                <a:latin typeface="Times New Roman"/>
                <a:ea typeface="+mn-lt"/>
                <a:cs typeface="+mn-lt"/>
              </a:rPr>
              <a:t>: Link and use debit/credit cards, bank accounts, and e-wallets.</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Customer Support</a:t>
            </a:r>
            <a:r>
              <a:rPr lang="en-US" dirty="0">
                <a:latin typeface="Times New Roman"/>
                <a:ea typeface="+mn-lt"/>
                <a:cs typeface="+mn-lt"/>
              </a:rPr>
              <a:t>: 24/7 support for any issues or queries.</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Financial Inclusion</a:t>
            </a:r>
            <a:r>
              <a:rPr lang="en-US" dirty="0">
                <a:latin typeface="Times New Roman"/>
                <a:ea typeface="+mn-lt"/>
                <a:cs typeface="+mn-lt"/>
              </a:rPr>
              <a:t>: Accessible to users without traditional banking accounts.</a:t>
            </a:r>
            <a:endParaRPr lang="en-US">
              <a:latin typeface="Times New Roman"/>
              <a:cs typeface="Times New Roman"/>
            </a:endParaRPr>
          </a:p>
          <a:p>
            <a:pPr defTabSz="914400">
              <a:spcBef>
                <a:spcPct val="0"/>
              </a:spcBef>
              <a:spcAft>
                <a:spcPct val="0"/>
              </a:spcAft>
            </a:pPr>
            <a:endParaRPr lang="en-US" altLang="en-US" b="1" dirty="0">
              <a:latin typeface="Times New Roman" panose="02020603050405020304" pitchFamily="18" charset="0"/>
              <a:cs typeface="Times New Roman" panose="02020603050405020304" pitchFamily="18" charset="0"/>
            </a:endParaRPr>
          </a:p>
          <a:p>
            <a:pPr marR="0" lvl="0" algn="l" defTabSz="914400" rtl="0" latinLnBrk="0">
              <a:lnSpc>
                <a:spcPct val="100000"/>
              </a:lnSpc>
              <a:spcBef>
                <a:spcPct val="0"/>
              </a:spcBef>
              <a:spcAft>
                <a:spcPct val="0"/>
              </a:spcAft>
              <a:buClrTx/>
              <a:buSzTx/>
              <a:tabLst/>
            </a:pPr>
            <a:endParaRPr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b="1" dirty="0">
              <a:latin typeface="Times New Roman" panose="02020603050405020304" pitchFamily="18" charset="0"/>
              <a:cs typeface="Times New Roman" panose="02020603050405020304" pitchFamily="18" charset="0"/>
            </a:endParaRPr>
          </a:p>
          <a:p>
            <a:pPr marL="285750" indent="-285750" defTabSz="914400" eaLnBrk="0" fontAlgn="base" hangingPunct="0">
              <a:spcBef>
                <a:spcPct val="0"/>
              </a:spcBef>
              <a:spcAft>
                <a:spcPct val="0"/>
              </a:spcAf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1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E9F1-48AA-77AE-3C88-17562126915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9678E5A-8F7A-A54B-7A10-0F5AEC9F537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90B4946-E930-40CA-2387-0F8EA6605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D5C39639-FC74-03DD-AE86-4865A71BDBF7}"/>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BADD61DE-D78F-CAD1-BFD0-3653777634B2}"/>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82572833-C681-56FC-4BB7-B616788A4D0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11</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DC6FAEA-DFDF-8C66-68F6-477ABEAEC921}"/>
              </a:ext>
            </a:extLst>
          </p:cNvPr>
          <p:cNvSpPr txBox="1"/>
          <p:nvPr/>
        </p:nvSpPr>
        <p:spPr>
          <a:xfrm>
            <a:off x="4693219" y="327185"/>
            <a:ext cx="2213580"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Future Scope</a:t>
            </a:r>
          </a:p>
        </p:txBody>
      </p:sp>
      <p:sp>
        <p:nvSpPr>
          <p:cNvPr id="16" name="Rectangle 7">
            <a:extLst>
              <a:ext uri="{FF2B5EF4-FFF2-40B4-BE49-F238E27FC236}">
                <a16:creationId xmlns:a16="http://schemas.microsoft.com/office/drawing/2014/main" id="{DE3194E5-385D-1B40-2577-EB38EFB2A8D6}"/>
              </a:ext>
            </a:extLst>
          </p:cNvPr>
          <p:cNvSpPr>
            <a:spLocks noChangeArrowheads="1"/>
          </p:cNvSpPr>
          <p:nvPr/>
        </p:nvSpPr>
        <p:spPr bwMode="auto">
          <a:xfrm>
            <a:off x="838200" y="754335"/>
            <a:ext cx="1050530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spcBef>
                <a:spcPct val="0"/>
              </a:spcBef>
              <a:spcAft>
                <a:spcPct val="0"/>
              </a:spcAft>
            </a:pPr>
            <a:r>
              <a:rPr lang="en-US" dirty="0">
                <a:ea typeface="+mn-lt"/>
                <a:cs typeface="+mn-lt"/>
              </a:rPr>
              <a:t>The future of </a:t>
            </a:r>
            <a:r>
              <a:rPr lang="en-US" b="1" dirty="0" err="1">
                <a:ea typeface="+mn-lt"/>
                <a:cs typeface="+mn-lt"/>
              </a:rPr>
              <a:t>PayBuddy</a:t>
            </a:r>
            <a:r>
              <a:rPr lang="en-US" dirty="0">
                <a:ea typeface="+mn-lt"/>
                <a:cs typeface="+mn-lt"/>
              </a:rPr>
              <a:t> in the world of digital transactions looks exciting, with many opportunities for growth and improvement.</a:t>
            </a:r>
          </a:p>
          <a:p>
            <a:pPr marL="0" marR="0" lvl="0" indent="0" algn="l" defTabSz="914400" rtl="0" eaLnBrk="0" fontAlgn="base" latinLnBrk="0" hangingPunct="0">
              <a:lnSpc>
                <a:spcPct val="100000"/>
              </a:lnSpc>
              <a:spcBef>
                <a:spcPct val="0"/>
              </a:spcBef>
              <a:spcAft>
                <a:spcPct val="0"/>
              </a:spcAft>
              <a:buClrTx/>
              <a:buSzTx/>
              <a:tabLst/>
            </a:pPr>
            <a:r>
              <a:rPr lang="en-US" b="1" dirty="0">
                <a:latin typeface="Times New Roman" panose="02020603050405020304" pitchFamily="18" charset="0"/>
                <a:cs typeface="Times New Roman" panose="02020603050405020304" pitchFamily="18" charset="0"/>
              </a:rPr>
              <a:t>Key Features:-</a:t>
            </a:r>
          </a:p>
          <a:p>
            <a:pPr marL="285750" indent="-285750" defTabSz="914400">
              <a:buFont typeface="Arial"/>
              <a:buChar char="•"/>
            </a:pPr>
            <a:r>
              <a:rPr lang="en-US" b="1" dirty="0">
                <a:latin typeface="Times New Roman"/>
                <a:ea typeface="+mn-lt"/>
                <a:cs typeface="+mn-lt"/>
              </a:rPr>
              <a:t>Wider User Base</a:t>
            </a:r>
            <a:r>
              <a:rPr lang="en-US" dirty="0">
                <a:latin typeface="Times New Roman"/>
                <a:ea typeface="+mn-lt"/>
                <a:cs typeface="+mn-lt"/>
              </a:rPr>
              <a:t>: As more people in India and around the world get access to smartphones and the internet, </a:t>
            </a:r>
            <a:r>
              <a:rPr lang="en-US" dirty="0" err="1">
                <a:latin typeface="Times New Roman"/>
                <a:ea typeface="+mn-lt"/>
                <a:cs typeface="+mn-lt"/>
              </a:rPr>
              <a:t>PayBuddy</a:t>
            </a:r>
            <a:r>
              <a:rPr lang="en-US" dirty="0">
                <a:latin typeface="Times New Roman"/>
                <a:ea typeface="+mn-lt"/>
                <a:cs typeface="+mn-lt"/>
              </a:rPr>
              <a:t> will become a go-to platform for digital payments, allowing people to easily manage their finances anytime, anywhere.</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Faster Transactions</a:t>
            </a:r>
            <a:r>
              <a:rPr lang="en-US" dirty="0">
                <a:latin typeface="Times New Roman"/>
                <a:ea typeface="+mn-lt"/>
                <a:cs typeface="+mn-lt"/>
              </a:rPr>
              <a:t>: </a:t>
            </a:r>
            <a:r>
              <a:rPr lang="en-US" err="1">
                <a:latin typeface="Times New Roman"/>
                <a:ea typeface="+mn-lt"/>
                <a:cs typeface="+mn-lt"/>
              </a:rPr>
              <a:t>PayBuddy</a:t>
            </a:r>
            <a:r>
              <a:rPr lang="en-US" dirty="0">
                <a:latin typeface="Times New Roman"/>
                <a:ea typeface="+mn-lt"/>
                <a:cs typeface="+mn-lt"/>
              </a:rPr>
              <a:t> will continue to improve its speed, making transactions instant and seamless. </a:t>
            </a:r>
            <a:endParaRPr lang="en-US">
              <a:latin typeface="Times New Roman"/>
              <a:ea typeface="Calibri"/>
              <a:cs typeface="Calibri"/>
            </a:endParaRPr>
          </a:p>
          <a:p>
            <a:pPr marL="285750" indent="-285750" defTabSz="914400">
              <a:buFont typeface="Arial"/>
              <a:buChar char="•"/>
            </a:pPr>
            <a:r>
              <a:rPr lang="en-US" b="1" dirty="0">
                <a:latin typeface="Times New Roman"/>
                <a:ea typeface="+mn-lt"/>
                <a:cs typeface="+mn-lt"/>
              </a:rPr>
              <a:t>Stronger Security</a:t>
            </a:r>
            <a:r>
              <a:rPr lang="en-US" dirty="0">
                <a:latin typeface="Times New Roman"/>
                <a:ea typeface="+mn-lt"/>
                <a:cs typeface="+mn-lt"/>
              </a:rPr>
              <a:t>: With growing concerns about online fraud, </a:t>
            </a:r>
            <a:r>
              <a:rPr lang="en-US" err="1">
                <a:latin typeface="Times New Roman"/>
                <a:ea typeface="+mn-lt"/>
                <a:cs typeface="+mn-lt"/>
              </a:rPr>
              <a:t>PayBuddy</a:t>
            </a:r>
            <a:r>
              <a:rPr lang="en-US" dirty="0">
                <a:latin typeface="Times New Roman"/>
                <a:ea typeface="+mn-lt"/>
                <a:cs typeface="+mn-lt"/>
              </a:rPr>
              <a:t> will invest in advanced security features like fingerprint or face recognition, AI-powered fraud detection, and end-to-end encryption. \</a:t>
            </a:r>
            <a:endParaRPr lang="en-US">
              <a:latin typeface="Times New Roman"/>
              <a:cs typeface="Times New Roman"/>
            </a:endParaRPr>
          </a:p>
          <a:p>
            <a:pPr marL="285750" indent="-285750" defTabSz="914400">
              <a:buFont typeface="Arial"/>
              <a:buChar char="•"/>
            </a:pPr>
            <a:r>
              <a:rPr lang="en-US" b="1" dirty="0">
                <a:latin typeface="Times New Roman"/>
                <a:ea typeface="+mn-lt"/>
                <a:cs typeface="+mn-lt"/>
              </a:rPr>
              <a:t>Integration with More Services</a:t>
            </a:r>
            <a:r>
              <a:rPr lang="en-US" dirty="0">
                <a:latin typeface="Times New Roman"/>
                <a:ea typeface="+mn-lt"/>
                <a:cs typeface="+mn-lt"/>
              </a:rPr>
              <a:t>: In the future, </a:t>
            </a:r>
            <a:r>
              <a:rPr lang="en-US" err="1">
                <a:latin typeface="Times New Roman"/>
                <a:ea typeface="+mn-lt"/>
                <a:cs typeface="+mn-lt"/>
              </a:rPr>
              <a:t>PayBuddy</a:t>
            </a:r>
            <a:r>
              <a:rPr lang="en-US" dirty="0">
                <a:latin typeface="Times New Roman"/>
                <a:ea typeface="+mn-lt"/>
                <a:cs typeface="+mn-lt"/>
              </a:rPr>
              <a:t> will integrate with more services, like paying for groceries, transportation, and utilities.</a:t>
            </a:r>
            <a:endParaRPr lang="en-US" dirty="0">
              <a:latin typeface="Times New Roman"/>
              <a:ea typeface="Calibri"/>
              <a:cs typeface="Calibri"/>
            </a:endParaRPr>
          </a:p>
          <a:p>
            <a:pPr marL="285750" indent="-285750" defTabSz="914400">
              <a:buFont typeface="Arial"/>
              <a:buChar char="•"/>
            </a:pPr>
            <a:r>
              <a:rPr lang="en-US" b="1" dirty="0">
                <a:latin typeface="Times New Roman"/>
                <a:ea typeface="+mn-lt"/>
                <a:cs typeface="+mn-lt"/>
              </a:rPr>
              <a:t>Cryptocurrency Support</a:t>
            </a:r>
            <a:r>
              <a:rPr lang="en-US" dirty="0">
                <a:latin typeface="Times New Roman"/>
                <a:ea typeface="+mn-lt"/>
                <a:cs typeface="+mn-lt"/>
              </a:rPr>
              <a:t>: </a:t>
            </a:r>
            <a:r>
              <a:rPr lang="en-US" err="1">
                <a:latin typeface="Times New Roman"/>
                <a:ea typeface="+mn-lt"/>
                <a:cs typeface="+mn-lt"/>
              </a:rPr>
              <a:t>PayBuddy</a:t>
            </a:r>
            <a:r>
              <a:rPr lang="en-US" dirty="0">
                <a:latin typeface="Times New Roman"/>
                <a:ea typeface="+mn-lt"/>
                <a:cs typeface="+mn-lt"/>
              </a:rPr>
              <a:t> may introduce the ability to send and receive cryptocurrencies like Bitcoin</a:t>
            </a:r>
            <a:endParaRPr lang="en-US" dirty="0">
              <a:latin typeface="Times New Roman"/>
              <a:ea typeface="Calibri"/>
              <a:cs typeface="Calibri"/>
            </a:endParaRPr>
          </a:p>
          <a:p>
            <a:pPr marL="285750" indent="-285750" defTabSz="914400">
              <a:buFont typeface="Arial"/>
              <a:buChar char="•"/>
            </a:pPr>
            <a:r>
              <a:rPr lang="en-US" b="1" dirty="0">
                <a:latin typeface="Times New Roman"/>
                <a:ea typeface="+mn-lt"/>
                <a:cs typeface="+mn-lt"/>
              </a:rPr>
              <a:t>Global Payments</a:t>
            </a:r>
            <a:r>
              <a:rPr lang="en-US" dirty="0">
                <a:latin typeface="Times New Roman"/>
                <a:ea typeface="+mn-lt"/>
                <a:cs typeface="+mn-lt"/>
              </a:rPr>
              <a:t>: </a:t>
            </a:r>
            <a:r>
              <a:rPr lang="en-US" err="1">
                <a:latin typeface="Times New Roman"/>
                <a:ea typeface="+mn-lt"/>
                <a:cs typeface="+mn-lt"/>
              </a:rPr>
              <a:t>PayBuddy</a:t>
            </a:r>
            <a:r>
              <a:rPr lang="en-US" dirty="0">
                <a:latin typeface="Times New Roman"/>
                <a:ea typeface="+mn-lt"/>
                <a:cs typeface="+mn-lt"/>
              </a:rPr>
              <a:t> will allow users to send money internationally</a:t>
            </a:r>
            <a:endParaRPr lang="en-US" sz="1800" i="0" u="none" strike="noStrike" cap="none" normalizeH="0" baseline="0" dirty="0">
              <a:ln>
                <a:noFill/>
              </a:ln>
              <a:effectLst/>
              <a:latin typeface="Times New Roman"/>
              <a:ea typeface="Calibri"/>
              <a:cs typeface="Calibri"/>
            </a:endParaRPr>
          </a:p>
          <a:p>
            <a:pPr marL="285750" indent="-285750" defTabSz="914400">
              <a:buFont typeface="Arial"/>
              <a:buChar char="•"/>
            </a:pPr>
            <a:r>
              <a:rPr lang="en-US" b="1" dirty="0">
                <a:latin typeface="Times New Roman"/>
                <a:ea typeface="+mn-lt"/>
                <a:cs typeface="+mn-lt"/>
              </a:rPr>
              <a:t>User Experience &amp; Innovation</a:t>
            </a:r>
            <a:r>
              <a:rPr lang="en-US" dirty="0">
                <a:latin typeface="Times New Roman"/>
                <a:ea typeface="+mn-lt"/>
                <a:cs typeface="+mn-lt"/>
              </a:rPr>
              <a:t>: </a:t>
            </a:r>
            <a:r>
              <a:rPr lang="en-US" err="1">
                <a:latin typeface="Times New Roman"/>
                <a:ea typeface="+mn-lt"/>
                <a:cs typeface="+mn-lt"/>
              </a:rPr>
              <a:t>PayBuddy</a:t>
            </a:r>
            <a:r>
              <a:rPr lang="en-US" dirty="0">
                <a:latin typeface="Times New Roman"/>
                <a:ea typeface="+mn-lt"/>
                <a:cs typeface="+mn-lt"/>
              </a:rPr>
              <a:t> will continue to evolve with a focus on user-friendly features and innovations.</a:t>
            </a:r>
            <a:endParaRPr lang="en-US" dirty="0">
              <a:latin typeface="Times New Roman"/>
              <a:ea typeface="Calibri"/>
              <a:cs typeface="Calibri" panose="020F0502020204030204"/>
            </a:endParaRPr>
          </a:p>
          <a:p>
            <a:pPr defTabSz="914400">
              <a:spcBef>
                <a:spcPct val="0"/>
              </a:spcBef>
              <a:spcAft>
                <a:spcPct val="0"/>
              </a:spcAft>
            </a:pPr>
            <a:endParaRPr lang="en-US" altLang="en-US" b="1" dirty="0">
              <a:latin typeface="Times New Roman" panose="02020603050405020304" pitchFamily="18" charset="0"/>
              <a:ea typeface="Calibri"/>
              <a:cs typeface="Times New Roman" panose="02020603050405020304" pitchFamily="18" charset="0"/>
            </a:endParaRPr>
          </a:p>
          <a:p>
            <a:pPr marL="285750" indent="-285750" defTabSz="914400" eaLnBrk="0" fontAlgn="base" hangingPunct="0">
              <a:spcBef>
                <a:spcPct val="0"/>
              </a:spcBef>
              <a:spcAft>
                <a:spcPct val="0"/>
              </a:spcAf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12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a:defRPr/>
            </a:pPr>
            <a:r>
              <a:rPr lang="en-IN" dirty="0">
                <a:solidFill>
                  <a:prstClr val="white"/>
                </a:solidFill>
                <a:latin typeface="Calibri" panose="020F0502020204030204"/>
                <a:ea typeface="Calibri"/>
                <a:cs typeface="Calibri"/>
              </a:rPr>
              <a:t>Kuldeep </a:t>
            </a:r>
            <a:r>
              <a:rPr lang="en-IN" dirty="0" err="1">
                <a:solidFill>
                  <a:prstClr val="white"/>
                </a:solidFill>
                <a:latin typeface="Calibri" panose="020F0502020204030204"/>
                <a:ea typeface="Calibri"/>
                <a:cs typeface="Calibri"/>
              </a:rPr>
              <a:t>singh</a:t>
            </a:r>
            <a:endParaRPr kumimoji="0" lang="en-IN" sz="1200" b="0" i="0" u="none" strike="noStrike" kern="1200" cap="none" spc="0" normalizeH="0" baseline="0" noProof="0" dirty="0" err="1">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2</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06E2A-5B10-FEAD-6A45-0E4CB908221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3FD948D-2011-D08C-0C80-FBDA3EB6110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D664672A-99AE-7C29-CE9A-FC9C2752A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1306080-3731-A8E8-C185-4927A4D35BE8}"/>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95B36A83-DEA2-45CE-7E2C-4DE6E2A64142}"/>
              </a:ext>
            </a:extLst>
          </p:cNvPr>
          <p:cNvSpPr>
            <a:spLocks noGrp="1"/>
          </p:cNvSpPr>
          <p:nvPr>
            <p:ph type="ftr" sz="quarter" idx="11"/>
          </p:nvPr>
        </p:nvSpPr>
        <p:spPr>
          <a:xfrm>
            <a:off x="3396000" y="6176962"/>
            <a:ext cx="5400000" cy="681037"/>
          </a:xfrm>
        </p:spPr>
        <p:txBody>
          <a:bodyPr/>
          <a:lstStyle/>
          <a:p>
            <a:pPr>
              <a:defRPr/>
            </a:pPr>
            <a:r>
              <a:rPr lang="en-IN" dirty="0">
                <a:solidFill>
                  <a:prstClr val="white"/>
                </a:solidFill>
                <a:latin typeface="Calibri" panose="020F0502020204030204"/>
                <a:ea typeface="Calibri"/>
                <a:cs typeface="Calibri"/>
              </a:rPr>
              <a:t>Kuldeep </a:t>
            </a:r>
            <a:r>
              <a:rPr lang="en-IN" dirty="0" err="1">
                <a:solidFill>
                  <a:prstClr val="white"/>
                </a:solidFill>
                <a:latin typeface="Calibri" panose="020F0502020204030204"/>
                <a:ea typeface="Calibri"/>
                <a:cs typeface="Calibri"/>
              </a:rPr>
              <a:t>singh</a:t>
            </a:r>
            <a:endParaRPr kumimoji="0" lang="en-IN" sz="1200" b="0" i="0" u="none" strike="noStrike" kern="1200" cap="none" spc="0" normalizeH="0" baseline="0" noProof="0" dirty="0" err="1">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773ADDDF-DD25-36A7-8210-6C032605C5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3</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1D98969-2031-B28E-ACA7-36C72515CF4B}"/>
              </a:ext>
            </a:extLst>
          </p:cNvPr>
          <p:cNvSpPr txBox="1"/>
          <p:nvPr/>
        </p:nvSpPr>
        <p:spPr>
          <a:xfrm>
            <a:off x="5028272" y="693965"/>
            <a:ext cx="2135456"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F396CD7-29C7-2528-4FFD-1E49A4103C51}"/>
              </a:ext>
            </a:extLst>
          </p:cNvPr>
          <p:cNvSpPr txBox="1"/>
          <p:nvPr/>
        </p:nvSpPr>
        <p:spPr>
          <a:xfrm>
            <a:off x="838200" y="1557675"/>
            <a:ext cx="10515600" cy="3139321"/>
          </a:xfrm>
          <a:prstGeom prst="rect">
            <a:avLst/>
          </a:prstGeom>
          <a:noFill/>
        </p:spPr>
        <p:txBody>
          <a:bodyPr wrap="square" lIns="91440" tIns="45720" rIns="91440" bIns="45720" anchor="t">
            <a:spAutoFit/>
          </a:bodyPr>
          <a:lstStyle/>
          <a:p>
            <a:r>
              <a:rPr lang="en-US" err="1">
                <a:latin typeface="Times New Roman"/>
                <a:ea typeface="+mn-lt"/>
                <a:cs typeface="+mn-lt"/>
              </a:rPr>
              <a:t>PayBuddy</a:t>
            </a:r>
            <a:r>
              <a:rPr lang="en-US" dirty="0">
                <a:latin typeface="Times New Roman"/>
                <a:ea typeface="+mn-lt"/>
                <a:cs typeface="+mn-lt"/>
              </a:rPr>
              <a:t> is your trusted partner for fast, secure, and convenient digital transactions. Whether you’re paying bills, transferring money, or shopping online, we make it simple and safe to manage your finances with ease. With a focus on security and user-friendly design, </a:t>
            </a:r>
            <a:r>
              <a:rPr lang="en-US" err="1">
                <a:latin typeface="Times New Roman"/>
                <a:ea typeface="+mn-lt"/>
                <a:cs typeface="+mn-lt"/>
              </a:rPr>
              <a:t>PayBuddy</a:t>
            </a:r>
            <a:r>
              <a:rPr lang="en-US" dirty="0">
                <a:latin typeface="Times New Roman"/>
                <a:ea typeface="+mn-lt"/>
                <a:cs typeface="+mn-lt"/>
              </a:rPr>
              <a:t> ensures a smooth and hassle-free experience for all your payment needs.</a:t>
            </a:r>
          </a:p>
          <a:p>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ea typeface="Calibri"/>
                <a:cs typeface="Calibri"/>
              </a:rPr>
              <a:t> </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13" name="TextBox 12">
            <a:extLst>
              <a:ext uri="{FF2B5EF4-FFF2-40B4-BE49-F238E27FC236}">
                <a16:creationId xmlns:a16="http://schemas.microsoft.com/office/drawing/2014/main" id="{52174FA7-D107-DAEF-5F77-0ECF05B3055C}"/>
              </a:ext>
            </a:extLst>
          </p:cNvPr>
          <p:cNvSpPr txBox="1"/>
          <p:nvPr/>
        </p:nvSpPr>
        <p:spPr>
          <a:xfrm>
            <a:off x="838200" y="3428975"/>
            <a:ext cx="10515600" cy="646331"/>
          </a:xfrm>
          <a:prstGeom prst="rect">
            <a:avLst/>
          </a:prstGeom>
          <a:noFill/>
        </p:spPr>
        <p:txBody>
          <a:bodyPr wrap="square" lIns="91440" tIns="45720" rIns="91440" bIns="45720" anchor="t">
            <a:spAutoFit/>
          </a:bodyPr>
          <a:lstStyle/>
          <a:p>
            <a:r>
              <a:rPr lang="en-US" dirty="0">
                <a:latin typeface="Times New Roman"/>
                <a:ea typeface="+mn-lt"/>
                <a:cs typeface="+mn-lt"/>
              </a:rPr>
              <a:t>The importance of digital transactions continues to grow, making financial services more accessible, efficient, and secure for people around the world.</a:t>
            </a:r>
            <a:endParaRPr lang="en-US" dirty="0">
              <a:latin typeface="Times New Roman"/>
              <a:cs typeface="Times New Roman"/>
            </a:endParaRPr>
          </a:p>
        </p:txBody>
      </p:sp>
    </p:spTree>
    <p:extLst>
      <p:ext uri="{BB962C8B-B14F-4D97-AF65-F5344CB8AC3E}">
        <p14:creationId xmlns:p14="http://schemas.microsoft.com/office/powerpoint/2010/main" val="26251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169A8-8D40-D013-0AAC-2DB37BD9B61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421C825-88AA-BB73-B9B5-DE8CAF3ACAE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C9C41176-D4AF-43D8-CEB6-B85B22416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9A507F3C-BE15-8771-7D0B-D36CFF608B87}"/>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579502B6-2B99-5347-1B3F-8FBEE1268796}"/>
              </a:ext>
            </a:extLst>
          </p:cNvPr>
          <p:cNvSpPr>
            <a:spLocks noGrp="1"/>
          </p:cNvSpPr>
          <p:nvPr>
            <p:ph type="ftr" sz="quarter" idx="11"/>
          </p:nvPr>
        </p:nvSpPr>
        <p:spPr>
          <a:xfrm>
            <a:off x="3396000" y="6176962"/>
            <a:ext cx="5400000" cy="681037"/>
          </a:xfrm>
        </p:spPr>
        <p:txBody>
          <a:bodyPr/>
          <a:lstStyle/>
          <a:p>
            <a:pPr>
              <a:defRPr/>
            </a:pPr>
            <a:r>
              <a:rPr lang="en-IN" dirty="0">
                <a:solidFill>
                  <a:prstClr val="white"/>
                </a:solidFill>
                <a:latin typeface="Calibri" panose="020F0502020204030204"/>
                <a:ea typeface="Calibri"/>
                <a:cs typeface="Calibri"/>
              </a:rPr>
              <a:t>Kuldeep </a:t>
            </a:r>
            <a:r>
              <a:rPr lang="en-IN" dirty="0" err="1">
                <a:solidFill>
                  <a:prstClr val="white"/>
                </a:solidFill>
                <a:latin typeface="Calibri" panose="020F0502020204030204"/>
                <a:ea typeface="Calibri"/>
                <a:cs typeface="Calibri"/>
              </a:rPr>
              <a:t>singh</a:t>
            </a:r>
            <a:endParaRPr kumimoji="0" lang="en-IN" sz="1200" b="0" i="0" u="none" strike="noStrike" kern="1200" cap="none" spc="0" normalizeH="0" baseline="0" noProof="0" dirty="0" err="1">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69623343-D7E5-A862-ECA4-0BC3977BAB6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4</a:t>
            </a:r>
            <a:endParaRPr lang="en-IN" sz="1200" b="0" i="0" u="none" strike="noStrike" kern="1200" cap="none" spc="0" normalizeH="0" baseline="0" noProof="0" dirty="0">
              <a:ln>
                <a:noFill/>
              </a:ln>
              <a:solidFill>
                <a:prstClr val="white"/>
              </a:solidFill>
              <a:effectLst/>
              <a:uLnTx/>
              <a:uFillTx/>
              <a:latin typeface="Calibri" panose="020F0502020204030204"/>
              <a:ea typeface="Calibri"/>
              <a:cs typeface="Calibri"/>
            </a:endParaRPr>
          </a:p>
        </p:txBody>
      </p:sp>
      <p:sp>
        <p:nvSpPr>
          <p:cNvPr id="9" name="TextBox 8">
            <a:extLst>
              <a:ext uri="{FF2B5EF4-FFF2-40B4-BE49-F238E27FC236}">
                <a16:creationId xmlns:a16="http://schemas.microsoft.com/office/drawing/2014/main" id="{4A809417-0ACE-B473-47DE-CB3AD24CD43D}"/>
              </a:ext>
            </a:extLst>
          </p:cNvPr>
          <p:cNvSpPr txBox="1"/>
          <p:nvPr/>
        </p:nvSpPr>
        <p:spPr>
          <a:xfrm>
            <a:off x="5028272" y="693965"/>
            <a:ext cx="188064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BE16704E-303E-01F0-8AC9-B09EDFF1E232}"/>
              </a:ext>
            </a:extLst>
          </p:cNvPr>
          <p:cNvSpPr txBox="1"/>
          <p:nvPr/>
        </p:nvSpPr>
        <p:spPr>
          <a:xfrm>
            <a:off x="766119" y="1396573"/>
            <a:ext cx="10577383" cy="4524315"/>
          </a:xfrm>
          <a:prstGeom prst="rect">
            <a:avLst/>
          </a:prstGeom>
          <a:noFill/>
        </p:spPr>
        <p:txBody>
          <a:bodyPr wrap="square" lIns="91440" tIns="45720" rIns="91440" bIns="45720" anchor="t">
            <a:spAutoFit/>
          </a:bodyPr>
          <a:lstStyle/>
          <a:p>
            <a:r>
              <a:rPr lang="en-US" dirty="0">
                <a:latin typeface="Times New Roman"/>
                <a:ea typeface="+mn-lt"/>
                <a:cs typeface="+mn-lt"/>
              </a:rPr>
              <a:t>Traditional payment methods are time-consuming, insecure, and often inaccessible so </a:t>
            </a:r>
            <a:r>
              <a:rPr lang="en-US" dirty="0" err="1">
                <a:latin typeface="Times New Roman"/>
                <a:ea typeface="+mn-lt"/>
                <a:cs typeface="+mn-lt"/>
              </a:rPr>
              <a:t>theres</a:t>
            </a:r>
            <a:r>
              <a:rPr lang="en-US" dirty="0">
                <a:latin typeface="Times New Roman"/>
                <a:ea typeface="+mn-lt"/>
                <a:cs typeface="+mn-lt"/>
              </a:rPr>
              <a:t> a especially in underserved areas. Users struggle with complex online payment systems, high fees, and a lack of real-time transaction tracking. There is a need for a secure, simple, and convenient platform that offers seamless digital transactions for everyone, anytime, and anywhere:</a:t>
            </a:r>
            <a:endParaRPr lang="en-US" dirty="0">
              <a:latin typeface="Times New Roman"/>
            </a:endParaRPr>
          </a:p>
          <a:p>
            <a:endParaRPr lang="en-US" dirty="0">
              <a:latin typeface="Times New Roman"/>
              <a:ea typeface="Calibri"/>
              <a:cs typeface="Calibri"/>
            </a:endParaRPr>
          </a:p>
          <a:p>
            <a:pPr marL="285750" indent="-285750">
              <a:buFont typeface="Wingdings" panose="05000000000000000000" pitchFamily="2" charset="2"/>
              <a:buChar char="§"/>
            </a:pPr>
            <a:r>
              <a:rPr lang="en-US" dirty="0">
                <a:latin typeface="Times New Roman"/>
                <a:cs typeface="Times New Roman"/>
              </a:rPr>
              <a:t>Challenges in Existing cash management.</a:t>
            </a:r>
            <a:endParaRPr lang="en-US" b="1" dirty="0">
              <a:latin typeface="Times New Roman"/>
              <a:cs typeface="Times New Roman"/>
            </a:endParaRPr>
          </a:p>
          <a:p>
            <a:pPr marL="285750" indent="-285750">
              <a:buFont typeface="Wingdings" panose="05000000000000000000" pitchFamily="2" charset="2"/>
              <a:buChar char="§"/>
            </a:pPr>
            <a:r>
              <a:rPr lang="en-US" dirty="0">
                <a:latin typeface="Times New Roman"/>
                <a:cs typeface="Times New Roman"/>
              </a:rPr>
              <a:t>Difficulty in security and </a:t>
            </a:r>
            <a:r>
              <a:rPr lang="en-US" dirty="0" err="1">
                <a:latin typeface="Times New Roman"/>
                <a:cs typeface="Times New Roman"/>
              </a:rPr>
              <a:t>accountablity</a:t>
            </a:r>
            <a:r>
              <a:rPr lang="en-US" dirty="0">
                <a:latin typeface="Times New Roman"/>
                <a:cs typeface="Times New Roman"/>
              </a:rPr>
              <a:t>.</a:t>
            </a:r>
            <a:endParaRPr lang="en-US" b="1" dirty="0">
              <a:latin typeface="Times New Roman"/>
              <a:cs typeface="Times New Roman"/>
            </a:endParaRPr>
          </a:p>
          <a:p>
            <a:pPr marL="285750" indent="-285750">
              <a:buFont typeface="Wingdings" panose="05000000000000000000" pitchFamily="2" charset="2"/>
              <a:buChar char="§"/>
            </a:pPr>
            <a:r>
              <a:rPr lang="en-US" dirty="0">
                <a:latin typeface="Times New Roman"/>
                <a:cs typeface="Times New Roman"/>
              </a:rPr>
              <a:t>Need for a Dedicated  platform.</a:t>
            </a:r>
            <a:endParaRPr lang="en-US" b="1" dirty="0">
              <a:latin typeface="Times New Roman"/>
              <a:cs typeface="Times New Roman"/>
            </a:endParaRPr>
          </a:p>
          <a:p>
            <a:pPr marL="285750" indent="-285750">
              <a:buFont typeface="Wingdings" panose="05000000000000000000" pitchFamily="2" charset="2"/>
              <a:buChar char="§"/>
            </a:pPr>
            <a:endParaRPr lang="en-US" dirty="0">
              <a:latin typeface="Times New Roman"/>
              <a:cs typeface="Times New Roman"/>
            </a:endParaRPr>
          </a:p>
          <a:p>
            <a:r>
              <a:rPr lang="en-US" b="1" dirty="0">
                <a:latin typeface="Times New Roman"/>
                <a:cs typeface="Times New Roman"/>
              </a:rPr>
              <a:t>How </a:t>
            </a:r>
            <a:r>
              <a:rPr lang="en-US" b="1" dirty="0" err="1">
                <a:latin typeface="Times New Roman"/>
                <a:cs typeface="Times New Roman"/>
              </a:rPr>
              <a:t>Paybuddy</a:t>
            </a:r>
            <a:r>
              <a:rPr lang="en-US" b="1" dirty="0">
                <a:latin typeface="Times New Roman"/>
                <a:cs typeface="Times New Roman"/>
              </a:rPr>
              <a:t> Will Improve This?</a:t>
            </a:r>
          </a:p>
          <a:p>
            <a:r>
              <a:rPr lang="en-US" dirty="0">
                <a:latin typeface="Times New Roman"/>
                <a:ea typeface="+mn-lt"/>
                <a:cs typeface="+mn-lt"/>
              </a:rPr>
              <a:t>Digital transactions make managing money easier, faster, and safer. They allow instant payments, reduce costs, and help keep track of your finances. They also make it easier to access financial services globally, promote equal access to money for everyone, and help the environment by cutting down on paper. Overall, digital transactions simplify how we handle money and create a more efficient, secure, and fair financial system.</a:t>
            </a:r>
            <a:endParaRPr lang="en-US" dirty="0">
              <a:latin typeface="Times New Roman"/>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41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11D2-C374-701A-BFE6-0876FF877BF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9E7D649-AE7F-F751-AD50-75D066F9D11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95F7A6CD-EA72-6427-24B3-6EC3407A5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EE4A6A4-43A7-DFCB-DDF7-E72C78D846BB}"/>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74B0EB8-4F8F-5525-A74B-3609A0FF490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5587796E-D599-A3FE-F38F-9792F76B970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55A5005-4F57-F37D-F730-449D348C8155}"/>
              </a:ext>
            </a:extLst>
          </p:cNvPr>
          <p:cNvSpPr txBox="1"/>
          <p:nvPr/>
        </p:nvSpPr>
        <p:spPr>
          <a:xfrm>
            <a:off x="4861096" y="683805"/>
            <a:ext cx="2469808"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3" name="TextBox 2">
            <a:extLst>
              <a:ext uri="{FF2B5EF4-FFF2-40B4-BE49-F238E27FC236}">
                <a16:creationId xmlns:a16="http://schemas.microsoft.com/office/drawing/2014/main" id="{B42B1A37-AD70-02E8-AC85-F18A4B6D4D74}"/>
              </a:ext>
            </a:extLst>
          </p:cNvPr>
          <p:cNvSpPr txBox="1"/>
          <p:nvPr/>
        </p:nvSpPr>
        <p:spPr>
          <a:xfrm>
            <a:off x="838200" y="1396573"/>
            <a:ext cx="10515600" cy="3970318"/>
          </a:xfrm>
          <a:prstGeom prst="rect">
            <a:avLst/>
          </a:prstGeom>
          <a:noFill/>
        </p:spPr>
        <p:txBody>
          <a:bodyPr wrap="square" lIns="91440" tIns="45720" rIns="91440" bIns="45720" anchor="t">
            <a:spAutoFit/>
          </a:bodyPr>
          <a:lstStyle/>
          <a:p>
            <a:r>
              <a:rPr lang="en-US" dirty="0" err="1">
                <a:latin typeface="Times New Roman"/>
                <a:cs typeface="Times New Roman"/>
              </a:rPr>
              <a:t>Paybuddy</a:t>
            </a:r>
            <a:r>
              <a:rPr lang="en-US" dirty="0">
                <a:latin typeface="Times New Roman"/>
                <a:cs typeface="Times New Roman"/>
              </a:rPr>
              <a:t> is a Agile or iterative software </a:t>
            </a:r>
            <a:r>
              <a:rPr lang="en-US" dirty="0" err="1">
                <a:latin typeface="Times New Roman"/>
                <a:cs typeface="Times New Roman"/>
              </a:rPr>
              <a:t>procees</a:t>
            </a:r>
            <a:r>
              <a:rPr lang="en-US" dirty="0">
                <a:latin typeface="Times New Roman"/>
                <a:cs typeface="Times New Roman"/>
              </a:rPr>
              <a:t> model, the model breaks down </a:t>
            </a:r>
            <a:r>
              <a:rPr lang="en-US" dirty="0">
                <a:solidFill>
                  <a:srgbClr val="000000"/>
                </a:solidFill>
                <a:latin typeface="Times New Roman"/>
                <a:ea typeface="+mn-lt"/>
                <a:cs typeface="Times New Roman"/>
              </a:rPr>
              <a:t>process into smaller manageable cycles called iterations where each cycle involves planning ,design, development and testing with feedback.</a:t>
            </a:r>
            <a:endParaRPr lang="en-US" dirty="0">
              <a:solidFill>
                <a:srgbClr val="000000"/>
              </a:solidFill>
              <a:latin typeface="Times New Roman"/>
              <a:ea typeface="Calibri"/>
              <a:cs typeface="Times New Roman"/>
            </a:endParaRPr>
          </a:p>
          <a:p>
            <a:r>
              <a:rPr lang="en-US" dirty="0">
                <a:latin typeface="Times New Roman"/>
                <a:ea typeface="Calibri"/>
                <a:cs typeface="Times New Roman"/>
              </a:rPr>
              <a:t>Building a prototype, getting a feedback and then refining it based on the feedback</a:t>
            </a:r>
          </a:p>
          <a:p>
            <a:endParaRPr lang="en-US" b="1" dirty="0">
              <a:latin typeface="Times New Roman" panose="02020603050405020304" pitchFamily="18" charset="0"/>
              <a:cs typeface="Times New Roman" panose="02020603050405020304" pitchFamily="18" charset="0"/>
            </a:endParaRPr>
          </a:p>
          <a:p>
            <a:pPr marL="285750" indent="-285750">
              <a:buFont typeface="Wingdings"/>
              <a:buChar char="§"/>
            </a:pPr>
            <a:r>
              <a:rPr lang="en-US" b="1" dirty="0">
                <a:ea typeface="+mn-lt"/>
                <a:cs typeface="+mn-lt"/>
              </a:rPr>
              <a:t>User Registration &amp; Authentication:</a:t>
            </a:r>
            <a:r>
              <a:rPr lang="en-US" dirty="0">
                <a:ea typeface="+mn-lt"/>
                <a:cs typeface="+mn-lt"/>
              </a:rPr>
              <a:t> User input, security , email verification.</a:t>
            </a:r>
            <a:endParaRPr lang="en-US" dirty="0">
              <a:latin typeface="Times New Roman"/>
              <a:cs typeface="Times New Roman"/>
            </a:endParaRPr>
          </a:p>
          <a:p>
            <a:pPr marL="285750" indent="-285750">
              <a:buFont typeface="Wingdings"/>
              <a:buChar char="§"/>
            </a:pPr>
            <a:r>
              <a:rPr lang="en-US" b="1" dirty="0">
                <a:ea typeface="+mn-lt"/>
                <a:cs typeface="+mn-lt"/>
              </a:rPr>
              <a:t>Profile Setup &amp; Bank Linking: </a:t>
            </a:r>
            <a:r>
              <a:rPr lang="en-US" dirty="0">
                <a:ea typeface="+mn-lt"/>
                <a:cs typeface="+mn-lt"/>
              </a:rPr>
              <a:t>User profile completion, linking payment methods , KYC(know your customer)</a:t>
            </a:r>
            <a:endParaRPr lang="en-US" dirty="0">
              <a:latin typeface="Calibri"/>
              <a:ea typeface="Calibri"/>
              <a:cs typeface="Calibri"/>
            </a:endParaRPr>
          </a:p>
          <a:p>
            <a:pPr marL="285750" indent="-285750">
              <a:buFont typeface="Wingdings"/>
              <a:buChar char="§"/>
            </a:pPr>
            <a:r>
              <a:rPr lang="en-US" b="1" dirty="0">
                <a:latin typeface="Times New Roman"/>
                <a:ea typeface="+mn-lt"/>
                <a:cs typeface="+mn-lt"/>
              </a:rPr>
              <a:t>Transaction Initiation:</a:t>
            </a:r>
            <a:r>
              <a:rPr lang="en-US" dirty="0">
                <a:latin typeface="Times New Roman"/>
                <a:ea typeface="+mn-lt"/>
                <a:cs typeface="+mn-lt"/>
              </a:rPr>
              <a:t> Select transaction type, enter transaction details transaction summary.</a:t>
            </a:r>
            <a:endParaRPr lang="en-US" dirty="0">
              <a:latin typeface="Times New Roman"/>
              <a:ea typeface="Calibri"/>
              <a:cs typeface="Calibri"/>
            </a:endParaRPr>
          </a:p>
          <a:p>
            <a:pPr marL="285750" indent="-285750">
              <a:buFont typeface="Wingdings"/>
              <a:buChar char="§"/>
            </a:pPr>
            <a:r>
              <a:rPr lang="en-US" b="1" dirty="0">
                <a:ea typeface="+mn-lt"/>
                <a:cs typeface="+mn-lt"/>
              </a:rPr>
              <a:t>Transaction Authorization &amp; Security Check: </a:t>
            </a:r>
            <a:r>
              <a:rPr lang="en-US" dirty="0">
                <a:ea typeface="+mn-lt"/>
                <a:cs typeface="+mn-lt"/>
              </a:rPr>
              <a:t>Security verification , User </a:t>
            </a:r>
            <a:r>
              <a:rPr lang="en-US" dirty="0" err="1">
                <a:ea typeface="+mn-lt"/>
                <a:cs typeface="+mn-lt"/>
              </a:rPr>
              <a:t>apporoval</a:t>
            </a:r>
            <a:r>
              <a:rPr lang="en-US" dirty="0">
                <a:ea typeface="+mn-lt"/>
                <a:cs typeface="+mn-lt"/>
              </a:rPr>
              <a:t>.</a:t>
            </a:r>
          </a:p>
          <a:p>
            <a:pPr marL="285750" indent="-285750">
              <a:buFont typeface="Wingdings"/>
              <a:buChar char="§"/>
            </a:pPr>
            <a:r>
              <a:rPr lang="en-US" b="1" dirty="0">
                <a:ea typeface="+mn-lt"/>
                <a:cs typeface="+mn-lt"/>
              </a:rPr>
              <a:t>Transaction Processing: </a:t>
            </a:r>
            <a:r>
              <a:rPr lang="en-US" dirty="0">
                <a:ea typeface="+mn-lt"/>
                <a:cs typeface="+mn-lt"/>
              </a:rPr>
              <a:t>Payment gateway integration, fund </a:t>
            </a:r>
            <a:r>
              <a:rPr lang="en-US" dirty="0" err="1">
                <a:ea typeface="+mn-lt"/>
                <a:cs typeface="+mn-lt"/>
              </a:rPr>
              <a:t>deduction,confirmation</a:t>
            </a:r>
            <a:r>
              <a:rPr lang="en-US" dirty="0">
                <a:ea typeface="+mn-lt"/>
                <a:cs typeface="+mn-lt"/>
              </a:rPr>
              <a:t>.</a:t>
            </a:r>
            <a:endParaRPr lang="en-US" dirty="0">
              <a:latin typeface="Times New Roman"/>
              <a:ea typeface="Calibri" panose="020F0502020204030204"/>
              <a:cs typeface="Calibri" panose="020F0502020204030204"/>
            </a:endParaRPr>
          </a:p>
          <a:p>
            <a:pPr marL="285750" indent="-285750">
              <a:buFont typeface="Wingdings"/>
              <a:buChar char="§"/>
            </a:pPr>
            <a:r>
              <a:rPr lang="en-US" b="1" dirty="0">
                <a:ea typeface="+mn-lt"/>
                <a:cs typeface="+mn-lt"/>
              </a:rPr>
              <a:t>Transaction Completion: </a:t>
            </a:r>
            <a:r>
              <a:rPr lang="en-US" dirty="0">
                <a:ea typeface="+mn-lt"/>
                <a:cs typeface="+mn-lt"/>
              </a:rPr>
              <a:t>Receipt generation, user notification, transaction history update.</a:t>
            </a:r>
            <a:endParaRPr lang="en-US" dirty="0">
              <a:latin typeface="Times New Roman"/>
              <a:ea typeface="+mn-lt"/>
              <a:cs typeface="+mn-lt"/>
            </a:endParaRPr>
          </a:p>
          <a:p>
            <a:pPr marL="285750" indent="-285750">
              <a:buFont typeface="Wingdings"/>
              <a:buChar char="§"/>
            </a:pPr>
            <a:r>
              <a:rPr lang="en-US" b="1" dirty="0">
                <a:latin typeface="Times New Roman"/>
                <a:ea typeface="+mn-lt"/>
                <a:cs typeface="+mn-lt"/>
              </a:rPr>
              <a:t>Customer Support Continuous Improvement &amp; Monitoring: </a:t>
            </a:r>
            <a:r>
              <a:rPr lang="en-US" dirty="0">
                <a:latin typeface="Times New Roman"/>
                <a:ea typeface="+mn-lt"/>
                <a:cs typeface="+mn-lt"/>
              </a:rPr>
              <a:t>Issue and report handling and refund, updates and user feedback.</a:t>
            </a:r>
            <a:endParaRPr lang="en-US" dirty="0">
              <a:latin typeface="Calibri"/>
              <a:ea typeface="Calibri"/>
              <a:cs typeface="Calibri"/>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3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FF21-2221-AD68-9C40-16B27760CF6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751C618-4715-D067-B39A-27E825F72F2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42160781-8A1C-FD70-DF48-7D4956439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567FCA18-C04E-F737-E456-EE9214895453}"/>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E35B07AB-08B5-48A5-9DCA-B3CDAD9748D3}"/>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DD009A7C-6C1E-F3CE-CF3F-9CECE6A5938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7D3B078-2B88-A64F-7E01-71BFFBACE7E8}"/>
              </a:ext>
            </a:extLst>
          </p:cNvPr>
          <p:cNvSpPr txBox="1"/>
          <p:nvPr/>
        </p:nvSpPr>
        <p:spPr>
          <a:xfrm>
            <a:off x="2651183" y="237809"/>
            <a:ext cx="6663094"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Software Requirement Specification (SRS)</a:t>
            </a:r>
          </a:p>
        </p:txBody>
      </p:sp>
      <p:sp>
        <p:nvSpPr>
          <p:cNvPr id="3" name="TextBox 2">
            <a:extLst>
              <a:ext uri="{FF2B5EF4-FFF2-40B4-BE49-F238E27FC236}">
                <a16:creationId xmlns:a16="http://schemas.microsoft.com/office/drawing/2014/main" id="{712285BD-4CF1-F35A-457D-225E0EC64D06}"/>
              </a:ext>
            </a:extLst>
          </p:cNvPr>
          <p:cNvSpPr txBox="1"/>
          <p:nvPr/>
        </p:nvSpPr>
        <p:spPr>
          <a:xfrm>
            <a:off x="827903" y="758141"/>
            <a:ext cx="10216980" cy="6186309"/>
          </a:xfrm>
          <a:prstGeom prst="rect">
            <a:avLst/>
          </a:prstGeom>
          <a:noFill/>
        </p:spPr>
        <p:txBody>
          <a:bodyPr wrap="square" lIns="91440" tIns="45720" rIns="91440" bIns="45720" anchor="t">
            <a:spAutoFit/>
          </a:bodyPr>
          <a:lstStyle/>
          <a:p>
            <a:pPr marL="342900" indent="-342900">
              <a:buFont typeface="Wingdings"/>
              <a:buChar char="§"/>
            </a:pPr>
            <a:r>
              <a:rPr lang="en-US" b="1" dirty="0">
                <a:latin typeface="Times New Roman"/>
                <a:cs typeface="Times New Roman"/>
              </a:rPr>
              <a:t>Introduction:</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a:cs typeface="Times New Roman"/>
              </a:rPr>
              <a:t>Purpose</a:t>
            </a:r>
            <a:r>
              <a:rPr lang="en-US" dirty="0">
                <a:latin typeface="Times New Roman"/>
                <a:cs typeface="Times New Roman"/>
              </a:rPr>
              <a:t>: </a:t>
            </a:r>
            <a:r>
              <a:rPr lang="en-US" dirty="0">
                <a:latin typeface="Times New Roman"/>
                <a:ea typeface="+mn-lt"/>
                <a:cs typeface="+mn-lt"/>
              </a:rPr>
              <a:t>This system allows users to send money, pay bills, transfer funds, and track transactions securely and easily.</a:t>
            </a:r>
          </a:p>
          <a:p>
            <a:pPr marL="285750" indent="-285750">
              <a:buFont typeface="Wingdings" panose="05000000000000000000" pitchFamily="2" charset="2"/>
              <a:buChar char="§"/>
            </a:pPr>
            <a:r>
              <a:rPr lang="en-US" b="1" dirty="0" err="1">
                <a:latin typeface="Times New Roman"/>
                <a:cs typeface="Times New Roman"/>
              </a:rPr>
              <a:t>Scope:</a:t>
            </a:r>
            <a:r>
              <a:rPr lang="en-US" dirty="0" err="1">
                <a:latin typeface="Times New Roman"/>
                <a:ea typeface="+mn-lt"/>
                <a:cs typeface="+mn-lt"/>
              </a:rPr>
              <a:t>PayBuddy</a:t>
            </a:r>
            <a:r>
              <a:rPr lang="en-US" dirty="0">
                <a:latin typeface="Times New Roman"/>
                <a:ea typeface="+mn-lt"/>
                <a:cs typeface="+mn-lt"/>
              </a:rPr>
              <a:t> will serve as a platform for digital payments and money transfers. It will include features like user registration, login, money transfer, bill payments, transaction history, and customer support.</a:t>
            </a:r>
          </a:p>
          <a:p>
            <a:pPr marL="285750" indent="-285750">
              <a:buFont typeface="Wingdings" panose="05000000000000000000" pitchFamily="2" charset="2"/>
              <a:buChar char="§"/>
            </a:pPr>
            <a:r>
              <a:rPr lang="en-US" b="1" dirty="0">
                <a:latin typeface="Times New Roman"/>
                <a:cs typeface="Times New Roman"/>
              </a:rPr>
              <a:t>Users</a:t>
            </a:r>
            <a:r>
              <a:rPr lang="en-US" dirty="0">
                <a:latin typeface="Times New Roman"/>
                <a:cs typeface="Times New Roman"/>
              </a:rPr>
              <a:t>: </a:t>
            </a:r>
            <a:r>
              <a:rPr lang="en-US" dirty="0">
                <a:latin typeface="Times New Roman"/>
                <a:ea typeface="+mn-lt"/>
                <a:cs typeface="+mn-lt"/>
              </a:rPr>
              <a:t>An individual or business that uses the platform for transactions.</a:t>
            </a:r>
          </a:p>
          <a:p>
            <a:pPr marL="285750" indent="-285750">
              <a:buFont typeface="Wingdings" panose="05000000000000000000" pitchFamily="2" charset="2"/>
              <a:buChar char="§"/>
            </a:pPr>
            <a:r>
              <a:rPr lang="en-US" b="1" dirty="0">
                <a:latin typeface="Times New Roman"/>
                <a:ea typeface="+mn-lt"/>
                <a:cs typeface="+mn-lt"/>
              </a:rPr>
              <a:t>KYC</a:t>
            </a:r>
            <a:r>
              <a:rPr lang="en-US" dirty="0">
                <a:latin typeface="Times New Roman"/>
                <a:ea typeface="+mn-lt"/>
                <a:cs typeface="+mn-lt"/>
              </a:rPr>
              <a:t>: Know Your Customer – a process for verifying the identity of users.</a:t>
            </a:r>
            <a:endParaRPr lang="en-US" dirty="0">
              <a:latin typeface="Times New Roman"/>
              <a:cs typeface="Times New Roman" panose="02020603050405020304" pitchFamily="18" charset="0"/>
            </a:endParaRPr>
          </a:p>
          <a:p>
            <a:pPr marL="285750" indent="-285750">
              <a:buFont typeface="Wingdings" panose="05000000000000000000" pitchFamily="2" charset="2"/>
              <a:buChar char="§"/>
            </a:pPr>
            <a:r>
              <a:rPr lang="en-US" b="1" dirty="0">
                <a:latin typeface="Times New Roman"/>
                <a:ea typeface="+mn-lt"/>
                <a:cs typeface="+mn-lt"/>
              </a:rPr>
              <a:t>API</a:t>
            </a:r>
            <a:r>
              <a:rPr lang="en-US" dirty="0">
                <a:latin typeface="Times New Roman"/>
                <a:ea typeface="+mn-lt"/>
                <a:cs typeface="+mn-lt"/>
              </a:rPr>
              <a:t>: Application Programming Interface used for integration with external systems.</a:t>
            </a:r>
            <a:endParaRPr lang="en-US" dirty="0">
              <a:latin typeface="Times New Roman"/>
              <a:ea typeface="Calibri"/>
              <a:cs typeface="Calibri"/>
            </a:endParaRPr>
          </a:p>
          <a:p>
            <a:pPr>
              <a:buNone/>
            </a:pPr>
            <a:r>
              <a:rPr lang="en-US" b="1" dirty="0">
                <a:latin typeface="Times New Roman"/>
                <a:cs typeface="Times New Roman"/>
              </a:rPr>
              <a:t>2. Functional Requirements</a:t>
            </a:r>
          </a:p>
          <a:p>
            <a:pPr marL="285750" indent="-285750">
              <a:buFont typeface="Wingdings" panose="05000000000000000000" pitchFamily="2" charset="2"/>
              <a:buChar char="§"/>
            </a:pPr>
            <a:r>
              <a:rPr lang="en-US" b="1" dirty="0">
                <a:latin typeface="Times New Roman"/>
                <a:cs typeface="Times New Roman"/>
              </a:rPr>
              <a:t>User Authentication</a:t>
            </a:r>
            <a:r>
              <a:rPr lang="en-US" dirty="0">
                <a:latin typeface="Times New Roman"/>
                <a:cs typeface="Times New Roman"/>
              </a:rPr>
              <a:t>: Secure login and registration.</a:t>
            </a:r>
          </a:p>
          <a:p>
            <a:pPr marL="285750" indent="-285750">
              <a:buFont typeface="Wingdings" panose="05000000000000000000" pitchFamily="2" charset="2"/>
              <a:buChar char="§"/>
            </a:pPr>
            <a:r>
              <a:rPr lang="en-US" b="1" dirty="0">
                <a:latin typeface="Times New Roman"/>
                <a:cs typeface="Times New Roman"/>
              </a:rPr>
              <a:t>Profile Management</a:t>
            </a:r>
            <a:r>
              <a:rPr lang="en-US" dirty="0">
                <a:latin typeface="Times New Roman"/>
                <a:ea typeface="Calibri"/>
                <a:cs typeface="Times New Roman"/>
              </a:rPr>
              <a:t>: Users will update personal details and link their bank account.</a:t>
            </a:r>
            <a:endParaRPr lang="en-US" dirty="0">
              <a:latin typeface="Times New Roman"/>
              <a:cs typeface="Times New Roman"/>
            </a:endParaRPr>
          </a:p>
          <a:p>
            <a:pPr marL="285750" indent="-285750">
              <a:buFont typeface="Wingdings" panose="05000000000000000000" pitchFamily="2" charset="2"/>
              <a:buChar char="§"/>
            </a:pPr>
            <a:r>
              <a:rPr lang="en-US" b="1" dirty="0">
                <a:latin typeface="Times New Roman"/>
                <a:ea typeface="Calibri"/>
                <a:cs typeface="Calibri"/>
              </a:rPr>
              <a:t>Money</a:t>
            </a:r>
            <a:r>
              <a:rPr lang="en-US" b="1" dirty="0">
                <a:latin typeface="Times New Roman"/>
                <a:ea typeface="+mn-lt"/>
                <a:cs typeface="+mn-lt"/>
              </a:rPr>
              <a:t> </a:t>
            </a:r>
            <a:r>
              <a:rPr lang="en-US" b="1" dirty="0" err="1">
                <a:latin typeface="Times New Roman"/>
                <a:ea typeface="+mn-lt"/>
                <a:cs typeface="+mn-lt"/>
              </a:rPr>
              <a:t>Transfer:</a:t>
            </a:r>
            <a:r>
              <a:rPr lang="en-US" dirty="0" err="1">
                <a:latin typeface="Times New Roman"/>
                <a:ea typeface="+mn-lt"/>
                <a:cs typeface="+mn-lt"/>
              </a:rPr>
              <a:t>Users</a:t>
            </a:r>
            <a:r>
              <a:rPr lang="en-US" dirty="0">
                <a:latin typeface="Times New Roman"/>
                <a:ea typeface="+mn-lt"/>
                <a:cs typeface="+mn-lt"/>
              </a:rPr>
              <a:t> can initiate money transfers to other users or external bank accounts.</a:t>
            </a:r>
            <a:endParaRPr lang="en-US" b="1" dirty="0">
              <a:latin typeface="Times New Roman"/>
              <a:ea typeface="+mn-lt"/>
              <a:cs typeface="+mn-lt"/>
            </a:endParaRPr>
          </a:p>
          <a:p>
            <a:pPr marL="285750" indent="-285750">
              <a:buFont typeface="Wingdings"/>
              <a:buChar char="§"/>
            </a:pPr>
            <a:r>
              <a:rPr lang="en-US" b="1" dirty="0">
                <a:latin typeface="Times New Roman"/>
                <a:ea typeface="+mn-lt"/>
                <a:cs typeface="+mn-lt"/>
              </a:rPr>
              <a:t>Bill </a:t>
            </a:r>
            <a:r>
              <a:rPr lang="en-US" b="1" dirty="0" err="1">
                <a:latin typeface="Times New Roman"/>
                <a:ea typeface="+mn-lt"/>
                <a:cs typeface="+mn-lt"/>
              </a:rPr>
              <a:t>Payment:</a:t>
            </a:r>
            <a:r>
              <a:rPr lang="en-US" dirty="0" err="1">
                <a:latin typeface="Times New Roman"/>
                <a:ea typeface="+mn-lt"/>
                <a:cs typeface="+mn-lt"/>
              </a:rPr>
              <a:t>Users</a:t>
            </a:r>
            <a:r>
              <a:rPr lang="en-US" dirty="0">
                <a:latin typeface="Times New Roman"/>
                <a:ea typeface="+mn-lt"/>
                <a:cs typeface="+mn-lt"/>
              </a:rPr>
              <a:t> can pay for utilities (electricity, water, gas), mobile recharges, and other services</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Transaction </a:t>
            </a:r>
            <a:r>
              <a:rPr lang="en-US" b="1" dirty="0" err="1">
                <a:latin typeface="Times New Roman"/>
                <a:ea typeface="+mn-lt"/>
                <a:cs typeface="+mn-lt"/>
              </a:rPr>
              <a:t>History:</a:t>
            </a:r>
            <a:r>
              <a:rPr lang="en-US" dirty="0" err="1">
                <a:latin typeface="Times New Roman"/>
                <a:ea typeface="+mn-lt"/>
                <a:cs typeface="+mn-lt"/>
              </a:rPr>
              <a:t>Users</a:t>
            </a:r>
            <a:r>
              <a:rPr lang="en-US" dirty="0">
                <a:latin typeface="Times New Roman"/>
                <a:ea typeface="+mn-lt"/>
                <a:cs typeface="+mn-lt"/>
              </a:rPr>
              <a:t> can view a detailed history of their transactions, including date, time, amount</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Customer </a:t>
            </a:r>
            <a:r>
              <a:rPr lang="en-US" b="1" dirty="0" err="1">
                <a:latin typeface="Times New Roman"/>
                <a:ea typeface="+mn-lt"/>
                <a:cs typeface="+mn-lt"/>
              </a:rPr>
              <a:t>Support:</a:t>
            </a:r>
            <a:r>
              <a:rPr lang="en-US" dirty="0" err="1">
                <a:latin typeface="Times New Roman"/>
                <a:ea typeface="+mn-lt"/>
                <a:cs typeface="+mn-lt"/>
              </a:rPr>
              <a:t>Users</a:t>
            </a:r>
            <a:r>
              <a:rPr lang="en-US" dirty="0">
                <a:latin typeface="Times New Roman"/>
                <a:ea typeface="+mn-lt"/>
                <a:cs typeface="+mn-lt"/>
              </a:rPr>
              <a:t> will have access to customer support via email or chat.</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Security </a:t>
            </a:r>
            <a:r>
              <a:rPr lang="en-US" b="1" dirty="0" err="1">
                <a:latin typeface="Times New Roman"/>
                <a:ea typeface="+mn-lt"/>
                <a:cs typeface="+mn-lt"/>
              </a:rPr>
              <a:t>Features:</a:t>
            </a:r>
            <a:r>
              <a:rPr lang="en-US" dirty="0" err="1">
                <a:latin typeface="Times New Roman"/>
                <a:ea typeface="+mn-lt"/>
                <a:cs typeface="+mn-lt"/>
              </a:rPr>
              <a:t>Two</a:t>
            </a:r>
            <a:r>
              <a:rPr lang="en-US" dirty="0">
                <a:latin typeface="Times New Roman"/>
                <a:ea typeface="+mn-lt"/>
                <a:cs typeface="+mn-lt"/>
              </a:rPr>
              <a:t> factor authorization and data encryption.</a:t>
            </a:r>
            <a:endParaRPr lang="en-US" dirty="0">
              <a:latin typeface="Times New Roman"/>
              <a:ea typeface="Calibri"/>
              <a:cs typeface="Calibri"/>
            </a:endParaRPr>
          </a:p>
          <a:p>
            <a:pPr marL="285750" indent="-285750">
              <a:buFont typeface="Wingdings" panose="05000000000000000000" pitchFamily="2" charset="2"/>
              <a:buChar char="§"/>
            </a:pPr>
            <a:r>
              <a:rPr lang="en-US" b="1" dirty="0">
                <a:latin typeface="Times New Roman"/>
                <a:ea typeface="+mn-lt"/>
                <a:cs typeface="+mn-lt"/>
              </a:rPr>
              <a:t>Payment Gateway </a:t>
            </a:r>
            <a:r>
              <a:rPr lang="en-US" b="1" err="1">
                <a:latin typeface="Times New Roman"/>
                <a:ea typeface="+mn-lt"/>
                <a:cs typeface="+mn-lt"/>
              </a:rPr>
              <a:t>Integration</a:t>
            </a:r>
            <a:r>
              <a:rPr lang="en-US" err="1">
                <a:latin typeface="Times New Roman"/>
                <a:ea typeface="+mn-lt"/>
                <a:cs typeface="+mn-lt"/>
              </a:rPr>
              <a:t>:he</a:t>
            </a:r>
            <a:r>
              <a:rPr lang="en-US" dirty="0">
                <a:latin typeface="Times New Roman"/>
                <a:ea typeface="+mn-lt"/>
                <a:cs typeface="+mn-lt"/>
              </a:rPr>
              <a:t> system will integrate with external payment gateways to process payments securely.</a:t>
            </a:r>
            <a:endParaRPr lang="en-US" dirty="0">
              <a:latin typeface="Times New Roman"/>
              <a:ea typeface="Calibri" panose="020F0502020204030204"/>
              <a:cs typeface="Calibri" panose="020F0502020204030204"/>
            </a:endParaRPr>
          </a:p>
          <a:p>
            <a:pPr>
              <a:buFont typeface="Wingdings" panose="05000000000000000000" pitchFamily="2" charset="2"/>
              <a:buChar char="§"/>
            </a:pPr>
            <a:endParaRPr lang="en-US" dirty="0">
              <a:ea typeface="Calibri" panose="020F0502020204030204"/>
              <a:cs typeface="Calibri" panose="020F0502020204030204"/>
            </a:endParaRPr>
          </a:p>
          <a:p>
            <a:pPr marL="285750" indent="-285750">
              <a:buFont typeface="Wingdings" panose="05000000000000000000" pitchFamily="2" charset="2"/>
              <a:buChar char="§"/>
            </a:pPr>
            <a:endParaRPr lang="en-US" dirty="0">
              <a:latin typeface="Times New Roman"/>
              <a:cs typeface="Times New Roman"/>
            </a:endParaRPr>
          </a:p>
          <a:p>
            <a:r>
              <a:rPr lang="en-US" dirty="0">
                <a:latin typeface="Times New Roman"/>
                <a:cs typeface="Times New Roman"/>
              </a:rPr>
              <a:t>66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20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1063D-9539-E62D-6C8C-165063456E4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CF8F26B-3AE6-4440-0E15-6B0C47AB5D6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3A3385C-ECB7-0956-61C9-193C1FF59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659E13E8-B38E-7A68-5CFB-4A6963C23EF9}"/>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7ED7A9BC-3AD4-5A9B-C0F9-6E04C91A08CB}"/>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8F3ED00-BD38-DF4E-6FB4-EA76B4644D5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5B85303-399D-BEC8-0A35-56636E68D31E}"/>
              </a:ext>
            </a:extLst>
          </p:cNvPr>
          <p:cNvSpPr txBox="1"/>
          <p:nvPr/>
        </p:nvSpPr>
        <p:spPr>
          <a:xfrm>
            <a:off x="842451" y="306591"/>
            <a:ext cx="10394049" cy="10895290"/>
          </a:xfrm>
          <a:prstGeom prst="rect">
            <a:avLst/>
          </a:prstGeom>
          <a:noFill/>
        </p:spPr>
        <p:txBody>
          <a:bodyPr wrap="square" lIns="91440" tIns="45720" rIns="91440" bIns="45720" anchor="t">
            <a:spAutoFit/>
          </a:bodyPr>
          <a:lstStyle/>
          <a:p>
            <a:r>
              <a:rPr lang="en-US" b="1" dirty="0">
                <a:latin typeface="Times New Roman"/>
                <a:cs typeface="Times New Roman"/>
              </a:rPr>
              <a:t>3.Non functional:</a:t>
            </a:r>
          </a:p>
          <a:p>
            <a:pPr marL="285750" indent="-285750">
              <a:buFont typeface="Wingdings"/>
              <a:buChar char="§"/>
            </a:pPr>
            <a:r>
              <a:rPr lang="en-US" b="1" dirty="0" err="1">
                <a:latin typeface="Times New Roman"/>
                <a:ea typeface="+mn-lt"/>
                <a:cs typeface="+mn-lt"/>
              </a:rPr>
              <a:t>Performance:</a:t>
            </a:r>
            <a:r>
              <a:rPr lang="en-US" dirty="0" err="1">
                <a:latin typeface="Times New Roman"/>
                <a:ea typeface="+mn-lt"/>
                <a:cs typeface="+mn-lt"/>
              </a:rPr>
              <a:t>The</a:t>
            </a:r>
            <a:r>
              <a:rPr lang="en-US" dirty="0">
                <a:latin typeface="Times New Roman"/>
                <a:ea typeface="+mn-lt"/>
                <a:cs typeface="+mn-lt"/>
              </a:rPr>
              <a:t> system should support at least </a:t>
            </a:r>
            <a:r>
              <a:rPr lang="en-US" b="1" dirty="0">
                <a:latin typeface="Times New Roman"/>
                <a:ea typeface="+mn-lt"/>
                <a:cs typeface="+mn-lt"/>
              </a:rPr>
              <a:t>10,000 simultaneous transactions</a:t>
            </a:r>
            <a:r>
              <a:rPr lang="en-US" dirty="0">
                <a:latin typeface="Times New Roman"/>
                <a:ea typeface="+mn-lt"/>
                <a:cs typeface="+mn-lt"/>
              </a:rPr>
              <a:t> with minimal delay.</a:t>
            </a:r>
            <a:endParaRPr lang="en-US" b="1">
              <a:latin typeface="Times New Roman"/>
              <a:cs typeface="Times New Roman" panose="02020603050405020304" pitchFamily="18" charset="0"/>
            </a:endParaRPr>
          </a:p>
          <a:p>
            <a:pPr marL="285750" indent="-285750">
              <a:buFont typeface="Wingdings"/>
              <a:buChar char="§"/>
            </a:pPr>
            <a:r>
              <a:rPr lang="en-US" b="1" dirty="0" err="1">
                <a:latin typeface="Times New Roman"/>
                <a:ea typeface="Calibri"/>
                <a:cs typeface="Calibri"/>
              </a:rPr>
              <a:t>Security:</a:t>
            </a:r>
            <a:r>
              <a:rPr lang="en-US" dirty="0" err="1">
                <a:latin typeface="Times New Roman"/>
                <a:ea typeface="+mn-lt"/>
                <a:cs typeface="+mn-lt"/>
              </a:rPr>
              <a:t>Data</a:t>
            </a:r>
            <a:r>
              <a:rPr lang="en-US" dirty="0">
                <a:latin typeface="Times New Roman"/>
                <a:ea typeface="+mn-lt"/>
                <a:cs typeface="+mn-lt"/>
              </a:rPr>
              <a:t> </a:t>
            </a:r>
            <a:r>
              <a:rPr lang="en-US" dirty="0" err="1">
                <a:latin typeface="Times New Roman"/>
                <a:ea typeface="+mn-lt"/>
                <a:cs typeface="+mn-lt"/>
              </a:rPr>
              <a:t>Encryption,User</a:t>
            </a:r>
            <a:r>
              <a:rPr lang="en-US" dirty="0">
                <a:latin typeface="Times New Roman"/>
                <a:ea typeface="+mn-lt"/>
                <a:cs typeface="+mn-lt"/>
              </a:rPr>
              <a:t> Authentication</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Availablity:</a:t>
            </a:r>
            <a:r>
              <a:rPr lang="en-US" dirty="0" err="1">
                <a:latin typeface="Times New Roman"/>
                <a:ea typeface="+mn-lt"/>
                <a:cs typeface="+mn-lt"/>
              </a:rPr>
              <a:t>The</a:t>
            </a:r>
            <a:r>
              <a:rPr lang="en-US" dirty="0">
                <a:latin typeface="Times New Roman"/>
                <a:ea typeface="+mn-lt"/>
                <a:cs typeface="+mn-lt"/>
              </a:rPr>
              <a:t> system should have </a:t>
            </a:r>
            <a:r>
              <a:rPr lang="en-US" b="1" dirty="0">
                <a:latin typeface="Times New Roman"/>
                <a:ea typeface="+mn-lt"/>
                <a:cs typeface="+mn-lt"/>
              </a:rPr>
              <a:t>99.9% uptime</a:t>
            </a:r>
            <a:r>
              <a:rPr lang="en-US" dirty="0">
                <a:latin typeface="Times New Roman"/>
                <a:ea typeface="+mn-lt"/>
                <a:cs typeface="+mn-lt"/>
              </a:rPr>
              <a:t>, with minimal downtime for maintenance.</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Scalablity:</a:t>
            </a:r>
            <a:r>
              <a:rPr lang="en-US" dirty="0" err="1">
                <a:latin typeface="Times New Roman"/>
                <a:ea typeface="+mn-lt"/>
                <a:cs typeface="+mn-lt"/>
              </a:rPr>
              <a:t>The</a:t>
            </a:r>
            <a:r>
              <a:rPr lang="en-US" dirty="0">
                <a:latin typeface="Times New Roman"/>
                <a:ea typeface="+mn-lt"/>
                <a:cs typeface="+mn-lt"/>
              </a:rPr>
              <a:t> system should be able to scale to handle increased user traffic and transaction volume without degrading performance.</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Usablity:</a:t>
            </a:r>
            <a:r>
              <a:rPr lang="en-US" dirty="0" err="1">
                <a:latin typeface="Times New Roman"/>
                <a:ea typeface="+mn-lt"/>
                <a:cs typeface="+mn-lt"/>
              </a:rPr>
              <a:t>The</a:t>
            </a:r>
            <a:r>
              <a:rPr lang="en-US" dirty="0">
                <a:latin typeface="Times New Roman"/>
                <a:ea typeface="+mn-lt"/>
                <a:cs typeface="+mn-lt"/>
              </a:rPr>
              <a:t> platform should have an intuitive and easy-to-use interface, accessible via both web browsers and mobile devices.</a:t>
            </a:r>
            <a:endParaRPr lang="en-US" b="1" dirty="0">
              <a:latin typeface="Times New Roman"/>
              <a:ea typeface="Calibri"/>
              <a:cs typeface="Calibri"/>
            </a:endParaRPr>
          </a:p>
          <a:p>
            <a:pPr marL="285750" indent="-285750">
              <a:buFont typeface="Wingdings"/>
              <a:buChar char="§"/>
            </a:pPr>
            <a:r>
              <a:rPr lang="en-US" b="1" err="1">
                <a:latin typeface="Times New Roman"/>
                <a:ea typeface="Calibri"/>
                <a:cs typeface="Calibri"/>
              </a:rPr>
              <a:t>Compliance:</a:t>
            </a:r>
            <a:r>
              <a:rPr lang="en-US" err="1">
                <a:latin typeface="Times New Roman"/>
                <a:ea typeface="+mn-lt"/>
                <a:cs typeface="+mn-lt"/>
              </a:rPr>
              <a:t>PayBuddy</a:t>
            </a:r>
            <a:r>
              <a:rPr lang="en-US" dirty="0">
                <a:latin typeface="Times New Roman"/>
                <a:ea typeface="+mn-lt"/>
                <a:cs typeface="+mn-lt"/>
              </a:rPr>
              <a:t> must comply with financial regulations, including </a:t>
            </a:r>
            <a:r>
              <a:rPr lang="en-US" b="1" dirty="0">
                <a:latin typeface="Times New Roman"/>
                <a:ea typeface="+mn-lt"/>
                <a:cs typeface="+mn-lt"/>
              </a:rPr>
              <a:t>PCI-DSS</a:t>
            </a:r>
            <a:r>
              <a:rPr lang="en-US" dirty="0">
                <a:latin typeface="Times New Roman"/>
                <a:ea typeface="+mn-lt"/>
                <a:cs typeface="+mn-lt"/>
              </a:rPr>
              <a:t> for card payments and </a:t>
            </a:r>
            <a:r>
              <a:rPr lang="en-US" b="1" dirty="0">
                <a:latin typeface="Times New Roman"/>
                <a:ea typeface="+mn-lt"/>
                <a:cs typeface="+mn-lt"/>
              </a:rPr>
              <a:t>KYC</a:t>
            </a:r>
            <a:r>
              <a:rPr lang="en-US" dirty="0">
                <a:latin typeface="Times New Roman"/>
                <a:ea typeface="+mn-lt"/>
                <a:cs typeface="+mn-lt"/>
              </a:rPr>
              <a:t> for user identity verification.</a:t>
            </a:r>
            <a:endParaRPr lang="en-US" dirty="0">
              <a:latin typeface="Times New Roman"/>
              <a:ea typeface="Calibri"/>
              <a:cs typeface="Calibri"/>
            </a:endParaRPr>
          </a:p>
          <a:p>
            <a:pPr marL="285750" indent="-285750">
              <a:buFont typeface="Wingdings"/>
              <a:buChar char="§"/>
            </a:pPr>
            <a:endParaRPr lang="en-US" b="1" dirty="0">
              <a:latin typeface="Times New Roman"/>
              <a:ea typeface="Calibri"/>
              <a:cs typeface="Calibri"/>
            </a:endParaRPr>
          </a:p>
          <a:p>
            <a:r>
              <a:rPr lang="en-US" b="1" dirty="0">
                <a:latin typeface="Times New Roman"/>
                <a:ea typeface="Calibri"/>
                <a:cs typeface="Calibri"/>
              </a:rPr>
              <a:t>4.System Features:</a:t>
            </a:r>
            <a:endParaRPr lang="en-US"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Frontend:</a:t>
            </a:r>
            <a:r>
              <a:rPr lang="en-US" dirty="0" err="1">
                <a:latin typeface="Times New Roman"/>
                <a:ea typeface="+mn-lt"/>
                <a:cs typeface="+mn-lt"/>
              </a:rPr>
              <a:t>A</a:t>
            </a:r>
            <a:r>
              <a:rPr lang="en-US" dirty="0">
                <a:latin typeface="Times New Roman"/>
                <a:ea typeface="+mn-lt"/>
                <a:cs typeface="+mn-lt"/>
              </a:rPr>
              <a:t> responsive web application that allows users to interact with the system</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Backend:</a:t>
            </a:r>
            <a:r>
              <a:rPr lang="en-US" dirty="0" err="1">
                <a:latin typeface="Times New Roman"/>
                <a:ea typeface="+mn-lt"/>
                <a:cs typeface="+mn-lt"/>
              </a:rPr>
              <a:t>A</a:t>
            </a:r>
            <a:r>
              <a:rPr lang="en-US" dirty="0">
                <a:latin typeface="Times New Roman"/>
                <a:ea typeface="+mn-lt"/>
                <a:cs typeface="+mn-lt"/>
              </a:rPr>
              <a:t> secure server-side application using technologies like Node.js</a:t>
            </a:r>
            <a:endParaRPr lang="en-US" b="1" dirty="0">
              <a:latin typeface="Times New Roman"/>
              <a:ea typeface="Calibri"/>
              <a:cs typeface="Calibri"/>
            </a:endParaRPr>
          </a:p>
          <a:p>
            <a:pPr marL="285750" indent="-285750">
              <a:buFont typeface="Wingdings"/>
              <a:buChar char="§"/>
            </a:pPr>
            <a:r>
              <a:rPr lang="en-US" b="1" dirty="0">
                <a:latin typeface="Times New Roman"/>
                <a:ea typeface="Calibri"/>
                <a:cs typeface="Calibri"/>
              </a:rPr>
              <a:t>Database: </a:t>
            </a:r>
            <a:r>
              <a:rPr lang="en-US" dirty="0">
                <a:latin typeface="Times New Roman"/>
                <a:ea typeface="Calibri"/>
                <a:cs typeface="Calibri"/>
              </a:rPr>
              <a:t>Database like </a:t>
            </a:r>
            <a:r>
              <a:rPr lang="en-US" dirty="0" err="1">
                <a:latin typeface="Times New Roman"/>
                <a:ea typeface="Calibri"/>
                <a:cs typeface="Calibri"/>
              </a:rPr>
              <a:t>mongodb</a:t>
            </a:r>
            <a:r>
              <a:rPr lang="en-US" dirty="0">
                <a:latin typeface="Times New Roman"/>
                <a:ea typeface="Calibri"/>
                <a:cs typeface="Calibri"/>
              </a:rPr>
              <a:t> </a:t>
            </a:r>
            <a:r>
              <a:rPr lang="en-US" dirty="0" err="1">
                <a:latin typeface="Times New Roman"/>
                <a:ea typeface="Calibri"/>
                <a:cs typeface="Calibri"/>
              </a:rPr>
              <a:t>sql</a:t>
            </a:r>
            <a:r>
              <a:rPr lang="en-US" dirty="0">
                <a:latin typeface="Times New Roman"/>
                <a:ea typeface="Calibri"/>
                <a:cs typeface="Calibri"/>
              </a:rPr>
              <a:t> to store and update data.</a:t>
            </a:r>
          </a:p>
          <a:p>
            <a:pPr marL="285750" indent="-285750">
              <a:buFont typeface="Wingdings"/>
              <a:buChar char="§"/>
            </a:pPr>
            <a:r>
              <a:rPr lang="en-US" b="1" dirty="0">
                <a:latin typeface="Times New Roman"/>
                <a:ea typeface="Calibri"/>
                <a:cs typeface="Calibri"/>
              </a:rPr>
              <a:t>Payment </a:t>
            </a:r>
            <a:r>
              <a:rPr lang="en-US" b="1" dirty="0" err="1">
                <a:latin typeface="Times New Roman"/>
                <a:ea typeface="Calibri"/>
                <a:cs typeface="Calibri"/>
              </a:rPr>
              <a:t>gateway:</a:t>
            </a:r>
            <a:r>
              <a:rPr lang="en-US" dirty="0" err="1">
                <a:latin typeface="Times New Roman"/>
                <a:ea typeface="+mn-lt"/>
                <a:cs typeface="+mn-lt"/>
              </a:rPr>
              <a:t>Integration</a:t>
            </a:r>
            <a:r>
              <a:rPr lang="en-US" dirty="0">
                <a:latin typeface="Times New Roman"/>
                <a:ea typeface="+mn-lt"/>
                <a:cs typeface="+mn-lt"/>
              </a:rPr>
              <a:t> with external payment services like </a:t>
            </a:r>
            <a:r>
              <a:rPr lang="en-US" dirty="0" err="1">
                <a:latin typeface="Times New Roman"/>
                <a:ea typeface="+mn-lt"/>
                <a:cs typeface="+mn-lt"/>
              </a:rPr>
              <a:t>Razorpay</a:t>
            </a:r>
            <a:r>
              <a:rPr lang="en-US" dirty="0">
                <a:latin typeface="Times New Roman"/>
                <a:ea typeface="+mn-lt"/>
                <a:cs typeface="+mn-lt"/>
              </a:rPr>
              <a:t>, Paytm, or Stripe to facilitate payment processing.</a:t>
            </a:r>
            <a:endParaRPr lang="en-US" b="1" dirty="0">
              <a:latin typeface="Times New Roman"/>
              <a:ea typeface="Calibri"/>
              <a:cs typeface="Calibri"/>
            </a:endParaRPr>
          </a:p>
          <a:p>
            <a:pPr marL="285750" indent="-285750">
              <a:buFont typeface="Wingdings"/>
              <a:buChar char="§"/>
            </a:pPr>
            <a:r>
              <a:rPr lang="en-US" b="1" dirty="0">
                <a:latin typeface="Times New Roman"/>
                <a:ea typeface="Calibri"/>
                <a:cs typeface="Calibri"/>
              </a:rPr>
              <a:t>Third Party </a:t>
            </a:r>
            <a:r>
              <a:rPr lang="en-US" b="1" err="1">
                <a:latin typeface="Times New Roman"/>
                <a:ea typeface="Calibri"/>
                <a:cs typeface="Calibri"/>
              </a:rPr>
              <a:t>Api:</a:t>
            </a:r>
            <a:r>
              <a:rPr lang="en-US" err="1">
                <a:latin typeface="Times New Roman"/>
                <a:ea typeface="+mn-lt"/>
                <a:cs typeface="+mn-lt"/>
              </a:rPr>
              <a:t>Integration</a:t>
            </a:r>
            <a:r>
              <a:rPr lang="en-US" dirty="0">
                <a:latin typeface="Times New Roman"/>
                <a:ea typeface="+mn-lt"/>
                <a:cs typeface="+mn-lt"/>
              </a:rPr>
              <a:t> with external services such as KYC verification providers, fraud detection systems, and SMS/email notification services.</a:t>
            </a:r>
            <a:endParaRPr lang="en-US" b="1" dirty="0">
              <a:latin typeface="Times New Roman"/>
              <a:ea typeface="Calibri"/>
              <a:cs typeface="Calibri"/>
            </a:endParaRPr>
          </a:p>
          <a:p>
            <a:endParaRPr lang="en-US" b="1" dirty="0">
              <a:latin typeface="Times New Roman"/>
              <a:ea typeface="Calibri"/>
              <a:cs typeface="Calibri"/>
            </a:endParaRPr>
          </a:p>
          <a:p>
            <a:r>
              <a:rPr lang="en-US" b="1" dirty="0">
                <a:latin typeface="Times New Roman"/>
                <a:cs typeface="Times New Roman"/>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3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3ACDB-024A-EA05-62B8-8E012368E53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E06D48A-C81C-D447-D7C7-93BE4E3C11B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D5F42AF-8774-5544-BDB5-F6C441722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36FB298B-752F-BD1C-8735-098D5D7055BC}"/>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5D26B987-49B8-6041-2AFC-E065BFE993F1}"/>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28150449-3F2C-5C92-8333-3042F9E58CD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9039593-3348-C067-3501-509E6EE024D9}"/>
              </a:ext>
            </a:extLst>
          </p:cNvPr>
          <p:cNvSpPr txBox="1"/>
          <p:nvPr/>
        </p:nvSpPr>
        <p:spPr>
          <a:xfrm>
            <a:off x="4361142" y="131089"/>
            <a:ext cx="3227131"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Data Flow Diagram</a:t>
            </a:r>
          </a:p>
        </p:txBody>
      </p:sp>
      <p:pic>
        <p:nvPicPr>
          <p:cNvPr id="4" name="Picture 3" descr="A diagram of a payment method&#10;&#10;AI-generated content may be incorrect.">
            <a:extLst>
              <a:ext uri="{FF2B5EF4-FFF2-40B4-BE49-F238E27FC236}">
                <a16:creationId xmlns:a16="http://schemas.microsoft.com/office/drawing/2014/main" id="{218C8751-E68A-DACE-9E0B-A24AE4DE2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65" y="1363801"/>
            <a:ext cx="7254869" cy="4130398"/>
          </a:xfrm>
          <a:prstGeom prst="rect">
            <a:avLst/>
          </a:prstGeom>
        </p:spPr>
      </p:pic>
    </p:spTree>
    <p:extLst>
      <p:ext uri="{BB962C8B-B14F-4D97-AF65-F5344CB8AC3E}">
        <p14:creationId xmlns:p14="http://schemas.microsoft.com/office/powerpoint/2010/main" val="192022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0CC4B-C8EA-8ACD-EF4B-D943212E0DF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2B5FEAE-E6BC-4A54-4876-61E906F49CB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9B2F241-2D25-D4DF-45C0-D2513A988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97F0B913-7A2F-D427-E3B5-52D4C93692B0}"/>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2BCAE40B-67AB-5CD4-B628-2F31E306AD4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1E71B225-A7C6-B285-998A-11D23E7E11B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33D314A-C93B-CACD-5235-71E48409E38B}"/>
              </a:ext>
            </a:extLst>
          </p:cNvPr>
          <p:cNvSpPr txBox="1"/>
          <p:nvPr/>
        </p:nvSpPr>
        <p:spPr>
          <a:xfrm>
            <a:off x="1181617" y="2410131"/>
            <a:ext cx="1307336" cy="646331"/>
          </a:xfrm>
          <a:prstGeom prst="rect">
            <a:avLst/>
          </a:prstGeom>
          <a:noFill/>
        </p:spPr>
        <p:txBody>
          <a:bodyPr wrap="square" lIns="91440" tIns="45720" rIns="91440" bIns="45720" anchor="t">
            <a:spAutoFit/>
          </a:bodyPr>
          <a:lstStyle/>
          <a:p>
            <a:r>
              <a:rPr lang="en-US" b="1" dirty="0">
                <a:latin typeface="Times New Roman"/>
                <a:cs typeface="Times New Roman"/>
              </a:rPr>
              <a:t>Level 1 DFD</a:t>
            </a:r>
            <a:endParaRPr lang="en-US" b="1" dirty="0">
              <a:latin typeface="Times New Roman" panose="02020603050405020304" pitchFamily="18" charset="0"/>
              <a:cs typeface="Times New Roman" panose="02020603050405020304" pitchFamily="18" charset="0"/>
            </a:endParaRPr>
          </a:p>
        </p:txBody>
      </p:sp>
      <p:pic>
        <p:nvPicPr>
          <p:cNvPr id="5" name="Picture 4" descr="A diagram of a system&#10;&#10;AI-generated content may be incorrect.">
            <a:extLst>
              <a:ext uri="{FF2B5EF4-FFF2-40B4-BE49-F238E27FC236}">
                <a16:creationId xmlns:a16="http://schemas.microsoft.com/office/drawing/2014/main" id="{FF124E40-2E13-99DF-99B9-0BA0DA0E9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581" y="225226"/>
            <a:ext cx="7247248" cy="5951736"/>
          </a:xfrm>
          <a:prstGeom prst="rect">
            <a:avLst/>
          </a:prstGeom>
        </p:spPr>
      </p:pic>
    </p:spTree>
    <p:extLst>
      <p:ext uri="{BB962C8B-B14F-4D97-AF65-F5344CB8AC3E}">
        <p14:creationId xmlns:p14="http://schemas.microsoft.com/office/powerpoint/2010/main" val="4035229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1835</TotalTime>
  <Words>1322</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[MCA-001-2023-24] MIHIR</cp:lastModifiedBy>
  <cp:revision>540</cp:revision>
  <dcterms:created xsi:type="dcterms:W3CDTF">2022-04-04T16:03:24Z</dcterms:created>
  <dcterms:modified xsi:type="dcterms:W3CDTF">2025-03-29T09:13:16Z</dcterms:modified>
</cp:coreProperties>
</file>