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7" r:id="rId16"/>
    <p:sldId id="278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B74B-E2BD-46F0-9B38-975191BF8889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F3EF8-6373-4ADC-9CB3-5067C0838C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F3EF8-6373-4ADC-9CB3-5067C0838C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C046-F86D-454A-95D7-8D710756A276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C350-6E21-4661-9B69-82292BEF3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5701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Robust Real-Time Face Detection</a:t>
            </a:r>
            <a:br>
              <a:rPr lang="en-US" altLang="zh-CN" dirty="0" smtClean="0"/>
            </a:br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5334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err="1" smtClean="0">
                <a:latin typeface="+mn-ea"/>
              </a:rPr>
              <a:t>Haar</a:t>
            </a:r>
            <a:r>
              <a:rPr lang="en-US" altLang="zh-CN" sz="2800" dirty="0" smtClean="0">
                <a:latin typeface="+mn-ea"/>
              </a:rPr>
              <a:t>-like</a:t>
            </a:r>
            <a:r>
              <a:rPr lang="zh-CN" altLang="en-US" sz="2800" dirty="0" smtClean="0">
                <a:latin typeface="+mn-ea"/>
              </a:rPr>
              <a:t>特征做检测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 </a:t>
            </a:r>
            <a:r>
              <a:rPr lang="zh-CN" altLang="en-US" sz="2800" dirty="0" smtClean="0">
                <a:latin typeface="+mn-ea"/>
              </a:rPr>
              <a:t>使用积分图求</a:t>
            </a:r>
            <a:r>
              <a:rPr lang="en-US" altLang="zh-CN" sz="2800" dirty="0" err="1" smtClean="0">
                <a:latin typeface="+mn-ea"/>
              </a:rPr>
              <a:t>Haar</a:t>
            </a:r>
            <a:r>
              <a:rPr lang="en-US" altLang="zh-CN" sz="2800" dirty="0" smtClean="0">
                <a:latin typeface="+mn-ea"/>
              </a:rPr>
              <a:t>-like</a:t>
            </a:r>
            <a:r>
              <a:rPr lang="zh-CN" altLang="en-US" sz="2800" dirty="0" smtClean="0">
                <a:latin typeface="+mn-ea"/>
              </a:rPr>
              <a:t>特征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3 </a:t>
            </a: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err="1" smtClean="0">
                <a:latin typeface="+mn-ea"/>
              </a:rPr>
              <a:t>AdaBoost</a:t>
            </a:r>
            <a:r>
              <a:rPr lang="zh-CN" altLang="en-US" sz="2800" dirty="0" smtClean="0">
                <a:latin typeface="+mn-ea"/>
              </a:rPr>
              <a:t>算法训练区分人脸和非人脸          的强分类器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4 </a:t>
            </a:r>
            <a:r>
              <a:rPr lang="zh-CN" altLang="en-US" sz="2800" dirty="0" smtClean="0">
                <a:latin typeface="+mn-ea"/>
              </a:rPr>
              <a:t>使用级联把分类器级联到一起，提高准确率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强分类器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强分类器需要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轮迭代，过程：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初始化训练数据的权值分布，每一个训练样本相同的权重</a:t>
            </a:r>
            <a:r>
              <a:rPr lang="en-US" altLang="zh-CN" sz="2000" dirty="0" smtClean="0">
                <a:latin typeface="+mn-ea"/>
              </a:rPr>
              <a:t>1/N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多轮迭代 </a:t>
            </a:r>
            <a:r>
              <a:rPr lang="en-US" altLang="zh-CN" sz="2000" dirty="0" smtClean="0">
                <a:latin typeface="+mn-ea"/>
              </a:rPr>
              <a:t>m=1,2,…M</a:t>
            </a:r>
          </a:p>
          <a:p>
            <a:pPr>
              <a:buNone/>
            </a:pP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a </a:t>
            </a:r>
            <a:r>
              <a:rPr lang="zh-CN" altLang="en-US" sz="2000" dirty="0" smtClean="0">
                <a:latin typeface="+mn-ea"/>
              </a:rPr>
              <a:t>使用具有权值分布</a:t>
            </a:r>
            <a:r>
              <a:rPr lang="en-US" altLang="zh-CN" sz="2000" dirty="0" smtClean="0">
                <a:latin typeface="+mn-ea"/>
              </a:rPr>
              <a:t>Dm</a:t>
            </a:r>
            <a:r>
              <a:rPr lang="zh-CN" altLang="en-US" sz="2000" dirty="0" smtClean="0">
                <a:latin typeface="+mn-ea"/>
              </a:rPr>
              <a:t>的训练数据集学习，得到基本分类器：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76872"/>
            <a:ext cx="5353050" cy="657225"/>
          </a:xfrm>
          <a:prstGeom prst="rect">
            <a:avLst/>
          </a:prstGeom>
        </p:spPr>
      </p:pic>
      <p:pic>
        <p:nvPicPr>
          <p:cNvPr id="5" name="图片 4" descr="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221088"/>
            <a:ext cx="20193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8691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b </a:t>
            </a:r>
            <a:r>
              <a:rPr lang="zh-CN" altLang="en-US" dirty="0" smtClean="0">
                <a:latin typeface="+mn-ea"/>
              </a:rPr>
              <a:t>计算</a:t>
            </a:r>
            <a:r>
              <a:rPr lang="en-US" altLang="zh-CN" dirty="0" smtClean="0">
                <a:latin typeface="+mn-ea"/>
              </a:rPr>
              <a:t>Gm(x)</a:t>
            </a:r>
            <a:r>
              <a:rPr lang="zh-CN" altLang="en-US" dirty="0" smtClean="0">
                <a:latin typeface="+mn-ea"/>
              </a:rPr>
              <a:t>在训练数据集上的分类误差率</a:t>
            </a: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7" name="图片 6" descr="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517232"/>
            <a:ext cx="3800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上式得</a:t>
            </a:r>
            <a:r>
              <a:rPr lang="en-US" altLang="zh-CN" sz="2000" dirty="0" err="1" smtClean="0">
                <a:latin typeface="+mn-ea"/>
              </a:rPr>
              <a:t>em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en-US" altLang="zh-CN" sz="2000" dirty="0" smtClean="0">
                <a:latin typeface="+mn-ea"/>
              </a:rPr>
              <a:t>Gm(x)</a:t>
            </a:r>
            <a:r>
              <a:rPr lang="zh-CN" altLang="en-US" sz="2000" dirty="0" smtClean="0">
                <a:latin typeface="+mn-ea"/>
              </a:rPr>
              <a:t>误分类权值之和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c </a:t>
            </a:r>
            <a:r>
              <a:rPr lang="zh-CN" altLang="en-US" sz="2000" dirty="0" smtClean="0">
                <a:latin typeface="+mn-ea"/>
              </a:rPr>
              <a:t>计算</a:t>
            </a:r>
            <a:r>
              <a:rPr lang="en-US" altLang="zh-CN" sz="2000" dirty="0" smtClean="0">
                <a:latin typeface="+mn-ea"/>
              </a:rPr>
              <a:t>Gm(x)</a:t>
            </a:r>
            <a:r>
              <a:rPr lang="zh-CN" altLang="en-US" sz="2000" dirty="0" smtClean="0">
                <a:latin typeface="+mn-ea"/>
              </a:rPr>
              <a:t>系数，</a:t>
            </a:r>
            <a:r>
              <a:rPr lang="en-US" altLang="zh-CN" sz="2000" dirty="0" smtClean="0">
                <a:latin typeface="+mn-ea"/>
              </a:rPr>
              <a:t>am</a:t>
            </a:r>
            <a:r>
              <a:rPr lang="zh-CN" altLang="en-US" sz="2000" dirty="0" smtClean="0">
                <a:latin typeface="+mn-ea"/>
              </a:rPr>
              <a:t>表示</a:t>
            </a:r>
            <a:r>
              <a:rPr lang="en-US" altLang="zh-CN" sz="2000" dirty="0" smtClean="0">
                <a:latin typeface="+mn-ea"/>
              </a:rPr>
              <a:t>Gm(x) </a:t>
            </a:r>
            <a:r>
              <a:rPr lang="zh-CN" altLang="en-US" sz="2000" dirty="0" smtClean="0">
                <a:latin typeface="+mn-ea"/>
              </a:rPr>
              <a:t>在最终强分类器中重要程度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d </a:t>
            </a:r>
            <a:r>
              <a:rPr lang="zh-CN" altLang="en-US" sz="2000" dirty="0" smtClean="0">
                <a:latin typeface="+mn-ea"/>
              </a:rPr>
              <a:t>更新数据集的权值分布（目的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zh-CN" altLang="en-US" sz="2000" dirty="0" smtClean="0">
                <a:latin typeface="+mn-ea"/>
              </a:rPr>
              <a:t>得到样本新的权值分布），用于下一轮迭代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即“聚焦于”比较难的样本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图片 4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1914525" cy="733425"/>
          </a:xfrm>
          <a:prstGeom prst="rect">
            <a:avLst/>
          </a:prstGeom>
        </p:spPr>
      </p:pic>
      <p:pic>
        <p:nvPicPr>
          <p:cNvPr id="6" name="图片 5" descr="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3284984"/>
            <a:ext cx="3844892" cy="1008112"/>
          </a:xfrm>
          <a:prstGeom prst="rect">
            <a:avLst/>
          </a:prstGeom>
        </p:spPr>
      </p:pic>
      <p:pic>
        <p:nvPicPr>
          <p:cNvPr id="7" name="图片 6" descr="1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9" y="4953926"/>
            <a:ext cx="4536504" cy="165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其中</a:t>
            </a:r>
            <a:r>
              <a:rPr lang="en-US" altLang="zh-CN" sz="2000" dirty="0" err="1" smtClean="0">
                <a:latin typeface="+mn-ea"/>
              </a:rPr>
              <a:t>Zm</a:t>
            </a:r>
            <a:r>
              <a:rPr lang="zh-CN" altLang="en-US" sz="2000" dirty="0" smtClean="0">
                <a:latin typeface="+mn-ea"/>
              </a:rPr>
              <a:t>是规范化因子，使得</a:t>
            </a:r>
            <a:r>
              <a:rPr lang="en-US" altLang="zh-CN" sz="2000" dirty="0" smtClean="0">
                <a:latin typeface="+mn-ea"/>
              </a:rPr>
              <a:t>Dm+1</a:t>
            </a:r>
            <a:r>
              <a:rPr lang="zh-CN" altLang="en-US" sz="2000" dirty="0" smtClean="0">
                <a:latin typeface="+mn-ea"/>
              </a:rPr>
              <a:t>成为一个概率分布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3. </a:t>
            </a:r>
            <a:r>
              <a:rPr lang="zh-CN" altLang="en-US" sz="2000" dirty="0" smtClean="0">
                <a:latin typeface="+mn-ea"/>
              </a:rPr>
              <a:t>组合各个弱分类器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线性加权从而得到强分类器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196752"/>
            <a:ext cx="2762250" cy="609600"/>
          </a:xfrm>
          <a:prstGeom prst="rect">
            <a:avLst/>
          </a:prstGeom>
        </p:spPr>
      </p:pic>
      <p:pic>
        <p:nvPicPr>
          <p:cNvPr id="5" name="图片 4" descr="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564904"/>
            <a:ext cx="2171700" cy="742950"/>
          </a:xfrm>
          <a:prstGeom prst="rect">
            <a:avLst/>
          </a:prstGeom>
        </p:spPr>
      </p:pic>
      <p:pic>
        <p:nvPicPr>
          <p:cNvPr id="6" name="图片 5" descr="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4221088"/>
            <a:ext cx="3876675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30120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相当于让所有的弱分类器携带着自己的</a:t>
            </a:r>
            <a:r>
              <a:rPr lang="en-US" altLang="zh-CN" sz="2000" dirty="0" smtClean="0">
                <a:latin typeface="+mn-ea"/>
              </a:rPr>
              <a:t>am</a:t>
            </a:r>
            <a:r>
              <a:rPr lang="zh-CN" altLang="en-US" sz="2000" dirty="0" smtClean="0">
                <a:latin typeface="+mn-ea"/>
              </a:rPr>
              <a:t>，按照弱分类器的错误率加权求和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级联分类器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级联分类器：若干个强分类器由简单到复杂排列，经过训练使每个强分类器有较高检测率。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/>
              <a:t>检测过程如下，是一个退化决策树形式，称为级联</a:t>
            </a:r>
            <a:endParaRPr lang="zh-CN" altLang="en-US" sz="2400" dirty="0"/>
          </a:p>
        </p:txBody>
      </p:sp>
      <p:pic>
        <p:nvPicPr>
          <p:cNvPr id="6" name="图片 5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24944"/>
            <a:ext cx="5510386" cy="336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  设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是一个级联分类器的层数，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是检测率，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是误检率，如果训练一个级联分类器达到给定的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smtClean="0">
                <a:latin typeface="+mn-ea"/>
              </a:rPr>
              <a:t>需要训练出每</a:t>
            </a:r>
            <a:r>
              <a:rPr lang="zh-CN" altLang="en-US" sz="2400" dirty="0" smtClean="0">
                <a:latin typeface="+mn-ea"/>
              </a:rPr>
              <a:t>层的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</a:t>
            </a: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级</a:t>
            </a:r>
            <a:r>
              <a:rPr lang="zh-CN" altLang="en-US" sz="2400" dirty="0">
                <a:latin typeface="+mn-ea"/>
              </a:rPr>
              <a:t>联</a:t>
            </a:r>
            <a:r>
              <a:rPr lang="zh-CN" altLang="en-US" sz="2400" dirty="0" smtClean="0">
                <a:latin typeface="+mn-ea"/>
              </a:rPr>
              <a:t>分类器的主要就是训练每层达标的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的强分类器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2047875" cy="1009650"/>
          </a:xfrm>
          <a:prstGeom prst="rect">
            <a:avLst/>
          </a:prstGeom>
        </p:spPr>
      </p:pic>
      <p:pic>
        <p:nvPicPr>
          <p:cNvPr id="6" name="图片 5" descr="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348880"/>
            <a:ext cx="208597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  设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是一个级联分类器的层数，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是检测率，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是误检率，如果训练一个级联分类器达到给定的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smtClean="0">
                <a:latin typeface="+mn-ea"/>
              </a:rPr>
              <a:t>需要训练出每</a:t>
            </a:r>
            <a:r>
              <a:rPr lang="zh-CN" altLang="en-US" sz="2400" dirty="0" smtClean="0">
                <a:latin typeface="+mn-ea"/>
              </a:rPr>
              <a:t>层的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</a:t>
            </a: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级</a:t>
            </a:r>
            <a:r>
              <a:rPr lang="zh-CN" altLang="en-US" sz="2400" dirty="0">
                <a:latin typeface="+mn-ea"/>
              </a:rPr>
              <a:t>联</a:t>
            </a:r>
            <a:r>
              <a:rPr lang="zh-CN" altLang="en-US" sz="2400" dirty="0" smtClean="0">
                <a:latin typeface="+mn-ea"/>
              </a:rPr>
              <a:t>分类器的主要就是训练每层达标的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的强分类器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2047875" cy="1009650"/>
          </a:xfrm>
          <a:prstGeom prst="rect">
            <a:avLst/>
          </a:prstGeom>
        </p:spPr>
      </p:pic>
      <p:pic>
        <p:nvPicPr>
          <p:cNvPr id="6" name="图片 5" descr="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348880"/>
            <a:ext cx="208597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  设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是一个级联分类器的层数，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是检测率，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是误检率，如果训练一个级联分类器达到给定的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smtClean="0">
                <a:latin typeface="+mn-ea"/>
              </a:rPr>
              <a:t>需要训练出每</a:t>
            </a:r>
            <a:r>
              <a:rPr lang="zh-CN" altLang="en-US" sz="2400" dirty="0" smtClean="0">
                <a:latin typeface="+mn-ea"/>
              </a:rPr>
              <a:t>层的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</a:t>
            </a: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级</a:t>
            </a:r>
            <a:r>
              <a:rPr lang="zh-CN" altLang="en-US" sz="2400" dirty="0">
                <a:latin typeface="+mn-ea"/>
              </a:rPr>
              <a:t>联</a:t>
            </a:r>
            <a:r>
              <a:rPr lang="zh-CN" altLang="en-US" sz="2400" dirty="0" smtClean="0">
                <a:latin typeface="+mn-ea"/>
              </a:rPr>
              <a:t>分类器的主要就是训练每层达标的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的强分类器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2047875" cy="1009650"/>
          </a:xfrm>
          <a:prstGeom prst="rect">
            <a:avLst/>
          </a:prstGeom>
        </p:spPr>
      </p:pic>
      <p:pic>
        <p:nvPicPr>
          <p:cNvPr id="6" name="图片 5" descr="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348880"/>
            <a:ext cx="208597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  设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是一个级联分类器的层数，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是检测率，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是误检率，如果训练一个级联分类器达到给定的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smtClean="0">
                <a:latin typeface="+mn-ea"/>
              </a:rPr>
              <a:t>需要训练出每</a:t>
            </a:r>
            <a:r>
              <a:rPr lang="zh-CN" altLang="en-US" sz="2400" dirty="0" smtClean="0">
                <a:latin typeface="+mn-ea"/>
              </a:rPr>
              <a:t>层的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</a:t>
            </a: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级</a:t>
            </a:r>
            <a:r>
              <a:rPr lang="zh-CN" altLang="en-US" sz="2400" dirty="0">
                <a:latin typeface="+mn-ea"/>
              </a:rPr>
              <a:t>联</a:t>
            </a:r>
            <a:r>
              <a:rPr lang="zh-CN" altLang="en-US" sz="2400" dirty="0" smtClean="0">
                <a:latin typeface="+mn-ea"/>
              </a:rPr>
              <a:t>分类器的主要就是训练每层达标的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f</a:t>
            </a:r>
            <a:r>
              <a:rPr lang="zh-CN" altLang="en-US" sz="2400" dirty="0" smtClean="0">
                <a:latin typeface="+mn-ea"/>
              </a:rPr>
              <a:t>的强分类器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2047875" cy="1009650"/>
          </a:xfrm>
          <a:prstGeom prst="rect">
            <a:avLst/>
          </a:prstGeom>
        </p:spPr>
      </p:pic>
      <p:pic>
        <p:nvPicPr>
          <p:cNvPr id="6" name="图片 5" descr="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348880"/>
            <a:ext cx="208597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级联</a:t>
            </a:r>
            <a:r>
              <a:rPr lang="zh-CN" altLang="en-US" dirty="0" smtClean="0"/>
              <a:t>分类器的训练方法：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052736"/>
            <a:ext cx="5086350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文章作者及个人经验总结：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）论文中提到几乎</a:t>
            </a:r>
            <a:r>
              <a:rPr lang="en-US" altLang="zh-CN" sz="2000" dirty="0" smtClean="0">
                <a:latin typeface="+mn-ea"/>
              </a:rPr>
              <a:t>99%</a:t>
            </a:r>
            <a:r>
              <a:rPr lang="zh-CN" altLang="en-US" sz="2000" dirty="0" smtClean="0">
                <a:latin typeface="+mn-ea"/>
              </a:rPr>
              <a:t>的人脸可以通过，但</a:t>
            </a:r>
            <a:r>
              <a:rPr lang="en-US" altLang="zh-CN" sz="2000" dirty="0" smtClean="0">
                <a:latin typeface="+mn-ea"/>
              </a:rPr>
              <a:t>50%</a:t>
            </a:r>
            <a:r>
              <a:rPr lang="zh-CN" altLang="en-US" sz="2000" dirty="0" smtClean="0">
                <a:latin typeface="+mn-ea"/>
              </a:rPr>
              <a:t>的非人脸也能通过，如果有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个强分类器级联，总检测率为</a:t>
            </a:r>
            <a:r>
              <a:rPr lang="en-US" altLang="zh-CN" sz="2000" dirty="0" smtClean="0">
                <a:latin typeface="+mn-ea"/>
              </a:rPr>
              <a:t>0.99^20=0.98</a:t>
            </a:r>
            <a:r>
              <a:rPr lang="zh-CN" altLang="en-US" sz="2000" dirty="0" smtClean="0">
                <a:latin typeface="+mn-ea"/>
              </a:rPr>
              <a:t>，误检率</a:t>
            </a:r>
            <a:r>
              <a:rPr lang="en-US" altLang="zh-CN" sz="2000" dirty="0" smtClean="0">
                <a:latin typeface="+mn-ea"/>
              </a:rPr>
              <a:t>0.5^20=0.0001 </a:t>
            </a:r>
            <a:r>
              <a:rPr lang="zh-CN" altLang="en-US" sz="2000" dirty="0" smtClean="0">
                <a:latin typeface="+mn-ea"/>
              </a:rPr>
              <a:t>这就是为什么参数设置默认</a:t>
            </a:r>
            <a:r>
              <a:rPr lang="en-US" altLang="zh-CN" sz="2000" dirty="0" err="1" smtClean="0">
                <a:latin typeface="+mn-ea"/>
              </a:rPr>
              <a:t>minHitRate</a:t>
            </a:r>
            <a:r>
              <a:rPr lang="en-US" altLang="zh-CN" sz="2000" dirty="0" smtClean="0">
                <a:latin typeface="+mn-ea"/>
              </a:rPr>
              <a:t> 0.99 </a:t>
            </a:r>
            <a:r>
              <a:rPr lang="en-US" altLang="zh-CN" sz="2000" dirty="0" err="1" smtClean="0">
                <a:latin typeface="+mn-ea"/>
              </a:rPr>
              <a:t>maxFalseAlarmRate</a:t>
            </a:r>
            <a:r>
              <a:rPr lang="en-US" altLang="zh-CN" sz="2000" dirty="0" smtClean="0">
                <a:latin typeface="+mn-ea"/>
              </a:rPr>
              <a:t> 0.5</a:t>
            </a:r>
            <a:r>
              <a:rPr lang="zh-CN" altLang="en-US" sz="2000" dirty="0" smtClean="0">
                <a:latin typeface="+mn-ea"/>
              </a:rPr>
              <a:t>的原因</a:t>
            </a:r>
            <a:r>
              <a:rPr lang="en-US" altLang="zh-CN" sz="2000" dirty="0" smtClean="0">
                <a:latin typeface="+mn-ea"/>
              </a:rPr>
              <a:t>  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）高检测率导致高误检率，因为强分类器的阈值划分造成。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 提高强分类器的检测率就要降低阈值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 降低强分类器的误检率就要提高阈值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 增加分类器个数会提高检测率并降低误检率，但是会使训练时间增加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）级联分类器在训练时考虑一下因素：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en-US" sz="2000" dirty="0" smtClean="0">
                <a:latin typeface="+mn-ea"/>
              </a:rPr>
              <a:t>多少个强分类器级联即</a:t>
            </a:r>
            <a:r>
              <a:rPr lang="en-US" altLang="zh-CN" sz="2000" dirty="0" smtClean="0">
                <a:latin typeface="+mn-ea"/>
              </a:rPr>
              <a:t>stage</a:t>
            </a:r>
            <a:r>
              <a:rPr lang="zh-CN" altLang="en-US" sz="2000" dirty="0" smtClean="0">
                <a:latin typeface="+mn-ea"/>
              </a:rPr>
              <a:t>级数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en-US" sz="2000" dirty="0" smtClean="0">
                <a:latin typeface="+mn-ea"/>
              </a:rPr>
              <a:t>每个</a:t>
            </a:r>
            <a:r>
              <a:rPr lang="en-US" altLang="zh-CN" sz="2000" dirty="0" smtClean="0">
                <a:latin typeface="+mn-ea"/>
              </a:rPr>
              <a:t>stage</a:t>
            </a:r>
            <a:r>
              <a:rPr lang="zh-CN" altLang="en-US" sz="2000" dirty="0" smtClean="0">
                <a:latin typeface="+mn-ea"/>
              </a:rPr>
              <a:t>的特征数目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 强分类器检测率和误检率的平衡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en-US" sz="2000" dirty="0" smtClean="0">
                <a:latin typeface="+mn-ea"/>
              </a:rPr>
              <a:t>达到以上 增加样本，增加</a:t>
            </a:r>
            <a:r>
              <a:rPr lang="en-US" altLang="zh-CN" sz="2000" dirty="0" smtClean="0">
                <a:latin typeface="+mn-ea"/>
              </a:rPr>
              <a:t>stage</a:t>
            </a:r>
            <a:r>
              <a:rPr lang="zh-CN" altLang="en-US" sz="2000" dirty="0" smtClean="0">
                <a:latin typeface="+mn-ea"/>
              </a:rPr>
              <a:t>级数 代价 增加训练时间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）修改</a:t>
            </a:r>
            <a:r>
              <a:rPr lang="en-US" altLang="zh-CN" sz="2000" dirty="0" err="1" smtClean="0">
                <a:latin typeface="+mn-ea"/>
              </a:rPr>
              <a:t>OpenCV</a:t>
            </a:r>
            <a:r>
              <a:rPr lang="zh-CN" altLang="en-US" sz="2000" dirty="0" smtClean="0">
                <a:latin typeface="+mn-ea"/>
              </a:rPr>
              <a:t>中</a:t>
            </a:r>
            <a:r>
              <a:rPr lang="en-US" altLang="zh-CN" sz="2000" dirty="0" err="1" smtClean="0">
                <a:latin typeface="+mn-ea"/>
              </a:rPr>
              <a:t>Haar</a:t>
            </a:r>
            <a:r>
              <a:rPr lang="zh-CN" altLang="en-US" sz="2000" dirty="0" smtClean="0">
                <a:latin typeface="+mn-ea"/>
              </a:rPr>
              <a:t>检测函数参数，减少窗口的搜索区域可以提高效率。摄像头视频中帧与帧之间联系密切，</a:t>
            </a:r>
            <a:r>
              <a:rPr lang="zh-CN" altLang="en-US" sz="2000" smtClean="0">
                <a:latin typeface="+mn-ea"/>
              </a:rPr>
              <a:t>可以考虑图像间的关系。</a:t>
            </a:r>
            <a:r>
              <a:rPr lang="en-US" altLang="zh-CN" sz="2000" smtClean="0">
                <a:latin typeface="+mn-ea"/>
              </a:rPr>
              <a:t>		</a:t>
            </a:r>
            <a:endParaRPr lang="zh-CN" altLang="en-US" sz="2000" dirty="0" smtClean="0">
              <a:latin typeface="+mn-ea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1 .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-like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 思路：在人脸检测中，一个子窗口在待测图片中不断移动，子窗口每到一个位置，就计算出该区域的特征，用训练好的级联分类器对特征进行筛选，通过筛选判定该区域为人脸区域。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en-US" sz="2400" dirty="0" smtClean="0">
                <a:latin typeface="+mn-ea"/>
              </a:rPr>
              <a:t>矩形特征被认为是人脸特征，把这个矩形放到一个非人脸区域，计算出来的特征值和人脸特征值不一样，越不一样越好，来区分人脸和分人脸。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sz="2800" dirty="0" smtClean="0">
                <a:latin typeface="+mn-ea"/>
              </a:rPr>
              <a:t>特征的表示：把人脸特征量化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6" name="图片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196752"/>
            <a:ext cx="6191250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积分图像</a:t>
            </a:r>
            <a:endParaRPr lang="zh-CN" altLang="en-US" dirty="0"/>
          </a:p>
        </p:txBody>
      </p:sp>
      <p:pic>
        <p:nvPicPr>
          <p:cNvPr id="4" name="内容占位符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1524000" cy="1219200"/>
          </a:xfrm>
        </p:spPr>
      </p:pic>
      <p:sp>
        <p:nvSpPr>
          <p:cNvPr id="7" name="TextBox 6"/>
          <p:cNvSpPr txBox="1"/>
          <p:nvPr/>
        </p:nvSpPr>
        <p:spPr>
          <a:xfrm>
            <a:off x="971600" y="2996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图像灰度</a:t>
            </a:r>
            <a:endParaRPr lang="zh-CN" altLang="en-US" dirty="0"/>
          </a:p>
        </p:txBody>
      </p:sp>
      <p:pic>
        <p:nvPicPr>
          <p:cNvPr id="8" name="图片 7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1556792"/>
            <a:ext cx="3257550" cy="131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9952" y="30689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积分图像</a:t>
            </a:r>
            <a:endParaRPr lang="zh-CN" altLang="en-US" dirty="0"/>
          </a:p>
        </p:txBody>
      </p:sp>
      <p:pic>
        <p:nvPicPr>
          <p:cNvPr id="11" name="图片 10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3789040"/>
            <a:ext cx="4143375" cy="1123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3568" y="515719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积分图像：对每一个点的像素值做相应的积分，即每个点的像素值等于左上方所有像素值之和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积分图的构建方法：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1 </a:t>
            </a:r>
            <a:r>
              <a:rPr lang="zh-CN" altLang="en-US" sz="2000" dirty="0" smtClean="0">
                <a:latin typeface="+mn-ea"/>
              </a:rPr>
              <a:t>用</a:t>
            </a:r>
            <a:r>
              <a:rPr lang="en-US" altLang="zh-CN" sz="2000" dirty="0" smtClean="0">
                <a:latin typeface="+mn-ea"/>
              </a:rPr>
              <a:t>s(</a:t>
            </a:r>
            <a:r>
              <a:rPr lang="en-US" altLang="zh-CN" sz="2000" dirty="0" err="1" smtClean="0">
                <a:latin typeface="+mn-ea"/>
              </a:rPr>
              <a:t>x,y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表示行方向的累加和，初始化</a:t>
            </a:r>
            <a:r>
              <a:rPr lang="en-US" altLang="zh-CN" sz="2000" dirty="0" smtClean="0">
                <a:latin typeface="+mn-ea"/>
              </a:rPr>
              <a:t>s(x,-</a:t>
            </a:r>
            <a:r>
              <a:rPr lang="en-US" altLang="zh-CN" sz="2000" dirty="0">
                <a:latin typeface="+mn-ea"/>
              </a:rPr>
              <a:t>1)=</a:t>
            </a:r>
            <a:r>
              <a:rPr lang="en-US" altLang="zh-CN" sz="2000" dirty="0" smtClean="0">
                <a:latin typeface="+mn-ea"/>
              </a:rPr>
              <a:t>0</a:t>
            </a:r>
            <a:endParaRPr lang="en-US" altLang="zh-CN" sz="2000" dirty="0">
              <a:latin typeface="+mn-ea"/>
            </a:endParaRPr>
          </a:p>
          <a:p>
            <a:pPr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用</a:t>
            </a:r>
            <a:r>
              <a:rPr lang="en-US" altLang="zh-CN" sz="2000" dirty="0" smtClean="0">
                <a:latin typeface="+mn-ea"/>
              </a:rPr>
              <a:t>ii(</a:t>
            </a:r>
            <a:r>
              <a:rPr lang="en-US" altLang="zh-CN" sz="2000" dirty="0" err="1" smtClean="0">
                <a:latin typeface="+mn-ea"/>
              </a:rPr>
              <a:t>x,y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表示一个积分图像，初始化</a:t>
            </a:r>
            <a:r>
              <a:rPr lang="en-US" altLang="zh-CN" sz="2000" dirty="0">
                <a:latin typeface="+mn-ea"/>
              </a:rPr>
              <a:t>ii</a:t>
            </a:r>
            <a:r>
              <a:rPr lang="en-US" altLang="zh-CN" sz="2000" dirty="0" smtClean="0">
                <a:latin typeface="+mn-ea"/>
              </a:rPr>
              <a:t>(-1,y)=0</a:t>
            </a:r>
            <a:endParaRPr lang="en-US" altLang="zh-CN" sz="2000" dirty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3 </a:t>
            </a:r>
            <a:r>
              <a:rPr lang="zh-CN" altLang="en-US" sz="2000" dirty="0" smtClean="0">
                <a:latin typeface="+mn-ea"/>
              </a:rPr>
              <a:t>逐行扫描</a:t>
            </a:r>
            <a:r>
              <a:rPr lang="zh-CN" altLang="en-US" sz="2000" dirty="0">
                <a:latin typeface="+mn-ea"/>
              </a:rPr>
              <a:t>图像，递归计算每个</a:t>
            </a:r>
            <a:r>
              <a:rPr lang="zh-CN" altLang="en-US" sz="2000" dirty="0" smtClean="0">
                <a:latin typeface="+mn-ea"/>
              </a:rPr>
              <a:t>像素行</a:t>
            </a:r>
            <a:r>
              <a:rPr lang="zh-CN" altLang="en-US" sz="2000" dirty="0">
                <a:latin typeface="+mn-ea"/>
              </a:rPr>
              <a:t>方向的</a:t>
            </a:r>
            <a:r>
              <a:rPr lang="zh-CN" altLang="en-US" sz="2000" dirty="0" smtClean="0">
                <a:latin typeface="+mn-ea"/>
              </a:rPr>
              <a:t>累加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s(</a:t>
            </a:r>
            <a:r>
              <a:rPr lang="en-US" altLang="zh-CN" sz="2000" dirty="0" err="1" smtClean="0">
                <a:latin typeface="+mn-ea"/>
              </a:rPr>
              <a:t>x,y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和积分图像</a:t>
            </a:r>
            <a:r>
              <a:rPr lang="en-US" altLang="zh-CN" sz="2000" dirty="0" smtClean="0">
                <a:latin typeface="+mn-ea"/>
              </a:rPr>
              <a:t>ii(</a:t>
            </a:r>
            <a:r>
              <a:rPr lang="en-US" altLang="zh-CN" sz="2000" dirty="0" err="1" smtClean="0">
                <a:latin typeface="+mn-ea"/>
              </a:rPr>
              <a:t>x,y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的值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4 </a:t>
            </a:r>
            <a:r>
              <a:rPr lang="zh-CN" altLang="en-US" sz="2000" dirty="0" smtClean="0">
                <a:latin typeface="+mn-ea"/>
              </a:rPr>
              <a:t>扫描</a:t>
            </a:r>
            <a:r>
              <a:rPr lang="zh-CN" altLang="en-US" sz="2000" dirty="0">
                <a:latin typeface="+mn-ea"/>
              </a:rPr>
              <a:t>图像一遍，当到达图像右下角像素时，积分</a:t>
            </a:r>
            <a:r>
              <a:rPr lang="zh-CN" altLang="en-US" sz="2000" dirty="0" smtClean="0">
                <a:latin typeface="+mn-ea"/>
              </a:rPr>
              <a:t>图像</a:t>
            </a:r>
            <a:r>
              <a:rPr lang="en-US" altLang="zh-CN" sz="2000" dirty="0">
                <a:latin typeface="+mn-ea"/>
              </a:rPr>
              <a:t>ii</a:t>
            </a:r>
            <a:r>
              <a:rPr lang="zh-CN" altLang="en-US" sz="2000" dirty="0">
                <a:latin typeface="+mn-ea"/>
              </a:rPr>
              <a:t>就构造好</a:t>
            </a:r>
            <a:r>
              <a:rPr lang="zh-CN" altLang="en-US" sz="2000" dirty="0" smtClean="0">
                <a:latin typeface="+mn-ea"/>
              </a:rPr>
              <a:t>了</a:t>
            </a:r>
            <a:endParaRPr lang="zh-CN" altLang="en-US" sz="2000" dirty="0">
              <a:latin typeface="+mn-ea"/>
            </a:endParaRPr>
          </a:p>
          <a:p>
            <a:pPr>
              <a:buNone/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607695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125" y="505619"/>
            <a:ext cx="7143750" cy="5591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 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</a:rPr>
              <a:t>AdaBoost</a:t>
            </a:r>
            <a:r>
              <a:rPr lang="zh-CN" altLang="en-US" sz="2400" dirty="0" smtClean="0">
                <a:latin typeface="+mn-ea"/>
              </a:rPr>
              <a:t>目的：选择更好的特征组合，即分类器对人脸图像进行分类，分类器以二叉决策树的形式存储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AdaBoost</a:t>
            </a:r>
            <a:r>
              <a:rPr lang="zh-CN" altLang="en-US" sz="2400" dirty="0" smtClean="0">
                <a:latin typeface="+mn-ea"/>
              </a:rPr>
              <a:t>过程：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1 </a:t>
            </a:r>
            <a:r>
              <a:rPr lang="zh-CN" altLang="en-US" sz="2400" dirty="0" smtClean="0">
                <a:latin typeface="+mn-ea"/>
              </a:rPr>
              <a:t> 通过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各训练样本的学习得到第一个弱分类器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2  </a:t>
            </a:r>
            <a:r>
              <a:rPr lang="zh-CN" altLang="en-US" sz="2400" dirty="0" smtClean="0">
                <a:latin typeface="+mn-ea"/>
              </a:rPr>
              <a:t>将分错的样本和新数据加权构成新的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个训练样本，学习得到第二个弱分类器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3  </a:t>
            </a:r>
            <a:r>
              <a:rPr lang="zh-CN" altLang="en-US" sz="2400" dirty="0" smtClean="0">
                <a:latin typeface="+mn-ea"/>
              </a:rPr>
              <a:t>将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分错的样本和新数据加权构成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个训练样本，学习得到第三个弱分类器。。。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4 </a:t>
            </a:r>
            <a:r>
              <a:rPr lang="zh-CN" altLang="en-US" sz="2400" dirty="0" smtClean="0">
                <a:latin typeface="+mn-ea"/>
              </a:rPr>
              <a:t>求和得到强分类器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弱分类器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弱</a:t>
            </a:r>
            <a:r>
              <a:rPr lang="zh-CN" altLang="en-US" sz="2400" dirty="0" smtClean="0"/>
              <a:t>分类器：只选择一个能够最佳分类的矩形特征，对于每个矩形特征，找到</a:t>
            </a:r>
            <a:r>
              <a:rPr lang="zh-CN" altLang="en-US" sz="2400" b="1" dirty="0" smtClean="0"/>
              <a:t>阈值</a:t>
            </a:r>
            <a:r>
              <a:rPr lang="zh-CN" altLang="en-US" sz="2400" dirty="0" smtClean="0"/>
              <a:t>，使得弱分类器对样本实现最小的分类误差率，从而得到最优弱分类器</a:t>
            </a:r>
            <a:endParaRPr lang="zh-CN" altLang="en-US" sz="2400" dirty="0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212976"/>
            <a:ext cx="5267325" cy="136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472514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弱分类器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，特征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，阈值，正负校验</a:t>
            </a:r>
            <a:r>
              <a:rPr lang="en-US" altLang="zh-CN" dirty="0" smtClean="0"/>
              <a:t>p</a:t>
            </a:r>
            <a:r>
              <a:rPr lang="zh-CN" altLang="en-US" dirty="0" smtClean="0"/>
              <a:t>控制不等式方向，使之都是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7748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比较输入图片特征值和弱分类器中的特征，一定要确定一个阈值，使其分类误差率最小，当输入图片特征值</a:t>
            </a:r>
            <a:r>
              <a:rPr lang="en-US" altLang="zh-CN" sz="2000" dirty="0" smtClean="0">
                <a:latin typeface="+mn-ea"/>
              </a:rPr>
              <a:t>&gt;</a:t>
            </a:r>
            <a:r>
              <a:rPr lang="zh-CN" altLang="en-US" sz="2000" dirty="0" smtClean="0">
                <a:latin typeface="+mn-ea"/>
              </a:rPr>
              <a:t>该阈值，判定为人脸。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具体操作：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对于每个特征</a:t>
            </a:r>
            <a:r>
              <a:rPr lang="en-US" altLang="zh-CN" sz="2000" dirty="0" smtClean="0">
                <a:latin typeface="+mn-ea"/>
              </a:rPr>
              <a:t>f</a:t>
            </a:r>
            <a:r>
              <a:rPr lang="zh-CN" altLang="en-US" sz="2000" dirty="0" smtClean="0">
                <a:latin typeface="+mn-ea"/>
              </a:rPr>
              <a:t>，计算所有样本的特征值并从大到小排序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扫描排序的特征值，对其中每个特征值计算：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全部人脸样本的权重的和  </a:t>
            </a:r>
            <a:r>
              <a:rPr lang="en-US" altLang="zh-CN" sz="2000" dirty="0" smtClean="0">
                <a:latin typeface="+mn-ea"/>
              </a:rPr>
              <a:t>T+</a:t>
            </a:r>
          </a:p>
          <a:p>
            <a:pP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全部非人脸样本的权重的和 </a:t>
            </a:r>
            <a:r>
              <a:rPr lang="en-US" altLang="zh-CN" sz="2000" dirty="0" smtClean="0">
                <a:latin typeface="+mn-ea"/>
              </a:rPr>
              <a:t>T-</a:t>
            </a:r>
          </a:p>
          <a:p>
            <a:pP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当前特征值之前的人脸样本的权重和 </a:t>
            </a:r>
            <a:r>
              <a:rPr lang="en-US" altLang="zh-CN" sz="2000" dirty="0" smtClean="0">
                <a:latin typeface="+mn-ea"/>
              </a:rPr>
              <a:t>S+</a:t>
            </a:r>
          </a:p>
          <a:p>
            <a:pP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当前特征值之前的非人脸样本的权重和 </a:t>
            </a:r>
            <a:r>
              <a:rPr lang="en-US" altLang="zh-CN" sz="2000" dirty="0" smtClean="0">
                <a:latin typeface="+mn-ea"/>
              </a:rPr>
              <a:t>S-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2 .</a:t>
            </a:r>
            <a:r>
              <a:rPr lang="zh-CN" altLang="en-US" sz="2000" dirty="0" smtClean="0">
                <a:latin typeface="+mn-ea"/>
              </a:rPr>
              <a:t>最终求得每个元素的分类误差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</a:t>
            </a:r>
            <a:endParaRPr lang="zh-CN" altLang="en-US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797152"/>
            <a:ext cx="5112568" cy="63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e </a:t>
            </a:r>
            <a:r>
              <a:rPr lang="zh-CN" altLang="en-US" sz="2000" dirty="0" smtClean="0">
                <a:latin typeface="+mn-ea"/>
              </a:rPr>
              <a:t>最小的元素为最优阈值，第一个最优弱分类器完成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2355</TotalTime>
  <Words>1290</Words>
  <Application>Microsoft Office PowerPoint</Application>
  <PresentationFormat>全屏显示(4:3)</PresentationFormat>
  <Paragraphs>123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Robust Real-Time Face Detection 主要内容</vt:lpstr>
      <vt:lpstr>1 . Haar-like特征</vt:lpstr>
      <vt:lpstr>幻灯片 3</vt:lpstr>
      <vt:lpstr>2 积分图像</vt:lpstr>
      <vt:lpstr>幻灯片 5</vt:lpstr>
      <vt:lpstr>幻灯片 6</vt:lpstr>
      <vt:lpstr>3  AdaBoost算法</vt:lpstr>
      <vt:lpstr>3.1 弱分类器</vt:lpstr>
      <vt:lpstr>幻灯片 9</vt:lpstr>
      <vt:lpstr>3.2 强分类器</vt:lpstr>
      <vt:lpstr>幻灯片 11</vt:lpstr>
      <vt:lpstr>幻灯片 12</vt:lpstr>
      <vt:lpstr>4 级联分类器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Haar分类器算法的主要内容</dc:title>
  <dc:creator>123</dc:creator>
  <cp:lastModifiedBy>123</cp:lastModifiedBy>
  <cp:revision>56</cp:revision>
  <dcterms:created xsi:type="dcterms:W3CDTF">2016-01-07T16:53:45Z</dcterms:created>
  <dcterms:modified xsi:type="dcterms:W3CDTF">2016-01-28T05:38:51Z</dcterms:modified>
</cp:coreProperties>
</file>