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6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04664"/>
            <a:ext cx="8208912" cy="6120680"/>
          </a:xfrm>
        </p:spPr>
        <p:txBody>
          <a:bodyPr>
            <a:normAutofit/>
          </a:bodyPr>
          <a:lstStyle/>
          <a:p>
            <a:pPr algn="l"/>
            <a:r>
              <a:rPr lang="zh-CN" altLang="en-US" sz="2000" dirty="0" smtClean="0">
                <a:solidFill>
                  <a:schemeClr val="tx1"/>
                </a:solidFill>
              </a:rPr>
              <a:t>传统</a:t>
            </a:r>
            <a:r>
              <a:rPr lang="en-US" altLang="zh-CN" sz="2000" dirty="0" smtClean="0">
                <a:solidFill>
                  <a:schemeClr val="tx1"/>
                </a:solidFill>
              </a:rPr>
              <a:t>V-J</a:t>
            </a:r>
            <a:r>
              <a:rPr lang="zh-CN" altLang="en-US" sz="2000" dirty="0" smtClean="0">
                <a:solidFill>
                  <a:schemeClr val="tx1"/>
                </a:solidFill>
              </a:rPr>
              <a:t>算法缺点：</a:t>
            </a:r>
            <a:endParaRPr lang="en-US" altLang="zh-CN" sz="2000" dirty="0" smtClean="0">
              <a:solidFill>
                <a:schemeClr val="tx1"/>
              </a:solidFill>
            </a:endParaRPr>
          </a:p>
          <a:p>
            <a:pPr marL="457200" indent="-457200" algn="l">
              <a:buFont typeface="+mj-lt"/>
              <a:buAutoNum type="arabicPeriod"/>
            </a:pPr>
            <a:r>
              <a:rPr lang="zh-CN" altLang="en-US" sz="2000" dirty="0" smtClean="0">
                <a:solidFill>
                  <a:schemeClr val="tx1"/>
                </a:solidFill>
              </a:rPr>
              <a:t>后面一级分类器和前一级强分类器无联系，造成在某个段分类器上做决策时不考虑此样本在前面分类器上的分类效果。</a:t>
            </a:r>
            <a:endParaRPr lang="en-US" altLang="zh-CN" sz="2000" dirty="0" smtClean="0">
              <a:solidFill>
                <a:schemeClr val="tx1"/>
              </a:solidFill>
            </a:endParaRPr>
          </a:p>
          <a:p>
            <a:pPr marL="457200" indent="-457200" algn="l">
              <a:buFont typeface="+mj-lt"/>
              <a:buAutoNum type="arabicPeriod"/>
            </a:pPr>
            <a:r>
              <a:rPr lang="zh-CN" altLang="en-US" sz="2000" dirty="0" smtClean="0">
                <a:solidFill>
                  <a:schemeClr val="tx1"/>
                </a:solidFill>
              </a:rPr>
              <a:t>训练级联分类器 后期困难</a:t>
            </a:r>
            <a:r>
              <a:rPr lang="zh-CN" altLang="en-US" sz="2000" dirty="0" smtClean="0">
                <a:solidFill>
                  <a:schemeClr val="tx1"/>
                </a:solidFill>
              </a:rPr>
              <a:t>耗时，提取上一级</a:t>
            </a:r>
            <a:r>
              <a:rPr lang="en-US" altLang="zh-CN" sz="2000" dirty="0" smtClean="0">
                <a:solidFill>
                  <a:schemeClr val="tx1"/>
                </a:solidFill>
              </a:rPr>
              <a:t>FP</a:t>
            </a:r>
            <a:r>
              <a:rPr lang="zh-CN" altLang="en-US" sz="2000" dirty="0" smtClean="0">
                <a:solidFill>
                  <a:schemeClr val="tx1"/>
                </a:solidFill>
              </a:rPr>
              <a:t>样本越来越少</a:t>
            </a:r>
            <a:endParaRPr lang="en-US" altLang="zh-CN" sz="2000" dirty="0" smtClean="0">
              <a:solidFill>
                <a:schemeClr val="tx1"/>
              </a:solidFill>
            </a:endParaRPr>
          </a:p>
          <a:p>
            <a:pPr marL="457200" indent="-457200" algn="l">
              <a:buFont typeface="+mj-lt"/>
              <a:buAutoNum type="arabicPeriod"/>
            </a:pPr>
            <a:r>
              <a:rPr lang="zh-CN" altLang="en-US" sz="2000" dirty="0" smtClean="0">
                <a:solidFill>
                  <a:schemeClr val="tx1"/>
                </a:solidFill>
              </a:rPr>
              <a:t>级联分类器时间长</a:t>
            </a:r>
            <a:endParaRPr lang="en-US" altLang="zh-CN" sz="2000" dirty="0" smtClean="0">
              <a:solidFill>
                <a:schemeClr val="tx1"/>
              </a:solidFill>
            </a:endParaRPr>
          </a:p>
          <a:p>
            <a:pPr marL="457200" indent="-457200" algn="l">
              <a:buFont typeface="+mj-lt"/>
              <a:buAutoNum type="arabicPeriod"/>
            </a:pPr>
            <a:r>
              <a:rPr lang="zh-CN" altLang="en-US" sz="2000" dirty="0" smtClean="0">
                <a:solidFill>
                  <a:schemeClr val="tx1"/>
                </a:solidFill>
              </a:rPr>
              <a:t>为了降低</a:t>
            </a:r>
            <a:r>
              <a:rPr lang="en-US" altLang="zh-CN" sz="2000" dirty="0" smtClean="0">
                <a:solidFill>
                  <a:schemeClr val="tx1"/>
                </a:solidFill>
              </a:rPr>
              <a:t>FPR</a:t>
            </a:r>
            <a:r>
              <a:rPr lang="zh-CN" altLang="en-US" sz="2000" dirty="0" smtClean="0">
                <a:solidFill>
                  <a:schemeClr val="tx1"/>
                </a:solidFill>
              </a:rPr>
              <a:t>，必须增加新的</a:t>
            </a:r>
            <a:r>
              <a:rPr lang="en-US" altLang="zh-CN" sz="2000" dirty="0" smtClean="0">
                <a:solidFill>
                  <a:schemeClr val="tx1"/>
                </a:solidFill>
              </a:rPr>
              <a:t>stage</a:t>
            </a:r>
            <a:r>
              <a:rPr lang="zh-CN" altLang="en-US" sz="2000" dirty="0" smtClean="0">
                <a:solidFill>
                  <a:schemeClr val="tx1"/>
                </a:solidFill>
              </a:rPr>
              <a:t>，又会降低</a:t>
            </a:r>
            <a:r>
              <a:rPr lang="en-US" altLang="zh-CN" sz="2000" dirty="0" smtClean="0">
                <a:solidFill>
                  <a:schemeClr val="tx1"/>
                </a:solidFill>
              </a:rPr>
              <a:t>Hit Rate</a:t>
            </a:r>
          </a:p>
          <a:p>
            <a:pPr marL="457200" indent="-457200" algn="l">
              <a:buFont typeface="+mj-lt"/>
              <a:buAutoNum type="arabicPeriod"/>
            </a:pPr>
            <a:r>
              <a:rPr lang="zh-CN" altLang="en-US" sz="2000" dirty="0" smtClean="0">
                <a:solidFill>
                  <a:schemeClr val="tx1"/>
                </a:solidFill>
              </a:rPr>
              <a:t>当正样本差别特别大时，传统的级联分类器检测性能不好</a:t>
            </a:r>
            <a:endParaRPr lang="en-US" altLang="zh-CN" sz="2000"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640960" cy="6120680"/>
          </a:xfrm>
        </p:spPr>
        <p:txBody>
          <a:bodyPr/>
          <a:lstStyle/>
          <a:p>
            <a:r>
              <a:rPr lang="zh-CN" altLang="en-US" sz="2000" dirty="0" smtClean="0"/>
              <a:t>弱分类器：深度二次方程树 </a:t>
            </a:r>
            <a:r>
              <a:rPr lang="en-US" altLang="zh-CN" sz="2000" dirty="0" smtClean="0"/>
              <a:t>deep quadratic tree</a:t>
            </a:r>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       其中</a:t>
            </a:r>
            <a:r>
              <a:rPr lang="en-US" altLang="zh-CN" sz="2000" dirty="0" smtClean="0"/>
              <a:t>a b c </a:t>
            </a:r>
            <a:r>
              <a:rPr lang="zh-CN" altLang="en-US" sz="2000" dirty="0" smtClean="0"/>
              <a:t>为常数，</a:t>
            </a:r>
            <a:r>
              <a:rPr lang="en-US" altLang="zh-CN" sz="2000" dirty="0" smtClean="0"/>
              <a:t>x t </a:t>
            </a:r>
            <a:r>
              <a:rPr lang="zh-CN" altLang="en-US" sz="2000" dirty="0" smtClean="0"/>
              <a:t>为阈值</a:t>
            </a:r>
            <a:endParaRPr lang="en-US" altLang="zh-CN" sz="2000" dirty="0" smtClean="0"/>
          </a:p>
          <a:p>
            <a:pPr>
              <a:buNone/>
            </a:pPr>
            <a:r>
              <a:rPr lang="en-US" altLang="zh-CN" sz="2000" dirty="0" smtClean="0"/>
              <a:t>        a = 0</a:t>
            </a:r>
            <a:r>
              <a:rPr lang="zh-CN" altLang="en-US" sz="2000" dirty="0" smtClean="0"/>
              <a:t>时，</a:t>
            </a:r>
            <a:r>
              <a:rPr lang="en-US" altLang="zh-CN" sz="2000" dirty="0" smtClean="0"/>
              <a:t>x &lt; t-c / b  </a:t>
            </a:r>
          </a:p>
          <a:p>
            <a:pPr>
              <a:buNone/>
            </a:pPr>
            <a:r>
              <a:rPr lang="en-US" altLang="zh-CN" sz="2000" dirty="0" smtClean="0"/>
              <a:t> </a:t>
            </a:r>
            <a:r>
              <a:rPr lang="en-US" altLang="zh-CN" sz="2000" dirty="0" smtClean="0"/>
              <a:t>       </a:t>
            </a:r>
            <a:r>
              <a:rPr lang="zh-CN" altLang="en-US" sz="2000" dirty="0" smtClean="0"/>
              <a:t>解得 </a:t>
            </a:r>
            <a:r>
              <a:rPr lang="en-US" altLang="zh-CN" sz="2000" dirty="0" smtClean="0"/>
              <a:t>x </a:t>
            </a:r>
            <a:r>
              <a:rPr lang="zh-CN" altLang="en-US" sz="2000" dirty="0" smtClean="0"/>
              <a:t>取值有两个</a:t>
            </a:r>
            <a:r>
              <a:rPr lang="en-US" altLang="zh-CN" sz="2000" dirty="0" smtClean="0"/>
              <a:t>x1,x2</a:t>
            </a:r>
            <a:r>
              <a:rPr lang="zh-CN" altLang="en-US" sz="2000" dirty="0" smtClean="0"/>
              <a:t>值</a:t>
            </a:r>
            <a:r>
              <a:rPr lang="en-US" altLang="zh-CN" sz="2000" dirty="0" smtClean="0"/>
              <a:t> </a:t>
            </a:r>
          </a:p>
          <a:p>
            <a:pPr>
              <a:buNone/>
            </a:pPr>
            <a:r>
              <a:rPr lang="en-US" altLang="zh-CN" sz="2000" dirty="0" smtClean="0"/>
              <a:t> </a:t>
            </a:r>
            <a:r>
              <a:rPr lang="en-US" altLang="zh-CN" sz="2000" dirty="0" smtClean="0"/>
              <a:t>        </a:t>
            </a:r>
          </a:p>
          <a:p>
            <a:pPr>
              <a:buNone/>
            </a:pPr>
            <a:r>
              <a:rPr lang="en-US" altLang="zh-CN" sz="2000" dirty="0" smtClean="0"/>
              <a:t> </a:t>
            </a:r>
            <a:r>
              <a:rPr lang="en-US" altLang="zh-CN" sz="2000" dirty="0" smtClean="0"/>
              <a:t>       </a:t>
            </a:r>
            <a:r>
              <a:rPr lang="zh-CN" altLang="en-US" sz="2000" dirty="0" smtClean="0"/>
              <a:t>对于</a:t>
            </a:r>
            <a:r>
              <a:rPr lang="en-US" altLang="zh-CN" sz="2000" dirty="0" smtClean="0"/>
              <a:t>x y</a:t>
            </a:r>
            <a:r>
              <a:rPr lang="zh-CN" altLang="en-US" sz="2000" dirty="0" smtClean="0"/>
              <a:t>来说  </a:t>
            </a:r>
            <a:r>
              <a:rPr lang="en-US" altLang="zh-CN" sz="2000" dirty="0" smtClean="0"/>
              <a:t>x</a:t>
            </a:r>
            <a:r>
              <a:rPr lang="zh-CN" altLang="en-US" sz="2000" dirty="0" smtClean="0"/>
              <a:t>比</a:t>
            </a:r>
            <a:r>
              <a:rPr lang="en-US" altLang="zh-CN" sz="2000" dirty="0" smtClean="0"/>
              <a:t>y</a:t>
            </a:r>
            <a:r>
              <a:rPr lang="zh-CN" altLang="en-US" sz="2000" dirty="0" smtClean="0"/>
              <a:t>暗，</a:t>
            </a:r>
            <a:r>
              <a:rPr lang="en-US" altLang="zh-CN" sz="2000" dirty="0" smtClean="0"/>
              <a:t>x &lt; y   f(x , y) = x-y / </a:t>
            </a:r>
            <a:r>
              <a:rPr lang="en-US" altLang="zh-CN" sz="2000" dirty="0" err="1" smtClean="0"/>
              <a:t>x+y</a:t>
            </a:r>
            <a:r>
              <a:rPr lang="en-US" altLang="zh-CN" sz="2000" dirty="0" smtClean="0"/>
              <a:t>  &lt; 0</a:t>
            </a:r>
          </a:p>
          <a:p>
            <a:pPr>
              <a:buNone/>
            </a:pPr>
            <a:r>
              <a:rPr lang="en-US" altLang="zh-CN" sz="2000" dirty="0" smtClean="0"/>
              <a:t> </a:t>
            </a:r>
            <a:r>
              <a:rPr lang="en-US" altLang="zh-CN" sz="2000" dirty="0" smtClean="0"/>
              <a:t>                                x</a:t>
            </a:r>
            <a:r>
              <a:rPr lang="zh-CN" altLang="en-US" sz="2000" dirty="0" smtClean="0"/>
              <a:t>比</a:t>
            </a:r>
            <a:r>
              <a:rPr lang="en-US" altLang="zh-CN" sz="2000" dirty="0" smtClean="0"/>
              <a:t>y</a:t>
            </a:r>
            <a:r>
              <a:rPr lang="zh-CN" altLang="en-US" sz="2000" dirty="0" smtClean="0"/>
              <a:t>亮，</a:t>
            </a:r>
            <a:r>
              <a:rPr lang="en-US" altLang="zh-CN" sz="2000" dirty="0" smtClean="0"/>
              <a:t>x </a:t>
            </a:r>
            <a:r>
              <a:rPr lang="en-US" altLang="zh-CN" sz="2000" dirty="0" smtClean="0"/>
              <a:t>&gt; </a:t>
            </a:r>
            <a:r>
              <a:rPr lang="en-US" altLang="zh-CN" sz="2000" dirty="0" smtClean="0"/>
              <a:t>y   </a:t>
            </a:r>
            <a:r>
              <a:rPr lang="en-US" altLang="zh-CN" sz="2000" dirty="0" smtClean="0"/>
              <a:t>f(x , y</a:t>
            </a:r>
            <a:r>
              <a:rPr lang="en-US" altLang="zh-CN" sz="2000" dirty="0" smtClean="0"/>
              <a:t>) = x-y / </a:t>
            </a:r>
            <a:r>
              <a:rPr lang="en-US" altLang="zh-CN" sz="2000" dirty="0" err="1" smtClean="0"/>
              <a:t>x+y</a:t>
            </a:r>
            <a:r>
              <a:rPr lang="en-US" altLang="zh-CN" sz="2000" dirty="0" smtClean="0"/>
              <a:t>  </a:t>
            </a:r>
            <a:r>
              <a:rPr lang="en-US" altLang="zh-CN" sz="2000" dirty="0" smtClean="0"/>
              <a:t>&gt; 0</a:t>
            </a:r>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sz="2000" dirty="0"/>
          </a:p>
        </p:txBody>
      </p:sp>
      <p:pic>
        <p:nvPicPr>
          <p:cNvPr id="4" name="图片 3" descr="QQ图片20160320175538.png"/>
          <p:cNvPicPr>
            <a:picLocks noChangeAspect="1"/>
          </p:cNvPicPr>
          <p:nvPr/>
        </p:nvPicPr>
        <p:blipFill>
          <a:blip r:embed="rId2" cstate="print"/>
          <a:stretch>
            <a:fillRect/>
          </a:stretch>
        </p:blipFill>
        <p:spPr>
          <a:xfrm>
            <a:off x="1043608" y="908720"/>
            <a:ext cx="4905375" cy="695325"/>
          </a:xfrm>
          <a:prstGeom prst="rect">
            <a:avLst/>
          </a:prstGeom>
        </p:spPr>
      </p:pic>
      <p:pic>
        <p:nvPicPr>
          <p:cNvPr id="5" name="图片 4" descr="QQ图片20160320175621.png"/>
          <p:cNvPicPr>
            <a:picLocks noChangeAspect="1"/>
          </p:cNvPicPr>
          <p:nvPr/>
        </p:nvPicPr>
        <p:blipFill>
          <a:blip r:embed="rId3" cstate="print"/>
          <a:stretch>
            <a:fillRect/>
          </a:stretch>
        </p:blipFill>
        <p:spPr>
          <a:xfrm>
            <a:off x="971600" y="4221088"/>
            <a:ext cx="5029200" cy="2343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496944" cy="6120680"/>
          </a:xfrm>
        </p:spPr>
        <p:txBody>
          <a:bodyPr>
            <a:normAutofit/>
          </a:bodyPr>
          <a:lstStyle/>
          <a:p>
            <a:pPr>
              <a:buNone/>
            </a:pPr>
            <a:r>
              <a:rPr lang="zh-CN" altLang="en-US" sz="2000" dirty="0" smtClean="0"/>
              <a:t>如何快速得到 </a:t>
            </a:r>
            <a:r>
              <a:rPr lang="en-US" altLang="zh-CN" sz="2000" dirty="0" smtClean="0"/>
              <a:t>x1 x2 </a:t>
            </a:r>
          </a:p>
          <a:p>
            <a:pPr>
              <a:buNone/>
            </a:pPr>
            <a:endParaRPr lang="en-US" altLang="zh-CN" sz="2000" dirty="0" smtClean="0"/>
          </a:p>
          <a:p>
            <a:pPr>
              <a:buNone/>
            </a:pPr>
            <a:r>
              <a:rPr lang="en-US" altLang="zh-CN" sz="2000" dirty="0" smtClean="0"/>
              <a:t>F(</a:t>
            </a:r>
            <a:r>
              <a:rPr lang="en-US" altLang="zh-CN" sz="2000" dirty="0" err="1" smtClean="0"/>
              <a:t>x,y</a:t>
            </a:r>
            <a:r>
              <a:rPr lang="en-US" altLang="zh-CN" sz="2000" dirty="0" smtClean="0"/>
              <a:t>)</a:t>
            </a:r>
            <a:r>
              <a:rPr lang="zh-CN" altLang="en-US" sz="2000" dirty="0" smtClean="0"/>
              <a:t>特征取值区间分为</a:t>
            </a:r>
            <a:r>
              <a:rPr lang="en-US" altLang="zh-CN" sz="2000" dirty="0" smtClean="0"/>
              <a:t>[-1,1] </a:t>
            </a:r>
            <a:r>
              <a:rPr lang="zh-CN" altLang="en-US" sz="2000" dirty="0" smtClean="0"/>
              <a:t>分成</a:t>
            </a:r>
            <a:r>
              <a:rPr lang="en-US" altLang="zh-CN" sz="2000" dirty="0" smtClean="0"/>
              <a:t>256</a:t>
            </a:r>
            <a:r>
              <a:rPr lang="zh-CN" altLang="en-US" sz="2000" dirty="0" smtClean="0"/>
              <a:t>份 即离散化</a:t>
            </a:r>
            <a:endParaRPr lang="en-US" altLang="zh-CN" sz="2000" dirty="0" smtClean="0"/>
          </a:p>
          <a:p>
            <a:pPr>
              <a:buNone/>
            </a:pPr>
            <a:endParaRPr lang="en-US" altLang="zh-CN" sz="2000" dirty="0" smtClean="0"/>
          </a:p>
          <a:p>
            <a:pPr>
              <a:buNone/>
            </a:pP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96944" cy="6192688"/>
          </a:xfrm>
        </p:spPr>
        <p:txBody>
          <a:bodyPr>
            <a:normAutofit lnSpcReduction="10000"/>
          </a:bodyPr>
          <a:lstStyle/>
          <a:p>
            <a:pPr>
              <a:buNone/>
            </a:pPr>
            <a:r>
              <a:rPr lang="en-US" altLang="zh-CN" sz="2000" dirty="0" smtClean="0"/>
              <a:t>Soft cascade </a:t>
            </a:r>
            <a:r>
              <a:rPr lang="zh-CN" altLang="en-US" sz="2000" dirty="0" smtClean="0"/>
              <a:t>框架由两部分组成：</a:t>
            </a:r>
            <a:endParaRPr lang="en-US" altLang="zh-CN" sz="2000" dirty="0" smtClean="0"/>
          </a:p>
          <a:p>
            <a:pPr>
              <a:buNone/>
            </a:pPr>
            <a:r>
              <a:rPr lang="zh-CN" altLang="en-US" sz="2000" dirty="0" smtClean="0"/>
              <a:t>强分类器输出函数</a:t>
            </a:r>
            <a:r>
              <a:rPr lang="en-US" altLang="zh-CN" sz="2000" dirty="0" smtClean="0"/>
              <a:t>Ct(x)  </a:t>
            </a:r>
            <a:r>
              <a:rPr lang="zh-CN" altLang="en-US" sz="2000" dirty="0" smtClean="0"/>
              <a:t>拒绝函数</a:t>
            </a:r>
            <a:r>
              <a:rPr lang="en-US" altLang="zh-CN" sz="2000" dirty="0" err="1" smtClean="0"/>
              <a:t>Rt</a:t>
            </a:r>
            <a:r>
              <a:rPr lang="zh-CN" altLang="en-US" sz="2000" dirty="0" smtClean="0"/>
              <a:t>（</a:t>
            </a:r>
            <a:r>
              <a:rPr lang="en-US" altLang="zh-CN" sz="2000" dirty="0" smtClean="0"/>
              <a:t>c1(x) c2(x) … ct(x) </a:t>
            </a:r>
            <a:r>
              <a:rPr lang="zh-CN" altLang="en-US" sz="2000" dirty="0" smtClean="0"/>
              <a:t>）</a:t>
            </a:r>
            <a:endParaRPr lang="en-US" altLang="zh-CN" sz="2000" dirty="0" smtClean="0"/>
          </a:p>
          <a:p>
            <a:pPr>
              <a:buNone/>
            </a:pPr>
            <a:endParaRPr lang="en-US" altLang="zh-CN" sz="2000" dirty="0" smtClean="0"/>
          </a:p>
          <a:p>
            <a:pPr marL="457200" indent="-457200">
              <a:buFont typeface="+mj-lt"/>
              <a:buAutoNum type="arabicPeriod"/>
            </a:pPr>
            <a:r>
              <a:rPr lang="zh-CN" altLang="en-US" sz="2000" dirty="0" smtClean="0"/>
              <a:t>先从特征集中选取</a:t>
            </a:r>
            <a:r>
              <a:rPr lang="en-US" altLang="zh-CN" sz="2000" dirty="0" smtClean="0"/>
              <a:t>T</a:t>
            </a:r>
            <a:r>
              <a:rPr lang="zh-CN" altLang="en-US" sz="2000" dirty="0" smtClean="0"/>
              <a:t>个最好的特征</a:t>
            </a:r>
            <a:endParaRPr lang="en-US" altLang="zh-CN" sz="2000" dirty="0" smtClean="0"/>
          </a:p>
          <a:p>
            <a:pPr marL="457200" indent="-457200">
              <a:buNone/>
            </a:pPr>
            <a:r>
              <a:rPr lang="zh-CN" altLang="en-US" sz="2000" dirty="0" smtClean="0"/>
              <a:t>        并</a:t>
            </a:r>
            <a:r>
              <a:rPr lang="zh-CN" altLang="en-US" sz="2000" dirty="0" smtClean="0"/>
              <a:t>在挑选的</a:t>
            </a:r>
            <a:r>
              <a:rPr lang="zh-CN" altLang="en-US" sz="2000" dirty="0" smtClean="0"/>
              <a:t>同时为</a:t>
            </a:r>
            <a:r>
              <a:rPr lang="zh-CN" altLang="en-US" sz="2000" dirty="0" smtClean="0"/>
              <a:t>每个特征构建弱分类器</a:t>
            </a:r>
            <a:r>
              <a:rPr lang="en-US" altLang="zh-CN" sz="2000" dirty="0" smtClean="0"/>
              <a:t>ht</a:t>
            </a:r>
          </a:p>
          <a:p>
            <a:pPr marL="457200" indent="-457200">
              <a:buNone/>
            </a:pPr>
            <a:r>
              <a:rPr lang="en-US" altLang="zh-CN" sz="2000" dirty="0" smtClean="0"/>
              <a:t>        </a:t>
            </a:r>
            <a:r>
              <a:rPr lang="zh-CN" altLang="en-US" sz="2000" dirty="0" smtClean="0"/>
              <a:t>每个弱分类器</a:t>
            </a:r>
            <a:r>
              <a:rPr lang="zh-CN" altLang="en-US" sz="2000" dirty="0" smtClean="0"/>
              <a:t>的输出值</a:t>
            </a:r>
            <a:r>
              <a:rPr lang="en-US" altLang="zh-CN" sz="2000" dirty="0" smtClean="0"/>
              <a:t>ct=</a:t>
            </a:r>
            <a:r>
              <a:rPr lang="en-US" altLang="zh-CN" sz="2000" dirty="0" err="1" smtClean="0"/>
              <a:t>αt</a:t>
            </a:r>
            <a:r>
              <a:rPr lang="en-US" altLang="zh-CN" sz="2000" dirty="0" smtClean="0"/>
              <a:t> * ht</a:t>
            </a:r>
          </a:p>
          <a:p>
            <a:pPr marL="457200" indent="-457200">
              <a:buNone/>
            </a:pPr>
            <a:endParaRPr lang="en-US" altLang="zh-CN" sz="2000" dirty="0" smtClean="0"/>
          </a:p>
          <a:p>
            <a:pPr marL="457200" indent="-457200">
              <a:buNone/>
            </a:pPr>
            <a:r>
              <a:rPr lang="en-US" altLang="zh-CN" sz="2000" dirty="0" smtClean="0"/>
              <a:t>        </a:t>
            </a:r>
            <a:endParaRPr lang="en-US" altLang="zh-CN" sz="2000" dirty="0" smtClean="0"/>
          </a:p>
          <a:p>
            <a:pPr marL="457200" indent="-457200">
              <a:buNone/>
            </a:pPr>
            <a:endParaRPr lang="en-US" altLang="zh-CN" sz="2000" dirty="0" smtClean="0"/>
          </a:p>
          <a:p>
            <a:pPr marL="457200" indent="-457200">
              <a:buNone/>
            </a:pPr>
            <a:endParaRPr lang="en-US" altLang="zh-CN" sz="2000" dirty="0" smtClean="0"/>
          </a:p>
          <a:p>
            <a:pPr marL="457200" indent="-457200">
              <a:buNone/>
            </a:pPr>
            <a:r>
              <a:rPr lang="en-US" altLang="zh-CN" sz="2000" dirty="0" smtClean="0"/>
              <a:t>         H(x)</a:t>
            </a:r>
            <a:r>
              <a:rPr lang="zh-CN" altLang="en-US" sz="2000" dirty="0" smtClean="0"/>
              <a:t>为</a:t>
            </a:r>
            <a:r>
              <a:rPr lang="zh-CN" altLang="en-US" sz="2000" dirty="0" smtClean="0"/>
              <a:t>从第一个到第</a:t>
            </a:r>
            <a:r>
              <a:rPr lang="en-US" altLang="zh-CN" sz="2000" dirty="0" smtClean="0"/>
              <a:t>t</a:t>
            </a:r>
            <a:r>
              <a:rPr lang="zh-CN" altLang="en-US" sz="2000" dirty="0" smtClean="0"/>
              <a:t>个分类器输出值的部分和</a:t>
            </a:r>
            <a:endParaRPr lang="en-US" altLang="zh-CN" sz="2000" dirty="0" smtClean="0"/>
          </a:p>
          <a:p>
            <a:pPr marL="457200" indent="-457200">
              <a:buNone/>
            </a:pPr>
            <a:endParaRPr lang="en-US" altLang="zh-CN" sz="2000" dirty="0" smtClean="0"/>
          </a:p>
          <a:p>
            <a:pPr marL="457200" indent="-457200">
              <a:buFont typeface="+mj-lt"/>
              <a:buAutoNum type="arabicPeriod" startAt="2"/>
            </a:pPr>
            <a:r>
              <a:rPr lang="zh-CN" altLang="en-US" sz="2000" dirty="0" smtClean="0"/>
              <a:t>为每个特征设置一个阈值</a:t>
            </a:r>
            <a:r>
              <a:rPr lang="en-US" altLang="zh-CN" sz="2000" dirty="0" err="1" smtClean="0"/>
              <a:t>rt</a:t>
            </a:r>
            <a:endParaRPr lang="en-US" altLang="zh-CN" sz="2000" dirty="0" smtClean="0"/>
          </a:p>
          <a:p>
            <a:pPr marL="457200" indent="-457200">
              <a:buNone/>
            </a:pPr>
            <a:r>
              <a:rPr lang="en-US" altLang="zh-CN" sz="2000" dirty="0" smtClean="0"/>
              <a:t>         </a:t>
            </a:r>
            <a:r>
              <a:rPr lang="zh-CN" altLang="en-US" sz="2000" dirty="0" smtClean="0"/>
              <a:t>若</a:t>
            </a:r>
            <a:r>
              <a:rPr lang="en-US" altLang="zh-CN" sz="2000" dirty="0" smtClean="0"/>
              <a:t>Ht(x) &lt; </a:t>
            </a:r>
            <a:r>
              <a:rPr lang="en-US" altLang="zh-CN" sz="2000" dirty="0" err="1" smtClean="0"/>
              <a:t>rt</a:t>
            </a:r>
            <a:r>
              <a:rPr lang="en-US" altLang="zh-CN" sz="2000" dirty="0" smtClean="0"/>
              <a:t> </a:t>
            </a:r>
            <a:r>
              <a:rPr lang="zh-CN" altLang="en-US" sz="2000" dirty="0" smtClean="0"/>
              <a:t>，该样本被拒绝，否则判断继续进行</a:t>
            </a:r>
            <a:endParaRPr lang="en-US" altLang="zh-CN" sz="2000" dirty="0" smtClean="0"/>
          </a:p>
          <a:p>
            <a:pPr marL="457200" indent="-457200">
              <a:buNone/>
            </a:pPr>
            <a:r>
              <a:rPr lang="en-US" altLang="zh-CN" sz="2000" dirty="0" smtClean="0"/>
              <a:t> </a:t>
            </a:r>
            <a:r>
              <a:rPr lang="en-US" altLang="zh-CN" sz="2000" dirty="0" smtClean="0"/>
              <a:t>        </a:t>
            </a:r>
            <a:r>
              <a:rPr lang="zh-CN" altLang="en-US" sz="2000" dirty="0" smtClean="0"/>
              <a:t>拒绝阈值 定义了一条线（拒绝轨迹）</a:t>
            </a:r>
            <a:endParaRPr lang="en-US" altLang="zh-CN" sz="2000" dirty="0" smtClean="0"/>
          </a:p>
          <a:p>
            <a:pPr marL="457200" indent="-457200">
              <a:buNone/>
            </a:pPr>
            <a:endParaRPr lang="en-US" altLang="zh-CN" sz="2000" dirty="0" smtClean="0"/>
          </a:p>
          <a:p>
            <a:pPr marL="457200" indent="-457200">
              <a:buNone/>
            </a:pPr>
            <a:r>
              <a:rPr lang="en-US" altLang="zh-CN" sz="2000" dirty="0" smtClean="0"/>
              <a:t>  </a:t>
            </a:r>
            <a:endParaRPr lang="zh-CN" altLang="en-US" sz="2000" dirty="0"/>
          </a:p>
        </p:txBody>
      </p:sp>
      <p:pic>
        <p:nvPicPr>
          <p:cNvPr id="4" name="图片 3" descr="QQ图片20160320143048.png"/>
          <p:cNvPicPr>
            <a:picLocks noChangeAspect="1"/>
          </p:cNvPicPr>
          <p:nvPr/>
        </p:nvPicPr>
        <p:blipFill>
          <a:blip r:embed="rId2" cstate="print"/>
          <a:stretch>
            <a:fillRect/>
          </a:stretch>
        </p:blipFill>
        <p:spPr>
          <a:xfrm>
            <a:off x="2123728" y="2492896"/>
            <a:ext cx="3114675" cy="9715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图片20160320144300.png"/>
          <p:cNvPicPr>
            <a:picLocks noGrp="1" noChangeAspect="1"/>
          </p:cNvPicPr>
          <p:nvPr>
            <p:ph idx="1"/>
          </p:nvPr>
        </p:nvPicPr>
        <p:blipFill>
          <a:blip r:embed="rId2" cstate="print"/>
          <a:stretch>
            <a:fillRect/>
          </a:stretch>
        </p:blipFill>
        <p:spPr>
          <a:xfrm>
            <a:off x="1169987" y="915987"/>
            <a:ext cx="6877050" cy="4953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图片20160320144400.png"/>
          <p:cNvPicPr>
            <a:picLocks noGrp="1" noChangeAspect="1"/>
          </p:cNvPicPr>
          <p:nvPr>
            <p:ph idx="1"/>
          </p:nvPr>
        </p:nvPicPr>
        <p:blipFill>
          <a:blip r:embed="rId2" cstate="print"/>
          <a:stretch>
            <a:fillRect/>
          </a:stretch>
        </p:blipFill>
        <p:spPr>
          <a:xfrm>
            <a:off x="1171575" y="1726406"/>
            <a:ext cx="6800850" cy="34766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6264696"/>
          </a:xfrm>
        </p:spPr>
        <p:txBody>
          <a:bodyPr/>
          <a:lstStyle/>
          <a:p>
            <a:r>
              <a:rPr lang="zh-CN" altLang="en-US" dirty="0" smtClean="0"/>
              <a:t>训练</a:t>
            </a:r>
            <a:endParaRPr lang="en-US" altLang="zh-CN" dirty="0" smtClean="0"/>
          </a:p>
          <a:p>
            <a:pPr>
              <a:buNone/>
            </a:pPr>
            <a:endParaRPr lang="en-US" altLang="zh-CN" sz="2000" dirty="0" smtClean="0"/>
          </a:p>
          <a:p>
            <a:pPr marL="457200" indent="-457200">
              <a:buFont typeface="+mj-lt"/>
              <a:buAutoNum type="arabicPeriod"/>
            </a:pPr>
            <a:r>
              <a:rPr lang="zh-CN" altLang="en-US" sz="2000" dirty="0" smtClean="0"/>
              <a:t>最小误差的选择：不是穷尽所有特征值找到最小误差作为最优弱分类器的方法，而是采用空间局部搜索法</a:t>
            </a:r>
            <a:r>
              <a:rPr lang="en-US" altLang="zh-CN" sz="2000" dirty="0" smtClean="0"/>
              <a:t>spatially localized search</a:t>
            </a:r>
            <a:r>
              <a:rPr lang="zh-CN" altLang="en-US" sz="2000" dirty="0" smtClean="0"/>
              <a:t>，找到局部最小误差</a:t>
            </a:r>
            <a:endParaRPr lang="en-US" altLang="zh-CN" sz="2000" dirty="0" smtClean="0"/>
          </a:p>
          <a:p>
            <a:pPr marL="457200" indent="-457200">
              <a:buFont typeface="+mj-lt"/>
              <a:buAutoNum type="arabicPeriod"/>
            </a:pPr>
            <a:r>
              <a:rPr lang="zh-CN" altLang="en-US" sz="2000" dirty="0" smtClean="0"/>
              <a:t>采用</a:t>
            </a:r>
            <a:r>
              <a:rPr lang="en-US" altLang="zh-CN" sz="2000" dirty="0" err="1" smtClean="0"/>
              <a:t>AdaBoost</a:t>
            </a:r>
            <a:r>
              <a:rPr lang="zh-CN" altLang="en-US" sz="2000" dirty="0" smtClean="0"/>
              <a:t>算法得到弱分类器</a:t>
            </a:r>
            <a:endParaRPr lang="en-US" altLang="zh-CN" sz="2000" dirty="0" smtClean="0"/>
          </a:p>
          <a:p>
            <a:pPr marL="457200" indent="-457200">
              <a:buFont typeface="+mj-lt"/>
              <a:buAutoNum type="arabicPeriod"/>
            </a:pPr>
            <a:r>
              <a:rPr lang="zh-CN" altLang="en-US" sz="2000" dirty="0" smtClean="0"/>
              <a:t>对于负样本采用自举</a:t>
            </a:r>
            <a:r>
              <a:rPr lang="en-US" altLang="zh-CN" sz="2000" dirty="0" smtClean="0"/>
              <a:t>bootstrapping</a:t>
            </a:r>
            <a:r>
              <a:rPr lang="zh-CN" altLang="en-US" sz="2000" dirty="0" smtClean="0"/>
              <a:t>的方法</a:t>
            </a:r>
            <a:r>
              <a:rPr lang="en-US" altLang="zh-CN" sz="2000" dirty="0" smtClean="0">
                <a:sym typeface="Wingdings" pitchFamily="2" charset="2"/>
              </a:rPr>
              <a:t>(</a:t>
            </a:r>
            <a:r>
              <a:rPr lang="zh-CN" altLang="en-US" sz="2000" dirty="0" smtClean="0">
                <a:sym typeface="Wingdings" pitchFamily="2" charset="2"/>
              </a:rPr>
              <a:t>在给定训练集中有放回的均匀抽样，也就是说，每当选中的一个样本，有可能被再次选中并被再次添加到训练集中</a:t>
            </a:r>
            <a:r>
              <a:rPr lang="en-US" altLang="zh-CN" sz="2000" dirty="0" smtClean="0">
                <a:sym typeface="Wingdings" pitchFamily="2" charset="2"/>
              </a:rPr>
              <a:t>) :</a:t>
            </a:r>
            <a:r>
              <a:rPr lang="zh-CN" altLang="en-US" sz="2000" dirty="0" smtClean="0"/>
              <a:t>不断加入分类器分错的样本即</a:t>
            </a:r>
            <a:r>
              <a:rPr lang="en-US" altLang="zh-CN" sz="2000" dirty="0" smtClean="0"/>
              <a:t>FP</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图片20160320163128.png"/>
          <p:cNvPicPr>
            <a:picLocks noGrp="1" noChangeAspect="1"/>
          </p:cNvPicPr>
          <p:nvPr>
            <p:ph idx="1"/>
          </p:nvPr>
        </p:nvPicPr>
        <p:blipFill>
          <a:blip r:embed="rId2" cstate="print"/>
          <a:stretch>
            <a:fillRect/>
          </a:stretch>
        </p:blipFill>
        <p:spPr>
          <a:xfrm>
            <a:off x="2794787" y="260350"/>
            <a:ext cx="3554426" cy="64087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640960" cy="6192688"/>
          </a:xfrm>
        </p:spPr>
        <p:txBody>
          <a:bodyPr>
            <a:normAutofit/>
          </a:bodyPr>
          <a:lstStyle/>
          <a:p>
            <a:r>
              <a:rPr lang="zh-CN" altLang="en-US" sz="2000" dirty="0" smtClean="0"/>
              <a:t>韦伯定律：</a:t>
            </a:r>
            <a:endParaRPr lang="en-US" altLang="zh-CN" sz="2000" dirty="0" smtClean="0"/>
          </a:p>
          <a:p>
            <a:pPr>
              <a:buNone/>
            </a:pPr>
            <a:r>
              <a:rPr lang="en-US" altLang="zh-CN" sz="2000" dirty="0" smtClean="0"/>
              <a:t> </a:t>
            </a:r>
            <a:r>
              <a:rPr lang="en-US" altLang="zh-CN" sz="2000" dirty="0" smtClean="0"/>
              <a:t>      </a:t>
            </a:r>
            <a:r>
              <a:rPr lang="zh-CN" altLang="en-US" sz="2000" dirty="0" smtClean="0"/>
              <a:t>两个刺激物的辨别能力不是取决于两者差异的绝对值，而是取决于差异的相对值，即绝对值与标准重量值的比例</a:t>
            </a:r>
            <a:endParaRPr lang="en-US" altLang="zh-CN" sz="2000" dirty="0" smtClean="0"/>
          </a:p>
          <a:p>
            <a:pPr>
              <a:buNone/>
            </a:pPr>
            <a:r>
              <a:rPr lang="en-US" altLang="zh-CN" sz="2000" dirty="0" smtClean="0"/>
              <a:t> </a:t>
            </a:r>
            <a:r>
              <a:rPr lang="en-US" altLang="zh-CN" sz="2000" dirty="0" smtClean="0"/>
              <a:t> </a:t>
            </a:r>
          </a:p>
          <a:p>
            <a:pPr>
              <a:buNone/>
            </a:pPr>
            <a:r>
              <a:rPr lang="en-US" altLang="zh-CN" sz="2000" dirty="0" smtClean="0"/>
              <a:t> </a:t>
            </a:r>
            <a:r>
              <a:rPr lang="en-US" altLang="zh-CN" sz="2000" dirty="0" smtClean="0"/>
              <a:t>       I</a:t>
            </a:r>
            <a:r>
              <a:rPr lang="zh-CN" altLang="en-US" sz="2000" dirty="0" smtClean="0"/>
              <a:t>：原来的刺激量</a:t>
            </a:r>
            <a:endParaRPr lang="en-US" altLang="zh-CN" sz="2000" dirty="0" smtClean="0"/>
          </a:p>
          <a:p>
            <a:pPr>
              <a:buNone/>
            </a:pPr>
            <a:r>
              <a:rPr lang="en-US" altLang="zh-CN" sz="2000" dirty="0" smtClean="0"/>
              <a:t> </a:t>
            </a:r>
            <a:r>
              <a:rPr lang="en-US" altLang="zh-CN" sz="2000" dirty="0" smtClean="0"/>
              <a:t>       </a:t>
            </a:r>
            <a:r>
              <a:rPr lang="zh-CN" altLang="en-US" sz="2000" dirty="0" smtClean="0"/>
              <a:t>△</a:t>
            </a:r>
            <a:r>
              <a:rPr lang="en-US" altLang="zh-CN" sz="2000" dirty="0" smtClean="0"/>
              <a:t>I</a:t>
            </a:r>
            <a:r>
              <a:rPr lang="zh-CN" altLang="en-US" sz="2000" dirty="0" smtClean="0"/>
              <a:t>：较强感觉的刺激增加量</a:t>
            </a:r>
            <a:endParaRPr lang="en-US" altLang="zh-CN" sz="2000" dirty="0" smtClean="0"/>
          </a:p>
          <a:p>
            <a:pPr>
              <a:buNone/>
            </a:pPr>
            <a:r>
              <a:rPr lang="en-US" altLang="zh-CN" sz="2000" dirty="0" smtClean="0"/>
              <a:t> </a:t>
            </a:r>
            <a:r>
              <a:rPr lang="en-US" altLang="zh-CN" sz="2000" dirty="0" smtClean="0"/>
              <a:t>       K = </a:t>
            </a:r>
            <a:r>
              <a:rPr lang="zh-CN" altLang="en-US" sz="2000" dirty="0" smtClean="0"/>
              <a:t>△</a:t>
            </a:r>
            <a:r>
              <a:rPr lang="en-US" altLang="zh-CN" sz="2000" dirty="0" smtClean="0"/>
              <a:t>I / I</a:t>
            </a:r>
          </a:p>
          <a:p>
            <a:pPr>
              <a:buNone/>
            </a:pPr>
            <a:endParaRPr lang="en-US" altLang="zh-CN" sz="2000" dirty="0" smtClean="0"/>
          </a:p>
          <a:p>
            <a:r>
              <a:rPr lang="en-US" altLang="zh-CN" sz="2000" dirty="0" smtClean="0"/>
              <a:t>Binning</a:t>
            </a:r>
            <a:r>
              <a:rPr lang="zh-CN" altLang="en-US" sz="2000" dirty="0" smtClean="0"/>
              <a:t>图像输出模式：</a:t>
            </a:r>
            <a:endParaRPr lang="en-US" altLang="zh-CN" sz="2000" dirty="0" smtClean="0"/>
          </a:p>
          <a:p>
            <a:pPr>
              <a:buNone/>
            </a:pPr>
            <a:r>
              <a:rPr lang="en-US" altLang="zh-CN" sz="2000" dirty="0" smtClean="0"/>
              <a:t> </a:t>
            </a:r>
            <a:r>
              <a:rPr lang="en-US" altLang="zh-CN" sz="2000" dirty="0" smtClean="0"/>
              <a:t>      </a:t>
            </a:r>
            <a:r>
              <a:rPr lang="zh-CN" altLang="en-US" sz="2000" dirty="0" smtClean="0"/>
              <a:t>以相邻感应电荷加在一起，以一个像素的模式读出</a:t>
            </a:r>
            <a:endParaRPr lang="en-US" altLang="zh-CN" sz="2000" dirty="0" smtClean="0"/>
          </a:p>
          <a:p>
            <a:pPr>
              <a:buNone/>
            </a:pPr>
            <a:r>
              <a:rPr lang="en-US" altLang="zh-CN" sz="2000" dirty="0" smtClean="0"/>
              <a:t> </a:t>
            </a:r>
            <a:r>
              <a:rPr lang="en-US" altLang="zh-CN" sz="2000" dirty="0" smtClean="0"/>
              <a:t>      </a:t>
            </a:r>
            <a:r>
              <a:rPr lang="zh-CN" altLang="en-US" sz="2000" dirty="0" smtClean="0"/>
              <a:t>优点：将几个像素联合起来作为一个像素使用，提高灵敏度、输出速度、降低分辨率</a:t>
            </a:r>
            <a:endParaRPr lang="en-US" altLang="zh-CN"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568952" cy="6336704"/>
          </a:xfrm>
        </p:spPr>
        <p:txBody>
          <a:bodyPr/>
          <a:lstStyle/>
          <a:p>
            <a:pPr>
              <a:buNone/>
            </a:pPr>
            <a:r>
              <a:rPr lang="en-US" altLang="zh-CN" dirty="0" smtClean="0"/>
              <a:t>NPD</a:t>
            </a:r>
            <a:r>
              <a:rPr lang="zh-CN" altLang="en-US" dirty="0" smtClean="0"/>
              <a:t>特征</a:t>
            </a:r>
            <a:r>
              <a:rPr lang="zh-CN" altLang="en-US" sz="2000" dirty="0" smtClean="0"/>
              <a:t>：</a:t>
            </a:r>
            <a:endParaRPr lang="en-US" altLang="zh-CN" sz="2000" dirty="0" smtClean="0"/>
          </a:p>
          <a:p>
            <a:pPr>
              <a:buNone/>
            </a:pPr>
            <a:endParaRPr lang="en-US" altLang="zh-CN" sz="2000" dirty="0" smtClean="0"/>
          </a:p>
          <a:p>
            <a:r>
              <a:rPr lang="zh-CN" altLang="en-US" sz="2000" dirty="0" smtClean="0"/>
              <a:t>区别于积分图像特征，</a:t>
            </a:r>
            <a:r>
              <a:rPr lang="en-US" altLang="zh-CN" sz="2000" dirty="0" smtClean="0"/>
              <a:t>NPD</a:t>
            </a:r>
            <a:r>
              <a:rPr lang="zh-CN" altLang="en-US" sz="2000" dirty="0" smtClean="0"/>
              <a:t>特征定义为图像全局范围内任意两个像素点之间的归一化灰度差：</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r>
              <a:rPr lang="zh-CN" altLang="en-US" sz="2000" dirty="0" smtClean="0"/>
              <a:t>      式中：</a:t>
            </a:r>
            <a:r>
              <a:rPr lang="en-US" altLang="zh-CN" sz="2000" dirty="0" smtClean="0"/>
              <a:t>f(</a:t>
            </a:r>
            <a:r>
              <a:rPr lang="en-US" altLang="zh-CN" sz="2000" dirty="0" err="1" smtClean="0"/>
              <a:t>x,y</a:t>
            </a:r>
            <a:r>
              <a:rPr lang="en-US" altLang="zh-CN" sz="2000" dirty="0" smtClean="0"/>
              <a:t>)</a:t>
            </a:r>
            <a:r>
              <a:rPr lang="zh-CN" altLang="en-US" sz="2000" dirty="0" smtClean="0"/>
              <a:t>表示图像中两点</a:t>
            </a:r>
            <a:r>
              <a:rPr lang="en-US" altLang="zh-CN" sz="2000" dirty="0" smtClean="0"/>
              <a:t>x</a:t>
            </a:r>
            <a:r>
              <a:rPr lang="zh-CN" altLang="en-US" sz="2000" dirty="0" smtClean="0"/>
              <a:t>、</a:t>
            </a:r>
            <a:r>
              <a:rPr lang="en-US" altLang="zh-CN" sz="2000" dirty="0" smtClean="0"/>
              <a:t>y</a:t>
            </a:r>
            <a:r>
              <a:rPr lang="zh-CN" altLang="en-US" sz="2000" dirty="0" smtClean="0"/>
              <a:t>计算得到的</a:t>
            </a:r>
            <a:r>
              <a:rPr lang="en-US" altLang="zh-CN" sz="2000" dirty="0" smtClean="0"/>
              <a:t>NPD</a:t>
            </a:r>
            <a:r>
              <a:rPr lang="zh-CN" altLang="en-US" sz="2000" dirty="0" smtClean="0"/>
              <a:t>特征值；</a:t>
            </a:r>
            <a:endParaRPr lang="en-US" altLang="zh-CN" sz="2000" dirty="0" smtClean="0"/>
          </a:p>
          <a:p>
            <a:pPr>
              <a:buNone/>
            </a:pPr>
            <a:r>
              <a:rPr lang="en-US" altLang="zh-CN" sz="2000" dirty="0" smtClean="0"/>
              <a:t> </a:t>
            </a:r>
            <a:r>
              <a:rPr lang="en-US" altLang="zh-CN" sz="2000" dirty="0" smtClean="0"/>
              <a:t>                  I &gt;= 0 </a:t>
            </a:r>
            <a:r>
              <a:rPr lang="zh-CN" altLang="en-US" sz="2000" dirty="0" smtClean="0"/>
              <a:t>为图像上像素点的灰度值，规定当</a:t>
            </a:r>
            <a:r>
              <a:rPr lang="en-US" altLang="zh-CN" sz="2000" dirty="0" smtClean="0"/>
              <a:t>X</a:t>
            </a:r>
            <a:r>
              <a:rPr lang="zh-CN" altLang="en-US" sz="2000" dirty="0" smtClean="0"/>
              <a:t>、</a:t>
            </a:r>
            <a:r>
              <a:rPr lang="en-US" altLang="zh-CN" sz="2000" dirty="0" smtClean="0"/>
              <a:t>y=0</a:t>
            </a:r>
            <a:r>
              <a:rPr lang="zh-CN" altLang="en-US" sz="2000" dirty="0" smtClean="0"/>
              <a:t>时，相应</a:t>
            </a:r>
            <a:r>
              <a:rPr lang="en-US" altLang="zh-CN" sz="2000" dirty="0" smtClean="0"/>
              <a:t>NPD</a:t>
            </a:r>
            <a:r>
              <a:rPr lang="zh-CN" altLang="en-US" sz="2000" dirty="0" smtClean="0"/>
              <a:t>特征为</a:t>
            </a:r>
            <a:r>
              <a:rPr lang="en-US" altLang="zh-CN" sz="2000" dirty="0" smtClean="0"/>
              <a:t>0</a:t>
            </a:r>
          </a:p>
          <a:p>
            <a:pPr>
              <a:buNone/>
            </a:pPr>
            <a:endParaRPr lang="en-US" altLang="zh-CN" sz="2000" dirty="0" smtClean="0"/>
          </a:p>
          <a:p>
            <a:pPr>
              <a:buNone/>
            </a:pPr>
            <a:r>
              <a:rPr lang="en-US" altLang="zh-CN" sz="2000" dirty="0" smtClean="0"/>
              <a:t>       f(</a:t>
            </a:r>
            <a:r>
              <a:rPr lang="en-US" altLang="zh-CN" sz="2000" dirty="0" err="1" smtClean="0"/>
              <a:t>x,y</a:t>
            </a:r>
            <a:r>
              <a:rPr lang="en-US" altLang="zh-CN" sz="2000" dirty="0" smtClean="0"/>
              <a:t>) </a:t>
            </a:r>
            <a:r>
              <a:rPr lang="zh-CN" altLang="en-US" sz="2000" dirty="0" smtClean="0"/>
              <a:t>的取值范围</a:t>
            </a:r>
            <a:r>
              <a:rPr lang="en-US" altLang="zh-CN" sz="2000" dirty="0" smtClean="0"/>
              <a:t>[-1</a:t>
            </a:r>
            <a:r>
              <a:rPr lang="zh-CN" altLang="en-US" sz="2000" dirty="0" smtClean="0"/>
              <a:t>，</a:t>
            </a:r>
            <a:r>
              <a:rPr lang="en-US" altLang="zh-CN" sz="2000" dirty="0" smtClean="0"/>
              <a:t>1]</a:t>
            </a:r>
            <a:r>
              <a:rPr lang="zh-CN" altLang="en-US" sz="2000" dirty="0" smtClean="0"/>
              <a:t>之间，并且当且仅当</a:t>
            </a:r>
            <a:endParaRPr lang="en-US" altLang="zh-CN" sz="2000" dirty="0" smtClean="0"/>
          </a:p>
          <a:p>
            <a:pPr>
              <a:buNone/>
            </a:pPr>
            <a:r>
              <a:rPr lang="en-US" altLang="zh-CN" sz="2000" dirty="0" smtClean="0"/>
              <a:t> </a:t>
            </a:r>
            <a:r>
              <a:rPr lang="en-US" altLang="zh-CN" sz="2000" dirty="0" smtClean="0"/>
              <a:t>      x &gt; 0</a:t>
            </a:r>
            <a:r>
              <a:rPr lang="zh-CN" altLang="en-US" sz="2000" dirty="0" smtClean="0"/>
              <a:t>，</a:t>
            </a:r>
            <a:r>
              <a:rPr lang="en-US" altLang="zh-CN" sz="2000" dirty="0" smtClean="0"/>
              <a:t>y = 0 </a:t>
            </a:r>
            <a:r>
              <a:rPr lang="zh-CN" altLang="en-US" sz="2000" dirty="0" smtClean="0"/>
              <a:t>时，</a:t>
            </a:r>
            <a:r>
              <a:rPr lang="en-US" altLang="zh-CN" sz="2000" dirty="0" smtClean="0"/>
              <a:t>f </a:t>
            </a:r>
            <a:r>
              <a:rPr lang="en-US" altLang="zh-CN" sz="2000" dirty="0" smtClean="0"/>
              <a:t>(</a:t>
            </a:r>
            <a:r>
              <a:rPr lang="en-US" altLang="zh-CN" sz="2000" dirty="0" err="1" smtClean="0"/>
              <a:t>x,y</a:t>
            </a:r>
            <a:r>
              <a:rPr lang="en-US" altLang="zh-CN" sz="2000" dirty="0" smtClean="0"/>
              <a:t>)</a:t>
            </a:r>
            <a:r>
              <a:rPr lang="en-US" altLang="zh-CN" sz="2000" dirty="0" smtClean="0"/>
              <a:t>=1</a:t>
            </a:r>
          </a:p>
          <a:p>
            <a:pPr>
              <a:buNone/>
            </a:pPr>
            <a:r>
              <a:rPr lang="en-US" altLang="zh-CN" sz="2000" dirty="0" smtClean="0"/>
              <a:t> </a:t>
            </a:r>
            <a:r>
              <a:rPr lang="en-US" altLang="zh-CN" sz="2000" dirty="0" smtClean="0"/>
              <a:t>      x = 0</a:t>
            </a:r>
            <a:r>
              <a:rPr lang="zh-CN" altLang="en-US" sz="2000" dirty="0" smtClean="0"/>
              <a:t>，</a:t>
            </a:r>
            <a:r>
              <a:rPr lang="en-US" altLang="zh-CN" sz="2000" dirty="0" smtClean="0"/>
              <a:t>y &gt; 0</a:t>
            </a:r>
            <a:r>
              <a:rPr lang="zh-CN" altLang="en-US" sz="2000" dirty="0" smtClean="0"/>
              <a:t> </a:t>
            </a:r>
            <a:r>
              <a:rPr lang="zh-CN" altLang="en-US" sz="2000" dirty="0" smtClean="0"/>
              <a:t>时，</a:t>
            </a:r>
            <a:r>
              <a:rPr lang="en-US" altLang="zh-CN" sz="2000" dirty="0" smtClean="0"/>
              <a:t>f(</a:t>
            </a:r>
            <a:r>
              <a:rPr lang="en-US" altLang="zh-CN" sz="2000" dirty="0" err="1" smtClean="0"/>
              <a:t>x,y</a:t>
            </a:r>
            <a:r>
              <a:rPr lang="en-US" altLang="zh-CN" sz="2000" dirty="0" smtClean="0"/>
              <a:t>) =-1</a:t>
            </a:r>
          </a:p>
          <a:p>
            <a:pPr>
              <a:buNone/>
            </a:pPr>
            <a:endParaRPr lang="en-US" altLang="zh-CN" dirty="0" smtClean="0"/>
          </a:p>
        </p:txBody>
      </p:sp>
      <p:pic>
        <p:nvPicPr>
          <p:cNvPr id="4" name="图片 3" descr="QQ图片20160320173351.png"/>
          <p:cNvPicPr>
            <a:picLocks noChangeAspect="1"/>
          </p:cNvPicPr>
          <p:nvPr/>
        </p:nvPicPr>
        <p:blipFill>
          <a:blip r:embed="rId2" cstate="print"/>
          <a:stretch>
            <a:fillRect/>
          </a:stretch>
        </p:blipFill>
        <p:spPr>
          <a:xfrm>
            <a:off x="1331640" y="2060848"/>
            <a:ext cx="4810125" cy="771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568952" cy="6192688"/>
          </a:xfrm>
        </p:spPr>
        <p:txBody>
          <a:bodyPr>
            <a:normAutofit/>
          </a:bodyPr>
          <a:lstStyle/>
          <a:p>
            <a:r>
              <a:rPr lang="zh-CN" altLang="en-US" sz="2000" dirty="0" smtClean="0"/>
              <a:t>任意两个点做特征值计算，特征的表达更加灵活，比起</a:t>
            </a:r>
            <a:r>
              <a:rPr lang="en-US" altLang="zh-CN" sz="2000" dirty="0" smtClean="0"/>
              <a:t>HAAR</a:t>
            </a:r>
            <a:r>
              <a:rPr lang="zh-CN" altLang="en-US" sz="2000" dirty="0" smtClean="0"/>
              <a:t>的矩形特征来说，</a:t>
            </a:r>
            <a:r>
              <a:rPr lang="en-US" altLang="zh-CN" sz="2000" dirty="0" smtClean="0"/>
              <a:t>NPD</a:t>
            </a:r>
            <a:r>
              <a:rPr lang="zh-CN" altLang="en-US" sz="2000" dirty="0" smtClean="0"/>
              <a:t>对于姿态变换以及遮挡更具鲁棒性</a:t>
            </a:r>
            <a:endParaRPr lang="en-US" altLang="zh-CN" sz="2000" dirty="0" smtClean="0"/>
          </a:p>
          <a:p>
            <a:endParaRPr lang="en-US" altLang="zh-CN" sz="2000" dirty="0" smtClean="0"/>
          </a:p>
          <a:p>
            <a:r>
              <a:rPr lang="zh-CN" altLang="en-US" sz="2000" dirty="0" smtClean="0"/>
              <a:t>结合分类回归树做弱分类器，可以有效减少光照变化的影响</a:t>
            </a:r>
            <a:endParaRPr lang="en-US" altLang="zh-CN" sz="2000" dirty="0" smtClean="0"/>
          </a:p>
          <a:p>
            <a:pPr>
              <a:buNone/>
            </a:pPr>
            <a:r>
              <a:rPr lang="en-US" altLang="zh-CN" sz="2000" dirty="0" smtClean="0"/>
              <a:t> </a:t>
            </a:r>
            <a:r>
              <a:rPr lang="en-US" altLang="zh-CN" sz="2000" dirty="0" smtClean="0"/>
              <a:t>     </a:t>
            </a:r>
            <a:r>
              <a:rPr lang="zh-CN" altLang="en-US" sz="2000" dirty="0" smtClean="0"/>
              <a:t>分类回归树</a:t>
            </a:r>
            <a:r>
              <a:rPr lang="en-US" altLang="zh-CN" sz="2000" dirty="0" smtClean="0"/>
              <a:t>CART</a:t>
            </a:r>
            <a:r>
              <a:rPr lang="zh-CN" altLang="en-US" sz="2000" dirty="0" smtClean="0"/>
              <a:t>比</a:t>
            </a:r>
            <a:r>
              <a:rPr lang="en-US" altLang="zh-CN" sz="2000" dirty="0" smtClean="0"/>
              <a:t>stumps</a:t>
            </a:r>
            <a:r>
              <a:rPr lang="zh-CN" altLang="en-US" sz="2000" dirty="0" smtClean="0"/>
              <a:t>更加有效，可以在每个节点有效的选择最佳特征，根据多个不同特征构建一颗完整的回归树。</a:t>
            </a:r>
            <a:endParaRPr lang="en-US" altLang="zh-CN" sz="2000" dirty="0" smtClean="0"/>
          </a:p>
          <a:p>
            <a:pPr>
              <a:buNone/>
            </a:pPr>
            <a:r>
              <a:rPr lang="en-US" altLang="zh-CN" sz="2000" dirty="0" smtClean="0"/>
              <a:t> </a:t>
            </a:r>
            <a:r>
              <a:rPr lang="en-US" altLang="zh-CN" sz="2000" dirty="0" smtClean="0"/>
              <a:t>      </a:t>
            </a:r>
            <a:r>
              <a:rPr lang="zh-CN" altLang="en-US" sz="2000" dirty="0" smtClean="0"/>
              <a:t>回归树每一个节点表示一个不同的有效特征。训练过程中，回归树采用最小二乘法在很多的特征中选择出来最优用于区分不同的样本，通过制定适当的停止规则，控制回归树的层数。</a:t>
            </a:r>
            <a:endParaRPr lang="en-US" altLang="zh-CN" sz="2000" dirty="0" smtClean="0"/>
          </a:p>
          <a:p>
            <a:pPr>
              <a:buNone/>
            </a:pPr>
            <a:r>
              <a:rPr lang="en-US" altLang="zh-CN" sz="2000" dirty="0" smtClean="0"/>
              <a:t> </a:t>
            </a:r>
            <a:r>
              <a:rPr lang="en-US" altLang="zh-CN" sz="2000" dirty="0" smtClean="0"/>
              <a:t>     </a:t>
            </a: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745</Words>
  <Application>Microsoft Office PowerPoint</Application>
  <PresentationFormat>全屏显示(4:3)</PresentationFormat>
  <Paragraphs>73</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Jing</dc:creator>
  <cp:lastModifiedBy>123</cp:lastModifiedBy>
  <cp:revision>32</cp:revision>
  <dcterms:created xsi:type="dcterms:W3CDTF">2016-03-18T12:38:16Z</dcterms:created>
  <dcterms:modified xsi:type="dcterms:W3CDTF">2016-03-20T10:01:05Z</dcterms:modified>
</cp:coreProperties>
</file>