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3" r:id="rId9"/>
    <p:sldId id="262" r:id="rId10"/>
    <p:sldId id="266"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2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0778DA-8068-4BA2-A834-D33E3566285C}" type="datetimeFigureOut">
              <a:rPr lang="zh-CN" altLang="en-US" smtClean="0"/>
              <a:t>2016/1/10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66895A-296F-4436-BFBC-3405771DB49F}" type="slidenum">
              <a:rPr lang="zh-CN" altLang="en-US" smtClean="0"/>
              <a:t>‹#›</a:t>
            </a:fld>
            <a:endParaRPr lang="zh-CN" altLang="en-US"/>
          </a:p>
        </p:txBody>
      </p:sp>
    </p:spTree>
    <p:extLst>
      <p:ext uri="{BB962C8B-B14F-4D97-AF65-F5344CB8AC3E}">
        <p14:creationId xmlns:p14="http://schemas.microsoft.com/office/powerpoint/2010/main" val="178953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0778DA-8068-4BA2-A834-D33E3566285C}" type="datetimeFigureOut">
              <a:rPr lang="zh-CN" altLang="en-US" smtClean="0"/>
              <a:t>2016/1/10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66895A-296F-4436-BFBC-3405771DB49F}" type="slidenum">
              <a:rPr lang="zh-CN" altLang="en-US" smtClean="0"/>
              <a:t>‹#›</a:t>
            </a:fld>
            <a:endParaRPr lang="zh-CN" altLang="en-US"/>
          </a:p>
        </p:txBody>
      </p:sp>
    </p:spTree>
    <p:extLst>
      <p:ext uri="{BB962C8B-B14F-4D97-AF65-F5344CB8AC3E}">
        <p14:creationId xmlns:p14="http://schemas.microsoft.com/office/powerpoint/2010/main" val="949156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0778DA-8068-4BA2-A834-D33E3566285C}" type="datetimeFigureOut">
              <a:rPr lang="zh-CN" altLang="en-US" smtClean="0"/>
              <a:t>2016/1/10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66895A-296F-4436-BFBC-3405771DB49F}" type="slidenum">
              <a:rPr lang="zh-CN" altLang="en-US" smtClean="0"/>
              <a:t>‹#›</a:t>
            </a:fld>
            <a:endParaRPr lang="zh-CN" altLang="en-US"/>
          </a:p>
        </p:txBody>
      </p:sp>
    </p:spTree>
    <p:extLst>
      <p:ext uri="{BB962C8B-B14F-4D97-AF65-F5344CB8AC3E}">
        <p14:creationId xmlns:p14="http://schemas.microsoft.com/office/powerpoint/2010/main" val="2742445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0778DA-8068-4BA2-A834-D33E3566285C}" type="datetimeFigureOut">
              <a:rPr lang="zh-CN" altLang="en-US" smtClean="0"/>
              <a:t>2016/1/10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66895A-296F-4436-BFBC-3405771DB49F}" type="slidenum">
              <a:rPr lang="zh-CN" altLang="en-US" smtClean="0"/>
              <a:t>‹#›</a:t>
            </a:fld>
            <a:endParaRPr lang="zh-CN" altLang="en-US"/>
          </a:p>
        </p:txBody>
      </p:sp>
    </p:spTree>
    <p:extLst>
      <p:ext uri="{BB962C8B-B14F-4D97-AF65-F5344CB8AC3E}">
        <p14:creationId xmlns:p14="http://schemas.microsoft.com/office/powerpoint/2010/main" val="21364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70778DA-8068-4BA2-A834-D33E3566285C}" type="datetimeFigureOut">
              <a:rPr lang="zh-CN" altLang="en-US" smtClean="0"/>
              <a:t>2016/1/10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66895A-296F-4436-BFBC-3405771DB49F}" type="slidenum">
              <a:rPr lang="zh-CN" altLang="en-US" smtClean="0"/>
              <a:t>‹#›</a:t>
            </a:fld>
            <a:endParaRPr lang="zh-CN" altLang="en-US"/>
          </a:p>
        </p:txBody>
      </p:sp>
    </p:spTree>
    <p:extLst>
      <p:ext uri="{BB962C8B-B14F-4D97-AF65-F5344CB8AC3E}">
        <p14:creationId xmlns:p14="http://schemas.microsoft.com/office/powerpoint/2010/main" val="335154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0778DA-8068-4BA2-A834-D33E3566285C}" type="datetimeFigureOut">
              <a:rPr lang="zh-CN" altLang="en-US" smtClean="0"/>
              <a:t>2016/1/10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66895A-296F-4436-BFBC-3405771DB49F}" type="slidenum">
              <a:rPr lang="zh-CN" altLang="en-US" smtClean="0"/>
              <a:t>‹#›</a:t>
            </a:fld>
            <a:endParaRPr lang="zh-CN" altLang="en-US"/>
          </a:p>
        </p:txBody>
      </p:sp>
    </p:spTree>
    <p:extLst>
      <p:ext uri="{BB962C8B-B14F-4D97-AF65-F5344CB8AC3E}">
        <p14:creationId xmlns:p14="http://schemas.microsoft.com/office/powerpoint/2010/main" val="1446885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0778DA-8068-4BA2-A834-D33E3566285C}" type="datetimeFigureOut">
              <a:rPr lang="zh-CN" altLang="en-US" smtClean="0"/>
              <a:t>2016/1/10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66895A-296F-4436-BFBC-3405771DB49F}" type="slidenum">
              <a:rPr lang="zh-CN" altLang="en-US" smtClean="0"/>
              <a:t>‹#›</a:t>
            </a:fld>
            <a:endParaRPr lang="zh-CN" altLang="en-US"/>
          </a:p>
        </p:txBody>
      </p:sp>
    </p:spTree>
    <p:extLst>
      <p:ext uri="{BB962C8B-B14F-4D97-AF65-F5344CB8AC3E}">
        <p14:creationId xmlns:p14="http://schemas.microsoft.com/office/powerpoint/2010/main" val="13700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0778DA-8068-4BA2-A834-D33E3566285C}" type="datetimeFigureOut">
              <a:rPr lang="zh-CN" altLang="en-US" smtClean="0"/>
              <a:t>2016/1/10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66895A-296F-4436-BFBC-3405771DB49F}" type="slidenum">
              <a:rPr lang="zh-CN" altLang="en-US" smtClean="0"/>
              <a:t>‹#›</a:t>
            </a:fld>
            <a:endParaRPr lang="zh-CN" altLang="en-US"/>
          </a:p>
        </p:txBody>
      </p:sp>
    </p:spTree>
    <p:extLst>
      <p:ext uri="{BB962C8B-B14F-4D97-AF65-F5344CB8AC3E}">
        <p14:creationId xmlns:p14="http://schemas.microsoft.com/office/powerpoint/2010/main" val="180903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0778DA-8068-4BA2-A834-D33E3566285C}" type="datetimeFigureOut">
              <a:rPr lang="zh-CN" altLang="en-US" smtClean="0"/>
              <a:t>2016/1/10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66895A-296F-4436-BFBC-3405771DB49F}" type="slidenum">
              <a:rPr lang="zh-CN" altLang="en-US" smtClean="0"/>
              <a:t>‹#›</a:t>
            </a:fld>
            <a:endParaRPr lang="zh-CN" altLang="en-US"/>
          </a:p>
        </p:txBody>
      </p:sp>
    </p:spTree>
    <p:extLst>
      <p:ext uri="{BB962C8B-B14F-4D97-AF65-F5344CB8AC3E}">
        <p14:creationId xmlns:p14="http://schemas.microsoft.com/office/powerpoint/2010/main" val="58795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0778DA-8068-4BA2-A834-D33E3566285C}" type="datetimeFigureOut">
              <a:rPr lang="zh-CN" altLang="en-US" smtClean="0"/>
              <a:t>2016/1/10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66895A-296F-4436-BFBC-3405771DB49F}" type="slidenum">
              <a:rPr lang="zh-CN" altLang="en-US" smtClean="0"/>
              <a:t>‹#›</a:t>
            </a:fld>
            <a:endParaRPr lang="zh-CN" altLang="en-US"/>
          </a:p>
        </p:txBody>
      </p:sp>
    </p:spTree>
    <p:extLst>
      <p:ext uri="{BB962C8B-B14F-4D97-AF65-F5344CB8AC3E}">
        <p14:creationId xmlns:p14="http://schemas.microsoft.com/office/powerpoint/2010/main" val="2756522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0778DA-8068-4BA2-A834-D33E3566285C}" type="datetimeFigureOut">
              <a:rPr lang="zh-CN" altLang="en-US" smtClean="0"/>
              <a:t>2016/1/10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66895A-296F-4436-BFBC-3405771DB49F}" type="slidenum">
              <a:rPr lang="zh-CN" altLang="en-US" smtClean="0"/>
              <a:t>‹#›</a:t>
            </a:fld>
            <a:endParaRPr lang="zh-CN" altLang="en-US"/>
          </a:p>
        </p:txBody>
      </p:sp>
    </p:spTree>
    <p:extLst>
      <p:ext uri="{BB962C8B-B14F-4D97-AF65-F5344CB8AC3E}">
        <p14:creationId xmlns:p14="http://schemas.microsoft.com/office/powerpoint/2010/main" val="329284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0778DA-8068-4BA2-A834-D33E3566285C}" type="datetimeFigureOut">
              <a:rPr lang="zh-CN" altLang="en-US" smtClean="0"/>
              <a:t>2016/1/10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6895A-296F-4436-BFBC-3405771DB49F}" type="slidenum">
              <a:rPr lang="zh-CN" altLang="en-US" smtClean="0"/>
              <a:t>‹#›</a:t>
            </a:fld>
            <a:endParaRPr lang="zh-CN" altLang="en-US"/>
          </a:p>
        </p:txBody>
      </p:sp>
    </p:spTree>
    <p:extLst>
      <p:ext uri="{BB962C8B-B14F-4D97-AF65-F5344CB8AC3E}">
        <p14:creationId xmlns:p14="http://schemas.microsoft.com/office/powerpoint/2010/main" val="1074547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bigdata-madesimple.com/7-key-skills-required-for-machine-learning-job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chinaz.com/news/2015/0707/420226.shtml#g420226=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56329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高手是怎么样练成的？</a:t>
            </a:r>
            <a:endParaRPr lang="zh-CN" altLang="en-US" dirty="0"/>
          </a:p>
        </p:txBody>
      </p:sp>
      <p:sp>
        <p:nvSpPr>
          <p:cNvPr id="3" name="内容占位符 2"/>
          <p:cNvSpPr>
            <a:spLocks noGrp="1"/>
          </p:cNvSpPr>
          <p:nvPr>
            <p:ph idx="1"/>
          </p:nvPr>
        </p:nvSpPr>
        <p:spPr/>
        <p:txBody>
          <a:bodyPr/>
          <a:lstStyle/>
          <a:p>
            <a:r>
              <a:rPr lang="zh-CN" altLang="en-US" dirty="0"/>
              <a:t>高手和俗手的区别，我认为排除天赋，在思想上主要是三点（同等重要）</a:t>
            </a:r>
            <a:r>
              <a:rPr lang="zh-CN" altLang="en-US" dirty="0" smtClean="0"/>
              <a:t>：</a:t>
            </a:r>
            <a:endParaRPr lang="en-US" altLang="zh-CN" dirty="0" smtClean="0"/>
          </a:p>
          <a:p>
            <a:r>
              <a:rPr lang="en-US" altLang="zh-CN" dirty="0" smtClean="0"/>
              <a:t>1</a:t>
            </a:r>
            <a:r>
              <a:rPr lang="zh-CN" altLang="en-US" dirty="0"/>
              <a:t>）高度自信 ，具有超一流军人一样的荣誉感 </a:t>
            </a:r>
            <a:endParaRPr lang="en-US" altLang="zh-CN" dirty="0" smtClean="0"/>
          </a:p>
          <a:p>
            <a:r>
              <a:rPr lang="en-US" altLang="zh-CN" dirty="0" smtClean="0"/>
              <a:t>2</a:t>
            </a:r>
            <a:r>
              <a:rPr lang="zh-CN" altLang="en-US" dirty="0"/>
              <a:t>）不拘一格，敢于探索，独立思考 </a:t>
            </a:r>
            <a:endParaRPr lang="en-US" altLang="zh-CN" dirty="0" smtClean="0"/>
          </a:p>
          <a:p>
            <a:r>
              <a:rPr lang="en-US" altLang="zh-CN" dirty="0" smtClean="0"/>
              <a:t>3</a:t>
            </a:r>
            <a:r>
              <a:rPr lang="zh-CN" altLang="en-US" dirty="0"/>
              <a:t>）实事求是。 始终清楚自己所处的位置和他人水平 。</a:t>
            </a:r>
            <a:r>
              <a:rPr lang="zh-CN" altLang="en-US" dirty="0" smtClean="0"/>
              <a:t>。</a:t>
            </a:r>
            <a:endParaRPr lang="en-US" altLang="zh-CN" dirty="0" smtClean="0"/>
          </a:p>
          <a:p>
            <a:endParaRPr lang="en-US" altLang="zh-CN" dirty="0"/>
          </a:p>
          <a:p>
            <a:r>
              <a:rPr lang="zh-CN" altLang="en-US" dirty="0" smtClean="0"/>
              <a:t>这</a:t>
            </a:r>
            <a:r>
              <a:rPr lang="zh-CN" altLang="en-US" dirty="0"/>
              <a:t>三条都特别难，一般人被我宋教育制度摧残后，大多在一到两个方面有残缺。</a:t>
            </a:r>
          </a:p>
        </p:txBody>
      </p:sp>
    </p:spTree>
    <p:extLst>
      <p:ext uri="{BB962C8B-B14F-4D97-AF65-F5344CB8AC3E}">
        <p14:creationId xmlns:p14="http://schemas.microsoft.com/office/powerpoint/2010/main" val="2775386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什么是自信和荣誉感</a:t>
            </a:r>
            <a:endParaRPr lang="zh-CN" altLang="en-US" dirty="0"/>
          </a:p>
        </p:txBody>
      </p:sp>
      <p:sp>
        <p:nvSpPr>
          <p:cNvPr id="3" name="内容占位符 2"/>
          <p:cNvSpPr>
            <a:spLocks noGrp="1"/>
          </p:cNvSpPr>
          <p:nvPr>
            <p:ph idx="1"/>
          </p:nvPr>
        </p:nvSpPr>
        <p:spPr/>
        <p:txBody>
          <a:bodyPr/>
          <a:lstStyle/>
          <a:p>
            <a:r>
              <a:rPr lang="zh-CN" altLang="en-US" dirty="0" smtClean="0"/>
              <a:t>“很多</a:t>
            </a:r>
            <a:r>
              <a:rPr lang="zh-CN" altLang="en-US" dirty="0"/>
              <a:t>单位的爬虫岗位工程师，得过且过，能把</a:t>
            </a:r>
            <a:r>
              <a:rPr lang="en-US" altLang="zh-CN" dirty="0"/>
              <a:t>data</a:t>
            </a:r>
            <a:r>
              <a:rPr lang="zh-CN" altLang="en-US" dirty="0"/>
              <a:t>抓下来就行了，不去思考进一步的原理，怎么抓更妥当，也不管日后可能出现的封杀手段，只要不被封，天天混，直到被封忙成一团，憋个几天，糊一个刚好能解决问题的方案，完事大吉。。这样的工程师会有职业自信吗</a:t>
            </a:r>
            <a:r>
              <a:rPr lang="zh-CN" altLang="en-US" dirty="0" smtClean="0"/>
              <a:t>？”</a:t>
            </a:r>
            <a:endParaRPr lang="zh-CN" altLang="en-US" dirty="0"/>
          </a:p>
        </p:txBody>
      </p:sp>
    </p:spTree>
    <p:extLst>
      <p:ext uri="{BB962C8B-B14F-4D97-AF65-F5344CB8AC3E}">
        <p14:creationId xmlns:p14="http://schemas.microsoft.com/office/powerpoint/2010/main" val="3458738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a:t>
            </a:r>
            <a:endParaRPr lang="zh-CN" altLang="en-US" dirty="0"/>
          </a:p>
        </p:txBody>
      </p:sp>
      <p:sp>
        <p:nvSpPr>
          <p:cNvPr id="3" name="内容占位符 2"/>
          <p:cNvSpPr>
            <a:spLocks noGrp="1"/>
          </p:cNvSpPr>
          <p:nvPr>
            <p:ph idx="1"/>
          </p:nvPr>
        </p:nvSpPr>
        <p:spPr/>
        <p:txBody>
          <a:bodyPr/>
          <a:lstStyle/>
          <a:p>
            <a:r>
              <a:rPr lang="zh-CN" altLang="en-US" dirty="0" smtClean="0"/>
              <a:t>现有成果</a:t>
            </a:r>
            <a:endParaRPr lang="en-US" altLang="zh-CN" dirty="0" smtClean="0"/>
          </a:p>
          <a:p>
            <a:pPr lvl="1"/>
            <a:r>
              <a:rPr lang="en-US" altLang="zh-CN" dirty="0" smtClean="0"/>
              <a:t>Face detection</a:t>
            </a:r>
          </a:p>
          <a:p>
            <a:pPr lvl="1"/>
            <a:r>
              <a:rPr lang="en-US" altLang="zh-CN" dirty="0" smtClean="0"/>
              <a:t>Face alignment</a:t>
            </a:r>
          </a:p>
          <a:p>
            <a:pPr lvl="1"/>
            <a:r>
              <a:rPr lang="en-US" altLang="zh-CN" dirty="0" smtClean="0"/>
              <a:t>Face recognition(identification / verification)</a:t>
            </a:r>
          </a:p>
          <a:p>
            <a:r>
              <a:rPr lang="zh-CN" altLang="en-US" smtClean="0"/>
              <a:t>进行中</a:t>
            </a:r>
            <a:endParaRPr lang="en-US" altLang="zh-CN" dirty="0" smtClean="0"/>
          </a:p>
          <a:p>
            <a:pPr lvl="1"/>
            <a:r>
              <a:rPr lang="en-US" altLang="zh-CN" dirty="0" smtClean="0"/>
              <a:t>Re-identification </a:t>
            </a:r>
            <a:r>
              <a:rPr lang="zh-CN" altLang="en-US" dirty="0" smtClean="0"/>
              <a:t>可演示程序</a:t>
            </a:r>
            <a:endParaRPr lang="en-US" altLang="zh-CN" dirty="0" smtClean="0"/>
          </a:p>
          <a:p>
            <a:pPr lvl="1"/>
            <a:r>
              <a:rPr lang="zh-CN" altLang="en-US" dirty="0" smtClean="0"/>
              <a:t>汽车安全带检测</a:t>
            </a:r>
            <a:endParaRPr lang="en-US" altLang="zh-CN" dirty="0" smtClean="0"/>
          </a:p>
          <a:p>
            <a:pPr lvl="1"/>
            <a:r>
              <a:rPr lang="zh-CN" altLang="en-US" dirty="0" smtClean="0"/>
              <a:t>人脸属性判别</a:t>
            </a:r>
            <a:endParaRPr lang="en-US" altLang="zh-CN" dirty="0" smtClean="0"/>
          </a:p>
          <a:p>
            <a:pPr lvl="1"/>
            <a:r>
              <a:rPr lang="zh-CN" altLang="en-US" dirty="0" smtClean="0"/>
              <a:t>其他目标检测（抽烟、疲劳驾驶等）</a:t>
            </a:r>
            <a:endParaRPr lang="en-US" altLang="zh-CN" dirty="0" smtClean="0"/>
          </a:p>
          <a:p>
            <a:pPr lvl="1"/>
            <a:r>
              <a:rPr lang="zh-CN" altLang="en-US" dirty="0" smtClean="0"/>
              <a:t>小群体行为分析</a:t>
            </a:r>
            <a:endParaRPr lang="en-US" altLang="zh-CN" dirty="0" smtClean="0"/>
          </a:p>
          <a:p>
            <a:endParaRPr lang="zh-CN" altLang="en-US" dirty="0"/>
          </a:p>
        </p:txBody>
      </p:sp>
    </p:spTree>
    <p:extLst>
      <p:ext uri="{BB962C8B-B14F-4D97-AF65-F5344CB8AC3E}">
        <p14:creationId xmlns:p14="http://schemas.microsoft.com/office/powerpoint/2010/main" val="428770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人员分配</a:t>
            </a:r>
            <a:endParaRPr lang="zh-CN" altLang="en-US" dirty="0"/>
          </a:p>
        </p:txBody>
      </p:sp>
      <p:graphicFrame>
        <p:nvGraphicFramePr>
          <p:cNvPr id="16" name="内容占位符 15"/>
          <p:cNvGraphicFramePr>
            <a:graphicFrameLocks noGrp="1"/>
          </p:cNvGraphicFramePr>
          <p:nvPr>
            <p:ph idx="1"/>
            <p:extLst>
              <p:ext uri="{D42A27DB-BD31-4B8C-83A1-F6EECF244321}">
                <p14:modId xmlns:p14="http://schemas.microsoft.com/office/powerpoint/2010/main" val="1633031749"/>
              </p:ext>
            </p:extLst>
          </p:nvPr>
        </p:nvGraphicFramePr>
        <p:xfrm>
          <a:off x="1333501" y="1690690"/>
          <a:ext cx="9410700" cy="4701220"/>
        </p:xfrm>
        <a:graphic>
          <a:graphicData uri="http://schemas.openxmlformats.org/drawingml/2006/table">
            <a:tbl>
              <a:tblPr/>
              <a:tblGrid>
                <a:gridCol w="3136900"/>
                <a:gridCol w="4356099"/>
                <a:gridCol w="1917701"/>
              </a:tblGrid>
              <a:tr h="488889">
                <a:tc>
                  <a:txBody>
                    <a:bodyPr/>
                    <a:lstStyle/>
                    <a:p>
                      <a:pPr latinLnBrk="1"/>
                      <a:r>
                        <a:rPr lang="zh-CN" altLang="en-US" sz="2000" b="1" dirty="0">
                          <a:effectLst/>
                        </a:rPr>
                        <a:t>井长兴</a:t>
                      </a: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2000" b="1" dirty="0">
                          <a:effectLst/>
                        </a:rPr>
                        <a:t>face detection</a:t>
                      </a: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300" dirty="0">
                        <a:effectLst/>
                      </a:endParaRP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488889">
                <a:tc>
                  <a:txBody>
                    <a:bodyPr/>
                    <a:lstStyle/>
                    <a:p>
                      <a:pPr latinLnBrk="1"/>
                      <a:r>
                        <a:rPr lang="zh-CN" altLang="en-US" sz="2000" b="1">
                          <a:effectLst/>
                        </a:rPr>
                        <a:t>杨忠桃</a:t>
                      </a: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2000" b="1" dirty="0">
                          <a:effectLst/>
                        </a:rPr>
                        <a:t>嵌入式优化，</a:t>
                      </a:r>
                      <a:r>
                        <a:rPr lang="en-US" sz="2000" b="1" dirty="0" err="1">
                          <a:effectLst/>
                        </a:rPr>
                        <a:t>gpu</a:t>
                      </a:r>
                      <a:r>
                        <a:rPr lang="zh-CN" altLang="en-US" sz="2000" b="1" dirty="0">
                          <a:effectLst/>
                        </a:rPr>
                        <a:t>优化</a:t>
                      </a: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300" dirty="0">
                        <a:effectLst/>
                      </a:endParaRP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488889">
                <a:tc>
                  <a:txBody>
                    <a:bodyPr/>
                    <a:lstStyle/>
                    <a:p>
                      <a:pPr latinLnBrk="1"/>
                      <a:r>
                        <a:rPr lang="zh-CN" altLang="en-US" sz="2000" b="1">
                          <a:effectLst/>
                        </a:rPr>
                        <a:t>陈奇</a:t>
                      </a: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2000" b="1" dirty="0" smtClean="0">
                          <a:effectLst/>
                        </a:rPr>
                        <a:t>Detection(Surf cascade)</a:t>
                      </a:r>
                      <a:endParaRPr lang="en-US" sz="2000" b="1" dirty="0">
                        <a:effectLst/>
                      </a:endParaRP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300" dirty="0">
                        <a:effectLst/>
                      </a:endParaRP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488889">
                <a:tc>
                  <a:txBody>
                    <a:bodyPr/>
                    <a:lstStyle/>
                    <a:p>
                      <a:pPr latinLnBrk="1"/>
                      <a:r>
                        <a:rPr lang="zh-CN" altLang="en-US" sz="2000" b="1">
                          <a:effectLst/>
                        </a:rPr>
                        <a:t>张坤</a:t>
                      </a: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2000" b="1" dirty="0" err="1">
                          <a:effectLst/>
                        </a:rPr>
                        <a:t>mxnet</a:t>
                      </a:r>
                      <a:endParaRPr lang="en-US" sz="2000" b="1" dirty="0">
                        <a:effectLst/>
                      </a:endParaRP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300" dirty="0">
                        <a:effectLst/>
                      </a:endParaRP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280379">
                <a:tc>
                  <a:txBody>
                    <a:bodyPr/>
                    <a:lstStyle/>
                    <a:p>
                      <a:pPr latinLnBrk="1"/>
                      <a:r>
                        <a:rPr lang="zh-CN" altLang="en-US" sz="2000" b="1">
                          <a:effectLst/>
                        </a:rPr>
                        <a:t>杨凯杰</a:t>
                      </a: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2000" b="1" dirty="0">
                          <a:effectLst/>
                        </a:rPr>
                        <a:t>安全带</a:t>
                      </a: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300" dirty="0">
                        <a:effectLst/>
                      </a:endParaRP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697399">
                <a:tc>
                  <a:txBody>
                    <a:bodyPr/>
                    <a:lstStyle/>
                    <a:p>
                      <a:pPr latinLnBrk="1"/>
                      <a:r>
                        <a:rPr lang="zh-CN" altLang="en-US" sz="2000" b="1">
                          <a:effectLst/>
                        </a:rPr>
                        <a:t>尹亦博</a:t>
                      </a: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2000" b="1" i="0" dirty="0">
                          <a:solidFill>
                            <a:srgbClr val="000000"/>
                          </a:solidFill>
                          <a:effectLst/>
                          <a:latin typeface="微软雅黑" panose="020B0503020204020204" pitchFamily="34" charset="-122"/>
                          <a:ea typeface="微软雅黑" panose="020B0503020204020204" pitchFamily="34" charset="-122"/>
                        </a:rPr>
                        <a:t>re-identification </a:t>
                      </a:r>
                      <a:r>
                        <a:rPr lang="en-US" sz="2000" b="1" i="0" dirty="0" smtClean="0">
                          <a:solidFill>
                            <a:srgbClr val="000000"/>
                          </a:solidFill>
                          <a:effectLst/>
                          <a:latin typeface="微软雅黑" panose="020B0503020204020204" pitchFamily="34" charset="-122"/>
                          <a:ea typeface="微软雅黑" panose="020B0503020204020204" pitchFamily="34" charset="-122"/>
                        </a:rPr>
                        <a:t>(deep)</a:t>
                      </a:r>
                      <a:endParaRPr lang="en-US" sz="2000" b="1" dirty="0">
                        <a:effectLst/>
                      </a:endParaRP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300" dirty="0">
                        <a:effectLst/>
                      </a:endParaRP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697399">
                <a:tc>
                  <a:txBody>
                    <a:bodyPr/>
                    <a:lstStyle/>
                    <a:p>
                      <a:pPr latinLnBrk="1"/>
                      <a:r>
                        <a:rPr lang="zh-CN" altLang="en-US" sz="2000" b="1">
                          <a:effectLst/>
                        </a:rPr>
                        <a:t>徐丽园</a:t>
                      </a: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2000" b="1" i="0" dirty="0">
                          <a:solidFill>
                            <a:srgbClr val="000000"/>
                          </a:solidFill>
                          <a:effectLst/>
                          <a:latin typeface="微软雅黑" panose="020B0503020204020204" pitchFamily="34" charset="-122"/>
                          <a:ea typeface="微软雅黑" panose="020B0503020204020204" pitchFamily="34" charset="-122"/>
                        </a:rPr>
                        <a:t>re-identification </a:t>
                      </a:r>
                      <a:r>
                        <a:rPr lang="en-US" sz="2000" b="1" dirty="0">
                          <a:effectLst/>
                        </a:rPr>
                        <a:t/>
                      </a:r>
                      <a:br>
                        <a:rPr lang="en-US" sz="2000" b="1" dirty="0">
                          <a:effectLst/>
                        </a:rPr>
                      </a:br>
                      <a:endParaRPr lang="en-US" sz="2000" b="1" dirty="0">
                        <a:effectLst/>
                      </a:endParaRP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300" dirty="0">
                        <a:effectLst/>
                      </a:endParaRP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488889">
                <a:tc>
                  <a:txBody>
                    <a:bodyPr/>
                    <a:lstStyle/>
                    <a:p>
                      <a:pPr latinLnBrk="1"/>
                      <a:r>
                        <a:rPr lang="zh-CN" altLang="en-US" sz="2000" b="1">
                          <a:effectLst/>
                        </a:rPr>
                        <a:t>徐佳慧</a:t>
                      </a: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2000" b="1" dirty="0">
                          <a:effectLst/>
                        </a:rPr>
                        <a:t>transfer learning</a:t>
                      </a: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300" dirty="0">
                        <a:effectLst/>
                      </a:endParaRP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488889">
                <a:tc>
                  <a:txBody>
                    <a:bodyPr/>
                    <a:lstStyle/>
                    <a:p>
                      <a:pPr latinLnBrk="1"/>
                      <a:r>
                        <a:rPr lang="zh-CN" altLang="en-US" sz="2000" b="1" dirty="0">
                          <a:effectLst/>
                        </a:rPr>
                        <a:t>钱乐义</a:t>
                      </a: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2000" b="1" dirty="0">
                          <a:effectLst/>
                        </a:rPr>
                        <a:t>人脸年龄</a:t>
                      </a: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300" dirty="0">
                        <a:effectLst/>
                      </a:endParaRPr>
                    </a:p>
                  </a:txBody>
                  <a:tcPr marL="81946" marR="109261" marT="34144" marB="34144">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36119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开发工具</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Windows</a:t>
            </a:r>
            <a:r>
              <a:rPr lang="zh-CN" altLang="en-US" dirty="0" smtClean="0"/>
              <a:t>：</a:t>
            </a:r>
            <a:endParaRPr lang="en-US" altLang="zh-CN" dirty="0" smtClean="0"/>
          </a:p>
          <a:p>
            <a:pPr lvl="1"/>
            <a:r>
              <a:rPr lang="en-US" altLang="zh-CN" dirty="0" smtClean="0"/>
              <a:t>Visual studio 2013 ( + visual assist)</a:t>
            </a:r>
          </a:p>
          <a:p>
            <a:pPr lvl="1"/>
            <a:endParaRPr lang="en-US" altLang="zh-CN" dirty="0"/>
          </a:p>
          <a:p>
            <a:r>
              <a:rPr lang="en-US" altLang="zh-CN" dirty="0" smtClean="0"/>
              <a:t>Linux:</a:t>
            </a:r>
          </a:p>
          <a:p>
            <a:pPr lvl="1"/>
            <a:r>
              <a:rPr lang="en-US" altLang="zh-CN" dirty="0"/>
              <a:t>Ubuntu Desktop for </a:t>
            </a:r>
            <a:r>
              <a:rPr lang="en-US" altLang="zh-CN" dirty="0" smtClean="0"/>
              <a:t>developers </a:t>
            </a:r>
            <a:r>
              <a:rPr lang="zh-CN" altLang="en-US" dirty="0" smtClean="0"/>
              <a:t>（不要装</a:t>
            </a:r>
            <a:r>
              <a:rPr lang="en-US" altLang="zh-CN" dirty="0" err="1" smtClean="0"/>
              <a:t>Kylin</a:t>
            </a:r>
            <a:r>
              <a:rPr lang="zh-CN" altLang="en-US" dirty="0" smtClean="0"/>
              <a:t>）</a:t>
            </a:r>
            <a:endParaRPr lang="en-US" altLang="zh-CN" dirty="0" smtClean="0"/>
          </a:p>
          <a:p>
            <a:pPr lvl="1"/>
            <a:endParaRPr lang="en-US" altLang="zh-CN" dirty="0"/>
          </a:p>
          <a:p>
            <a:r>
              <a:rPr lang="en-US" altLang="zh-CN" dirty="0" smtClean="0"/>
              <a:t>Deep Learning:</a:t>
            </a:r>
          </a:p>
          <a:p>
            <a:pPr lvl="1"/>
            <a:r>
              <a:rPr lang="en-US" altLang="zh-CN" dirty="0" err="1" smtClean="0"/>
              <a:t>Caffe</a:t>
            </a:r>
            <a:r>
              <a:rPr lang="en-US" altLang="zh-CN" dirty="0" smtClean="0"/>
              <a:t> / </a:t>
            </a:r>
            <a:r>
              <a:rPr lang="en-US" altLang="zh-CN" dirty="0" err="1" smtClean="0"/>
              <a:t>Mxnet</a:t>
            </a:r>
            <a:endParaRPr lang="en-US" altLang="zh-CN" dirty="0" smtClean="0"/>
          </a:p>
          <a:p>
            <a:pPr lvl="1"/>
            <a:endParaRPr lang="en-US" altLang="zh-CN" dirty="0" smtClean="0"/>
          </a:p>
          <a:p>
            <a:r>
              <a:rPr lang="zh-CN" altLang="en-US" dirty="0" smtClean="0"/>
              <a:t>其他</a:t>
            </a:r>
            <a:endParaRPr lang="en-US" altLang="zh-CN" dirty="0" smtClean="0"/>
          </a:p>
          <a:p>
            <a:pPr lvl="1"/>
            <a:r>
              <a:rPr lang="en-US" altLang="zh-CN" dirty="0" err="1" smtClean="0"/>
              <a:t>Cmake</a:t>
            </a:r>
            <a:endParaRPr lang="en-US" altLang="zh-CN" dirty="0" smtClean="0"/>
          </a:p>
          <a:p>
            <a:pPr lvl="1"/>
            <a:r>
              <a:rPr lang="en-US" altLang="zh-CN" dirty="0" smtClean="0"/>
              <a:t>Anaconda (</a:t>
            </a:r>
            <a:r>
              <a:rPr lang="zh-CN" altLang="en-US" dirty="0" smtClean="0"/>
              <a:t>自带</a:t>
            </a:r>
            <a:r>
              <a:rPr lang="en-US" altLang="zh-CN" dirty="0" err="1" smtClean="0"/>
              <a:t>ipython</a:t>
            </a:r>
            <a:r>
              <a:rPr lang="en-US" altLang="zh-CN" dirty="0" smtClean="0"/>
              <a:t> notebook)</a:t>
            </a:r>
          </a:p>
          <a:p>
            <a:pPr lvl="1"/>
            <a:endParaRPr lang="zh-CN" altLang="en-US" dirty="0"/>
          </a:p>
        </p:txBody>
      </p:sp>
    </p:spTree>
    <p:extLst>
      <p:ext uri="{BB962C8B-B14F-4D97-AF65-F5344CB8AC3E}">
        <p14:creationId xmlns:p14="http://schemas.microsoft.com/office/powerpoint/2010/main" val="7918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开发平台</a:t>
            </a:r>
            <a:endParaRPr lang="zh-CN" altLang="en-US" dirty="0"/>
          </a:p>
        </p:txBody>
      </p:sp>
      <p:sp>
        <p:nvSpPr>
          <p:cNvPr id="3" name="内容占位符 2"/>
          <p:cNvSpPr>
            <a:spLocks noGrp="1"/>
          </p:cNvSpPr>
          <p:nvPr>
            <p:ph idx="1"/>
          </p:nvPr>
        </p:nvSpPr>
        <p:spPr/>
        <p:txBody>
          <a:bodyPr>
            <a:normAutofit/>
          </a:bodyPr>
          <a:lstStyle/>
          <a:p>
            <a:r>
              <a:rPr lang="en-US" altLang="zh-CN" dirty="0" smtClean="0"/>
              <a:t>PC</a:t>
            </a:r>
          </a:p>
          <a:p>
            <a:r>
              <a:rPr lang="en-US" altLang="zh-CN" dirty="0" smtClean="0"/>
              <a:t>ARM+GPU</a:t>
            </a:r>
          </a:p>
          <a:p>
            <a:r>
              <a:rPr lang="en-US" altLang="zh-CN" dirty="0" smtClean="0"/>
              <a:t>TI DSP</a:t>
            </a:r>
          </a:p>
          <a:p>
            <a:endParaRPr lang="en-US" altLang="zh-CN" dirty="0"/>
          </a:p>
          <a:p>
            <a:r>
              <a:rPr lang="en-US" altLang="zh-CN" sz="2200" dirty="0"/>
              <a:t>2016CES</a:t>
            </a:r>
            <a:r>
              <a:rPr lang="zh-CN" altLang="en-US" sz="2200" dirty="0"/>
              <a:t>展会前夕，</a:t>
            </a:r>
            <a:r>
              <a:rPr lang="en-US" altLang="zh-CN" sz="2200" dirty="0"/>
              <a:t>NVIDIA</a:t>
            </a:r>
            <a:r>
              <a:rPr lang="zh-CN" altLang="en-US" sz="2200" dirty="0"/>
              <a:t>英伟达发布了全新无人驾驶平台系统，并会在</a:t>
            </a:r>
            <a:r>
              <a:rPr lang="en-US" altLang="zh-CN" sz="2200" dirty="0"/>
              <a:t>CES</a:t>
            </a:r>
            <a:r>
              <a:rPr lang="zh-CN" altLang="en-US" sz="2200" dirty="0"/>
              <a:t>展会上进行展出。</a:t>
            </a:r>
            <a:r>
              <a:rPr lang="en-US" altLang="zh-CN" sz="2200" dirty="0" smtClean="0"/>
              <a:t>Drive </a:t>
            </a:r>
            <a:r>
              <a:rPr lang="en-US" altLang="zh-CN" sz="2200" dirty="0"/>
              <a:t>PX 2</a:t>
            </a:r>
            <a:r>
              <a:rPr lang="zh-CN" altLang="en-US" sz="2200" dirty="0"/>
              <a:t>系统是当下最为先进的自动驾驶计算系统，具备</a:t>
            </a:r>
            <a:r>
              <a:rPr lang="en-US" altLang="zh-CN" sz="2200" dirty="0"/>
              <a:t>12</a:t>
            </a:r>
            <a:r>
              <a:rPr lang="zh-CN" altLang="en-US" sz="2200" dirty="0"/>
              <a:t>核心，处理能力高达</a:t>
            </a:r>
            <a:r>
              <a:rPr lang="en-US" altLang="zh-CN" sz="2200" dirty="0"/>
              <a:t>8T/</a:t>
            </a:r>
            <a:r>
              <a:rPr lang="zh-CN" altLang="en-US" sz="2200" dirty="0"/>
              <a:t>秒，相当于</a:t>
            </a:r>
            <a:r>
              <a:rPr lang="en-US" altLang="zh-CN" sz="2200" dirty="0"/>
              <a:t>150</a:t>
            </a:r>
            <a:r>
              <a:rPr lang="zh-CN" altLang="en-US" sz="2200" dirty="0"/>
              <a:t>台苹果</a:t>
            </a:r>
            <a:r>
              <a:rPr lang="en-US" altLang="zh-CN" sz="2200" dirty="0"/>
              <a:t>MacBook</a:t>
            </a:r>
            <a:r>
              <a:rPr lang="zh-CN" altLang="en-US" sz="2200" dirty="0"/>
              <a:t>电脑。在人工智能的某种层面已经超越了正常人的感知能力，让自动驾驶的反应速度和能力再上一个台阶。</a:t>
            </a:r>
            <a:r>
              <a:rPr lang="en-US" altLang="zh-CN" sz="2200" dirty="0"/>
              <a:t>NVIDIA</a:t>
            </a:r>
            <a:r>
              <a:rPr lang="zh-CN" altLang="en-US" sz="2200" dirty="0"/>
              <a:t>联合创始人、总裁兼首席执行官黄仁勋先生表示，</a:t>
            </a:r>
            <a:r>
              <a:rPr lang="en-US" altLang="zh-CN" sz="2200" dirty="0"/>
              <a:t>Drive PX 2</a:t>
            </a:r>
            <a:r>
              <a:rPr lang="zh-CN" altLang="en-US" sz="2200" dirty="0"/>
              <a:t>的性能非常之强，而自动驾驶技术就是需要这么强的性能才能够完成实时的运算以及学习，保证可行的安全驾驶。</a:t>
            </a:r>
          </a:p>
        </p:txBody>
      </p:sp>
    </p:spTree>
    <p:extLst>
      <p:ext uri="{BB962C8B-B14F-4D97-AF65-F5344CB8AC3E}">
        <p14:creationId xmlns:p14="http://schemas.microsoft.com/office/powerpoint/2010/main" val="311590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013365" y="869745"/>
            <a:ext cx="7963392" cy="5988255"/>
          </a:xfrm>
          <a:prstGeom prst="rect">
            <a:avLst/>
          </a:prstGeom>
        </p:spPr>
      </p:pic>
      <p:pic>
        <p:nvPicPr>
          <p:cNvPr id="7" name="图片 6"/>
          <p:cNvPicPr>
            <a:picLocks noChangeAspect="1"/>
          </p:cNvPicPr>
          <p:nvPr/>
        </p:nvPicPr>
        <p:blipFill>
          <a:blip r:embed="rId3"/>
          <a:stretch>
            <a:fillRect/>
          </a:stretch>
        </p:blipFill>
        <p:spPr>
          <a:xfrm>
            <a:off x="1545525" y="398555"/>
            <a:ext cx="8899071" cy="471190"/>
          </a:xfrm>
          <a:prstGeom prst="rect">
            <a:avLst/>
          </a:prstGeom>
        </p:spPr>
      </p:pic>
    </p:spTree>
    <p:extLst>
      <p:ext uri="{BB962C8B-B14F-4D97-AF65-F5344CB8AC3E}">
        <p14:creationId xmlns:p14="http://schemas.microsoft.com/office/powerpoint/2010/main" val="3316096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机器学习的</a:t>
            </a:r>
            <a:r>
              <a:rPr lang="en-US" altLang="zh-CN" dirty="0" smtClean="0"/>
              <a:t>7</a:t>
            </a:r>
            <a:r>
              <a:rPr lang="zh-CN" altLang="en-US" dirty="0" smtClean="0"/>
              <a:t>项技能</a:t>
            </a:r>
            <a:endParaRPr lang="zh-CN" altLang="en-US" dirty="0"/>
          </a:p>
        </p:txBody>
      </p:sp>
      <p:sp>
        <p:nvSpPr>
          <p:cNvPr id="3" name="内容占位符 2"/>
          <p:cNvSpPr>
            <a:spLocks noGrp="1"/>
          </p:cNvSpPr>
          <p:nvPr>
            <p:ph idx="1"/>
          </p:nvPr>
        </p:nvSpPr>
        <p:spPr/>
        <p:txBody>
          <a:bodyPr/>
          <a:lstStyle/>
          <a:p>
            <a:r>
              <a:rPr lang="en-US" altLang="zh-CN" dirty="0">
                <a:hlinkClick r:id="rId2"/>
              </a:rPr>
              <a:t>7 key skills required for Machine Learning </a:t>
            </a:r>
            <a:r>
              <a:rPr lang="en-US" altLang="zh-CN" dirty="0" smtClean="0">
                <a:hlinkClick r:id="rId2"/>
              </a:rPr>
              <a:t>jobs</a:t>
            </a:r>
            <a:endParaRPr lang="en-US" altLang="zh-CN" dirty="0" smtClean="0"/>
          </a:p>
          <a:p>
            <a:endParaRPr lang="en-US" altLang="zh-CN" dirty="0"/>
          </a:p>
          <a:p>
            <a:pPr lvl="1"/>
            <a:r>
              <a:rPr lang="en-US" altLang="zh-CN" dirty="0"/>
              <a:t>1. Python/C++/</a:t>
            </a:r>
            <a:r>
              <a:rPr lang="en-US" altLang="zh-CN" dirty="0" smtClean="0"/>
              <a:t>R/Java</a:t>
            </a:r>
          </a:p>
          <a:p>
            <a:pPr lvl="1"/>
            <a:r>
              <a:rPr lang="en-US" altLang="zh-CN" dirty="0"/>
              <a:t>2. Probability and Statistics</a:t>
            </a:r>
            <a:endParaRPr lang="en-US" altLang="zh-CN" dirty="0" smtClean="0"/>
          </a:p>
          <a:p>
            <a:pPr lvl="1"/>
            <a:r>
              <a:rPr lang="en-US" altLang="zh-CN" dirty="0"/>
              <a:t>3. Applied Math and </a:t>
            </a:r>
            <a:r>
              <a:rPr lang="en-US" altLang="zh-CN" dirty="0" smtClean="0"/>
              <a:t>Algorithms</a:t>
            </a:r>
          </a:p>
          <a:p>
            <a:pPr lvl="1"/>
            <a:r>
              <a:rPr lang="en-US" altLang="zh-CN" dirty="0"/>
              <a:t>4. Distributed </a:t>
            </a:r>
            <a:r>
              <a:rPr lang="en-US" altLang="zh-CN" dirty="0" smtClean="0"/>
              <a:t>Computing</a:t>
            </a:r>
          </a:p>
          <a:p>
            <a:pPr lvl="1"/>
            <a:r>
              <a:rPr lang="en-US" altLang="zh-CN" dirty="0"/>
              <a:t>5. Expanding the Expertise in Unix </a:t>
            </a:r>
            <a:r>
              <a:rPr lang="en-US" altLang="zh-CN" dirty="0" smtClean="0"/>
              <a:t>Tools</a:t>
            </a:r>
          </a:p>
          <a:p>
            <a:pPr lvl="1"/>
            <a:r>
              <a:rPr lang="en-US" altLang="zh-CN" dirty="0"/>
              <a:t>6. Learning more about Advanced Signal </a:t>
            </a:r>
            <a:r>
              <a:rPr lang="en-US" altLang="zh-CN" dirty="0" smtClean="0"/>
              <a:t>Processing</a:t>
            </a:r>
          </a:p>
          <a:p>
            <a:pPr lvl="1"/>
            <a:r>
              <a:rPr lang="en-US" altLang="zh-CN" dirty="0"/>
              <a:t>7. Other skills: (a) Update </a:t>
            </a:r>
            <a:r>
              <a:rPr lang="en-US" altLang="zh-CN" dirty="0" smtClean="0"/>
              <a:t>oneself (b</a:t>
            </a:r>
            <a:r>
              <a:rPr lang="en-US" altLang="zh-CN" dirty="0"/>
              <a:t>) Read a lot</a:t>
            </a:r>
            <a:endParaRPr lang="en-US" altLang="zh-CN" dirty="0" smtClean="0"/>
          </a:p>
        </p:txBody>
      </p:sp>
    </p:spTree>
    <p:extLst>
      <p:ext uri="{BB962C8B-B14F-4D97-AF65-F5344CB8AC3E}">
        <p14:creationId xmlns:p14="http://schemas.microsoft.com/office/powerpoint/2010/main" val="3872628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What’s deep dream?</a:t>
            </a:r>
          </a:p>
          <a:p>
            <a:r>
              <a:rPr lang="en-US" altLang="zh-CN" dirty="0" smtClean="0">
                <a:hlinkClick r:id="rId2"/>
              </a:rPr>
              <a:t>http</a:t>
            </a:r>
            <a:r>
              <a:rPr lang="en-US" altLang="zh-CN" dirty="0">
                <a:hlinkClick r:id="rId2"/>
              </a:rPr>
              <a:t>://</a:t>
            </a:r>
            <a:r>
              <a:rPr lang="en-US" altLang="zh-CN" dirty="0" smtClean="0">
                <a:hlinkClick r:id="rId2"/>
              </a:rPr>
              <a:t>www.chinaz.com/news/2015/0707/420226.shtml#g420226=1</a:t>
            </a:r>
            <a:endParaRPr lang="en-US" altLang="zh-CN" dirty="0" smtClean="0"/>
          </a:p>
          <a:p>
            <a:endParaRPr lang="en-US" altLang="zh-CN" dirty="0"/>
          </a:p>
          <a:p>
            <a:endParaRPr lang="en-US" altLang="zh-CN" dirty="0" smtClean="0"/>
          </a:p>
          <a:p>
            <a:r>
              <a:rPr lang="en-US" altLang="zh-CN" dirty="0" smtClean="0"/>
              <a:t>Google’s Open source CUDA compiler</a:t>
            </a:r>
            <a:endParaRPr lang="zh-CN" altLang="en-US" dirty="0"/>
          </a:p>
        </p:txBody>
      </p:sp>
    </p:spTree>
    <p:extLst>
      <p:ext uri="{BB962C8B-B14F-4D97-AF65-F5344CB8AC3E}">
        <p14:creationId xmlns:p14="http://schemas.microsoft.com/office/powerpoint/2010/main" val="2104268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要求</a:t>
            </a:r>
            <a:endParaRPr lang="zh-CN" altLang="en-US" dirty="0"/>
          </a:p>
        </p:txBody>
      </p:sp>
      <p:sp>
        <p:nvSpPr>
          <p:cNvPr id="3" name="内容占位符 2"/>
          <p:cNvSpPr>
            <a:spLocks noGrp="1"/>
          </p:cNvSpPr>
          <p:nvPr>
            <p:ph idx="1"/>
          </p:nvPr>
        </p:nvSpPr>
        <p:spPr/>
        <p:txBody>
          <a:bodyPr/>
          <a:lstStyle/>
          <a:p>
            <a:r>
              <a:rPr lang="zh-CN" altLang="en-US" dirty="0" smtClean="0"/>
              <a:t>求知欲</a:t>
            </a:r>
            <a:endParaRPr lang="en-US" altLang="zh-CN" dirty="0" smtClean="0"/>
          </a:p>
          <a:p>
            <a:pPr lvl="1"/>
            <a:r>
              <a:rPr lang="zh-CN" altLang="en-US" dirty="0" smtClean="0"/>
              <a:t>实用主义？</a:t>
            </a:r>
            <a:endParaRPr lang="en-US" altLang="zh-CN" dirty="0" smtClean="0"/>
          </a:p>
          <a:p>
            <a:endParaRPr lang="en-US" altLang="zh-CN" dirty="0"/>
          </a:p>
          <a:p>
            <a:r>
              <a:rPr lang="zh-CN" altLang="en-US" dirty="0" smtClean="0"/>
              <a:t>勤奋</a:t>
            </a:r>
            <a:endParaRPr lang="en-US" altLang="zh-CN" dirty="0" smtClean="0"/>
          </a:p>
          <a:p>
            <a:pPr lvl="1"/>
            <a:r>
              <a:rPr lang="zh-CN" altLang="en-US" dirty="0" smtClean="0"/>
              <a:t>比你聪明的人，都比你勤奋</a:t>
            </a:r>
            <a:endParaRPr lang="en-US" altLang="zh-CN" dirty="0" smtClean="0"/>
          </a:p>
          <a:p>
            <a:endParaRPr lang="en-US" altLang="zh-CN" dirty="0"/>
          </a:p>
          <a:p>
            <a:r>
              <a:rPr lang="zh-CN" altLang="en-US" dirty="0" smtClean="0"/>
              <a:t>目标</a:t>
            </a:r>
            <a:endParaRPr lang="zh-CN" altLang="en-US" dirty="0"/>
          </a:p>
        </p:txBody>
      </p:sp>
    </p:spTree>
    <p:extLst>
      <p:ext uri="{BB962C8B-B14F-4D97-AF65-F5344CB8AC3E}">
        <p14:creationId xmlns:p14="http://schemas.microsoft.com/office/powerpoint/2010/main" val="8842721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527</Words>
  <Application>Microsoft Office PowerPoint</Application>
  <PresentationFormat>宽屏</PresentationFormat>
  <Paragraphs>81</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宋体</vt:lpstr>
      <vt:lpstr>微软雅黑</vt:lpstr>
      <vt:lpstr>Arial</vt:lpstr>
      <vt:lpstr>Calibri</vt:lpstr>
      <vt:lpstr>Calibri Light</vt:lpstr>
      <vt:lpstr>Office 主题</vt:lpstr>
      <vt:lpstr>PowerPoint 演示文稿</vt:lpstr>
      <vt:lpstr>项目</vt:lpstr>
      <vt:lpstr>人员分配</vt:lpstr>
      <vt:lpstr>开发工具</vt:lpstr>
      <vt:lpstr>开发平台</vt:lpstr>
      <vt:lpstr>PowerPoint 演示文稿</vt:lpstr>
      <vt:lpstr>机器学习的7项技能</vt:lpstr>
      <vt:lpstr>PowerPoint 演示文稿</vt:lpstr>
      <vt:lpstr>要求</vt:lpstr>
      <vt:lpstr>高手是怎么样练成的？</vt:lpstr>
      <vt:lpstr>什么是自信和荣誉感</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yl</cp:lastModifiedBy>
  <cp:revision>22</cp:revision>
  <dcterms:created xsi:type="dcterms:W3CDTF">2016-01-06T03:08:55Z</dcterms:created>
  <dcterms:modified xsi:type="dcterms:W3CDTF">2016-01-10T12:11:00Z</dcterms:modified>
</cp:coreProperties>
</file>