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310" r:id="rId6"/>
    <p:sldId id="260" r:id="rId7"/>
    <p:sldId id="265" r:id="rId8"/>
    <p:sldId id="267" r:id="rId9"/>
    <p:sldId id="268" r:id="rId10"/>
    <p:sldId id="269" r:id="rId11"/>
    <p:sldId id="270" r:id="rId12"/>
    <p:sldId id="271" r:id="rId13"/>
    <p:sldId id="272" r:id="rId14"/>
    <p:sldId id="273" r:id="rId15"/>
    <p:sldId id="274" r:id="rId16"/>
    <p:sldId id="275"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308" r:id="rId33"/>
    <p:sldId id="299" r:id="rId34"/>
    <p:sldId id="301" r:id="rId35"/>
    <p:sldId id="300" r:id="rId36"/>
    <p:sldId id="305" r:id="rId37"/>
    <p:sldId id="306" r:id="rId38"/>
    <p:sldId id="311" r:id="rId39"/>
    <p:sldId id="302" r:id="rId40"/>
    <p:sldId id="303" r:id="rId41"/>
    <p:sldId id="304" r:id="rId42"/>
    <p:sldId id="307"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10" d="100"/>
          <a:sy n="110" d="100"/>
        </p:scale>
        <p:origin x="702" y="108"/>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2025/4/10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2025/4/10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2025/4/10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2025/4/10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2025/4/10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2025/4/10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2025/4/10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2025/4/10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2025/4/10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2025/4/10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2025/4/10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2025/4/10</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E49B73B-562E-CA9B-6A32-4FAD5BDE667E}"/>
              </a:ext>
            </a:extLst>
          </p:cNvPr>
          <p:cNvSpPr txBox="1"/>
          <p:nvPr/>
        </p:nvSpPr>
        <p:spPr>
          <a:xfrm>
            <a:off x="2621511" y="2256773"/>
            <a:ext cx="6948978" cy="769441"/>
          </a:xfrm>
          <a:prstGeom prst="rect">
            <a:avLst/>
          </a:prstGeom>
          <a:noFill/>
        </p:spPr>
        <p:txBody>
          <a:bodyPr wrap="square" rtlCol="0">
            <a:spAutoFit/>
          </a:bodyPr>
          <a:lstStyle/>
          <a:p>
            <a:r>
              <a:rPr lang="zh-CN" altLang="en-US" sz="4400" dirty="0"/>
              <a:t>东控（盐城）科技有限公司</a:t>
            </a:r>
          </a:p>
        </p:txBody>
      </p:sp>
      <p:sp>
        <p:nvSpPr>
          <p:cNvPr id="3" name="文本框 2">
            <a:extLst>
              <a:ext uri="{FF2B5EF4-FFF2-40B4-BE49-F238E27FC236}">
                <a16:creationId xmlns:a16="http://schemas.microsoft.com/office/drawing/2014/main" id="{2378C395-E139-4774-E7AB-1DCB9CFDB0DB}"/>
              </a:ext>
            </a:extLst>
          </p:cNvPr>
          <p:cNvSpPr txBox="1"/>
          <p:nvPr/>
        </p:nvSpPr>
        <p:spPr>
          <a:xfrm>
            <a:off x="7803260" y="3917514"/>
            <a:ext cx="1569660" cy="369332"/>
          </a:xfrm>
          <a:prstGeom prst="rect">
            <a:avLst/>
          </a:prstGeom>
          <a:noFill/>
        </p:spPr>
        <p:txBody>
          <a:bodyPr wrap="none" rtlCol="0">
            <a:spAutoFit/>
          </a:bodyPr>
          <a:lstStyle/>
          <a:p>
            <a:r>
              <a:rPr lang="zh-CN" altLang="en-US" dirty="0"/>
              <a:t>主讲人：刘工</a:t>
            </a:r>
          </a:p>
        </p:txBody>
      </p:sp>
      <p:sp>
        <p:nvSpPr>
          <p:cNvPr id="4" name="文本框 3">
            <a:extLst>
              <a:ext uri="{FF2B5EF4-FFF2-40B4-BE49-F238E27FC236}">
                <a16:creationId xmlns:a16="http://schemas.microsoft.com/office/drawing/2014/main" id="{8637F487-B86B-50E4-DD30-03CE6B48C314}"/>
              </a:ext>
            </a:extLst>
          </p:cNvPr>
          <p:cNvSpPr txBox="1"/>
          <p:nvPr/>
        </p:nvSpPr>
        <p:spPr>
          <a:xfrm>
            <a:off x="7803260" y="3341317"/>
            <a:ext cx="1338828" cy="369332"/>
          </a:xfrm>
          <a:prstGeom prst="rect">
            <a:avLst/>
          </a:prstGeom>
          <a:noFill/>
        </p:spPr>
        <p:txBody>
          <a:bodyPr wrap="none" rtlCol="0">
            <a:spAutoFit/>
          </a:bodyPr>
          <a:lstStyle/>
          <a:p>
            <a:r>
              <a:rPr lang="zh-CN" altLang="en-US" dirty="0"/>
              <a:t>热电偶测量</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E965F-0A2C-2259-AED1-22A0312C64B4}"/>
              </a:ext>
            </a:extLst>
          </p:cNvPr>
          <p:cNvSpPr>
            <a:spLocks noGrp="1"/>
          </p:cNvSpPr>
          <p:nvPr>
            <p:ph type="title"/>
          </p:nvPr>
        </p:nvSpPr>
        <p:spPr/>
        <p:txBody>
          <a:bodyPr/>
          <a:lstStyle/>
          <a:p>
            <a:r>
              <a:rPr lang="zh-CN" altLang="en-US" dirty="0"/>
              <a:t>五、</a:t>
            </a:r>
            <a:r>
              <a:rPr lang="en-US" altLang="zh-CN" dirty="0"/>
              <a:t>MAX31856</a:t>
            </a:r>
            <a:endParaRPr lang="zh-CN" altLang="en-US" dirty="0"/>
          </a:p>
        </p:txBody>
      </p:sp>
      <p:pic>
        <p:nvPicPr>
          <p:cNvPr id="9" name="图片 8">
            <a:extLst>
              <a:ext uri="{FF2B5EF4-FFF2-40B4-BE49-F238E27FC236}">
                <a16:creationId xmlns:a16="http://schemas.microsoft.com/office/drawing/2014/main" id="{C92992E0-FA46-5E22-0558-62F75FCDE2CF}"/>
              </a:ext>
            </a:extLst>
          </p:cNvPr>
          <p:cNvPicPr>
            <a:picLocks noChangeAspect="1"/>
          </p:cNvPicPr>
          <p:nvPr/>
        </p:nvPicPr>
        <p:blipFill>
          <a:blip r:embed="rId2"/>
          <a:stretch>
            <a:fillRect/>
          </a:stretch>
        </p:blipFill>
        <p:spPr>
          <a:xfrm>
            <a:off x="6492033" y="2202774"/>
            <a:ext cx="5085567" cy="3152503"/>
          </a:xfrm>
          <a:prstGeom prst="rect">
            <a:avLst/>
          </a:prstGeom>
        </p:spPr>
      </p:pic>
      <p:sp>
        <p:nvSpPr>
          <p:cNvPr id="4" name="文本框 3">
            <a:extLst>
              <a:ext uri="{FF2B5EF4-FFF2-40B4-BE49-F238E27FC236}">
                <a16:creationId xmlns:a16="http://schemas.microsoft.com/office/drawing/2014/main" id="{71A05907-B3DC-0BFD-8647-80AE053EFF5B}"/>
              </a:ext>
            </a:extLst>
          </p:cNvPr>
          <p:cNvSpPr txBox="1"/>
          <p:nvPr/>
        </p:nvSpPr>
        <p:spPr>
          <a:xfrm>
            <a:off x="608400" y="1502723"/>
            <a:ext cx="5883633" cy="4746877"/>
          </a:xfrm>
          <a:prstGeom prst="rect">
            <a:avLst/>
          </a:prstGeom>
          <a:noFill/>
        </p:spPr>
        <p:txBody>
          <a:bodyPr wrap="square" rtlCol="0">
            <a:spAutoFit/>
          </a:bodyPr>
          <a:lstStyle/>
          <a:p>
            <a:pPr>
              <a:lnSpc>
                <a:spcPct val="150000"/>
              </a:lnSpc>
            </a:pPr>
            <a:r>
              <a:rPr lang="zh-CN" altLang="en-US" sz="1200" dirty="0"/>
              <a:t>右图为官方手册中的</a:t>
            </a:r>
            <a:r>
              <a:rPr lang="en-US" altLang="zh-CN" sz="1200" dirty="0"/>
              <a:t>Block Diagram</a:t>
            </a:r>
            <a:r>
              <a:rPr lang="zh-CN" altLang="en-US" sz="1200" dirty="0"/>
              <a:t>，其介绍了</a:t>
            </a:r>
            <a:r>
              <a:rPr lang="en-US" altLang="zh-CN" sz="1200" dirty="0"/>
              <a:t>MAX31856</a:t>
            </a:r>
            <a:r>
              <a:rPr lang="zh-CN" altLang="en-US" sz="1200" dirty="0"/>
              <a:t>的主要模块：</a:t>
            </a:r>
          </a:p>
          <a:p>
            <a:pPr marL="171450" indent="-171450">
              <a:lnSpc>
                <a:spcPct val="150000"/>
              </a:lnSpc>
              <a:buFont typeface="Wingdings" panose="05000000000000000000" pitchFamily="2" charset="2"/>
              <a:buChar char="l"/>
            </a:pPr>
            <a:r>
              <a:rPr lang="en-US" altLang="zh-CN" sz="1200" b="1" dirty="0"/>
              <a:t>INPUT PROTECTION</a:t>
            </a:r>
            <a:r>
              <a:rPr lang="zh-CN" altLang="en-US" sz="1200" dirty="0"/>
              <a:t>：输入保护，即官方手册中提到的热电偶输入端提供</a:t>
            </a:r>
            <a:r>
              <a:rPr lang="en-US" altLang="zh-CN" sz="1200" dirty="0"/>
              <a:t>±45V</a:t>
            </a:r>
            <a:r>
              <a:rPr lang="zh-CN" altLang="en-US" sz="1200" dirty="0"/>
              <a:t>过压保护。</a:t>
            </a:r>
          </a:p>
          <a:p>
            <a:pPr marL="171450" indent="-171450">
              <a:lnSpc>
                <a:spcPct val="150000"/>
              </a:lnSpc>
              <a:buFont typeface="Wingdings" panose="05000000000000000000" pitchFamily="2" charset="2"/>
              <a:buChar char="l"/>
            </a:pPr>
            <a:r>
              <a:rPr lang="en-US" altLang="zh-CN" sz="1200" b="1" dirty="0"/>
              <a:t>FAULT DETECTION</a:t>
            </a:r>
            <a:r>
              <a:rPr lang="zh-CN" altLang="en-US" sz="1200" dirty="0"/>
              <a:t>：故障检测，即官方手册中提到的热电偶开路、过压</a:t>
            </a:r>
            <a:r>
              <a:rPr lang="en-US" altLang="zh-CN" sz="1200" dirty="0"/>
              <a:t>/</a:t>
            </a:r>
            <a:r>
              <a:rPr lang="zh-CN" altLang="en-US" sz="1200" dirty="0"/>
              <a:t>欠压故障检测。</a:t>
            </a:r>
          </a:p>
          <a:p>
            <a:pPr marL="171450" indent="-171450">
              <a:lnSpc>
                <a:spcPct val="150000"/>
              </a:lnSpc>
              <a:buFont typeface="Wingdings" panose="05000000000000000000" pitchFamily="2" charset="2"/>
              <a:buChar char="l"/>
            </a:pPr>
            <a:r>
              <a:rPr lang="en-US" altLang="zh-CN" sz="1200" b="1" dirty="0"/>
              <a:t>PGA</a:t>
            </a:r>
            <a:r>
              <a:rPr lang="zh-CN" altLang="en-US" sz="1200" dirty="0"/>
              <a:t>：可编程增益放大器，由于热电偶的输出电压通常为</a:t>
            </a:r>
            <a:r>
              <a:rPr lang="en-US" altLang="zh-CN" sz="1200" dirty="0"/>
              <a:t>mV</a:t>
            </a:r>
            <a:r>
              <a:rPr lang="zh-CN" altLang="en-US" sz="1200" dirty="0"/>
              <a:t>级别，需要通过放大器将信号放大交给</a:t>
            </a:r>
            <a:r>
              <a:rPr lang="en-US" altLang="zh-CN" sz="1200" dirty="0"/>
              <a:t>ADC</a:t>
            </a:r>
            <a:r>
              <a:rPr lang="zh-CN" altLang="en-US" sz="1200" dirty="0"/>
              <a:t>。</a:t>
            </a:r>
          </a:p>
          <a:p>
            <a:pPr marL="171450" indent="-171450">
              <a:lnSpc>
                <a:spcPct val="150000"/>
              </a:lnSpc>
              <a:buFont typeface="Wingdings" panose="05000000000000000000" pitchFamily="2" charset="2"/>
              <a:buChar char="l"/>
            </a:pPr>
            <a:r>
              <a:rPr lang="en-US" altLang="zh-CN" sz="1200" b="1" dirty="0"/>
              <a:t>19-BIT ADC</a:t>
            </a:r>
            <a:r>
              <a:rPr lang="zh-CN" altLang="en-US" sz="1200" dirty="0"/>
              <a:t>：官方手册中提到的</a:t>
            </a:r>
            <a:r>
              <a:rPr lang="en-US" altLang="zh-CN" sz="1200" dirty="0"/>
              <a:t>19</a:t>
            </a:r>
            <a:r>
              <a:rPr lang="zh-CN" altLang="en-US" sz="1200" dirty="0"/>
              <a:t>位</a:t>
            </a:r>
            <a:r>
              <a:rPr lang="en-US" altLang="zh-CN" sz="1200" dirty="0"/>
              <a:t>ADC</a:t>
            </a:r>
            <a:r>
              <a:rPr lang="zh-CN" altLang="en-US" sz="1200" dirty="0"/>
              <a:t>，将放大器放大之后的信号转换为数据信号，同时进行低通滤波和陷波处理。</a:t>
            </a:r>
          </a:p>
          <a:p>
            <a:pPr marL="171450" indent="-171450">
              <a:lnSpc>
                <a:spcPct val="150000"/>
              </a:lnSpc>
              <a:buFont typeface="Wingdings" panose="05000000000000000000" pitchFamily="2" charset="2"/>
              <a:buChar char="l"/>
            </a:pPr>
            <a:r>
              <a:rPr lang="en-US" altLang="zh-CN" sz="1200" b="1" dirty="0"/>
              <a:t>TEMPERATURE SENSOR</a:t>
            </a:r>
            <a:r>
              <a:rPr lang="zh-CN" altLang="en-US" sz="1200" dirty="0"/>
              <a:t>：</a:t>
            </a:r>
            <a:r>
              <a:rPr lang="en-US" altLang="zh-CN" sz="1200" dirty="0"/>
              <a:t>MAX31856</a:t>
            </a:r>
            <a:r>
              <a:rPr lang="zh-CN" altLang="en-US" sz="1200" dirty="0"/>
              <a:t>内部提供的高精度测温器件，用于测量冷端温度，在</a:t>
            </a:r>
            <a:r>
              <a:rPr lang="en-US" altLang="zh-CN" sz="1200" dirty="0"/>
              <a:t>-20°C</a:t>
            </a:r>
            <a:r>
              <a:rPr lang="zh-CN" altLang="en-US" sz="1200" dirty="0"/>
              <a:t>至</a:t>
            </a:r>
            <a:r>
              <a:rPr lang="en-US" altLang="zh-CN" sz="1200" dirty="0"/>
              <a:t>+85°C</a:t>
            </a:r>
            <a:r>
              <a:rPr lang="zh-CN" altLang="en-US" sz="1200" dirty="0"/>
              <a:t>温度范围内，精度优于</a:t>
            </a:r>
            <a:r>
              <a:rPr lang="en-US" altLang="zh-CN" sz="1200" dirty="0"/>
              <a:t>±0.7℃</a:t>
            </a:r>
            <a:r>
              <a:rPr lang="zh-CN" altLang="en-US" sz="1200" dirty="0"/>
              <a:t>。</a:t>
            </a:r>
          </a:p>
          <a:p>
            <a:pPr marL="171450" indent="-171450">
              <a:lnSpc>
                <a:spcPct val="150000"/>
              </a:lnSpc>
              <a:buFont typeface="Wingdings" panose="05000000000000000000" pitchFamily="2" charset="2"/>
              <a:buChar char="l"/>
            </a:pPr>
            <a:r>
              <a:rPr lang="en-US" altLang="zh-CN" sz="1200" b="1" dirty="0"/>
              <a:t>LINEARIZATION</a:t>
            </a:r>
            <a:r>
              <a:rPr lang="zh-CN" altLang="en-US" sz="1200" dirty="0"/>
              <a:t>：内部使用查表法和插值算法将</a:t>
            </a:r>
            <a:r>
              <a:rPr lang="en-US" altLang="zh-CN" sz="1200" dirty="0"/>
              <a:t>ADC</a:t>
            </a:r>
            <a:r>
              <a:rPr lang="zh-CN" altLang="en-US" sz="1200" dirty="0"/>
              <a:t>输出的电压值转换为对应的温度。</a:t>
            </a:r>
          </a:p>
          <a:p>
            <a:pPr marL="171450" indent="-171450">
              <a:lnSpc>
                <a:spcPct val="150000"/>
              </a:lnSpc>
              <a:buFont typeface="Wingdings" panose="05000000000000000000" pitchFamily="2" charset="2"/>
              <a:buChar char="l"/>
            </a:pPr>
            <a:r>
              <a:rPr lang="en-US" altLang="zh-CN" sz="1200" b="1" dirty="0"/>
              <a:t>COLD-JUNCTION COMPENSATION</a:t>
            </a:r>
            <a:r>
              <a:rPr lang="zh-CN" altLang="en-US" sz="1200" dirty="0"/>
              <a:t>：冷端补偿电路。</a:t>
            </a:r>
          </a:p>
          <a:p>
            <a:pPr marL="171450" indent="-171450">
              <a:lnSpc>
                <a:spcPct val="150000"/>
              </a:lnSpc>
              <a:buFont typeface="Wingdings" panose="05000000000000000000" pitchFamily="2" charset="2"/>
              <a:buChar char="l"/>
            </a:pPr>
            <a:r>
              <a:rPr lang="en-US" altLang="zh-CN" sz="1200" b="1" dirty="0"/>
              <a:t>CONTROL</a:t>
            </a:r>
            <a:r>
              <a:rPr lang="zh-CN" altLang="en-US" sz="1200" dirty="0"/>
              <a:t>：</a:t>
            </a:r>
            <a:r>
              <a:rPr lang="en-US" altLang="zh-CN" sz="1200" dirty="0"/>
              <a:t>MAX31856</a:t>
            </a:r>
            <a:r>
              <a:rPr lang="zh-CN" altLang="en-US" sz="1200" dirty="0"/>
              <a:t>内部的逻辑控制电路。</a:t>
            </a:r>
          </a:p>
          <a:p>
            <a:pPr marL="171450" indent="-171450">
              <a:lnSpc>
                <a:spcPct val="150000"/>
              </a:lnSpc>
              <a:buFont typeface="Wingdings" panose="05000000000000000000" pitchFamily="2" charset="2"/>
              <a:buChar char="l"/>
            </a:pPr>
            <a:r>
              <a:rPr lang="en-US" altLang="zh-CN" sz="1200" b="1" dirty="0"/>
              <a:t>INTERFACE</a:t>
            </a:r>
            <a:r>
              <a:rPr lang="zh-CN" altLang="en-US" sz="1200" dirty="0"/>
              <a:t>：提供的外部通信接口。</a:t>
            </a:r>
          </a:p>
          <a:p>
            <a:pPr marL="628650" lvl="1" indent="-171450">
              <a:lnSpc>
                <a:spcPct val="150000"/>
              </a:lnSpc>
              <a:buFont typeface="Wingdings" panose="05000000000000000000" pitchFamily="2" charset="2"/>
              <a:buChar char="l"/>
            </a:pPr>
            <a:endParaRPr lang="zh-CN" altLang="en-US" sz="1100" dirty="0"/>
          </a:p>
        </p:txBody>
      </p:sp>
    </p:spTree>
    <p:extLst>
      <p:ext uri="{BB962C8B-B14F-4D97-AF65-F5344CB8AC3E}">
        <p14:creationId xmlns:p14="http://schemas.microsoft.com/office/powerpoint/2010/main" val="144954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E3F55-3CDA-028B-3FDB-094E3244D3AF}"/>
              </a:ext>
            </a:extLst>
          </p:cNvPr>
          <p:cNvSpPr>
            <a:spLocks noGrp="1"/>
          </p:cNvSpPr>
          <p:nvPr>
            <p:ph type="title"/>
          </p:nvPr>
        </p:nvSpPr>
        <p:spPr/>
        <p:txBody>
          <a:bodyPr/>
          <a:lstStyle/>
          <a:p>
            <a:r>
              <a:rPr lang="zh-CN" altLang="en-US" dirty="0"/>
              <a:t>五、</a:t>
            </a:r>
            <a:r>
              <a:rPr lang="en-US" altLang="zh-CN" dirty="0"/>
              <a:t>MAX31856</a:t>
            </a:r>
            <a:endParaRPr lang="zh-CN" altLang="en-US" dirty="0"/>
          </a:p>
        </p:txBody>
      </p:sp>
      <p:pic>
        <p:nvPicPr>
          <p:cNvPr id="5" name="图片 4">
            <a:extLst>
              <a:ext uri="{FF2B5EF4-FFF2-40B4-BE49-F238E27FC236}">
                <a16:creationId xmlns:a16="http://schemas.microsoft.com/office/drawing/2014/main" id="{44670A6A-7CB6-68F7-E5A2-110D902ABC54}"/>
              </a:ext>
            </a:extLst>
          </p:cNvPr>
          <p:cNvPicPr>
            <a:picLocks noChangeAspect="1"/>
          </p:cNvPicPr>
          <p:nvPr/>
        </p:nvPicPr>
        <p:blipFill>
          <a:blip r:embed="rId2"/>
          <a:stretch>
            <a:fillRect/>
          </a:stretch>
        </p:blipFill>
        <p:spPr>
          <a:xfrm>
            <a:off x="5667716" y="1710578"/>
            <a:ext cx="6524284" cy="3436843"/>
          </a:xfrm>
          <a:prstGeom prst="rect">
            <a:avLst/>
          </a:prstGeom>
        </p:spPr>
      </p:pic>
      <p:sp>
        <p:nvSpPr>
          <p:cNvPr id="8" name="文本框 7">
            <a:extLst>
              <a:ext uri="{FF2B5EF4-FFF2-40B4-BE49-F238E27FC236}">
                <a16:creationId xmlns:a16="http://schemas.microsoft.com/office/drawing/2014/main" id="{83A70152-4C46-42B9-15E3-74410A7F7F6C}"/>
              </a:ext>
            </a:extLst>
          </p:cNvPr>
          <p:cNvSpPr txBox="1"/>
          <p:nvPr/>
        </p:nvSpPr>
        <p:spPr>
          <a:xfrm>
            <a:off x="6487886" y="5677989"/>
            <a:ext cx="45719"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365135EC-C991-F9B6-F3BD-759F5468D05A}"/>
              </a:ext>
            </a:extLst>
          </p:cNvPr>
          <p:cNvSpPr txBox="1"/>
          <p:nvPr/>
        </p:nvSpPr>
        <p:spPr>
          <a:xfrm>
            <a:off x="608400" y="1737319"/>
            <a:ext cx="5180623" cy="3106363"/>
          </a:xfrm>
          <a:prstGeom prst="rect">
            <a:avLst/>
          </a:prstGeom>
          <a:noFill/>
        </p:spPr>
        <p:txBody>
          <a:bodyPr wrap="square" rtlCol="0">
            <a:spAutoFit/>
          </a:bodyPr>
          <a:lstStyle/>
          <a:p>
            <a:pPr>
              <a:lnSpc>
                <a:spcPct val="150000"/>
              </a:lnSpc>
            </a:pPr>
            <a:r>
              <a:rPr lang="zh-CN" altLang="en-US" sz="1200" dirty="0"/>
              <a:t>右图为官方手册中的</a:t>
            </a:r>
            <a:r>
              <a:rPr lang="en-US" altLang="zh-CN" sz="1200" dirty="0"/>
              <a:t>Typical Application Circuit</a:t>
            </a:r>
            <a:r>
              <a:rPr lang="zh-CN" altLang="en-US" sz="1200" dirty="0"/>
              <a:t>：</a:t>
            </a:r>
          </a:p>
          <a:p>
            <a:pPr marL="171450" indent="-171450">
              <a:lnSpc>
                <a:spcPct val="150000"/>
              </a:lnSpc>
              <a:buFont typeface="Wingdings" panose="05000000000000000000" pitchFamily="2" charset="2"/>
              <a:buChar char="l"/>
            </a:pPr>
            <a:r>
              <a:rPr lang="zh-CN" altLang="en-US" sz="1200" dirty="0"/>
              <a:t>在</a:t>
            </a:r>
            <a:r>
              <a:rPr lang="en-US" altLang="zh-CN" sz="1200" dirty="0"/>
              <a:t>VDD</a:t>
            </a:r>
            <a:r>
              <a:rPr lang="zh-CN" altLang="en-US" sz="1200" dirty="0"/>
              <a:t>和</a:t>
            </a:r>
            <a:r>
              <a:rPr lang="en-US" altLang="zh-CN" sz="1200" dirty="0"/>
              <a:t>GND</a:t>
            </a:r>
            <a:r>
              <a:rPr lang="zh-CN" altLang="en-US" sz="1200" dirty="0"/>
              <a:t>之间放置一个</a:t>
            </a:r>
            <a:r>
              <a:rPr lang="en-US" altLang="zh-CN" sz="1200" dirty="0"/>
              <a:t>0.1uF</a:t>
            </a:r>
            <a:r>
              <a:rPr lang="zh-CN" altLang="en-US" sz="1200" dirty="0"/>
              <a:t>电容。</a:t>
            </a:r>
            <a:endParaRPr lang="en-US" altLang="zh-CN" sz="1200" dirty="0"/>
          </a:p>
          <a:p>
            <a:pPr marL="628650" lvl="1" indent="-171450">
              <a:lnSpc>
                <a:spcPct val="150000"/>
              </a:lnSpc>
              <a:buFont typeface="Wingdings" panose="05000000000000000000" pitchFamily="2" charset="2"/>
              <a:buChar char="n"/>
            </a:pPr>
            <a:r>
              <a:rPr lang="zh-CN" altLang="en-US" sz="1200" dirty="0"/>
              <a:t>降低电源耦合噪声的影响。</a:t>
            </a:r>
          </a:p>
          <a:p>
            <a:pPr marL="171450" indent="-171450">
              <a:lnSpc>
                <a:spcPct val="150000"/>
              </a:lnSpc>
              <a:buFont typeface="Wingdings" panose="05000000000000000000" pitchFamily="2" charset="2"/>
              <a:buChar char="l"/>
            </a:pPr>
            <a:r>
              <a:rPr lang="zh-CN" altLang="en-US" sz="1200" dirty="0"/>
              <a:t>在</a:t>
            </a:r>
            <a:r>
              <a:rPr lang="en-US" altLang="zh-CN" sz="1200" dirty="0"/>
              <a:t>T+</a:t>
            </a:r>
            <a:r>
              <a:rPr lang="zh-CN" altLang="en-US" sz="1200" dirty="0"/>
              <a:t>和</a:t>
            </a:r>
            <a:r>
              <a:rPr lang="en-US" altLang="zh-CN" sz="1200" dirty="0"/>
              <a:t>T-</a:t>
            </a:r>
            <a:r>
              <a:rPr lang="zh-CN" altLang="en-US" sz="1200" dirty="0"/>
              <a:t>引脚之间放置</a:t>
            </a:r>
            <a:r>
              <a:rPr lang="en-US" altLang="zh-CN" sz="1200" dirty="0"/>
              <a:t>0.1uF</a:t>
            </a:r>
            <a:r>
              <a:rPr lang="zh-CN" altLang="en-US" sz="1200" dirty="0"/>
              <a:t>电容。</a:t>
            </a:r>
          </a:p>
          <a:p>
            <a:pPr marL="628650" lvl="1" indent="-171450">
              <a:lnSpc>
                <a:spcPct val="150000"/>
              </a:lnSpc>
              <a:buFont typeface="Wingdings" panose="05000000000000000000" pitchFamily="2" charset="2"/>
              <a:buChar char="n"/>
            </a:pPr>
            <a:r>
              <a:rPr lang="zh-CN" altLang="en-US" sz="1200" dirty="0"/>
              <a:t>滤除热电偶引线上的噪声。</a:t>
            </a:r>
          </a:p>
          <a:p>
            <a:pPr marL="171450" indent="-171450">
              <a:lnSpc>
                <a:spcPct val="150000"/>
              </a:lnSpc>
              <a:buFont typeface="Wingdings" panose="05000000000000000000" pitchFamily="2" charset="2"/>
              <a:buChar char="l"/>
            </a:pPr>
            <a:r>
              <a:rPr lang="zh-CN" altLang="en-US" sz="1200" dirty="0"/>
              <a:t>在</a:t>
            </a:r>
            <a:r>
              <a:rPr lang="en-US" altLang="zh-CN" sz="1200" dirty="0"/>
              <a:t>T+</a:t>
            </a:r>
            <a:r>
              <a:rPr lang="zh-CN" altLang="en-US" sz="1200" dirty="0"/>
              <a:t>和</a:t>
            </a:r>
            <a:r>
              <a:rPr lang="en-US" altLang="zh-CN" sz="1200" dirty="0"/>
              <a:t>GND</a:t>
            </a:r>
            <a:r>
              <a:rPr lang="zh-CN" altLang="en-US" sz="1200" dirty="0"/>
              <a:t>、</a:t>
            </a:r>
            <a:r>
              <a:rPr lang="en-US" altLang="zh-CN" sz="1200" dirty="0"/>
              <a:t>T-</a:t>
            </a:r>
            <a:r>
              <a:rPr lang="zh-CN" altLang="en-US" sz="1200" dirty="0"/>
              <a:t>和</a:t>
            </a:r>
            <a:r>
              <a:rPr lang="en-US" altLang="zh-CN" sz="1200" dirty="0"/>
              <a:t>GND</a:t>
            </a:r>
            <a:r>
              <a:rPr lang="zh-CN" altLang="en-US" sz="1200" dirty="0"/>
              <a:t>之间放置</a:t>
            </a:r>
            <a:r>
              <a:rPr lang="en-US" altLang="zh-CN" sz="1200" dirty="0"/>
              <a:t>0.01uF</a:t>
            </a:r>
            <a:r>
              <a:rPr lang="zh-CN" altLang="en-US" sz="1200" dirty="0"/>
              <a:t>电容。</a:t>
            </a:r>
          </a:p>
          <a:p>
            <a:pPr marL="628650" lvl="1" indent="-171450">
              <a:lnSpc>
                <a:spcPct val="150000"/>
              </a:lnSpc>
              <a:buFont typeface="Wingdings" panose="05000000000000000000" pitchFamily="2" charset="2"/>
              <a:buChar char="n"/>
            </a:pPr>
            <a:r>
              <a:rPr lang="zh-CN" altLang="en-US" sz="1200" dirty="0"/>
              <a:t>在噪声水平较高的环境下，降低噪声干扰，尤其是明显的射频场。</a:t>
            </a:r>
          </a:p>
          <a:p>
            <a:pPr marL="171450" indent="-171450">
              <a:lnSpc>
                <a:spcPct val="150000"/>
              </a:lnSpc>
              <a:buFont typeface="Wingdings" panose="05000000000000000000" pitchFamily="2" charset="2"/>
              <a:buChar char="l"/>
            </a:pPr>
            <a:r>
              <a:rPr lang="zh-CN" altLang="en-US" sz="1200" dirty="0"/>
              <a:t>将 </a:t>
            </a:r>
            <a:r>
              <a:rPr lang="en-US" altLang="zh-CN" sz="1200" dirty="0"/>
              <a:t>BIAS </a:t>
            </a:r>
            <a:r>
              <a:rPr lang="zh-CN" altLang="en-US" sz="1200" dirty="0"/>
              <a:t>连接到 </a:t>
            </a:r>
            <a:r>
              <a:rPr lang="en-US" altLang="zh-CN" sz="1200" dirty="0"/>
              <a:t>T-</a:t>
            </a:r>
            <a:r>
              <a:rPr lang="zh-CN" altLang="en-US" sz="1200" dirty="0"/>
              <a:t>，可将热电偶偏置在放大器的共模输入范围内。</a:t>
            </a:r>
            <a:endParaRPr lang="en-US" altLang="zh-CN" sz="1200" dirty="0"/>
          </a:p>
          <a:p>
            <a:pPr marL="628650" lvl="1" indent="-171450">
              <a:lnSpc>
                <a:spcPct val="150000"/>
              </a:lnSpc>
              <a:buFont typeface="Wingdings" panose="05000000000000000000" pitchFamily="2" charset="2"/>
              <a:buChar char="n"/>
            </a:pPr>
            <a:r>
              <a:rPr lang="en-US" altLang="zh-CN" sz="1200" dirty="0"/>
              <a:t>BIAS </a:t>
            </a:r>
            <a:r>
              <a:rPr lang="zh-CN" altLang="en-US" sz="1200" dirty="0"/>
              <a:t>输出约 </a:t>
            </a:r>
            <a:r>
              <a:rPr lang="en-US" altLang="zh-CN" sz="1200" dirty="0"/>
              <a:t>0.735V</a:t>
            </a:r>
            <a:r>
              <a:rPr lang="zh-CN" altLang="en-US" sz="1200" dirty="0"/>
              <a:t>，使 </a:t>
            </a:r>
            <a:r>
              <a:rPr lang="en-US" altLang="zh-CN" sz="1200" dirty="0"/>
              <a:t>T- </a:t>
            </a:r>
            <a:r>
              <a:rPr lang="zh-CN" altLang="en-US" sz="1200" dirty="0"/>
              <a:t>固定在该电位，</a:t>
            </a:r>
            <a:r>
              <a:rPr lang="en-US" altLang="zh-CN" sz="1200" dirty="0"/>
              <a:t>T+ </a:t>
            </a:r>
            <a:r>
              <a:rPr lang="zh-CN" altLang="en-US" sz="1200" dirty="0"/>
              <a:t>相对 </a:t>
            </a:r>
            <a:r>
              <a:rPr lang="en-US" altLang="zh-CN" sz="1200" dirty="0"/>
              <a:t>T- </a:t>
            </a:r>
            <a:r>
              <a:rPr lang="zh-CN" altLang="en-US" sz="1200" dirty="0"/>
              <a:t>的差值即为热电偶信号。这样可确保共模电压稳定，避免因噪声或接地差异导致 </a:t>
            </a:r>
            <a:r>
              <a:rPr lang="en-US" altLang="zh-CN" sz="1200" dirty="0"/>
              <a:t>ADC </a:t>
            </a:r>
            <a:r>
              <a:rPr lang="zh-CN" altLang="en-US" sz="1200" dirty="0"/>
              <a:t>精度下降。</a:t>
            </a:r>
            <a:endParaRPr lang="en-US" altLang="zh-CN" sz="1200" dirty="0"/>
          </a:p>
        </p:txBody>
      </p:sp>
    </p:spTree>
    <p:extLst>
      <p:ext uri="{BB962C8B-B14F-4D97-AF65-F5344CB8AC3E}">
        <p14:creationId xmlns:p14="http://schemas.microsoft.com/office/powerpoint/2010/main" val="64220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08797-6427-8FFC-FD10-50F6D111F53F}"/>
              </a:ext>
            </a:extLst>
          </p:cNvPr>
          <p:cNvSpPr>
            <a:spLocks noGrp="1"/>
          </p:cNvSpPr>
          <p:nvPr>
            <p:ph type="title"/>
          </p:nvPr>
        </p:nvSpPr>
        <p:spPr/>
        <p:txBody>
          <a:bodyPr/>
          <a:lstStyle/>
          <a:p>
            <a:r>
              <a:rPr lang="zh-CN" altLang="en-US" dirty="0"/>
              <a:t>五、</a:t>
            </a:r>
            <a:r>
              <a:rPr lang="en-US" altLang="zh-CN" dirty="0"/>
              <a:t>MAX31856</a:t>
            </a:r>
            <a:r>
              <a:rPr lang="zh-CN" altLang="en-US" dirty="0"/>
              <a:t>（内部寄存器）</a:t>
            </a:r>
          </a:p>
        </p:txBody>
      </p:sp>
      <p:graphicFrame>
        <p:nvGraphicFramePr>
          <p:cNvPr id="4" name="内容占位符 3">
            <a:extLst>
              <a:ext uri="{FF2B5EF4-FFF2-40B4-BE49-F238E27FC236}">
                <a16:creationId xmlns:a16="http://schemas.microsoft.com/office/drawing/2014/main" id="{89E3B501-3C9E-9236-821F-1813C97E0AC9}"/>
              </a:ext>
            </a:extLst>
          </p:cNvPr>
          <p:cNvGraphicFramePr>
            <a:graphicFrameLocks noGrp="1"/>
          </p:cNvGraphicFramePr>
          <p:nvPr>
            <p:ph idx="1"/>
            <p:extLst>
              <p:ext uri="{D42A27DB-BD31-4B8C-83A1-F6EECF244321}">
                <p14:modId xmlns:p14="http://schemas.microsoft.com/office/powerpoint/2010/main" val="3889133342"/>
              </p:ext>
            </p:extLst>
          </p:nvPr>
        </p:nvGraphicFramePr>
        <p:xfrm>
          <a:off x="608013" y="1490663"/>
          <a:ext cx="10969200" cy="4927552"/>
        </p:xfrm>
        <a:graphic>
          <a:graphicData uri="http://schemas.openxmlformats.org/drawingml/2006/table">
            <a:tbl>
              <a:tblPr firstRow="1" bandRow="1">
                <a:tableStyleId>{5C22544A-7EE6-4342-B048-85BDC9FD1C3A}</a:tableStyleId>
              </a:tblPr>
              <a:tblGrid>
                <a:gridCol w="1455918">
                  <a:extLst>
                    <a:ext uri="{9D8B030D-6E8A-4147-A177-3AD203B41FA5}">
                      <a16:colId xmlns:a16="http://schemas.microsoft.com/office/drawing/2014/main" val="1303388596"/>
                    </a:ext>
                  </a:extLst>
                </a:gridCol>
                <a:gridCol w="1262743">
                  <a:extLst>
                    <a:ext uri="{9D8B030D-6E8A-4147-A177-3AD203B41FA5}">
                      <a16:colId xmlns:a16="http://schemas.microsoft.com/office/drawing/2014/main" val="2785450642"/>
                    </a:ext>
                  </a:extLst>
                </a:gridCol>
                <a:gridCol w="1314995">
                  <a:extLst>
                    <a:ext uri="{9D8B030D-6E8A-4147-A177-3AD203B41FA5}">
                      <a16:colId xmlns:a16="http://schemas.microsoft.com/office/drawing/2014/main" val="89817613"/>
                    </a:ext>
                  </a:extLst>
                </a:gridCol>
                <a:gridCol w="1210491">
                  <a:extLst>
                    <a:ext uri="{9D8B030D-6E8A-4147-A177-3AD203B41FA5}">
                      <a16:colId xmlns:a16="http://schemas.microsoft.com/office/drawing/2014/main" val="2306814475"/>
                    </a:ext>
                  </a:extLst>
                </a:gridCol>
                <a:gridCol w="1280160">
                  <a:extLst>
                    <a:ext uri="{9D8B030D-6E8A-4147-A177-3AD203B41FA5}">
                      <a16:colId xmlns:a16="http://schemas.microsoft.com/office/drawing/2014/main" val="3993589829"/>
                    </a:ext>
                  </a:extLst>
                </a:gridCol>
                <a:gridCol w="4444893">
                  <a:extLst>
                    <a:ext uri="{9D8B030D-6E8A-4147-A177-3AD203B41FA5}">
                      <a16:colId xmlns:a16="http://schemas.microsoft.com/office/drawing/2014/main" val="3760134906"/>
                    </a:ext>
                  </a:extLst>
                </a:gridCol>
              </a:tblGrid>
              <a:tr h="289856">
                <a:tc>
                  <a:txBody>
                    <a:bodyPr/>
                    <a:lstStyle/>
                    <a:p>
                      <a:pPr algn="ctr"/>
                      <a:r>
                        <a:rPr lang="zh-CN" altLang="en-US" sz="1200" dirty="0"/>
                        <a:t>寄存器名称</a:t>
                      </a:r>
                    </a:p>
                  </a:txBody>
                  <a:tcPr anchor="ctr"/>
                </a:tc>
                <a:tc>
                  <a:txBody>
                    <a:bodyPr/>
                    <a:lstStyle/>
                    <a:p>
                      <a:pPr algn="ctr"/>
                      <a:r>
                        <a:rPr lang="zh-CN" altLang="en-US" sz="1200" dirty="0"/>
                        <a:t>读地址</a:t>
                      </a:r>
                    </a:p>
                  </a:txBody>
                  <a:tcPr anchor="ctr"/>
                </a:tc>
                <a:tc>
                  <a:txBody>
                    <a:bodyPr/>
                    <a:lstStyle/>
                    <a:p>
                      <a:pPr algn="ctr"/>
                      <a:r>
                        <a:rPr lang="zh-CN" altLang="en-US" sz="1200" dirty="0"/>
                        <a:t>写地址</a:t>
                      </a:r>
                    </a:p>
                  </a:txBody>
                  <a:tcPr anchor="ctr"/>
                </a:tc>
                <a:tc>
                  <a:txBody>
                    <a:bodyPr/>
                    <a:lstStyle/>
                    <a:p>
                      <a:pPr algn="ctr"/>
                      <a:r>
                        <a:rPr lang="zh-CN" altLang="en-US" sz="1200" dirty="0"/>
                        <a:t>初始状态</a:t>
                      </a:r>
                    </a:p>
                  </a:txBody>
                  <a:tcPr anchor="ctr"/>
                </a:tc>
                <a:tc>
                  <a:txBody>
                    <a:bodyPr/>
                    <a:lstStyle/>
                    <a:p>
                      <a:pPr algn="ctr"/>
                      <a:r>
                        <a:rPr lang="zh-CN" altLang="en-US" sz="1200" dirty="0"/>
                        <a:t>读</a:t>
                      </a:r>
                      <a:r>
                        <a:rPr lang="en-US" altLang="zh-CN" sz="1200" dirty="0"/>
                        <a:t>/</a:t>
                      </a:r>
                      <a:r>
                        <a:rPr lang="zh-CN" altLang="en-US" sz="1200" dirty="0"/>
                        <a:t>写</a:t>
                      </a:r>
                    </a:p>
                  </a:txBody>
                  <a:tcPr anchor="ctr"/>
                </a:tc>
                <a:tc>
                  <a:txBody>
                    <a:bodyPr/>
                    <a:lstStyle/>
                    <a:p>
                      <a:pPr algn="ctr"/>
                      <a:r>
                        <a:rPr lang="zh-CN" altLang="en-US" sz="1200" dirty="0"/>
                        <a:t>备注</a:t>
                      </a:r>
                    </a:p>
                  </a:txBody>
                  <a:tcPr anchor="ctr"/>
                </a:tc>
                <a:extLst>
                  <a:ext uri="{0D108BD9-81ED-4DB2-BD59-A6C34878D82A}">
                    <a16:rowId xmlns:a16="http://schemas.microsoft.com/office/drawing/2014/main" val="2118136633"/>
                  </a:ext>
                </a:extLst>
              </a:tr>
              <a:tr h="289856">
                <a:tc>
                  <a:txBody>
                    <a:bodyPr/>
                    <a:lstStyle/>
                    <a:p>
                      <a:pPr algn="ctr"/>
                      <a:r>
                        <a:rPr lang="en-US" altLang="zh-CN" sz="1200" dirty="0"/>
                        <a:t>CR0</a:t>
                      </a:r>
                      <a:endParaRPr lang="zh-CN" altLang="en-US" sz="1200" dirty="0"/>
                    </a:p>
                  </a:txBody>
                  <a:tcPr anchor="ctr"/>
                </a:tc>
                <a:tc>
                  <a:txBody>
                    <a:bodyPr/>
                    <a:lstStyle/>
                    <a:p>
                      <a:pPr algn="ctr"/>
                      <a:r>
                        <a:rPr lang="en-US" altLang="zh-CN" sz="1200" dirty="0"/>
                        <a:t>00h</a:t>
                      </a:r>
                      <a:endParaRPr lang="zh-CN" altLang="en-US" sz="1200" dirty="0"/>
                    </a:p>
                  </a:txBody>
                  <a:tcPr anchor="ctr"/>
                </a:tc>
                <a:tc>
                  <a:txBody>
                    <a:bodyPr/>
                    <a:lstStyle/>
                    <a:p>
                      <a:pPr algn="ctr"/>
                      <a:r>
                        <a:rPr lang="en-US" altLang="zh-CN" sz="1200" dirty="0"/>
                        <a:t>80h</a:t>
                      </a:r>
                      <a:endParaRPr lang="zh-CN" altLang="en-US" sz="1200" dirty="0"/>
                    </a:p>
                  </a:txBody>
                  <a:tcPr anchor="ctr"/>
                </a:tc>
                <a:tc>
                  <a:txBody>
                    <a:bodyPr/>
                    <a:lstStyle/>
                    <a:p>
                      <a:pPr algn="ctr"/>
                      <a:r>
                        <a:rPr lang="en-US" altLang="zh-CN" sz="1200" dirty="0"/>
                        <a:t>00h</a:t>
                      </a:r>
                      <a:endParaRPr lang="zh-CN" altLang="en-US" sz="1200" dirty="0"/>
                    </a:p>
                  </a:txBody>
                  <a:tcPr anchor="ctr"/>
                </a:tc>
                <a:tc>
                  <a:txBody>
                    <a:bodyPr/>
                    <a:lstStyle/>
                    <a:p>
                      <a:pPr algn="ctr"/>
                      <a:r>
                        <a:rPr lang="zh-CN" altLang="en-US" sz="1200" dirty="0"/>
                        <a:t>读</a:t>
                      </a:r>
                      <a:r>
                        <a:rPr lang="en-US" altLang="zh-CN" sz="1200" dirty="0"/>
                        <a:t>/</a:t>
                      </a:r>
                      <a:r>
                        <a:rPr lang="zh-CN" altLang="en-US" sz="1200" dirty="0"/>
                        <a:t>写</a:t>
                      </a:r>
                    </a:p>
                  </a:txBody>
                  <a:tcPr anchor="ctr"/>
                </a:tc>
                <a:tc>
                  <a:txBody>
                    <a:bodyPr/>
                    <a:lstStyle/>
                    <a:p>
                      <a:pPr algn="ctr"/>
                      <a:r>
                        <a:rPr lang="zh-CN" altLang="en-US" sz="1200" dirty="0"/>
                        <a:t>配置</a:t>
                      </a:r>
                      <a:r>
                        <a:rPr lang="en-US" altLang="zh-CN" sz="1200" dirty="0"/>
                        <a:t>0</a:t>
                      </a:r>
                      <a:r>
                        <a:rPr lang="zh-CN" altLang="en-US" sz="1200" dirty="0"/>
                        <a:t>寄存器</a:t>
                      </a:r>
                    </a:p>
                  </a:txBody>
                  <a:tcPr anchor="ctr"/>
                </a:tc>
                <a:extLst>
                  <a:ext uri="{0D108BD9-81ED-4DB2-BD59-A6C34878D82A}">
                    <a16:rowId xmlns:a16="http://schemas.microsoft.com/office/drawing/2014/main" val="1568737709"/>
                  </a:ext>
                </a:extLst>
              </a:tr>
              <a:tr h="289856">
                <a:tc>
                  <a:txBody>
                    <a:bodyPr/>
                    <a:lstStyle/>
                    <a:p>
                      <a:pPr algn="ctr"/>
                      <a:r>
                        <a:rPr lang="en-US" altLang="zh-CN" sz="1200" dirty="0"/>
                        <a:t>CR1</a:t>
                      </a:r>
                      <a:endParaRPr lang="zh-CN" altLang="en-US" sz="1200" dirty="0"/>
                    </a:p>
                  </a:txBody>
                  <a:tcPr anchor="ctr"/>
                </a:tc>
                <a:tc>
                  <a:txBody>
                    <a:bodyPr/>
                    <a:lstStyle/>
                    <a:p>
                      <a:pPr algn="ctr"/>
                      <a:r>
                        <a:rPr lang="en-US" altLang="zh-CN" sz="1200" dirty="0"/>
                        <a:t>01h</a:t>
                      </a:r>
                      <a:endParaRPr lang="zh-CN" altLang="en-US" sz="1200" dirty="0"/>
                    </a:p>
                  </a:txBody>
                  <a:tcPr anchor="ctr"/>
                </a:tc>
                <a:tc>
                  <a:txBody>
                    <a:bodyPr/>
                    <a:lstStyle/>
                    <a:p>
                      <a:pPr algn="ctr"/>
                      <a:r>
                        <a:rPr lang="en-US" altLang="zh-CN" sz="1200" dirty="0"/>
                        <a:t>81h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03h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读</a:t>
                      </a:r>
                      <a:r>
                        <a:rPr lang="en-US" altLang="zh-CN" sz="1200" dirty="0"/>
                        <a:t>/</a:t>
                      </a:r>
                      <a:r>
                        <a:rPr lang="zh-CN" altLang="en-US" sz="1200" dirty="0"/>
                        <a:t>写</a:t>
                      </a:r>
                    </a:p>
                  </a:txBody>
                  <a:tcPr anchor="ctr"/>
                </a:tc>
                <a:tc>
                  <a:txBody>
                    <a:bodyPr/>
                    <a:lstStyle/>
                    <a:p>
                      <a:pPr algn="ctr"/>
                      <a:r>
                        <a:rPr lang="zh-CN" altLang="en-US" sz="1200" dirty="0"/>
                        <a:t>配置</a:t>
                      </a:r>
                      <a:r>
                        <a:rPr lang="en-US" altLang="zh-CN" sz="1200" dirty="0"/>
                        <a:t>1</a:t>
                      </a:r>
                      <a:r>
                        <a:rPr lang="zh-CN" altLang="en-US" sz="1200" dirty="0"/>
                        <a:t>寄存器</a:t>
                      </a:r>
                    </a:p>
                  </a:txBody>
                  <a:tcPr anchor="ctr"/>
                </a:tc>
                <a:extLst>
                  <a:ext uri="{0D108BD9-81ED-4DB2-BD59-A6C34878D82A}">
                    <a16:rowId xmlns:a16="http://schemas.microsoft.com/office/drawing/2014/main" val="4013538084"/>
                  </a:ext>
                </a:extLst>
              </a:tr>
              <a:tr h="289856">
                <a:tc>
                  <a:txBody>
                    <a:bodyPr/>
                    <a:lstStyle/>
                    <a:p>
                      <a:pPr algn="ctr"/>
                      <a:r>
                        <a:rPr lang="en-US" altLang="zh-CN" sz="1200" dirty="0"/>
                        <a:t>MASK</a:t>
                      </a:r>
                      <a:endParaRPr lang="zh-CN" altLang="en-US" sz="1200" dirty="0"/>
                    </a:p>
                  </a:txBody>
                  <a:tcPr anchor="ctr"/>
                </a:tc>
                <a:tc>
                  <a:txBody>
                    <a:bodyPr/>
                    <a:lstStyle/>
                    <a:p>
                      <a:pPr algn="ctr"/>
                      <a:r>
                        <a:rPr lang="en-US" altLang="zh-CN" sz="1200" dirty="0"/>
                        <a:t>02h</a:t>
                      </a:r>
                      <a:endParaRPr lang="zh-CN" altLang="en-US" sz="1200" dirty="0"/>
                    </a:p>
                  </a:txBody>
                  <a:tcPr anchor="ctr"/>
                </a:tc>
                <a:tc>
                  <a:txBody>
                    <a:bodyPr/>
                    <a:lstStyle/>
                    <a:p>
                      <a:pPr algn="ctr"/>
                      <a:r>
                        <a:rPr lang="en-US" altLang="zh-CN" sz="1200" dirty="0"/>
                        <a:t>82h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err="1"/>
                        <a:t>FFh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读</a:t>
                      </a:r>
                      <a:r>
                        <a:rPr lang="en-US" altLang="zh-CN" sz="1200" dirty="0"/>
                        <a:t>/</a:t>
                      </a:r>
                      <a:r>
                        <a:rPr lang="zh-CN" altLang="en-US" sz="1200" dirty="0"/>
                        <a:t>写</a:t>
                      </a:r>
                    </a:p>
                  </a:txBody>
                  <a:tcPr anchor="ctr"/>
                </a:tc>
                <a:tc>
                  <a:txBody>
                    <a:bodyPr/>
                    <a:lstStyle/>
                    <a:p>
                      <a:pPr algn="ctr"/>
                      <a:r>
                        <a:rPr lang="zh-CN" altLang="en-US" sz="1200" dirty="0"/>
                        <a:t>故障屏蔽寄存器</a:t>
                      </a:r>
                    </a:p>
                  </a:txBody>
                  <a:tcPr anchor="ctr"/>
                </a:tc>
                <a:extLst>
                  <a:ext uri="{0D108BD9-81ED-4DB2-BD59-A6C34878D82A}">
                    <a16:rowId xmlns:a16="http://schemas.microsoft.com/office/drawing/2014/main" val="885661493"/>
                  </a:ext>
                </a:extLst>
              </a:tr>
              <a:tr h="289856">
                <a:tc>
                  <a:txBody>
                    <a:bodyPr/>
                    <a:lstStyle/>
                    <a:p>
                      <a:pPr algn="ctr"/>
                      <a:r>
                        <a:rPr lang="en-US" altLang="zh-CN" sz="1200" dirty="0"/>
                        <a:t>CJHF</a:t>
                      </a:r>
                      <a:endParaRPr lang="zh-CN" altLang="en-US" sz="1200" dirty="0"/>
                    </a:p>
                  </a:txBody>
                  <a:tcPr anchor="ctr"/>
                </a:tc>
                <a:tc>
                  <a:txBody>
                    <a:bodyPr/>
                    <a:lstStyle/>
                    <a:p>
                      <a:pPr algn="ctr"/>
                      <a:r>
                        <a:rPr lang="en-US" altLang="zh-CN" sz="1200" dirty="0"/>
                        <a:t>03h</a:t>
                      </a:r>
                      <a:endParaRPr lang="zh-CN" altLang="en-US" sz="1200" dirty="0"/>
                    </a:p>
                  </a:txBody>
                  <a:tcPr anchor="ctr"/>
                </a:tc>
                <a:tc>
                  <a:txBody>
                    <a:bodyPr/>
                    <a:lstStyle/>
                    <a:p>
                      <a:pPr algn="ctr"/>
                      <a:r>
                        <a:rPr lang="en-US" altLang="zh-CN" sz="1200" dirty="0"/>
                        <a:t>83h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7Fh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读</a:t>
                      </a:r>
                      <a:r>
                        <a:rPr lang="en-US" altLang="zh-CN" sz="1200" dirty="0"/>
                        <a:t>/</a:t>
                      </a:r>
                      <a:r>
                        <a:rPr lang="zh-CN" altLang="en-US" sz="1200" dirty="0"/>
                        <a:t>写</a:t>
                      </a:r>
                    </a:p>
                  </a:txBody>
                  <a:tcPr anchor="ctr"/>
                </a:tc>
                <a:tc>
                  <a:txBody>
                    <a:bodyPr/>
                    <a:lstStyle/>
                    <a:p>
                      <a:pPr algn="ctr"/>
                      <a:r>
                        <a:rPr lang="zh-CN" altLang="en-US" sz="1200" dirty="0"/>
                        <a:t>冷端上限故障</a:t>
                      </a:r>
                    </a:p>
                  </a:txBody>
                  <a:tcPr anchor="ctr"/>
                </a:tc>
                <a:extLst>
                  <a:ext uri="{0D108BD9-81ED-4DB2-BD59-A6C34878D82A}">
                    <a16:rowId xmlns:a16="http://schemas.microsoft.com/office/drawing/2014/main" val="2168368706"/>
                  </a:ext>
                </a:extLst>
              </a:tr>
              <a:tr h="289856">
                <a:tc>
                  <a:txBody>
                    <a:bodyPr/>
                    <a:lstStyle/>
                    <a:p>
                      <a:pPr algn="ctr"/>
                      <a:r>
                        <a:rPr lang="en-US" altLang="zh-CN" sz="1200" dirty="0"/>
                        <a:t>CJLF</a:t>
                      </a:r>
                      <a:endParaRPr lang="zh-CN" altLang="en-US" sz="1200" dirty="0"/>
                    </a:p>
                  </a:txBody>
                  <a:tcPr anchor="ctr"/>
                </a:tc>
                <a:tc>
                  <a:txBody>
                    <a:bodyPr/>
                    <a:lstStyle/>
                    <a:p>
                      <a:pPr algn="ctr"/>
                      <a:r>
                        <a:rPr lang="en-US" altLang="zh-CN" sz="1200" dirty="0"/>
                        <a:t>04h</a:t>
                      </a:r>
                      <a:endParaRPr lang="zh-CN" altLang="en-US" sz="1200" dirty="0"/>
                    </a:p>
                  </a:txBody>
                  <a:tcPr anchor="ctr"/>
                </a:tc>
                <a:tc>
                  <a:txBody>
                    <a:bodyPr/>
                    <a:lstStyle/>
                    <a:p>
                      <a:pPr algn="ctr"/>
                      <a:r>
                        <a:rPr lang="en-US" altLang="zh-CN" sz="1200" dirty="0"/>
                        <a:t>84h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C0h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读</a:t>
                      </a:r>
                      <a:r>
                        <a:rPr lang="en-US" altLang="zh-CN" sz="1200" dirty="0"/>
                        <a:t>/</a:t>
                      </a:r>
                      <a:r>
                        <a:rPr lang="zh-CN" altLang="en-US" sz="1200" dirty="0"/>
                        <a:t>写</a:t>
                      </a:r>
                    </a:p>
                  </a:txBody>
                  <a:tcPr anchor="ctr"/>
                </a:tc>
                <a:tc>
                  <a:txBody>
                    <a:bodyPr/>
                    <a:lstStyle/>
                    <a:p>
                      <a:pPr algn="ctr"/>
                      <a:r>
                        <a:rPr lang="zh-CN" altLang="en-US" sz="1200" dirty="0"/>
                        <a:t>冷端下限故障</a:t>
                      </a:r>
                    </a:p>
                  </a:txBody>
                  <a:tcPr anchor="ctr"/>
                </a:tc>
                <a:extLst>
                  <a:ext uri="{0D108BD9-81ED-4DB2-BD59-A6C34878D82A}">
                    <a16:rowId xmlns:a16="http://schemas.microsoft.com/office/drawing/2014/main" val="158690134"/>
                  </a:ext>
                </a:extLst>
              </a:tr>
              <a:tr h="289856">
                <a:tc>
                  <a:txBody>
                    <a:bodyPr/>
                    <a:lstStyle/>
                    <a:p>
                      <a:pPr algn="ctr"/>
                      <a:r>
                        <a:rPr lang="en-US" altLang="zh-CN" sz="1200" dirty="0"/>
                        <a:t>LTHFTH</a:t>
                      </a:r>
                      <a:endParaRPr lang="zh-CN" altLang="en-US" sz="1200" dirty="0"/>
                    </a:p>
                  </a:txBody>
                  <a:tcPr anchor="ctr"/>
                </a:tc>
                <a:tc>
                  <a:txBody>
                    <a:bodyPr/>
                    <a:lstStyle/>
                    <a:p>
                      <a:pPr algn="ctr"/>
                      <a:r>
                        <a:rPr lang="en-US" altLang="zh-CN" sz="1200" dirty="0"/>
                        <a:t>05h</a:t>
                      </a:r>
                      <a:endParaRPr lang="zh-CN" altLang="en-US" sz="1200" dirty="0"/>
                    </a:p>
                  </a:txBody>
                  <a:tcPr anchor="ctr"/>
                </a:tc>
                <a:tc>
                  <a:txBody>
                    <a:bodyPr/>
                    <a:lstStyle/>
                    <a:p>
                      <a:pPr algn="ctr"/>
                      <a:r>
                        <a:rPr lang="en-US" altLang="zh-CN" sz="1200" dirty="0"/>
                        <a:t>85h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7Fh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读</a:t>
                      </a:r>
                      <a:r>
                        <a:rPr lang="en-US" altLang="zh-CN" sz="1200" dirty="0"/>
                        <a:t>/</a:t>
                      </a:r>
                      <a:r>
                        <a:rPr lang="zh-CN" altLang="en-US" sz="1200" dirty="0"/>
                        <a:t>写</a:t>
                      </a:r>
                    </a:p>
                  </a:txBody>
                  <a:tcPr anchor="ctr"/>
                </a:tc>
                <a:tc>
                  <a:txBody>
                    <a:bodyPr/>
                    <a:lstStyle/>
                    <a:p>
                      <a:pPr algn="ctr"/>
                      <a:r>
                        <a:rPr lang="zh-CN" altLang="en-US" sz="1200" dirty="0"/>
                        <a:t>线性化温度上限故障，</a:t>
                      </a:r>
                      <a:r>
                        <a:rPr lang="en-US" altLang="zh-CN" sz="1200" dirty="0"/>
                        <a:t>MSB</a:t>
                      </a:r>
                      <a:endParaRPr lang="zh-CN" altLang="en-US" sz="1200" dirty="0"/>
                    </a:p>
                  </a:txBody>
                  <a:tcPr anchor="ctr"/>
                </a:tc>
                <a:extLst>
                  <a:ext uri="{0D108BD9-81ED-4DB2-BD59-A6C34878D82A}">
                    <a16:rowId xmlns:a16="http://schemas.microsoft.com/office/drawing/2014/main" val="1625373667"/>
                  </a:ext>
                </a:extLst>
              </a:tr>
              <a:tr h="289856">
                <a:tc>
                  <a:txBody>
                    <a:bodyPr/>
                    <a:lstStyle/>
                    <a:p>
                      <a:pPr algn="ctr"/>
                      <a:r>
                        <a:rPr lang="en-US" altLang="zh-CN" sz="1200" dirty="0"/>
                        <a:t>LTHFTL</a:t>
                      </a:r>
                      <a:endParaRPr lang="zh-CN" altLang="en-US" sz="1200" dirty="0"/>
                    </a:p>
                  </a:txBody>
                  <a:tcPr anchor="ctr"/>
                </a:tc>
                <a:tc>
                  <a:txBody>
                    <a:bodyPr/>
                    <a:lstStyle/>
                    <a:p>
                      <a:pPr algn="ctr"/>
                      <a:r>
                        <a:rPr lang="en-US" altLang="zh-CN" sz="1200" dirty="0"/>
                        <a:t>06h</a:t>
                      </a:r>
                      <a:endParaRPr lang="zh-CN" altLang="en-US" sz="1200" dirty="0"/>
                    </a:p>
                  </a:txBody>
                  <a:tcPr anchor="ctr"/>
                </a:tc>
                <a:tc>
                  <a:txBody>
                    <a:bodyPr/>
                    <a:lstStyle/>
                    <a:p>
                      <a:pPr algn="ctr"/>
                      <a:r>
                        <a:rPr lang="en-US" altLang="zh-CN" sz="1200" dirty="0"/>
                        <a:t>86h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err="1"/>
                        <a:t>FFh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读</a:t>
                      </a:r>
                      <a:r>
                        <a:rPr lang="en-US" altLang="zh-CN" sz="1200" dirty="0"/>
                        <a:t>/</a:t>
                      </a:r>
                      <a:r>
                        <a:rPr lang="zh-CN" altLang="en-US" sz="1200" dirty="0"/>
                        <a:t>写</a:t>
                      </a:r>
                    </a:p>
                  </a:txBody>
                  <a:tcPr anchor="ctr"/>
                </a:tc>
                <a:tc>
                  <a:txBody>
                    <a:bodyPr/>
                    <a:lstStyle/>
                    <a:p>
                      <a:pPr algn="ctr"/>
                      <a:r>
                        <a:rPr lang="zh-CN" altLang="en-US" sz="1200" dirty="0"/>
                        <a:t>线性化温度上限故障，</a:t>
                      </a:r>
                      <a:r>
                        <a:rPr lang="en-US" altLang="zh-CN" sz="1200" dirty="0"/>
                        <a:t>LSB</a:t>
                      </a:r>
                      <a:endParaRPr lang="zh-CN" altLang="en-US" sz="1200" dirty="0"/>
                    </a:p>
                  </a:txBody>
                  <a:tcPr anchor="ctr"/>
                </a:tc>
                <a:extLst>
                  <a:ext uri="{0D108BD9-81ED-4DB2-BD59-A6C34878D82A}">
                    <a16:rowId xmlns:a16="http://schemas.microsoft.com/office/drawing/2014/main" val="3305885953"/>
                  </a:ext>
                </a:extLst>
              </a:tr>
              <a:tr h="289856">
                <a:tc>
                  <a:txBody>
                    <a:bodyPr/>
                    <a:lstStyle/>
                    <a:p>
                      <a:pPr algn="ctr"/>
                      <a:r>
                        <a:rPr lang="en-US" altLang="zh-CN" sz="1200" dirty="0"/>
                        <a:t>LTLFTH</a:t>
                      </a:r>
                      <a:endParaRPr lang="zh-CN" altLang="en-US" sz="1200" dirty="0"/>
                    </a:p>
                  </a:txBody>
                  <a:tcPr anchor="ctr"/>
                </a:tc>
                <a:tc>
                  <a:txBody>
                    <a:bodyPr/>
                    <a:lstStyle/>
                    <a:p>
                      <a:pPr algn="ctr"/>
                      <a:r>
                        <a:rPr lang="en-US" altLang="zh-CN" sz="1200" dirty="0"/>
                        <a:t>07h</a:t>
                      </a:r>
                      <a:endParaRPr lang="zh-CN" altLang="en-US" sz="1200" dirty="0"/>
                    </a:p>
                  </a:txBody>
                  <a:tcPr anchor="ctr"/>
                </a:tc>
                <a:tc>
                  <a:txBody>
                    <a:bodyPr/>
                    <a:lstStyle/>
                    <a:p>
                      <a:pPr algn="ctr"/>
                      <a:r>
                        <a:rPr lang="en-US" altLang="zh-CN" sz="1200" dirty="0"/>
                        <a:t>87h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80h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读</a:t>
                      </a:r>
                      <a:r>
                        <a:rPr lang="en-US" altLang="zh-CN" sz="1200" dirty="0"/>
                        <a:t>/</a:t>
                      </a:r>
                      <a:r>
                        <a:rPr lang="zh-CN" altLang="en-US" sz="1200" dirty="0"/>
                        <a:t>写</a:t>
                      </a:r>
                    </a:p>
                  </a:txBody>
                  <a:tcPr anchor="ctr"/>
                </a:tc>
                <a:tc>
                  <a:txBody>
                    <a:bodyPr/>
                    <a:lstStyle/>
                    <a:p>
                      <a:pPr algn="ctr"/>
                      <a:r>
                        <a:rPr lang="zh-CN" altLang="en-US" sz="1200" dirty="0"/>
                        <a:t>线性化温度下限故障，</a:t>
                      </a:r>
                      <a:r>
                        <a:rPr lang="en-US" altLang="zh-CN" sz="1200" dirty="0"/>
                        <a:t>MSB</a:t>
                      </a:r>
                      <a:endParaRPr lang="zh-CN" altLang="en-US" sz="1200" dirty="0"/>
                    </a:p>
                  </a:txBody>
                  <a:tcPr anchor="ctr"/>
                </a:tc>
                <a:extLst>
                  <a:ext uri="{0D108BD9-81ED-4DB2-BD59-A6C34878D82A}">
                    <a16:rowId xmlns:a16="http://schemas.microsoft.com/office/drawing/2014/main" val="138615724"/>
                  </a:ext>
                </a:extLst>
              </a:tr>
              <a:tr h="289856">
                <a:tc>
                  <a:txBody>
                    <a:bodyPr/>
                    <a:lstStyle/>
                    <a:p>
                      <a:pPr algn="ctr"/>
                      <a:r>
                        <a:rPr lang="en-US" altLang="zh-CN" sz="1200" dirty="0"/>
                        <a:t>LTLFTL</a:t>
                      </a:r>
                      <a:endParaRPr lang="zh-CN" altLang="en-US" sz="1200" dirty="0"/>
                    </a:p>
                  </a:txBody>
                  <a:tcPr anchor="ctr"/>
                </a:tc>
                <a:tc>
                  <a:txBody>
                    <a:bodyPr/>
                    <a:lstStyle/>
                    <a:p>
                      <a:pPr algn="ctr"/>
                      <a:r>
                        <a:rPr lang="en-US" altLang="zh-CN" sz="1200" dirty="0"/>
                        <a:t>08h</a:t>
                      </a:r>
                      <a:endParaRPr lang="zh-CN" altLang="en-US" sz="1200" dirty="0"/>
                    </a:p>
                  </a:txBody>
                  <a:tcPr anchor="ctr"/>
                </a:tc>
                <a:tc>
                  <a:txBody>
                    <a:bodyPr/>
                    <a:lstStyle/>
                    <a:p>
                      <a:pPr algn="ctr"/>
                      <a:r>
                        <a:rPr lang="en-US" altLang="zh-CN" sz="1200" dirty="0"/>
                        <a:t>88h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00h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读</a:t>
                      </a:r>
                      <a:r>
                        <a:rPr lang="en-US" altLang="zh-CN" sz="1200" dirty="0"/>
                        <a:t>/</a:t>
                      </a:r>
                      <a:r>
                        <a:rPr lang="zh-CN" altLang="en-US" sz="1200" dirty="0"/>
                        <a:t>写</a:t>
                      </a:r>
                    </a:p>
                  </a:txBody>
                  <a:tcPr anchor="ctr"/>
                </a:tc>
                <a:tc>
                  <a:txBody>
                    <a:bodyPr/>
                    <a:lstStyle/>
                    <a:p>
                      <a:pPr algn="ctr"/>
                      <a:r>
                        <a:rPr lang="zh-CN" altLang="en-US" sz="1200" dirty="0"/>
                        <a:t>线性化温度下限故障，</a:t>
                      </a:r>
                      <a:r>
                        <a:rPr lang="en-US" altLang="zh-CN" sz="1200" dirty="0"/>
                        <a:t>LSB</a:t>
                      </a:r>
                      <a:endParaRPr lang="zh-CN" altLang="en-US" sz="1200" dirty="0"/>
                    </a:p>
                  </a:txBody>
                  <a:tcPr anchor="ctr"/>
                </a:tc>
                <a:extLst>
                  <a:ext uri="{0D108BD9-81ED-4DB2-BD59-A6C34878D82A}">
                    <a16:rowId xmlns:a16="http://schemas.microsoft.com/office/drawing/2014/main" val="2767917271"/>
                  </a:ext>
                </a:extLst>
              </a:tr>
              <a:tr h="289856">
                <a:tc>
                  <a:txBody>
                    <a:bodyPr/>
                    <a:lstStyle/>
                    <a:p>
                      <a:pPr algn="ctr"/>
                      <a:r>
                        <a:rPr lang="en-US" altLang="zh-CN" sz="1200" dirty="0"/>
                        <a:t>CJTO</a:t>
                      </a:r>
                      <a:endParaRPr lang="zh-CN" altLang="en-US" sz="1200" dirty="0"/>
                    </a:p>
                  </a:txBody>
                  <a:tcPr anchor="ctr"/>
                </a:tc>
                <a:tc>
                  <a:txBody>
                    <a:bodyPr/>
                    <a:lstStyle/>
                    <a:p>
                      <a:pPr algn="ctr"/>
                      <a:r>
                        <a:rPr lang="en-US" altLang="zh-CN" sz="1200" dirty="0"/>
                        <a:t>09h</a:t>
                      </a:r>
                      <a:endParaRPr lang="zh-CN" altLang="en-US" sz="1200" dirty="0"/>
                    </a:p>
                  </a:txBody>
                  <a:tcPr anchor="ctr"/>
                </a:tc>
                <a:tc>
                  <a:txBody>
                    <a:bodyPr/>
                    <a:lstStyle/>
                    <a:p>
                      <a:pPr algn="ctr"/>
                      <a:r>
                        <a:rPr lang="en-US" altLang="zh-CN" sz="1200" dirty="0"/>
                        <a:t>89h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00h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读</a:t>
                      </a:r>
                      <a:r>
                        <a:rPr lang="en-US" altLang="zh-CN" sz="1200" dirty="0"/>
                        <a:t>/</a:t>
                      </a:r>
                      <a:r>
                        <a:rPr lang="zh-CN" altLang="en-US" sz="1200" dirty="0"/>
                        <a:t>写</a:t>
                      </a:r>
                    </a:p>
                  </a:txBody>
                  <a:tcPr anchor="ctr"/>
                </a:tc>
                <a:tc>
                  <a:txBody>
                    <a:bodyPr/>
                    <a:lstStyle/>
                    <a:p>
                      <a:pPr algn="ctr"/>
                      <a:r>
                        <a:rPr lang="zh-CN" altLang="en-US" sz="1200" dirty="0"/>
                        <a:t>冷端温度偏移寄存器</a:t>
                      </a:r>
                    </a:p>
                  </a:txBody>
                  <a:tcPr anchor="ctr"/>
                </a:tc>
                <a:extLst>
                  <a:ext uri="{0D108BD9-81ED-4DB2-BD59-A6C34878D82A}">
                    <a16:rowId xmlns:a16="http://schemas.microsoft.com/office/drawing/2014/main" val="1157958643"/>
                  </a:ext>
                </a:extLst>
              </a:tr>
              <a:tr h="289856">
                <a:tc>
                  <a:txBody>
                    <a:bodyPr/>
                    <a:lstStyle/>
                    <a:p>
                      <a:pPr algn="ctr"/>
                      <a:r>
                        <a:rPr lang="en-US" altLang="zh-CN" sz="1200" dirty="0"/>
                        <a:t>CJTH</a:t>
                      </a:r>
                      <a:endParaRPr lang="zh-CN" altLang="en-US" sz="1200" dirty="0"/>
                    </a:p>
                  </a:txBody>
                  <a:tcPr anchor="ctr"/>
                </a:tc>
                <a:tc>
                  <a:txBody>
                    <a:bodyPr/>
                    <a:lstStyle/>
                    <a:p>
                      <a:pPr algn="ctr"/>
                      <a:r>
                        <a:rPr lang="en-US" altLang="zh-CN" sz="1200" dirty="0"/>
                        <a:t>0Ah</a:t>
                      </a:r>
                      <a:endParaRPr lang="zh-CN" altLang="en-US" sz="1200" dirty="0"/>
                    </a:p>
                  </a:txBody>
                  <a:tcPr anchor="ctr"/>
                </a:tc>
                <a:tc>
                  <a:txBody>
                    <a:bodyPr/>
                    <a:lstStyle/>
                    <a:p>
                      <a:pPr algn="ctr"/>
                      <a:r>
                        <a:rPr lang="en-US" altLang="zh-CN" sz="1200" dirty="0"/>
                        <a:t>8Ah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00h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读</a:t>
                      </a:r>
                      <a:r>
                        <a:rPr lang="en-US" altLang="zh-CN" sz="1200" dirty="0"/>
                        <a:t>/</a:t>
                      </a:r>
                      <a:r>
                        <a:rPr lang="zh-CN" altLang="en-US" sz="1200" dirty="0"/>
                        <a:t>写</a:t>
                      </a:r>
                    </a:p>
                  </a:txBody>
                  <a:tcPr anchor="ctr"/>
                </a:tc>
                <a:tc>
                  <a:txBody>
                    <a:bodyPr/>
                    <a:lstStyle/>
                    <a:p>
                      <a:pPr algn="ctr"/>
                      <a:r>
                        <a:rPr lang="zh-CN" altLang="en-US" sz="1200" dirty="0"/>
                        <a:t>冷端温度寄存器，</a:t>
                      </a:r>
                      <a:r>
                        <a:rPr lang="en-US" altLang="zh-CN" sz="1200" dirty="0"/>
                        <a:t>MSB</a:t>
                      </a:r>
                      <a:endParaRPr lang="zh-CN" altLang="en-US" sz="1200" dirty="0"/>
                    </a:p>
                  </a:txBody>
                  <a:tcPr anchor="ctr"/>
                </a:tc>
                <a:extLst>
                  <a:ext uri="{0D108BD9-81ED-4DB2-BD59-A6C34878D82A}">
                    <a16:rowId xmlns:a16="http://schemas.microsoft.com/office/drawing/2014/main" val="2194057358"/>
                  </a:ext>
                </a:extLst>
              </a:tr>
              <a:tr h="289856">
                <a:tc>
                  <a:txBody>
                    <a:bodyPr/>
                    <a:lstStyle/>
                    <a:p>
                      <a:pPr algn="ctr"/>
                      <a:r>
                        <a:rPr lang="en-US" altLang="zh-CN" sz="1200" dirty="0"/>
                        <a:t>CJTL</a:t>
                      </a:r>
                      <a:endParaRPr lang="zh-CN" altLang="en-US" sz="1200" dirty="0"/>
                    </a:p>
                  </a:txBody>
                  <a:tcPr anchor="ctr"/>
                </a:tc>
                <a:tc>
                  <a:txBody>
                    <a:bodyPr/>
                    <a:lstStyle/>
                    <a:p>
                      <a:pPr algn="ctr"/>
                      <a:r>
                        <a:rPr lang="en-US" altLang="zh-CN" sz="1200" dirty="0"/>
                        <a:t>0Bh</a:t>
                      </a:r>
                      <a:endParaRPr lang="zh-CN" altLang="en-US" sz="1200" dirty="0"/>
                    </a:p>
                  </a:txBody>
                  <a:tcPr anchor="ctr"/>
                </a:tc>
                <a:tc>
                  <a:txBody>
                    <a:bodyPr/>
                    <a:lstStyle/>
                    <a:p>
                      <a:pPr algn="ctr"/>
                      <a:r>
                        <a:rPr lang="en-US" altLang="zh-CN" sz="1200" dirty="0"/>
                        <a:t>8Bh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00h</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读</a:t>
                      </a:r>
                      <a:r>
                        <a:rPr lang="en-US" altLang="zh-CN" sz="1200" dirty="0"/>
                        <a:t>/</a:t>
                      </a:r>
                      <a:r>
                        <a:rPr lang="zh-CN" altLang="en-US" sz="1200" dirty="0"/>
                        <a:t>写</a:t>
                      </a:r>
                    </a:p>
                  </a:txBody>
                  <a:tcPr anchor="ctr"/>
                </a:tc>
                <a:tc>
                  <a:txBody>
                    <a:bodyPr/>
                    <a:lstStyle/>
                    <a:p>
                      <a:pPr algn="ctr"/>
                      <a:r>
                        <a:rPr lang="zh-CN" altLang="en-US" sz="1200" dirty="0"/>
                        <a:t>冷端温度寄存器，</a:t>
                      </a:r>
                      <a:r>
                        <a:rPr lang="en-US" altLang="zh-CN" sz="1200" dirty="0"/>
                        <a:t>LSB</a:t>
                      </a:r>
                      <a:endParaRPr lang="zh-CN" altLang="en-US" sz="1200" dirty="0"/>
                    </a:p>
                  </a:txBody>
                  <a:tcPr anchor="ctr"/>
                </a:tc>
                <a:extLst>
                  <a:ext uri="{0D108BD9-81ED-4DB2-BD59-A6C34878D82A}">
                    <a16:rowId xmlns:a16="http://schemas.microsoft.com/office/drawing/2014/main" val="905423453"/>
                  </a:ext>
                </a:extLst>
              </a:tr>
              <a:tr h="289856">
                <a:tc>
                  <a:txBody>
                    <a:bodyPr/>
                    <a:lstStyle/>
                    <a:p>
                      <a:pPr algn="ctr"/>
                      <a:r>
                        <a:rPr lang="en-US" altLang="zh-CN" sz="1200" dirty="0"/>
                        <a:t>LTCBH</a:t>
                      </a:r>
                      <a:endParaRPr lang="zh-CN" altLang="en-US" sz="1200" dirty="0"/>
                    </a:p>
                  </a:txBody>
                  <a:tcPr anchor="ctr"/>
                </a:tc>
                <a:tc>
                  <a:txBody>
                    <a:bodyPr/>
                    <a:lstStyle/>
                    <a:p>
                      <a:pPr algn="ctr"/>
                      <a:r>
                        <a:rPr lang="en-US" altLang="zh-CN" sz="1200" dirty="0"/>
                        <a:t>0Ch</a:t>
                      </a:r>
                      <a:endParaRPr lang="zh-CN" altLang="en-US" sz="1200" dirty="0"/>
                    </a:p>
                  </a:txBody>
                  <a:tcPr anchor="ctr"/>
                </a:tc>
                <a:tc>
                  <a:txBody>
                    <a:bodyPr/>
                    <a:lstStyle/>
                    <a:p>
                      <a:pPr algn="ctr"/>
                      <a:r>
                        <a:rPr lang="en-US" altLang="zh-CN" sz="1200" dirty="0"/>
                        <a:t>-</a:t>
                      </a:r>
                      <a:endParaRPr lang="zh-CN" altLang="en-US" sz="1200" dirty="0"/>
                    </a:p>
                  </a:txBody>
                  <a:tcPr anchor="ctr"/>
                </a:tc>
                <a:tc>
                  <a:txBody>
                    <a:bodyPr/>
                    <a:lstStyle/>
                    <a:p>
                      <a:pPr algn="ctr"/>
                      <a:r>
                        <a:rPr lang="en-US" altLang="zh-CN" sz="1200" dirty="0"/>
                        <a:t>00h</a:t>
                      </a:r>
                      <a:endParaRPr lang="zh-CN" altLang="en-US" sz="1200" dirty="0"/>
                    </a:p>
                  </a:txBody>
                  <a:tcPr anchor="ctr"/>
                </a:tc>
                <a:tc>
                  <a:txBody>
                    <a:bodyPr/>
                    <a:lstStyle/>
                    <a:p>
                      <a:pPr algn="ctr"/>
                      <a:r>
                        <a:rPr lang="zh-CN" altLang="en-US" sz="1200" dirty="0"/>
                        <a:t>只读</a:t>
                      </a:r>
                    </a:p>
                  </a:txBody>
                  <a:tcPr anchor="ctr"/>
                </a:tc>
                <a:tc>
                  <a:txBody>
                    <a:bodyPr/>
                    <a:lstStyle/>
                    <a:p>
                      <a:pPr algn="ctr"/>
                      <a:r>
                        <a:rPr lang="zh-CN" altLang="en-US" sz="1200" dirty="0"/>
                        <a:t>线性化</a:t>
                      </a:r>
                      <a:r>
                        <a:rPr lang="en-US" altLang="zh-CN" sz="1200" dirty="0"/>
                        <a:t>TC</a:t>
                      </a:r>
                      <a:r>
                        <a:rPr lang="zh-CN" altLang="en-US" sz="1200" dirty="0"/>
                        <a:t>温度，字节</a:t>
                      </a:r>
                      <a:r>
                        <a:rPr lang="en-US" altLang="zh-CN" sz="1200" dirty="0"/>
                        <a:t>2</a:t>
                      </a:r>
                      <a:endParaRPr lang="zh-CN" altLang="en-US" sz="1200" dirty="0"/>
                    </a:p>
                  </a:txBody>
                  <a:tcPr anchor="ctr"/>
                </a:tc>
                <a:extLst>
                  <a:ext uri="{0D108BD9-81ED-4DB2-BD59-A6C34878D82A}">
                    <a16:rowId xmlns:a16="http://schemas.microsoft.com/office/drawing/2014/main" val="899004110"/>
                  </a:ext>
                </a:extLst>
              </a:tr>
              <a:tr h="289856">
                <a:tc>
                  <a:txBody>
                    <a:bodyPr/>
                    <a:lstStyle/>
                    <a:p>
                      <a:pPr algn="ctr"/>
                      <a:r>
                        <a:rPr lang="en-US" altLang="zh-CN" sz="1200" dirty="0"/>
                        <a:t>LTCBM</a:t>
                      </a:r>
                      <a:endParaRPr lang="zh-CN" altLang="en-US" sz="1200" dirty="0"/>
                    </a:p>
                  </a:txBody>
                  <a:tcPr anchor="ctr"/>
                </a:tc>
                <a:tc>
                  <a:txBody>
                    <a:bodyPr/>
                    <a:lstStyle/>
                    <a:p>
                      <a:pPr algn="ctr"/>
                      <a:r>
                        <a:rPr lang="en-US" altLang="zh-CN" sz="1200" dirty="0"/>
                        <a:t>0Dh</a:t>
                      </a:r>
                      <a:endParaRPr lang="zh-CN" altLang="en-US" sz="1200" dirty="0"/>
                    </a:p>
                  </a:txBody>
                  <a:tcPr anchor="ctr"/>
                </a:tc>
                <a:tc>
                  <a:txBody>
                    <a:bodyPr/>
                    <a:lstStyle/>
                    <a:p>
                      <a:pPr algn="ctr"/>
                      <a:r>
                        <a:rPr lang="en-US" altLang="zh-CN" sz="1200" dirty="0"/>
                        <a:t>-</a:t>
                      </a:r>
                      <a:endParaRPr lang="zh-CN" altLang="en-US" sz="1200" dirty="0"/>
                    </a:p>
                  </a:txBody>
                  <a:tcPr anchor="ctr"/>
                </a:tc>
                <a:tc>
                  <a:txBody>
                    <a:bodyPr/>
                    <a:lstStyle/>
                    <a:p>
                      <a:pPr algn="ctr"/>
                      <a:r>
                        <a:rPr lang="en-US" altLang="zh-CN" sz="1200" dirty="0"/>
                        <a:t>00h</a:t>
                      </a:r>
                      <a:endParaRPr lang="zh-CN" altLang="en-US" sz="1200" dirty="0"/>
                    </a:p>
                  </a:txBody>
                  <a:tcPr anchor="ctr"/>
                </a:tc>
                <a:tc>
                  <a:txBody>
                    <a:bodyPr/>
                    <a:lstStyle/>
                    <a:p>
                      <a:pPr algn="ctr"/>
                      <a:r>
                        <a:rPr lang="zh-CN" altLang="en-US" sz="1200" dirty="0"/>
                        <a:t>只读</a:t>
                      </a:r>
                    </a:p>
                  </a:txBody>
                  <a:tcPr anchor="ctr"/>
                </a:tc>
                <a:tc>
                  <a:txBody>
                    <a:bodyPr/>
                    <a:lstStyle/>
                    <a:p>
                      <a:pPr algn="ctr"/>
                      <a:r>
                        <a:rPr lang="zh-CN" altLang="en-US" sz="1200" dirty="0"/>
                        <a:t>线性化</a:t>
                      </a:r>
                      <a:r>
                        <a:rPr lang="en-US" altLang="zh-CN" sz="1200" dirty="0"/>
                        <a:t>TC</a:t>
                      </a:r>
                      <a:r>
                        <a:rPr lang="zh-CN" altLang="en-US" sz="1200" dirty="0"/>
                        <a:t>温度，字节</a:t>
                      </a:r>
                      <a:r>
                        <a:rPr lang="en-US" altLang="zh-CN" sz="1200" dirty="0"/>
                        <a:t>1</a:t>
                      </a:r>
                      <a:endParaRPr lang="zh-CN" altLang="en-US" sz="1200" dirty="0"/>
                    </a:p>
                  </a:txBody>
                  <a:tcPr anchor="ctr"/>
                </a:tc>
                <a:extLst>
                  <a:ext uri="{0D108BD9-81ED-4DB2-BD59-A6C34878D82A}">
                    <a16:rowId xmlns:a16="http://schemas.microsoft.com/office/drawing/2014/main" val="731408530"/>
                  </a:ext>
                </a:extLst>
              </a:tr>
              <a:tr h="289856">
                <a:tc>
                  <a:txBody>
                    <a:bodyPr/>
                    <a:lstStyle/>
                    <a:p>
                      <a:pPr algn="ctr"/>
                      <a:r>
                        <a:rPr lang="en-US" altLang="zh-CN" sz="1200" dirty="0"/>
                        <a:t>LTCBL</a:t>
                      </a:r>
                      <a:endParaRPr lang="zh-CN" altLang="en-US" sz="1200" dirty="0"/>
                    </a:p>
                  </a:txBody>
                  <a:tcPr anchor="ctr"/>
                </a:tc>
                <a:tc>
                  <a:txBody>
                    <a:bodyPr/>
                    <a:lstStyle/>
                    <a:p>
                      <a:pPr algn="ctr"/>
                      <a:r>
                        <a:rPr lang="en-US" altLang="zh-CN" sz="1200" dirty="0"/>
                        <a:t>0Eh</a:t>
                      </a:r>
                      <a:endParaRPr lang="zh-CN" altLang="en-US" sz="1200" dirty="0"/>
                    </a:p>
                  </a:txBody>
                  <a:tcPr anchor="ctr"/>
                </a:tc>
                <a:tc>
                  <a:txBody>
                    <a:bodyPr/>
                    <a:lstStyle/>
                    <a:p>
                      <a:pPr algn="ctr"/>
                      <a:r>
                        <a:rPr lang="en-US" altLang="zh-CN" sz="1200" dirty="0"/>
                        <a:t>-</a:t>
                      </a:r>
                      <a:endParaRPr lang="zh-CN" altLang="en-US" sz="1200" dirty="0"/>
                    </a:p>
                  </a:txBody>
                  <a:tcPr anchor="ctr"/>
                </a:tc>
                <a:tc>
                  <a:txBody>
                    <a:bodyPr/>
                    <a:lstStyle/>
                    <a:p>
                      <a:pPr algn="ctr"/>
                      <a:r>
                        <a:rPr lang="en-US" altLang="zh-CN" sz="1200" dirty="0"/>
                        <a:t>00h</a:t>
                      </a:r>
                      <a:endParaRPr lang="zh-CN" altLang="en-US" sz="1200" dirty="0"/>
                    </a:p>
                  </a:txBody>
                  <a:tcPr anchor="ctr"/>
                </a:tc>
                <a:tc>
                  <a:txBody>
                    <a:bodyPr/>
                    <a:lstStyle/>
                    <a:p>
                      <a:pPr algn="ctr"/>
                      <a:r>
                        <a:rPr lang="zh-CN" altLang="en-US" sz="1200" dirty="0"/>
                        <a:t>只读</a:t>
                      </a:r>
                    </a:p>
                  </a:txBody>
                  <a:tcPr anchor="ctr"/>
                </a:tc>
                <a:tc>
                  <a:txBody>
                    <a:bodyPr/>
                    <a:lstStyle/>
                    <a:p>
                      <a:pPr algn="ctr"/>
                      <a:r>
                        <a:rPr lang="zh-CN" altLang="en-US" sz="1200" dirty="0"/>
                        <a:t>线性化</a:t>
                      </a:r>
                      <a:r>
                        <a:rPr lang="en-US" altLang="zh-CN" sz="1200" dirty="0"/>
                        <a:t>TC</a:t>
                      </a:r>
                      <a:r>
                        <a:rPr lang="zh-CN" altLang="en-US" sz="1200" dirty="0"/>
                        <a:t>温度，字节</a:t>
                      </a:r>
                      <a:r>
                        <a:rPr lang="en-US" altLang="zh-CN" sz="1200" dirty="0"/>
                        <a:t>0</a:t>
                      </a:r>
                      <a:endParaRPr lang="zh-CN" altLang="en-US" sz="1200" dirty="0"/>
                    </a:p>
                  </a:txBody>
                  <a:tcPr anchor="ctr"/>
                </a:tc>
                <a:extLst>
                  <a:ext uri="{0D108BD9-81ED-4DB2-BD59-A6C34878D82A}">
                    <a16:rowId xmlns:a16="http://schemas.microsoft.com/office/drawing/2014/main" val="884382600"/>
                  </a:ext>
                </a:extLst>
              </a:tr>
              <a:tr h="289856">
                <a:tc>
                  <a:txBody>
                    <a:bodyPr/>
                    <a:lstStyle/>
                    <a:p>
                      <a:pPr algn="ctr"/>
                      <a:r>
                        <a:rPr lang="en-US" altLang="zh-CN" sz="1200" dirty="0"/>
                        <a:t>SR</a:t>
                      </a:r>
                      <a:endParaRPr lang="zh-CN" altLang="en-US" sz="1200" dirty="0"/>
                    </a:p>
                  </a:txBody>
                  <a:tcPr anchor="ctr"/>
                </a:tc>
                <a:tc>
                  <a:txBody>
                    <a:bodyPr/>
                    <a:lstStyle/>
                    <a:p>
                      <a:pPr algn="ctr"/>
                      <a:r>
                        <a:rPr lang="en-US" altLang="zh-CN" sz="1200" dirty="0"/>
                        <a:t>0Fh</a:t>
                      </a:r>
                      <a:endParaRPr lang="zh-CN" altLang="en-US" sz="1200" dirty="0"/>
                    </a:p>
                  </a:txBody>
                  <a:tcPr anchor="ctr"/>
                </a:tc>
                <a:tc>
                  <a:txBody>
                    <a:bodyPr/>
                    <a:lstStyle/>
                    <a:p>
                      <a:pPr algn="ctr"/>
                      <a:r>
                        <a:rPr lang="en-US" altLang="zh-CN" sz="1200" dirty="0"/>
                        <a:t>-</a:t>
                      </a:r>
                      <a:endParaRPr lang="zh-CN" altLang="en-US" sz="1200" dirty="0"/>
                    </a:p>
                  </a:txBody>
                  <a:tcPr anchor="ctr"/>
                </a:tc>
                <a:tc>
                  <a:txBody>
                    <a:bodyPr/>
                    <a:lstStyle/>
                    <a:p>
                      <a:pPr algn="ctr"/>
                      <a:r>
                        <a:rPr lang="en-US" altLang="zh-CN" sz="1200" dirty="0"/>
                        <a:t>00h</a:t>
                      </a:r>
                      <a:endParaRPr lang="zh-CN" altLang="en-US" sz="1200" dirty="0"/>
                    </a:p>
                  </a:txBody>
                  <a:tcPr anchor="ctr"/>
                </a:tc>
                <a:tc>
                  <a:txBody>
                    <a:bodyPr/>
                    <a:lstStyle/>
                    <a:p>
                      <a:pPr algn="ctr"/>
                      <a:r>
                        <a:rPr lang="zh-CN" altLang="en-US" sz="1200" dirty="0"/>
                        <a:t>只读</a:t>
                      </a:r>
                    </a:p>
                  </a:txBody>
                  <a:tcPr anchor="ctr"/>
                </a:tc>
                <a:tc>
                  <a:txBody>
                    <a:bodyPr/>
                    <a:lstStyle/>
                    <a:p>
                      <a:pPr algn="ctr"/>
                      <a:r>
                        <a:rPr lang="zh-CN" altLang="en-US" sz="1200" dirty="0"/>
                        <a:t>故障状态寄存器</a:t>
                      </a:r>
                    </a:p>
                  </a:txBody>
                  <a:tcPr anchor="ctr"/>
                </a:tc>
                <a:extLst>
                  <a:ext uri="{0D108BD9-81ED-4DB2-BD59-A6C34878D82A}">
                    <a16:rowId xmlns:a16="http://schemas.microsoft.com/office/drawing/2014/main" val="3753966613"/>
                  </a:ext>
                </a:extLst>
              </a:tr>
            </a:tbl>
          </a:graphicData>
        </a:graphic>
      </p:graphicFrame>
    </p:spTree>
    <p:extLst>
      <p:ext uri="{BB962C8B-B14F-4D97-AF65-F5344CB8AC3E}">
        <p14:creationId xmlns:p14="http://schemas.microsoft.com/office/powerpoint/2010/main" val="1357093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C5C5D-0BBD-7509-679C-1ECB61B740D3}"/>
              </a:ext>
            </a:extLst>
          </p:cNvPr>
          <p:cNvSpPr>
            <a:spLocks noGrp="1"/>
          </p:cNvSpPr>
          <p:nvPr>
            <p:ph type="title"/>
          </p:nvPr>
        </p:nvSpPr>
        <p:spPr/>
        <p:txBody>
          <a:bodyPr/>
          <a:lstStyle/>
          <a:p>
            <a:r>
              <a:rPr lang="zh-CN" altLang="en-US" dirty="0"/>
              <a:t>五、</a:t>
            </a:r>
            <a:r>
              <a:rPr lang="en-US" altLang="zh-CN" dirty="0"/>
              <a:t>MAX31856</a:t>
            </a:r>
            <a:r>
              <a:rPr lang="zh-CN" altLang="en-US" dirty="0"/>
              <a:t>（故障状态寄存器）</a:t>
            </a:r>
          </a:p>
        </p:txBody>
      </p:sp>
      <p:pic>
        <p:nvPicPr>
          <p:cNvPr id="5" name="内容占位符 4">
            <a:extLst>
              <a:ext uri="{FF2B5EF4-FFF2-40B4-BE49-F238E27FC236}">
                <a16:creationId xmlns:a16="http://schemas.microsoft.com/office/drawing/2014/main" id="{121EB34B-9965-E5A1-8386-BA6767E34F76}"/>
              </a:ext>
            </a:extLst>
          </p:cNvPr>
          <p:cNvPicPr>
            <a:picLocks noGrp="1" noChangeAspect="1"/>
          </p:cNvPicPr>
          <p:nvPr>
            <p:ph idx="1"/>
          </p:nvPr>
        </p:nvPicPr>
        <p:blipFill>
          <a:blip r:embed="rId2"/>
          <a:stretch>
            <a:fillRect/>
          </a:stretch>
        </p:blipFill>
        <p:spPr>
          <a:xfrm>
            <a:off x="607975" y="1314000"/>
            <a:ext cx="10969625" cy="1677040"/>
          </a:xfrm>
        </p:spPr>
      </p:pic>
      <p:graphicFrame>
        <p:nvGraphicFramePr>
          <p:cNvPr id="6" name="表格 5">
            <a:extLst>
              <a:ext uri="{FF2B5EF4-FFF2-40B4-BE49-F238E27FC236}">
                <a16:creationId xmlns:a16="http://schemas.microsoft.com/office/drawing/2014/main" id="{2B580119-094F-0686-9BDA-7FA59D10655B}"/>
              </a:ext>
            </a:extLst>
          </p:cNvPr>
          <p:cNvGraphicFramePr>
            <a:graphicFrameLocks noGrp="1"/>
          </p:cNvGraphicFramePr>
          <p:nvPr>
            <p:extLst>
              <p:ext uri="{D42A27DB-BD31-4B8C-83A1-F6EECF244321}">
                <p14:modId xmlns:p14="http://schemas.microsoft.com/office/powerpoint/2010/main" val="2663684435"/>
              </p:ext>
            </p:extLst>
          </p:nvPr>
        </p:nvGraphicFramePr>
        <p:xfrm>
          <a:off x="614401" y="2991040"/>
          <a:ext cx="5481600" cy="3583931"/>
        </p:xfrm>
        <a:graphic>
          <a:graphicData uri="http://schemas.openxmlformats.org/drawingml/2006/table">
            <a:tbl>
              <a:tblPr firstRow="1" bandRow="1">
                <a:tableStyleId>{5C22544A-7EE6-4342-B048-85BDC9FD1C3A}</a:tableStyleId>
              </a:tblPr>
              <a:tblGrid>
                <a:gridCol w="353302">
                  <a:extLst>
                    <a:ext uri="{9D8B030D-6E8A-4147-A177-3AD203B41FA5}">
                      <a16:colId xmlns:a16="http://schemas.microsoft.com/office/drawing/2014/main" val="442566730"/>
                    </a:ext>
                  </a:extLst>
                </a:gridCol>
                <a:gridCol w="1013872">
                  <a:extLst>
                    <a:ext uri="{9D8B030D-6E8A-4147-A177-3AD203B41FA5}">
                      <a16:colId xmlns:a16="http://schemas.microsoft.com/office/drawing/2014/main" val="2223569366"/>
                    </a:ext>
                  </a:extLst>
                </a:gridCol>
                <a:gridCol w="4114426">
                  <a:extLst>
                    <a:ext uri="{9D8B030D-6E8A-4147-A177-3AD203B41FA5}">
                      <a16:colId xmlns:a16="http://schemas.microsoft.com/office/drawing/2014/main" val="3804712766"/>
                    </a:ext>
                  </a:extLst>
                </a:gridCol>
              </a:tblGrid>
              <a:tr h="303547">
                <a:tc>
                  <a:txBody>
                    <a:bodyPr/>
                    <a:lstStyle/>
                    <a:p>
                      <a:pPr algn="ctr"/>
                      <a:r>
                        <a:rPr lang="zh-CN" altLang="en-US" sz="1200" dirty="0"/>
                        <a:t>位</a:t>
                      </a:r>
                    </a:p>
                  </a:txBody>
                  <a:tcPr anchor="ctr"/>
                </a:tc>
                <a:tc>
                  <a:txBody>
                    <a:bodyPr/>
                    <a:lstStyle/>
                    <a:p>
                      <a:pPr algn="ctr"/>
                      <a:r>
                        <a:rPr lang="zh-CN" altLang="en-US" sz="1200" dirty="0"/>
                        <a:t>名称</a:t>
                      </a:r>
                    </a:p>
                  </a:txBody>
                  <a:tcPr anchor="ctr"/>
                </a:tc>
                <a:tc>
                  <a:txBody>
                    <a:bodyPr/>
                    <a:lstStyle/>
                    <a:p>
                      <a:pPr algn="ctr"/>
                      <a:r>
                        <a:rPr lang="zh-CN" altLang="en-US" sz="1200" dirty="0"/>
                        <a:t>说明</a:t>
                      </a:r>
                    </a:p>
                  </a:txBody>
                  <a:tcPr anchor="ctr"/>
                </a:tc>
                <a:extLst>
                  <a:ext uri="{0D108BD9-81ED-4DB2-BD59-A6C34878D82A}">
                    <a16:rowId xmlns:a16="http://schemas.microsoft.com/office/drawing/2014/main" val="545004945"/>
                  </a:ext>
                </a:extLst>
              </a:tr>
              <a:tr h="717584">
                <a:tc>
                  <a:txBody>
                    <a:bodyPr/>
                    <a:lstStyle/>
                    <a:p>
                      <a:pPr algn="ctr"/>
                      <a:r>
                        <a:rPr lang="en-US" altLang="zh-CN" sz="1200" dirty="0"/>
                        <a:t>7</a:t>
                      </a:r>
                      <a:endParaRPr lang="zh-CN" altLang="en-US" sz="1200" dirty="0"/>
                    </a:p>
                  </a:txBody>
                  <a:tcPr anchor="ctr"/>
                </a:tc>
                <a:tc>
                  <a:txBody>
                    <a:bodyPr/>
                    <a:lstStyle/>
                    <a:p>
                      <a:pPr algn="ctr"/>
                      <a:r>
                        <a:rPr lang="en-US" altLang="zh-CN" sz="1200" dirty="0"/>
                        <a:t>CJ Range</a:t>
                      </a:r>
                      <a:endParaRPr lang="zh-CN" altLang="en-US" sz="1200" dirty="0"/>
                    </a:p>
                  </a:txBody>
                  <a:tcPr anchor="ctr"/>
                </a:tc>
                <a:tc>
                  <a:txBody>
                    <a:bodyPr/>
                    <a:lstStyle/>
                    <a:p>
                      <a:pPr algn="l"/>
                      <a:r>
                        <a:rPr lang="zh-CN" altLang="en-US" sz="1200" dirty="0"/>
                        <a:t>冷端超范围</a:t>
                      </a:r>
                      <a:endParaRPr lang="en-US" altLang="zh-CN" sz="1200" dirty="0"/>
                    </a:p>
                    <a:p>
                      <a:pPr algn="l"/>
                      <a:r>
                        <a:rPr lang="en-US" altLang="zh-CN" sz="1200" dirty="0"/>
                        <a:t>0 = </a:t>
                      </a:r>
                      <a:r>
                        <a:rPr lang="zh-CN" altLang="en-US" sz="1200" dirty="0"/>
                        <a:t>冷端温度处于正常工作范围</a:t>
                      </a:r>
                      <a:endParaRPr lang="en-US" altLang="zh-CN" sz="1200" dirty="0"/>
                    </a:p>
                    <a:p>
                      <a:pPr algn="l"/>
                      <a:r>
                        <a:rPr lang="en-US" altLang="zh-CN" sz="1200" dirty="0"/>
                        <a:t>1 = </a:t>
                      </a:r>
                      <a:r>
                        <a:rPr lang="zh-CN" altLang="en-US" sz="1200" dirty="0"/>
                        <a:t>冷端温度超出正常工作范围</a:t>
                      </a:r>
                    </a:p>
                  </a:txBody>
                  <a:tcPr anchor="ctr"/>
                </a:tc>
                <a:extLst>
                  <a:ext uri="{0D108BD9-81ED-4DB2-BD59-A6C34878D82A}">
                    <a16:rowId xmlns:a16="http://schemas.microsoft.com/office/drawing/2014/main" val="2680449067"/>
                  </a:ext>
                </a:extLst>
              </a:tr>
              <a:tr h="717584">
                <a:tc>
                  <a:txBody>
                    <a:bodyPr/>
                    <a:lstStyle/>
                    <a:p>
                      <a:pPr algn="ctr"/>
                      <a:r>
                        <a:rPr lang="en-US" altLang="zh-CN" sz="1200" dirty="0"/>
                        <a:t>6</a:t>
                      </a:r>
                      <a:endParaRPr lang="zh-CN" altLang="en-US" sz="1200" dirty="0"/>
                    </a:p>
                  </a:txBody>
                  <a:tcPr anchor="ctr"/>
                </a:tc>
                <a:tc>
                  <a:txBody>
                    <a:bodyPr/>
                    <a:lstStyle/>
                    <a:p>
                      <a:pPr algn="ctr"/>
                      <a:r>
                        <a:rPr lang="en-US" altLang="zh-CN" sz="1200" dirty="0"/>
                        <a:t>TC Range</a:t>
                      </a:r>
                      <a:endParaRPr lang="zh-CN" altLang="en-US" sz="1200" dirty="0"/>
                    </a:p>
                  </a:txBody>
                  <a:tcPr anchor="ctr"/>
                </a:tc>
                <a:tc>
                  <a:txBody>
                    <a:bodyPr/>
                    <a:lstStyle/>
                    <a:p>
                      <a:pPr algn="l"/>
                      <a:r>
                        <a:rPr lang="zh-CN" altLang="en-US" sz="1200" dirty="0"/>
                        <a:t>热电偶超范围</a:t>
                      </a:r>
                      <a:endParaRPr lang="en-US" altLang="zh-CN" sz="1200" dirty="0"/>
                    </a:p>
                    <a:p>
                      <a:pPr algn="l"/>
                      <a:r>
                        <a:rPr lang="en-US" altLang="zh-CN" sz="1200" dirty="0"/>
                        <a:t>0 = </a:t>
                      </a:r>
                      <a:r>
                        <a:rPr lang="zh-CN" altLang="en-US" sz="1200" dirty="0"/>
                        <a:t>热电偶热端温度处于正常工作范围</a:t>
                      </a:r>
                      <a:endParaRPr lang="en-US" altLang="zh-CN" sz="1200" dirty="0"/>
                    </a:p>
                    <a:p>
                      <a:pPr algn="l"/>
                      <a:r>
                        <a:rPr lang="en-US" altLang="zh-CN" sz="1200" dirty="0"/>
                        <a:t>1 = </a:t>
                      </a:r>
                      <a:r>
                        <a:rPr lang="zh-CN" altLang="en-US" sz="1200" dirty="0"/>
                        <a:t>热电偶热端温度超出正常工作范围</a:t>
                      </a:r>
                    </a:p>
                  </a:txBody>
                  <a:tcPr anchor="ctr"/>
                </a:tc>
                <a:extLst>
                  <a:ext uri="{0D108BD9-81ED-4DB2-BD59-A6C34878D82A}">
                    <a16:rowId xmlns:a16="http://schemas.microsoft.com/office/drawing/2014/main" val="3952745646"/>
                  </a:ext>
                </a:extLst>
              </a:tr>
              <a:tr h="922608">
                <a:tc>
                  <a:txBody>
                    <a:bodyPr/>
                    <a:lstStyle/>
                    <a:p>
                      <a:pPr algn="ctr"/>
                      <a:r>
                        <a:rPr lang="en-US" altLang="zh-CN" sz="1200" dirty="0"/>
                        <a:t>5</a:t>
                      </a:r>
                      <a:endParaRPr lang="zh-CN" altLang="en-US" sz="1200" dirty="0"/>
                    </a:p>
                  </a:txBody>
                  <a:tcPr anchor="ctr"/>
                </a:tc>
                <a:tc>
                  <a:txBody>
                    <a:bodyPr/>
                    <a:lstStyle/>
                    <a:p>
                      <a:pPr algn="ctr"/>
                      <a:r>
                        <a:rPr lang="en-US" altLang="zh-CN" sz="1200" dirty="0"/>
                        <a:t>CJHIGH</a:t>
                      </a:r>
                      <a:endParaRPr lang="zh-CN" altLang="en-US" sz="1200" dirty="0"/>
                    </a:p>
                  </a:txBody>
                  <a:tcPr anchor="ctr"/>
                </a:tc>
                <a:tc>
                  <a:txBody>
                    <a:bodyPr/>
                    <a:lstStyle/>
                    <a:p>
                      <a:pPr algn="l"/>
                      <a:r>
                        <a:rPr lang="zh-CN" altLang="en-US" sz="1200" dirty="0"/>
                        <a:t>冷端上限故障</a:t>
                      </a:r>
                      <a:endParaRPr lang="en-US" altLang="zh-CN" sz="1200" dirty="0"/>
                    </a:p>
                    <a:p>
                      <a:pPr algn="l"/>
                      <a:r>
                        <a:rPr lang="en-US" altLang="zh-CN" sz="1200" dirty="0"/>
                        <a:t>0 = </a:t>
                      </a:r>
                      <a:r>
                        <a:rPr lang="zh-CN" altLang="en-US" sz="1200" dirty="0"/>
                        <a:t>冷端温度处于或低于冷端温度上限</a:t>
                      </a:r>
                      <a:r>
                        <a:rPr lang="en-US" altLang="zh-CN" sz="1200" dirty="0"/>
                        <a:t>(</a:t>
                      </a:r>
                      <a:r>
                        <a:rPr lang="zh-CN" altLang="en-US" sz="1200" dirty="0"/>
                        <a:t>默认值</a:t>
                      </a:r>
                      <a:r>
                        <a:rPr lang="en-US" altLang="zh-CN" sz="1200" dirty="0"/>
                        <a:t>)</a:t>
                      </a:r>
                      <a:r>
                        <a:rPr lang="zh-CN" altLang="en-US" sz="1200" dirty="0"/>
                        <a:t>。</a:t>
                      </a:r>
                      <a:endParaRPr lang="en-US" altLang="zh-CN" sz="1200" dirty="0"/>
                    </a:p>
                    <a:p>
                      <a:pPr algn="l"/>
                      <a:r>
                        <a:rPr lang="en-US" altLang="zh-CN" sz="1200" dirty="0"/>
                        <a:t>1 = </a:t>
                      </a:r>
                      <a:r>
                        <a:rPr lang="zh-CN" altLang="en-US" sz="1200" dirty="0"/>
                        <a:t>冷端温度高于冷端温度上限。将触发</a:t>
                      </a:r>
                      <a:r>
                        <a:rPr lang="en-US" altLang="zh-CN" sz="1200" dirty="0"/>
                        <a:t>FAULT</a:t>
                      </a:r>
                      <a:r>
                        <a:rPr lang="zh-CN" altLang="en-US" sz="1200" dirty="0"/>
                        <a:t>，除非已屏蔽。</a:t>
                      </a:r>
                    </a:p>
                  </a:txBody>
                  <a:tcPr anchor="ctr"/>
                </a:tc>
                <a:extLst>
                  <a:ext uri="{0D108BD9-81ED-4DB2-BD59-A6C34878D82A}">
                    <a16:rowId xmlns:a16="http://schemas.microsoft.com/office/drawing/2014/main" val="770076950"/>
                  </a:ext>
                </a:extLst>
              </a:tr>
              <a:tr h="922608">
                <a:tc>
                  <a:txBody>
                    <a:bodyPr/>
                    <a:lstStyle/>
                    <a:p>
                      <a:pPr algn="ctr"/>
                      <a:r>
                        <a:rPr lang="en-US" altLang="zh-CN" sz="1200" dirty="0"/>
                        <a:t>4</a:t>
                      </a:r>
                      <a:endParaRPr lang="zh-CN" altLang="en-US" sz="1200" dirty="0"/>
                    </a:p>
                  </a:txBody>
                  <a:tcPr anchor="ctr"/>
                </a:tc>
                <a:tc>
                  <a:txBody>
                    <a:bodyPr/>
                    <a:lstStyle/>
                    <a:p>
                      <a:pPr algn="ctr"/>
                      <a:r>
                        <a:rPr lang="en-US" altLang="zh-CN" sz="1200" dirty="0"/>
                        <a:t>CJLOW</a:t>
                      </a:r>
                      <a:endParaRPr lang="zh-CN" altLang="en-US" sz="1200" dirty="0"/>
                    </a:p>
                  </a:txBody>
                  <a:tcPr anchor="ctr"/>
                </a:tc>
                <a:tc>
                  <a:txBody>
                    <a:bodyPr/>
                    <a:lstStyle/>
                    <a:p>
                      <a:pPr algn="l"/>
                      <a:r>
                        <a:rPr lang="zh-CN" altLang="en-US" sz="1200" dirty="0"/>
                        <a:t>冷端下限故障</a:t>
                      </a:r>
                      <a:endParaRPr lang="en-US" altLang="zh-CN" sz="1200" dirty="0"/>
                    </a:p>
                    <a:p>
                      <a:pPr algn="l"/>
                      <a:r>
                        <a:rPr lang="en-US" altLang="zh-CN" sz="1200" dirty="0"/>
                        <a:t>0 = </a:t>
                      </a:r>
                      <a:r>
                        <a:rPr lang="zh-CN" altLang="en-US" sz="1200" dirty="0"/>
                        <a:t>冷端温度处于或高于冷端温度下限</a:t>
                      </a:r>
                      <a:r>
                        <a:rPr lang="en-US" altLang="zh-CN" sz="1200" dirty="0"/>
                        <a:t>(</a:t>
                      </a:r>
                      <a:r>
                        <a:rPr lang="zh-CN" altLang="en-US" sz="1200" dirty="0"/>
                        <a:t>默认值</a:t>
                      </a:r>
                      <a:r>
                        <a:rPr lang="en-US" altLang="zh-CN" sz="1200" dirty="0"/>
                        <a:t>)</a:t>
                      </a:r>
                      <a:r>
                        <a:rPr lang="zh-CN" altLang="en-US" sz="1200" dirty="0"/>
                        <a:t>。</a:t>
                      </a:r>
                      <a:endParaRPr lang="en-US" altLang="zh-CN" sz="1200" dirty="0"/>
                    </a:p>
                    <a:p>
                      <a:pPr algn="l"/>
                      <a:r>
                        <a:rPr lang="en-US" altLang="zh-CN" sz="1200" dirty="0"/>
                        <a:t>1 = </a:t>
                      </a:r>
                      <a:r>
                        <a:rPr lang="zh-CN" altLang="en-US" sz="1200" dirty="0"/>
                        <a:t>冷端温度低于冷端温度下限。将触发</a:t>
                      </a:r>
                      <a:r>
                        <a:rPr lang="en-US" altLang="zh-CN" sz="1200" dirty="0"/>
                        <a:t>FAULT</a:t>
                      </a:r>
                      <a:r>
                        <a:rPr lang="zh-CN" altLang="en-US" sz="1200" dirty="0"/>
                        <a:t>，除非已屏蔽。</a:t>
                      </a:r>
                    </a:p>
                  </a:txBody>
                  <a:tcPr anchor="ctr"/>
                </a:tc>
                <a:extLst>
                  <a:ext uri="{0D108BD9-81ED-4DB2-BD59-A6C34878D82A}">
                    <a16:rowId xmlns:a16="http://schemas.microsoft.com/office/drawing/2014/main" val="3011351992"/>
                  </a:ext>
                </a:extLst>
              </a:tr>
            </a:tbl>
          </a:graphicData>
        </a:graphic>
      </p:graphicFrame>
      <p:graphicFrame>
        <p:nvGraphicFramePr>
          <p:cNvPr id="7" name="表格 6">
            <a:extLst>
              <a:ext uri="{FF2B5EF4-FFF2-40B4-BE49-F238E27FC236}">
                <a16:creationId xmlns:a16="http://schemas.microsoft.com/office/drawing/2014/main" id="{BAB2629C-63EA-50CC-2251-760994C62C64}"/>
              </a:ext>
            </a:extLst>
          </p:cNvPr>
          <p:cNvGraphicFramePr>
            <a:graphicFrameLocks noGrp="1"/>
          </p:cNvGraphicFramePr>
          <p:nvPr>
            <p:extLst>
              <p:ext uri="{D42A27DB-BD31-4B8C-83A1-F6EECF244321}">
                <p14:modId xmlns:p14="http://schemas.microsoft.com/office/powerpoint/2010/main" val="2290091446"/>
              </p:ext>
            </p:extLst>
          </p:nvPr>
        </p:nvGraphicFramePr>
        <p:xfrm>
          <a:off x="6435634" y="2991040"/>
          <a:ext cx="5141966" cy="3583931"/>
        </p:xfrm>
        <a:graphic>
          <a:graphicData uri="http://schemas.openxmlformats.org/drawingml/2006/table">
            <a:tbl>
              <a:tblPr firstRow="1" bandRow="1">
                <a:tableStyleId>{5C22544A-7EE6-4342-B048-85BDC9FD1C3A}</a:tableStyleId>
              </a:tblPr>
              <a:tblGrid>
                <a:gridCol w="331412">
                  <a:extLst>
                    <a:ext uri="{9D8B030D-6E8A-4147-A177-3AD203B41FA5}">
                      <a16:colId xmlns:a16="http://schemas.microsoft.com/office/drawing/2014/main" val="442566730"/>
                    </a:ext>
                  </a:extLst>
                </a:gridCol>
                <a:gridCol w="988360">
                  <a:extLst>
                    <a:ext uri="{9D8B030D-6E8A-4147-A177-3AD203B41FA5}">
                      <a16:colId xmlns:a16="http://schemas.microsoft.com/office/drawing/2014/main" val="2223569366"/>
                    </a:ext>
                  </a:extLst>
                </a:gridCol>
                <a:gridCol w="3822194">
                  <a:extLst>
                    <a:ext uri="{9D8B030D-6E8A-4147-A177-3AD203B41FA5}">
                      <a16:colId xmlns:a16="http://schemas.microsoft.com/office/drawing/2014/main" val="3804712766"/>
                    </a:ext>
                  </a:extLst>
                </a:gridCol>
              </a:tblGrid>
              <a:tr h="292091">
                <a:tc>
                  <a:txBody>
                    <a:bodyPr/>
                    <a:lstStyle/>
                    <a:p>
                      <a:pPr algn="ctr"/>
                      <a:r>
                        <a:rPr lang="zh-CN" altLang="en-US" sz="1200" dirty="0"/>
                        <a:t>位</a:t>
                      </a:r>
                    </a:p>
                  </a:txBody>
                  <a:tcPr anchor="ctr"/>
                </a:tc>
                <a:tc>
                  <a:txBody>
                    <a:bodyPr/>
                    <a:lstStyle/>
                    <a:p>
                      <a:pPr algn="ctr"/>
                      <a:r>
                        <a:rPr lang="zh-CN" altLang="en-US" sz="1200" dirty="0"/>
                        <a:t>名称</a:t>
                      </a:r>
                    </a:p>
                  </a:txBody>
                  <a:tcPr anchor="ctr"/>
                </a:tc>
                <a:tc>
                  <a:txBody>
                    <a:bodyPr/>
                    <a:lstStyle/>
                    <a:p>
                      <a:pPr algn="ctr"/>
                      <a:r>
                        <a:rPr lang="zh-CN" altLang="en-US" sz="1200" dirty="0"/>
                        <a:t>说明</a:t>
                      </a:r>
                    </a:p>
                  </a:txBody>
                  <a:tcPr anchor="ctr"/>
                </a:tc>
                <a:extLst>
                  <a:ext uri="{0D108BD9-81ED-4DB2-BD59-A6C34878D82A}">
                    <a16:rowId xmlns:a16="http://schemas.microsoft.com/office/drawing/2014/main" val="545004945"/>
                  </a:ext>
                </a:extLst>
              </a:tr>
              <a:tr h="370840">
                <a:tc>
                  <a:txBody>
                    <a:bodyPr/>
                    <a:lstStyle/>
                    <a:p>
                      <a:pPr algn="ctr"/>
                      <a:r>
                        <a:rPr lang="en-US" altLang="zh-CN" sz="1200" dirty="0"/>
                        <a:t>3</a:t>
                      </a:r>
                      <a:endParaRPr lang="zh-CN" altLang="en-US" sz="1200" dirty="0"/>
                    </a:p>
                  </a:txBody>
                  <a:tcPr anchor="ctr"/>
                </a:tc>
                <a:tc>
                  <a:txBody>
                    <a:bodyPr/>
                    <a:lstStyle/>
                    <a:p>
                      <a:pPr algn="ctr"/>
                      <a:r>
                        <a:rPr lang="en-US" altLang="zh-CN" sz="1200" dirty="0"/>
                        <a:t>TCHIGH</a:t>
                      </a:r>
                      <a:endParaRPr lang="zh-CN" altLang="en-US" sz="1200" dirty="0"/>
                    </a:p>
                  </a:txBody>
                  <a:tcPr anchor="ctr"/>
                </a:tc>
                <a:tc>
                  <a:txBody>
                    <a:bodyPr/>
                    <a:lstStyle/>
                    <a:p>
                      <a:pPr algn="l"/>
                      <a:r>
                        <a:rPr lang="zh-CN" altLang="en-US" sz="1200" dirty="0"/>
                        <a:t>热电偶温度上限故障</a:t>
                      </a:r>
                      <a:endParaRPr lang="en-US" altLang="zh-CN" sz="1200" dirty="0"/>
                    </a:p>
                    <a:p>
                      <a:pPr algn="l"/>
                      <a:r>
                        <a:rPr lang="en-US" altLang="zh-CN" sz="1200" dirty="0"/>
                        <a:t>0 = </a:t>
                      </a:r>
                      <a:r>
                        <a:rPr lang="zh-CN" altLang="en-US" sz="1200" dirty="0"/>
                        <a:t>热电偶温度处于或低于热电偶温度上限</a:t>
                      </a:r>
                      <a:r>
                        <a:rPr lang="en-US" altLang="zh-CN" sz="1200" dirty="0"/>
                        <a:t>(</a:t>
                      </a:r>
                      <a:r>
                        <a:rPr lang="zh-CN" altLang="en-US" sz="1200" dirty="0"/>
                        <a:t>默认值</a:t>
                      </a:r>
                      <a:r>
                        <a:rPr lang="en-US" altLang="zh-CN" sz="1200" dirty="0"/>
                        <a:t>)</a:t>
                      </a:r>
                      <a:r>
                        <a:rPr lang="zh-CN" altLang="en-US" sz="1200" dirty="0"/>
                        <a:t>。</a:t>
                      </a:r>
                      <a:endParaRPr lang="en-US" altLang="zh-CN" sz="1200" dirty="0"/>
                    </a:p>
                    <a:p>
                      <a:pPr algn="l"/>
                      <a:r>
                        <a:rPr lang="en-US" altLang="zh-CN" sz="1200" dirty="0"/>
                        <a:t>1 = </a:t>
                      </a:r>
                      <a:r>
                        <a:rPr lang="zh-CN" altLang="en-US" sz="1200" dirty="0"/>
                        <a:t>热电偶温度高于热电偶温度上限。将触发</a:t>
                      </a:r>
                      <a:r>
                        <a:rPr lang="en-US" altLang="zh-CN" sz="1200" dirty="0"/>
                        <a:t>FAULT</a:t>
                      </a:r>
                      <a:r>
                        <a:rPr lang="zh-CN" altLang="en-US" sz="1200" dirty="0"/>
                        <a:t>，除非已屏蔽。</a:t>
                      </a:r>
                    </a:p>
                  </a:txBody>
                  <a:tcPr anchor="ctr"/>
                </a:tc>
                <a:extLst>
                  <a:ext uri="{0D108BD9-81ED-4DB2-BD59-A6C34878D82A}">
                    <a16:rowId xmlns:a16="http://schemas.microsoft.com/office/drawing/2014/main" val="3579242434"/>
                  </a:ext>
                </a:extLst>
              </a:tr>
              <a:tr h="370840">
                <a:tc>
                  <a:txBody>
                    <a:bodyPr/>
                    <a:lstStyle/>
                    <a:p>
                      <a:pPr algn="ctr"/>
                      <a:r>
                        <a:rPr lang="en-US" altLang="zh-CN" sz="1200" dirty="0"/>
                        <a:t>2</a:t>
                      </a:r>
                      <a:endParaRPr lang="zh-CN" altLang="en-US" sz="1200" dirty="0"/>
                    </a:p>
                  </a:txBody>
                  <a:tcPr anchor="ctr"/>
                </a:tc>
                <a:tc>
                  <a:txBody>
                    <a:bodyPr/>
                    <a:lstStyle/>
                    <a:p>
                      <a:pPr algn="ctr"/>
                      <a:r>
                        <a:rPr lang="en-US" altLang="zh-CN" sz="1200" dirty="0"/>
                        <a:t>TCLOW</a:t>
                      </a:r>
                      <a:endParaRPr lang="zh-CN" altLang="en-US" sz="1200" dirty="0"/>
                    </a:p>
                  </a:txBody>
                  <a:tcPr anchor="ctr"/>
                </a:tc>
                <a:tc>
                  <a:txBody>
                    <a:bodyPr/>
                    <a:lstStyle/>
                    <a:p>
                      <a:pPr algn="l"/>
                      <a:r>
                        <a:rPr lang="zh-CN" altLang="en-US" sz="1200" dirty="0"/>
                        <a:t>热电偶温度下限故障</a:t>
                      </a:r>
                      <a:endParaRPr lang="en-US" altLang="zh-CN" sz="1200" dirty="0"/>
                    </a:p>
                    <a:p>
                      <a:pPr algn="l"/>
                      <a:r>
                        <a:rPr lang="en-US" altLang="zh-CN" sz="1200" dirty="0"/>
                        <a:t>0 = </a:t>
                      </a:r>
                      <a:r>
                        <a:rPr lang="zh-CN" altLang="en-US" sz="1200" dirty="0"/>
                        <a:t>热电偶温度处于或高于热电偶温度下限</a:t>
                      </a:r>
                      <a:r>
                        <a:rPr lang="en-US" altLang="zh-CN" sz="1200" dirty="0"/>
                        <a:t>(</a:t>
                      </a:r>
                      <a:r>
                        <a:rPr lang="zh-CN" altLang="en-US" sz="1200" dirty="0"/>
                        <a:t>默认值</a:t>
                      </a:r>
                      <a:r>
                        <a:rPr lang="en-US" altLang="zh-CN" sz="1200" dirty="0"/>
                        <a:t>)</a:t>
                      </a:r>
                      <a:r>
                        <a:rPr lang="zh-CN" altLang="en-US" sz="1200" dirty="0"/>
                        <a:t>。</a:t>
                      </a:r>
                      <a:endParaRPr lang="en-US" altLang="zh-CN" sz="1200" dirty="0"/>
                    </a:p>
                    <a:p>
                      <a:pPr algn="l"/>
                      <a:r>
                        <a:rPr lang="en-US" altLang="zh-CN" sz="1200" dirty="0"/>
                        <a:t>1 = </a:t>
                      </a:r>
                      <a:r>
                        <a:rPr lang="zh-CN" altLang="en-US" sz="1200" dirty="0"/>
                        <a:t>热电偶温度低于热电偶温度下限。将触发</a:t>
                      </a:r>
                      <a:r>
                        <a:rPr lang="en-US" altLang="zh-CN" sz="1200" dirty="0"/>
                        <a:t>FAULT</a:t>
                      </a:r>
                      <a:r>
                        <a:rPr lang="zh-CN" altLang="en-US" sz="1200" dirty="0"/>
                        <a:t>，除非已屏蔽。</a:t>
                      </a:r>
                    </a:p>
                  </a:txBody>
                  <a:tcPr anchor="ctr"/>
                </a:tc>
                <a:extLst>
                  <a:ext uri="{0D108BD9-81ED-4DB2-BD59-A6C34878D82A}">
                    <a16:rowId xmlns:a16="http://schemas.microsoft.com/office/drawing/2014/main" val="1062722597"/>
                  </a:ext>
                </a:extLst>
              </a:tr>
              <a:tr h="370840">
                <a:tc>
                  <a:txBody>
                    <a:bodyPr/>
                    <a:lstStyle/>
                    <a:p>
                      <a:pPr algn="ctr"/>
                      <a:r>
                        <a:rPr lang="en-US" altLang="zh-CN" sz="1200" dirty="0"/>
                        <a:t>1</a:t>
                      </a:r>
                      <a:endParaRPr lang="zh-CN" altLang="en-US" sz="1200" dirty="0"/>
                    </a:p>
                  </a:txBody>
                  <a:tcPr anchor="ctr"/>
                </a:tc>
                <a:tc>
                  <a:txBody>
                    <a:bodyPr/>
                    <a:lstStyle/>
                    <a:p>
                      <a:pPr algn="ctr"/>
                      <a:r>
                        <a:rPr lang="en-US" altLang="zh-CN" sz="1200" dirty="0"/>
                        <a:t>OVUV</a:t>
                      </a:r>
                      <a:endParaRPr lang="zh-CN" altLang="en-US" sz="1200" dirty="0"/>
                    </a:p>
                  </a:txBody>
                  <a:tcPr anchor="ctr"/>
                </a:tc>
                <a:tc>
                  <a:txBody>
                    <a:bodyPr/>
                    <a:lstStyle/>
                    <a:p>
                      <a:pPr algn="l"/>
                      <a:r>
                        <a:rPr lang="zh-CN" altLang="en-US" sz="1200" dirty="0"/>
                        <a:t>过压或欠压输入故障</a:t>
                      </a:r>
                      <a:endParaRPr lang="en-US" altLang="zh-CN" sz="1200" dirty="0"/>
                    </a:p>
                    <a:p>
                      <a:pPr algn="l"/>
                      <a:r>
                        <a:rPr lang="en-US" altLang="zh-CN" sz="1200" dirty="0"/>
                        <a:t>0 = </a:t>
                      </a:r>
                      <a:r>
                        <a:rPr lang="zh-CN" altLang="en-US" sz="1200" dirty="0"/>
                        <a:t>输入电压为正且低于</a:t>
                      </a:r>
                      <a:r>
                        <a:rPr lang="en-US" altLang="zh-CN" sz="1200" dirty="0"/>
                        <a:t>VDD (</a:t>
                      </a:r>
                      <a:r>
                        <a:rPr lang="zh-CN" altLang="en-US" sz="1200" dirty="0"/>
                        <a:t>默认值</a:t>
                      </a:r>
                      <a:r>
                        <a:rPr lang="en-US" altLang="zh-CN" sz="1200" dirty="0"/>
                        <a:t>)</a:t>
                      </a:r>
                      <a:r>
                        <a:rPr lang="zh-CN" altLang="en-US" sz="1200" dirty="0"/>
                        <a:t>。</a:t>
                      </a:r>
                      <a:endParaRPr lang="en-US" altLang="zh-CN" sz="1200" dirty="0"/>
                    </a:p>
                    <a:p>
                      <a:pPr algn="l"/>
                      <a:r>
                        <a:rPr lang="en-US" altLang="zh-CN" sz="1200" dirty="0"/>
                        <a:t>1 = </a:t>
                      </a:r>
                      <a:r>
                        <a:rPr lang="zh-CN" altLang="en-US" sz="1200" dirty="0"/>
                        <a:t>输入电压为负或高于</a:t>
                      </a:r>
                      <a:r>
                        <a:rPr lang="en-US" altLang="zh-CN" sz="1200" dirty="0"/>
                        <a:t>VDD</a:t>
                      </a:r>
                      <a:r>
                        <a:rPr lang="zh-CN" altLang="en-US" sz="1200" dirty="0"/>
                        <a:t>。将触发</a:t>
                      </a:r>
                      <a:r>
                        <a:rPr lang="en-US" altLang="zh-CN" sz="1200" dirty="0"/>
                        <a:t>FAULT</a:t>
                      </a:r>
                      <a:r>
                        <a:rPr lang="zh-CN" altLang="en-US" sz="1200" dirty="0"/>
                        <a:t>，除非已屏蔽。</a:t>
                      </a:r>
                    </a:p>
                  </a:txBody>
                  <a:tcPr anchor="ctr"/>
                </a:tc>
                <a:extLst>
                  <a:ext uri="{0D108BD9-81ED-4DB2-BD59-A6C34878D82A}">
                    <a16:rowId xmlns:a16="http://schemas.microsoft.com/office/drawing/2014/main" val="2968739609"/>
                  </a:ext>
                </a:extLst>
              </a:tr>
              <a:tr h="370840">
                <a:tc>
                  <a:txBody>
                    <a:bodyPr/>
                    <a:lstStyle/>
                    <a:p>
                      <a:pPr algn="ctr"/>
                      <a:r>
                        <a:rPr lang="en-US" altLang="zh-CN" sz="1200" dirty="0"/>
                        <a:t>0</a:t>
                      </a:r>
                      <a:endParaRPr lang="zh-CN" altLang="en-US" sz="1200" dirty="0"/>
                    </a:p>
                  </a:txBody>
                  <a:tcPr anchor="ctr"/>
                </a:tc>
                <a:tc>
                  <a:txBody>
                    <a:bodyPr/>
                    <a:lstStyle/>
                    <a:p>
                      <a:pPr algn="ctr"/>
                      <a:r>
                        <a:rPr lang="en-US" altLang="zh-CN" sz="1200" dirty="0"/>
                        <a:t>OPEN</a:t>
                      </a:r>
                      <a:endParaRPr lang="zh-CN" altLang="en-US" sz="1200" dirty="0"/>
                    </a:p>
                  </a:txBody>
                  <a:tcPr anchor="ctr"/>
                </a:tc>
                <a:tc>
                  <a:txBody>
                    <a:bodyPr/>
                    <a:lstStyle/>
                    <a:p>
                      <a:pPr algn="l"/>
                      <a:r>
                        <a:rPr lang="zh-CN" altLang="en-US" sz="1200" dirty="0"/>
                        <a:t>热电偶开路故障</a:t>
                      </a:r>
                      <a:endParaRPr lang="en-US" altLang="zh-CN" sz="1200" dirty="0"/>
                    </a:p>
                    <a:p>
                      <a:pPr algn="l"/>
                      <a:r>
                        <a:rPr lang="en-US" altLang="zh-CN" sz="1200" dirty="0"/>
                        <a:t>0 = </a:t>
                      </a:r>
                      <a:r>
                        <a:rPr lang="zh-CN" altLang="en-US" sz="1200" dirty="0"/>
                        <a:t>未检测到开路或热电偶线断裂</a:t>
                      </a:r>
                      <a:r>
                        <a:rPr lang="en-US" altLang="zh-CN" sz="1200" dirty="0"/>
                        <a:t>(</a:t>
                      </a:r>
                      <a:r>
                        <a:rPr lang="zh-CN" altLang="en-US" sz="1200" dirty="0"/>
                        <a:t>默认值</a:t>
                      </a:r>
                      <a:r>
                        <a:rPr lang="en-US" altLang="zh-CN" sz="1200" dirty="0"/>
                        <a:t>)</a:t>
                      </a:r>
                      <a:r>
                        <a:rPr lang="zh-CN" altLang="en-US" sz="1200" dirty="0"/>
                        <a:t>。</a:t>
                      </a:r>
                      <a:endParaRPr lang="en-US" altLang="zh-CN" sz="1200" dirty="0"/>
                    </a:p>
                    <a:p>
                      <a:pPr algn="l"/>
                      <a:r>
                        <a:rPr lang="en-US" altLang="zh-CN" sz="1200" dirty="0"/>
                        <a:t>1 = </a:t>
                      </a:r>
                      <a:r>
                        <a:rPr lang="zh-CN" altLang="en-US" sz="1200" dirty="0"/>
                        <a:t>检测到开路，例如热电偶线断裂。将触发</a:t>
                      </a:r>
                      <a:r>
                        <a:rPr lang="en-US" altLang="zh-CN" sz="1200" dirty="0"/>
                        <a:t>FAULT</a:t>
                      </a:r>
                      <a:r>
                        <a:rPr lang="zh-CN" altLang="en-US" sz="1200" dirty="0"/>
                        <a:t>，除非已屏蔽。</a:t>
                      </a:r>
                    </a:p>
                  </a:txBody>
                  <a:tcPr anchor="ctr"/>
                </a:tc>
                <a:extLst>
                  <a:ext uri="{0D108BD9-81ED-4DB2-BD59-A6C34878D82A}">
                    <a16:rowId xmlns:a16="http://schemas.microsoft.com/office/drawing/2014/main" val="2998252098"/>
                  </a:ext>
                </a:extLst>
              </a:tr>
            </a:tbl>
          </a:graphicData>
        </a:graphic>
      </p:graphicFrame>
    </p:spTree>
    <p:extLst>
      <p:ext uri="{BB962C8B-B14F-4D97-AF65-F5344CB8AC3E}">
        <p14:creationId xmlns:p14="http://schemas.microsoft.com/office/powerpoint/2010/main" val="69893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A6FAA-8212-0AB5-2047-6D292F1F48A1}"/>
              </a:ext>
            </a:extLst>
          </p:cNvPr>
          <p:cNvSpPr>
            <a:spLocks noGrp="1"/>
          </p:cNvSpPr>
          <p:nvPr>
            <p:ph type="title"/>
          </p:nvPr>
        </p:nvSpPr>
        <p:spPr/>
        <p:txBody>
          <a:bodyPr/>
          <a:lstStyle/>
          <a:p>
            <a:r>
              <a:rPr lang="zh-CN" altLang="en-US" dirty="0"/>
              <a:t>五、</a:t>
            </a:r>
            <a:r>
              <a:rPr lang="en-US" altLang="zh-CN" dirty="0"/>
              <a:t>MAX31856</a:t>
            </a:r>
            <a:r>
              <a:rPr lang="zh-CN" altLang="en-US" dirty="0"/>
              <a:t>（故障状态寄存器）</a:t>
            </a:r>
          </a:p>
        </p:txBody>
      </p:sp>
      <p:pic>
        <p:nvPicPr>
          <p:cNvPr id="9" name="图片 8">
            <a:extLst>
              <a:ext uri="{FF2B5EF4-FFF2-40B4-BE49-F238E27FC236}">
                <a16:creationId xmlns:a16="http://schemas.microsoft.com/office/drawing/2014/main" id="{977E213E-9CC2-B6DE-D7C8-FE996A9269AB}"/>
              </a:ext>
            </a:extLst>
          </p:cNvPr>
          <p:cNvPicPr>
            <a:picLocks noChangeAspect="1"/>
          </p:cNvPicPr>
          <p:nvPr/>
        </p:nvPicPr>
        <p:blipFill>
          <a:blip r:embed="rId2"/>
          <a:stretch>
            <a:fillRect/>
          </a:stretch>
        </p:blipFill>
        <p:spPr>
          <a:xfrm>
            <a:off x="5882522" y="1340160"/>
            <a:ext cx="5297918" cy="2639184"/>
          </a:xfrm>
          <a:prstGeom prst="rect">
            <a:avLst/>
          </a:prstGeom>
        </p:spPr>
      </p:pic>
      <p:sp>
        <p:nvSpPr>
          <p:cNvPr id="10" name="文本框 9">
            <a:extLst>
              <a:ext uri="{FF2B5EF4-FFF2-40B4-BE49-F238E27FC236}">
                <a16:creationId xmlns:a16="http://schemas.microsoft.com/office/drawing/2014/main" id="{8F9301FC-07CD-CF67-9ED0-BDE528F983E3}"/>
              </a:ext>
            </a:extLst>
          </p:cNvPr>
          <p:cNvSpPr txBox="1"/>
          <p:nvPr/>
        </p:nvSpPr>
        <p:spPr>
          <a:xfrm>
            <a:off x="608400" y="3791601"/>
            <a:ext cx="4777130" cy="2639184"/>
          </a:xfrm>
          <a:prstGeom prst="rect">
            <a:avLst/>
          </a:prstGeom>
          <a:noFill/>
        </p:spPr>
        <p:txBody>
          <a:bodyPr wrap="square" rtlCol="0">
            <a:spAutoFit/>
          </a:bodyPr>
          <a:lstStyle/>
          <a:p>
            <a:pPr>
              <a:lnSpc>
                <a:spcPct val="150000"/>
              </a:lnSpc>
            </a:pPr>
            <a:r>
              <a:rPr lang="zh-CN" altLang="en-US" sz="1400" dirty="0"/>
              <a:t>右图为官方手册对不同类型热电偶正常工作温度范围的解释：</a:t>
            </a:r>
            <a:endParaRPr lang="en-US" altLang="zh-CN" sz="1400" dirty="0"/>
          </a:p>
          <a:p>
            <a:pPr marL="285750" indent="-285750">
              <a:lnSpc>
                <a:spcPct val="150000"/>
              </a:lnSpc>
              <a:buFont typeface="Wingdings" panose="05000000000000000000" pitchFamily="2" charset="2"/>
              <a:buChar char="l"/>
            </a:pPr>
            <a:r>
              <a:rPr lang="en-US" altLang="zh-CN" sz="1400" dirty="0"/>
              <a:t>TYPE</a:t>
            </a:r>
            <a:r>
              <a:rPr lang="zh-CN" altLang="en-US" sz="1400" dirty="0"/>
              <a:t>：热电偶类型。</a:t>
            </a:r>
            <a:endParaRPr lang="en-US" altLang="zh-CN" sz="1400" dirty="0"/>
          </a:p>
          <a:p>
            <a:pPr marL="285750" indent="-285750">
              <a:lnSpc>
                <a:spcPct val="150000"/>
              </a:lnSpc>
              <a:buFont typeface="Wingdings" panose="05000000000000000000" pitchFamily="2" charset="2"/>
              <a:buChar char="l"/>
            </a:pPr>
            <a:r>
              <a:rPr lang="en-US" altLang="zh-CN" sz="1400" dirty="0"/>
              <a:t>T-WIRE</a:t>
            </a:r>
            <a:r>
              <a:rPr lang="zh-CN" altLang="en-US" sz="1400" dirty="0"/>
              <a:t>、</a:t>
            </a:r>
            <a:r>
              <a:rPr lang="en-US" altLang="zh-CN" sz="1400" dirty="0"/>
              <a:t>T+WIRE</a:t>
            </a:r>
            <a:r>
              <a:rPr lang="zh-CN" altLang="en-US" sz="1400" dirty="0"/>
              <a:t>：热电偶负极和正极的材料。</a:t>
            </a:r>
            <a:endParaRPr lang="en-US" altLang="zh-CN" sz="1400" dirty="0"/>
          </a:p>
          <a:p>
            <a:pPr marL="285750" indent="-285750">
              <a:lnSpc>
                <a:spcPct val="150000"/>
              </a:lnSpc>
              <a:buFont typeface="Wingdings" panose="05000000000000000000" pitchFamily="2" charset="2"/>
              <a:buChar char="l"/>
            </a:pPr>
            <a:r>
              <a:rPr lang="en-US" altLang="zh-CN" sz="1400" dirty="0"/>
              <a:t>TEMP RANGE</a:t>
            </a:r>
            <a:r>
              <a:rPr lang="zh-CN" altLang="en-US" sz="1400" dirty="0"/>
              <a:t>：热电偶热端的有效温度范围。</a:t>
            </a:r>
            <a:endParaRPr lang="en-US" altLang="zh-CN" sz="1400" dirty="0"/>
          </a:p>
          <a:p>
            <a:pPr marL="285750" indent="-285750">
              <a:lnSpc>
                <a:spcPct val="150000"/>
              </a:lnSpc>
              <a:buFont typeface="Wingdings" panose="05000000000000000000" pitchFamily="2" charset="2"/>
              <a:buChar char="l"/>
            </a:pPr>
            <a:r>
              <a:rPr lang="en-US" altLang="zh-CN" sz="1400" dirty="0"/>
              <a:t>COLD-JUNCTION TEMP RANGE</a:t>
            </a:r>
            <a:r>
              <a:rPr lang="zh-CN" altLang="en-US" sz="1400" dirty="0"/>
              <a:t>：热电偶冷端的有效温度范围，</a:t>
            </a:r>
            <a:r>
              <a:rPr lang="en-US" altLang="zh-CN" sz="1400" dirty="0"/>
              <a:t>MAX31856</a:t>
            </a:r>
            <a:r>
              <a:rPr lang="zh-CN" altLang="en-US" sz="1400" dirty="0"/>
              <a:t>可在此范围内准确补偿冷端温度误差。</a:t>
            </a:r>
            <a:endParaRPr lang="en-US" altLang="zh-CN" sz="1400" dirty="0"/>
          </a:p>
        </p:txBody>
      </p:sp>
      <p:sp>
        <p:nvSpPr>
          <p:cNvPr id="12" name="文本框 11">
            <a:extLst>
              <a:ext uri="{FF2B5EF4-FFF2-40B4-BE49-F238E27FC236}">
                <a16:creationId xmlns:a16="http://schemas.microsoft.com/office/drawing/2014/main" id="{A4B5FA0D-460D-EE48-87E1-CF4D425CD274}"/>
              </a:ext>
            </a:extLst>
          </p:cNvPr>
          <p:cNvSpPr txBox="1"/>
          <p:nvPr/>
        </p:nvSpPr>
        <p:spPr>
          <a:xfrm>
            <a:off x="608400" y="1717956"/>
            <a:ext cx="4777130" cy="1669688"/>
          </a:xfrm>
          <a:prstGeom prst="rect">
            <a:avLst/>
          </a:prstGeom>
          <a:noFill/>
        </p:spPr>
        <p:txBody>
          <a:bodyPr wrap="square" rtlCol="0">
            <a:spAutoFit/>
          </a:bodyPr>
          <a:lstStyle/>
          <a:p>
            <a:pPr>
              <a:lnSpc>
                <a:spcPct val="150000"/>
              </a:lnSpc>
            </a:pPr>
            <a:r>
              <a:rPr lang="zh-CN" altLang="en-US" sz="1400" dirty="0"/>
              <a:t>对</a:t>
            </a:r>
            <a:r>
              <a:rPr lang="en-US" altLang="zh-CN" sz="1400" dirty="0"/>
              <a:t>CJ Range</a:t>
            </a:r>
            <a:r>
              <a:rPr lang="zh-CN" altLang="en-US" sz="1400" dirty="0"/>
              <a:t>和</a:t>
            </a:r>
            <a:r>
              <a:rPr lang="en-US" altLang="zh-CN" sz="1400" dirty="0"/>
              <a:t>TC Range</a:t>
            </a:r>
            <a:r>
              <a:rPr lang="zh-CN" altLang="en-US" sz="1400" dirty="0"/>
              <a:t>位进行解释：</a:t>
            </a:r>
            <a:endParaRPr lang="en-US" altLang="zh-CN" sz="1400" dirty="0"/>
          </a:p>
          <a:p>
            <a:pPr marL="342900" indent="-342900">
              <a:lnSpc>
                <a:spcPct val="150000"/>
              </a:lnSpc>
              <a:buFont typeface="+mj-lt"/>
              <a:buAutoNum type="arabicPeriod"/>
            </a:pPr>
            <a:r>
              <a:rPr lang="zh-CN" altLang="en-US" sz="1400" dirty="0"/>
              <a:t>当热电偶工作温度范围超出有效温度范围。</a:t>
            </a:r>
            <a:endParaRPr lang="en-US" altLang="zh-CN" sz="1400" dirty="0"/>
          </a:p>
          <a:p>
            <a:pPr marL="342900" indent="-342900">
              <a:lnSpc>
                <a:spcPct val="150000"/>
              </a:lnSpc>
              <a:buFont typeface="+mj-lt"/>
              <a:buAutoNum type="arabicPeriod"/>
            </a:pPr>
            <a:r>
              <a:rPr lang="zh-CN" altLang="en-US" sz="1400" dirty="0"/>
              <a:t>热电偶的热端和冷端温度值将被钳位到上下限。</a:t>
            </a:r>
            <a:endParaRPr lang="en-US" altLang="zh-CN" sz="1400" dirty="0"/>
          </a:p>
          <a:p>
            <a:pPr marL="342900" indent="-342900">
              <a:lnSpc>
                <a:spcPct val="150000"/>
              </a:lnSpc>
              <a:buFont typeface="+mj-lt"/>
              <a:buAutoNum type="arabicPeriod"/>
            </a:pPr>
            <a:r>
              <a:rPr lang="zh-CN" altLang="en-US" sz="1400" dirty="0"/>
              <a:t>置</a:t>
            </a:r>
            <a:r>
              <a:rPr lang="en-US" altLang="zh-CN" sz="1400" dirty="0"/>
              <a:t>CJ Range</a:t>
            </a:r>
            <a:r>
              <a:rPr lang="zh-CN" altLang="en-US" sz="1400" dirty="0"/>
              <a:t>和</a:t>
            </a:r>
            <a:r>
              <a:rPr lang="en-US" altLang="zh-CN" sz="1400" dirty="0"/>
              <a:t>TC Range</a:t>
            </a:r>
            <a:r>
              <a:rPr lang="zh-CN" altLang="en-US" sz="1400" dirty="0"/>
              <a:t>位为</a:t>
            </a:r>
            <a:r>
              <a:rPr lang="en-US" altLang="zh-CN" sz="1400" dirty="0"/>
              <a:t>1</a:t>
            </a:r>
            <a:r>
              <a:rPr lang="zh-CN" altLang="en-US" sz="1400" dirty="0"/>
              <a:t>。</a:t>
            </a:r>
            <a:endParaRPr lang="en-US" altLang="zh-CN" sz="1400" dirty="0"/>
          </a:p>
          <a:p>
            <a:pPr marL="342900" indent="-342900">
              <a:lnSpc>
                <a:spcPct val="150000"/>
              </a:lnSpc>
              <a:buFont typeface="+mj-lt"/>
              <a:buAutoNum type="arabicPeriod"/>
            </a:pPr>
            <a:r>
              <a:rPr lang="zh-CN" altLang="en-US" sz="1400" dirty="0"/>
              <a:t>不会触发</a:t>
            </a:r>
            <a:r>
              <a:rPr lang="en-US" altLang="zh-CN" sz="1400" dirty="0"/>
              <a:t>FAULT</a:t>
            </a:r>
            <a:r>
              <a:rPr lang="zh-CN" altLang="en-US" sz="1400" dirty="0"/>
              <a:t>。</a:t>
            </a:r>
          </a:p>
        </p:txBody>
      </p:sp>
      <p:sp>
        <p:nvSpPr>
          <p:cNvPr id="14" name="文本框 13">
            <a:extLst>
              <a:ext uri="{FF2B5EF4-FFF2-40B4-BE49-F238E27FC236}">
                <a16:creationId xmlns:a16="http://schemas.microsoft.com/office/drawing/2014/main" id="{B5814CD3-E5F1-91CA-D3B7-D42AF6AA1B70}"/>
              </a:ext>
            </a:extLst>
          </p:cNvPr>
          <p:cNvSpPr txBox="1"/>
          <p:nvPr/>
        </p:nvSpPr>
        <p:spPr>
          <a:xfrm>
            <a:off x="5485363" y="4114766"/>
            <a:ext cx="6092237" cy="2316019"/>
          </a:xfrm>
          <a:prstGeom prst="rect">
            <a:avLst/>
          </a:prstGeom>
          <a:noFill/>
        </p:spPr>
        <p:txBody>
          <a:bodyPr wrap="square" rtlCol="0">
            <a:spAutoFit/>
          </a:bodyPr>
          <a:lstStyle/>
          <a:p>
            <a:pPr>
              <a:lnSpc>
                <a:spcPct val="150000"/>
              </a:lnSpc>
            </a:pPr>
            <a:r>
              <a:rPr lang="zh-CN" altLang="en-US" sz="1400" dirty="0"/>
              <a:t>以</a:t>
            </a:r>
            <a:r>
              <a:rPr lang="en-US" altLang="zh-CN" sz="1400" dirty="0"/>
              <a:t>K</a:t>
            </a:r>
            <a:r>
              <a:rPr lang="zh-CN" altLang="en-US" sz="1400" dirty="0"/>
              <a:t>型热电偶为例：</a:t>
            </a:r>
            <a:endParaRPr lang="en-US" altLang="zh-CN" sz="1400" dirty="0"/>
          </a:p>
          <a:p>
            <a:pPr marL="285750" indent="-285750">
              <a:lnSpc>
                <a:spcPct val="150000"/>
              </a:lnSpc>
              <a:buFont typeface="Wingdings" panose="05000000000000000000" pitchFamily="2" charset="2"/>
              <a:buChar char="l"/>
            </a:pPr>
            <a:r>
              <a:rPr lang="en-US" altLang="zh-CN" sz="1400" dirty="0"/>
              <a:t>TEMP RANGE</a:t>
            </a:r>
            <a:r>
              <a:rPr lang="zh-CN" altLang="en-US" sz="1400" dirty="0"/>
              <a:t>：</a:t>
            </a:r>
            <a:r>
              <a:rPr lang="en-US" altLang="zh-CN" sz="1400" dirty="0"/>
              <a:t>-200℃ ~ +1372℃</a:t>
            </a:r>
            <a:r>
              <a:rPr lang="zh-CN" altLang="en-US" sz="1400" dirty="0"/>
              <a:t>。</a:t>
            </a:r>
            <a:endParaRPr lang="en-US" altLang="zh-CN" sz="1400" dirty="0"/>
          </a:p>
          <a:p>
            <a:pPr marL="285750" indent="-285750">
              <a:lnSpc>
                <a:spcPct val="150000"/>
              </a:lnSpc>
              <a:buFont typeface="Wingdings" panose="05000000000000000000" pitchFamily="2" charset="2"/>
              <a:buChar char="l"/>
            </a:pPr>
            <a:r>
              <a:rPr lang="en-US" altLang="zh-CN" sz="1400" dirty="0"/>
              <a:t>COLD-JUNCTION TEMP RANGE</a:t>
            </a:r>
            <a:r>
              <a:rPr lang="zh-CN" altLang="en-US" sz="1400" dirty="0"/>
              <a:t>：</a:t>
            </a:r>
            <a:r>
              <a:rPr lang="en-US" altLang="zh-CN" sz="1400" dirty="0"/>
              <a:t>-55℃ ~ +125℃</a:t>
            </a:r>
            <a:r>
              <a:rPr lang="zh-CN" altLang="en-US" sz="1400" dirty="0"/>
              <a:t>。</a:t>
            </a:r>
            <a:endParaRPr lang="en-US" altLang="zh-CN" sz="1400" dirty="0"/>
          </a:p>
          <a:p>
            <a:pPr marL="285750" indent="-285750">
              <a:lnSpc>
                <a:spcPct val="150000"/>
              </a:lnSpc>
              <a:buFont typeface="Wingdings" panose="05000000000000000000" pitchFamily="2" charset="2"/>
              <a:buChar char="l"/>
            </a:pPr>
            <a:r>
              <a:rPr lang="zh-CN" altLang="en-US" sz="1400" dirty="0"/>
              <a:t>当冷端温度</a:t>
            </a:r>
            <a:r>
              <a:rPr lang="en-US" altLang="zh-CN" sz="1400" dirty="0"/>
              <a:t>&lt; -55℃ </a:t>
            </a:r>
            <a:r>
              <a:rPr lang="zh-CN" altLang="en-US" sz="1400" dirty="0"/>
              <a:t>或 </a:t>
            </a:r>
            <a:r>
              <a:rPr lang="en-US" altLang="zh-CN" sz="1400" dirty="0"/>
              <a:t>&gt; +125℃ </a:t>
            </a:r>
            <a:r>
              <a:rPr lang="zh-CN" altLang="en-US" sz="1400" dirty="0"/>
              <a:t>，</a:t>
            </a:r>
            <a:r>
              <a:rPr lang="en-US" altLang="zh-CN" sz="1400" dirty="0"/>
              <a:t>CJ Range</a:t>
            </a:r>
            <a:r>
              <a:rPr lang="zh-CN" altLang="en-US" sz="1400" dirty="0"/>
              <a:t>位置</a:t>
            </a:r>
            <a:r>
              <a:rPr lang="en-US" altLang="zh-CN" sz="1400" dirty="0"/>
              <a:t>1</a:t>
            </a:r>
            <a:r>
              <a:rPr lang="zh-CN" altLang="en-US" sz="1400" dirty="0"/>
              <a:t>。冷端温度被钳位在</a:t>
            </a:r>
            <a:r>
              <a:rPr lang="en-US" altLang="zh-CN" sz="1400" dirty="0"/>
              <a:t>-55</a:t>
            </a:r>
            <a:r>
              <a:rPr lang="zh-CN" altLang="en-US" sz="1400" dirty="0"/>
              <a:t>℃或</a:t>
            </a:r>
            <a:r>
              <a:rPr lang="en-US" altLang="zh-CN" sz="1400" dirty="0"/>
              <a:t>+125</a:t>
            </a:r>
            <a:r>
              <a:rPr lang="zh-CN" altLang="en-US" sz="1400" dirty="0"/>
              <a:t>℃。</a:t>
            </a:r>
            <a:endParaRPr lang="en-US" altLang="zh-CN" sz="1400" dirty="0"/>
          </a:p>
          <a:p>
            <a:pPr marL="285750" indent="-285750">
              <a:lnSpc>
                <a:spcPct val="150000"/>
              </a:lnSpc>
              <a:buFont typeface="Wingdings" panose="05000000000000000000" pitchFamily="2" charset="2"/>
              <a:buChar char="l"/>
            </a:pPr>
            <a:r>
              <a:rPr lang="zh-CN" altLang="en-US" sz="1400" dirty="0"/>
              <a:t>当热端温度</a:t>
            </a:r>
            <a:r>
              <a:rPr lang="en-US" altLang="zh-CN" sz="1400" dirty="0"/>
              <a:t>&lt; -200℃ </a:t>
            </a:r>
            <a:r>
              <a:rPr lang="zh-CN" altLang="en-US" sz="1400" dirty="0"/>
              <a:t>或 </a:t>
            </a:r>
            <a:r>
              <a:rPr lang="en-US" altLang="zh-CN" sz="1400" dirty="0"/>
              <a:t>&gt; +1372℃ </a:t>
            </a:r>
            <a:r>
              <a:rPr lang="zh-CN" altLang="en-US" sz="1400" dirty="0"/>
              <a:t>，</a:t>
            </a:r>
            <a:r>
              <a:rPr lang="en-US" altLang="zh-CN" sz="1400" dirty="0"/>
              <a:t>TC Range</a:t>
            </a:r>
            <a:r>
              <a:rPr lang="zh-CN" altLang="en-US" sz="1400" dirty="0"/>
              <a:t>位置</a:t>
            </a:r>
            <a:r>
              <a:rPr lang="en-US" altLang="zh-CN" sz="1400" dirty="0"/>
              <a:t>1</a:t>
            </a:r>
            <a:r>
              <a:rPr lang="zh-CN" altLang="en-US" sz="1400" dirty="0"/>
              <a:t>。热端温度被钳位在</a:t>
            </a:r>
            <a:r>
              <a:rPr lang="en-US" altLang="zh-CN" sz="1400" dirty="0"/>
              <a:t>-200</a:t>
            </a:r>
            <a:r>
              <a:rPr lang="zh-CN" altLang="en-US" sz="1400" dirty="0"/>
              <a:t>℃或</a:t>
            </a:r>
            <a:r>
              <a:rPr lang="en-US" altLang="zh-CN" sz="1400" dirty="0"/>
              <a:t>+1372</a:t>
            </a:r>
            <a:r>
              <a:rPr lang="zh-CN" altLang="en-US" sz="1400" dirty="0"/>
              <a:t>℃。</a:t>
            </a:r>
            <a:endParaRPr lang="en-US" altLang="zh-CN" sz="1400" dirty="0"/>
          </a:p>
        </p:txBody>
      </p:sp>
    </p:spTree>
    <p:extLst>
      <p:ext uri="{BB962C8B-B14F-4D97-AF65-F5344CB8AC3E}">
        <p14:creationId xmlns:p14="http://schemas.microsoft.com/office/powerpoint/2010/main" val="1431680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448B3-1578-1C4C-D454-C85E4CF6BA3E}"/>
              </a:ext>
            </a:extLst>
          </p:cNvPr>
          <p:cNvSpPr>
            <a:spLocks noGrp="1"/>
          </p:cNvSpPr>
          <p:nvPr>
            <p:ph type="title"/>
          </p:nvPr>
        </p:nvSpPr>
        <p:spPr/>
        <p:txBody>
          <a:bodyPr/>
          <a:lstStyle/>
          <a:p>
            <a:r>
              <a:rPr lang="zh-CN" altLang="en-US" dirty="0"/>
              <a:t>五、</a:t>
            </a:r>
            <a:r>
              <a:rPr lang="en-US" altLang="zh-CN" dirty="0"/>
              <a:t>MAX31856</a:t>
            </a:r>
            <a:r>
              <a:rPr lang="zh-CN" altLang="en-US" dirty="0"/>
              <a:t>（故障状态寄存器）</a:t>
            </a:r>
          </a:p>
        </p:txBody>
      </p:sp>
      <p:graphicFrame>
        <p:nvGraphicFramePr>
          <p:cNvPr id="4" name="内容占位符 3">
            <a:extLst>
              <a:ext uri="{FF2B5EF4-FFF2-40B4-BE49-F238E27FC236}">
                <a16:creationId xmlns:a16="http://schemas.microsoft.com/office/drawing/2014/main" id="{FA85954C-AD07-B8CF-28B1-CB69F6C8BC7A}"/>
              </a:ext>
            </a:extLst>
          </p:cNvPr>
          <p:cNvGraphicFramePr>
            <a:graphicFrameLocks noGrp="1"/>
          </p:cNvGraphicFramePr>
          <p:nvPr>
            <p:ph idx="1"/>
            <p:extLst>
              <p:ext uri="{D42A27DB-BD31-4B8C-83A1-F6EECF244321}">
                <p14:modId xmlns:p14="http://schemas.microsoft.com/office/powerpoint/2010/main" val="4209407269"/>
              </p:ext>
            </p:extLst>
          </p:nvPr>
        </p:nvGraphicFramePr>
        <p:xfrm>
          <a:off x="607977" y="2576760"/>
          <a:ext cx="10969623" cy="3672840"/>
        </p:xfrm>
        <a:graphic>
          <a:graphicData uri="http://schemas.openxmlformats.org/drawingml/2006/table">
            <a:tbl>
              <a:tblPr firstRow="1" bandRow="1">
                <a:tableStyleId>{5C22544A-7EE6-4342-B048-85BDC9FD1C3A}</a:tableStyleId>
              </a:tblPr>
              <a:tblGrid>
                <a:gridCol w="1926181">
                  <a:extLst>
                    <a:ext uri="{9D8B030D-6E8A-4147-A177-3AD203B41FA5}">
                      <a16:colId xmlns:a16="http://schemas.microsoft.com/office/drawing/2014/main" val="550784871"/>
                    </a:ext>
                  </a:extLst>
                </a:gridCol>
                <a:gridCol w="3196046">
                  <a:extLst>
                    <a:ext uri="{9D8B030D-6E8A-4147-A177-3AD203B41FA5}">
                      <a16:colId xmlns:a16="http://schemas.microsoft.com/office/drawing/2014/main" val="1760682934"/>
                    </a:ext>
                  </a:extLst>
                </a:gridCol>
                <a:gridCol w="5847396">
                  <a:extLst>
                    <a:ext uri="{9D8B030D-6E8A-4147-A177-3AD203B41FA5}">
                      <a16:colId xmlns:a16="http://schemas.microsoft.com/office/drawing/2014/main" val="88374678"/>
                    </a:ext>
                  </a:extLst>
                </a:gridCol>
              </a:tblGrid>
              <a:tr h="370840">
                <a:tc>
                  <a:txBody>
                    <a:bodyPr/>
                    <a:lstStyle/>
                    <a:p>
                      <a:pPr algn="ctr"/>
                      <a:r>
                        <a:rPr lang="en-US" altLang="zh-CN" dirty="0"/>
                        <a:t>SR</a:t>
                      </a:r>
                      <a:r>
                        <a:rPr lang="zh-CN" altLang="en-US" dirty="0"/>
                        <a:t>寄存器故障位</a:t>
                      </a:r>
                    </a:p>
                  </a:txBody>
                  <a:tcPr anchor="ctr"/>
                </a:tc>
                <a:tc>
                  <a:txBody>
                    <a:bodyPr/>
                    <a:lstStyle/>
                    <a:p>
                      <a:pPr algn="ctr"/>
                      <a:r>
                        <a:rPr lang="zh-CN" altLang="en-US" dirty="0"/>
                        <a:t>比较对象</a:t>
                      </a:r>
                    </a:p>
                  </a:txBody>
                  <a:tcPr anchor="ctr"/>
                </a:tc>
                <a:tc>
                  <a:txBody>
                    <a:bodyPr/>
                    <a:lstStyle/>
                    <a:p>
                      <a:pPr algn="ctr"/>
                      <a:r>
                        <a:rPr lang="zh-CN" altLang="en-US" dirty="0"/>
                        <a:t>说明</a:t>
                      </a:r>
                    </a:p>
                  </a:txBody>
                  <a:tcPr anchor="ctr"/>
                </a:tc>
                <a:extLst>
                  <a:ext uri="{0D108BD9-81ED-4DB2-BD59-A6C34878D82A}">
                    <a16:rowId xmlns:a16="http://schemas.microsoft.com/office/drawing/2014/main" val="1435767905"/>
                  </a:ext>
                </a:extLst>
              </a:tr>
              <a:tr h="370840">
                <a:tc>
                  <a:txBody>
                    <a:bodyPr/>
                    <a:lstStyle/>
                    <a:p>
                      <a:pPr algn="ctr"/>
                      <a:r>
                        <a:rPr lang="en-US" altLang="zh-CN" dirty="0"/>
                        <a:t>CJHIGH</a:t>
                      </a:r>
                      <a:endParaRPr lang="zh-CN" altLang="en-US" dirty="0"/>
                    </a:p>
                  </a:txBody>
                  <a:tcPr anchor="ctr"/>
                </a:tc>
                <a:tc>
                  <a:txBody>
                    <a:bodyPr/>
                    <a:lstStyle/>
                    <a:p>
                      <a:pPr algn="ctr"/>
                      <a:r>
                        <a:rPr lang="en-US" altLang="zh-CN" dirty="0"/>
                        <a:t>CJHF</a:t>
                      </a:r>
                      <a:r>
                        <a:rPr lang="zh-CN" altLang="en-US" dirty="0"/>
                        <a:t>寄存器</a:t>
                      </a:r>
                    </a:p>
                  </a:txBody>
                  <a:tcPr anchor="ctr"/>
                </a:tc>
                <a:tc>
                  <a:txBody>
                    <a:bodyPr/>
                    <a:lstStyle/>
                    <a:p>
                      <a:pPr algn="l"/>
                      <a:r>
                        <a:rPr lang="zh-CN" altLang="en-US" dirty="0"/>
                        <a:t>当实测冷端温度高于</a:t>
                      </a:r>
                      <a:r>
                        <a:rPr lang="en-US" altLang="zh-CN" dirty="0"/>
                        <a:t>CJHF</a:t>
                      </a:r>
                      <a:r>
                        <a:rPr lang="zh-CN" altLang="en-US" dirty="0"/>
                        <a:t>寄存器的值时， </a:t>
                      </a:r>
                      <a:r>
                        <a:rPr lang="en-US" altLang="zh-CN" dirty="0"/>
                        <a:t>CJHIGH</a:t>
                      </a:r>
                      <a:r>
                        <a:rPr lang="zh-CN" altLang="en-US" dirty="0"/>
                        <a:t>位置</a:t>
                      </a:r>
                      <a:r>
                        <a:rPr lang="en-US" altLang="zh-CN" dirty="0"/>
                        <a:t>1</a:t>
                      </a:r>
                      <a:r>
                        <a:rPr lang="zh-CN" altLang="en-US" dirty="0"/>
                        <a:t>。</a:t>
                      </a:r>
                    </a:p>
                  </a:txBody>
                  <a:tcPr anchor="ctr"/>
                </a:tc>
                <a:extLst>
                  <a:ext uri="{0D108BD9-81ED-4DB2-BD59-A6C34878D82A}">
                    <a16:rowId xmlns:a16="http://schemas.microsoft.com/office/drawing/2014/main" val="381230589"/>
                  </a:ext>
                </a:extLst>
              </a:tr>
              <a:tr h="370840">
                <a:tc>
                  <a:txBody>
                    <a:bodyPr/>
                    <a:lstStyle/>
                    <a:p>
                      <a:pPr algn="ctr"/>
                      <a:r>
                        <a:rPr lang="en-US" altLang="zh-CN" dirty="0"/>
                        <a:t>CJLOW</a:t>
                      </a:r>
                      <a:endParaRPr lang="zh-CN" altLang="en-US" dirty="0"/>
                    </a:p>
                  </a:txBody>
                  <a:tcPr anchor="ctr"/>
                </a:tc>
                <a:tc>
                  <a:txBody>
                    <a:bodyPr/>
                    <a:lstStyle/>
                    <a:p>
                      <a:pPr algn="ctr"/>
                      <a:r>
                        <a:rPr lang="en-US" altLang="zh-CN" dirty="0"/>
                        <a:t>CJLF</a:t>
                      </a:r>
                      <a:r>
                        <a:rPr lang="zh-CN" altLang="en-US" dirty="0"/>
                        <a:t>寄存器</a:t>
                      </a:r>
                    </a:p>
                  </a:txBody>
                  <a:tcPr anchor="ctr"/>
                </a:tc>
                <a:tc>
                  <a:txBody>
                    <a:bodyPr/>
                    <a:lstStyle/>
                    <a:p>
                      <a:pPr algn="l"/>
                      <a:r>
                        <a:rPr lang="zh-CN" altLang="en-US" dirty="0"/>
                        <a:t>当实测冷端温度低于</a:t>
                      </a:r>
                      <a:r>
                        <a:rPr lang="en-US" altLang="zh-CN" dirty="0"/>
                        <a:t>CJLF</a:t>
                      </a:r>
                      <a:r>
                        <a:rPr lang="zh-CN" altLang="en-US" dirty="0"/>
                        <a:t>寄存器的值时， </a:t>
                      </a:r>
                      <a:r>
                        <a:rPr lang="en-US" altLang="zh-CN" dirty="0"/>
                        <a:t>CJLOW</a:t>
                      </a:r>
                      <a:r>
                        <a:rPr lang="zh-CN" altLang="en-US" dirty="0"/>
                        <a:t>位置</a:t>
                      </a:r>
                      <a:r>
                        <a:rPr lang="en-US" altLang="zh-CN" dirty="0"/>
                        <a:t>1</a:t>
                      </a:r>
                      <a:r>
                        <a:rPr lang="zh-CN" altLang="en-US" dirty="0"/>
                        <a:t>。</a:t>
                      </a:r>
                    </a:p>
                  </a:txBody>
                  <a:tcPr anchor="ctr"/>
                </a:tc>
                <a:extLst>
                  <a:ext uri="{0D108BD9-81ED-4DB2-BD59-A6C34878D82A}">
                    <a16:rowId xmlns:a16="http://schemas.microsoft.com/office/drawing/2014/main" val="602044870"/>
                  </a:ext>
                </a:extLst>
              </a:tr>
              <a:tr h="370840">
                <a:tc>
                  <a:txBody>
                    <a:bodyPr/>
                    <a:lstStyle/>
                    <a:p>
                      <a:pPr algn="ctr"/>
                      <a:r>
                        <a:rPr lang="en-US" altLang="zh-CN" dirty="0"/>
                        <a:t>TCHIGH</a:t>
                      </a:r>
                      <a:endParaRPr lang="zh-CN" altLang="en-US" dirty="0"/>
                    </a:p>
                  </a:txBody>
                  <a:tcPr anchor="ctr"/>
                </a:tc>
                <a:tc>
                  <a:txBody>
                    <a:bodyPr/>
                    <a:lstStyle/>
                    <a:p>
                      <a:pPr algn="ctr"/>
                      <a:r>
                        <a:rPr lang="en-US" altLang="zh-CN" dirty="0"/>
                        <a:t>LTHFTH</a:t>
                      </a:r>
                      <a:r>
                        <a:rPr lang="zh-CN" altLang="en-US" dirty="0"/>
                        <a:t>、 </a:t>
                      </a:r>
                      <a:r>
                        <a:rPr lang="en-US" altLang="zh-CN" dirty="0"/>
                        <a:t>LTHFTL</a:t>
                      </a:r>
                      <a:r>
                        <a:rPr lang="zh-CN" altLang="en-US" dirty="0"/>
                        <a:t>寄存器组</a:t>
                      </a:r>
                    </a:p>
                  </a:txBody>
                  <a:tcPr anchor="ctr"/>
                </a:tc>
                <a:tc>
                  <a:txBody>
                    <a:bodyPr/>
                    <a:lstStyle/>
                    <a:p>
                      <a:pPr algn="l"/>
                      <a:r>
                        <a:rPr lang="zh-CN" altLang="en-US" dirty="0"/>
                        <a:t>当热电偶热端温度高于</a:t>
                      </a:r>
                      <a:r>
                        <a:rPr lang="en-US" altLang="zh-CN" dirty="0"/>
                        <a:t>LTHFTH</a:t>
                      </a:r>
                      <a:r>
                        <a:rPr lang="zh-CN" altLang="en-US" dirty="0"/>
                        <a:t>、 </a:t>
                      </a:r>
                      <a:r>
                        <a:rPr lang="en-US" altLang="zh-CN" dirty="0"/>
                        <a:t>LTHFTL</a:t>
                      </a:r>
                      <a:r>
                        <a:rPr lang="zh-CN" altLang="en-US" dirty="0"/>
                        <a:t>寄存器组成的值时， </a:t>
                      </a:r>
                      <a:r>
                        <a:rPr lang="en-US" altLang="zh-CN" dirty="0"/>
                        <a:t>TCHIGH</a:t>
                      </a:r>
                      <a:r>
                        <a:rPr lang="zh-CN" altLang="en-US" dirty="0"/>
                        <a:t>位置</a:t>
                      </a:r>
                      <a:r>
                        <a:rPr lang="en-US" altLang="zh-CN" dirty="0"/>
                        <a:t>1</a:t>
                      </a:r>
                      <a:r>
                        <a:rPr lang="zh-CN" altLang="en-US" dirty="0"/>
                        <a:t>。</a:t>
                      </a:r>
                    </a:p>
                  </a:txBody>
                  <a:tcPr anchor="ctr"/>
                </a:tc>
                <a:extLst>
                  <a:ext uri="{0D108BD9-81ED-4DB2-BD59-A6C34878D82A}">
                    <a16:rowId xmlns:a16="http://schemas.microsoft.com/office/drawing/2014/main" val="3360483202"/>
                  </a:ext>
                </a:extLst>
              </a:tr>
              <a:tr h="370840">
                <a:tc>
                  <a:txBody>
                    <a:bodyPr/>
                    <a:lstStyle/>
                    <a:p>
                      <a:pPr algn="ctr"/>
                      <a:r>
                        <a:rPr lang="en-US" altLang="zh-CN" dirty="0"/>
                        <a:t>TCLOW</a:t>
                      </a:r>
                      <a:endParaRPr lang="zh-CN" altLang="en-US" dirty="0"/>
                    </a:p>
                  </a:txBody>
                  <a:tcPr anchor="ctr"/>
                </a:tc>
                <a:tc>
                  <a:txBody>
                    <a:bodyPr/>
                    <a:lstStyle/>
                    <a:p>
                      <a:pPr algn="ctr"/>
                      <a:r>
                        <a:rPr lang="en-US" altLang="zh-CN" dirty="0"/>
                        <a:t>LTLFTH</a:t>
                      </a:r>
                      <a:r>
                        <a:rPr lang="zh-CN" altLang="en-US" dirty="0"/>
                        <a:t>、 </a:t>
                      </a:r>
                      <a:r>
                        <a:rPr lang="en-US" altLang="zh-CN" dirty="0"/>
                        <a:t>LTLFTL</a:t>
                      </a:r>
                      <a:r>
                        <a:rPr lang="zh-CN" altLang="en-US" dirty="0"/>
                        <a:t>寄存器组</a:t>
                      </a:r>
                    </a:p>
                  </a:txBody>
                  <a:tcPr anchor="ctr"/>
                </a:tc>
                <a:tc>
                  <a:txBody>
                    <a:bodyPr/>
                    <a:lstStyle/>
                    <a:p>
                      <a:pPr algn="l"/>
                      <a:r>
                        <a:rPr lang="zh-CN" altLang="en-US" dirty="0"/>
                        <a:t>当热电偶热端温度低于</a:t>
                      </a:r>
                      <a:r>
                        <a:rPr lang="en-US" altLang="zh-CN" dirty="0"/>
                        <a:t>LTLFTH</a:t>
                      </a:r>
                      <a:r>
                        <a:rPr lang="zh-CN" altLang="en-US" dirty="0"/>
                        <a:t>、 </a:t>
                      </a:r>
                      <a:r>
                        <a:rPr lang="en-US" altLang="zh-CN" dirty="0"/>
                        <a:t>LTLFTL</a:t>
                      </a:r>
                      <a:r>
                        <a:rPr lang="zh-CN" altLang="en-US" dirty="0"/>
                        <a:t>寄存器组成的值时， </a:t>
                      </a:r>
                      <a:r>
                        <a:rPr lang="en-US" altLang="zh-CN" dirty="0"/>
                        <a:t>TCLOW</a:t>
                      </a:r>
                      <a:r>
                        <a:rPr lang="zh-CN" altLang="en-US" dirty="0"/>
                        <a:t>位置</a:t>
                      </a:r>
                      <a:r>
                        <a:rPr lang="en-US" altLang="zh-CN" dirty="0"/>
                        <a:t>1</a:t>
                      </a:r>
                      <a:r>
                        <a:rPr lang="zh-CN" altLang="en-US" dirty="0"/>
                        <a:t>。</a:t>
                      </a:r>
                    </a:p>
                  </a:txBody>
                  <a:tcPr anchor="ctr"/>
                </a:tc>
                <a:extLst>
                  <a:ext uri="{0D108BD9-81ED-4DB2-BD59-A6C34878D82A}">
                    <a16:rowId xmlns:a16="http://schemas.microsoft.com/office/drawing/2014/main" val="2150443810"/>
                  </a:ext>
                </a:extLst>
              </a:tr>
              <a:tr h="370840">
                <a:tc>
                  <a:txBody>
                    <a:bodyPr/>
                    <a:lstStyle/>
                    <a:p>
                      <a:pPr algn="ctr"/>
                      <a:r>
                        <a:rPr lang="en-US" altLang="zh-CN" dirty="0"/>
                        <a:t>OVUV</a:t>
                      </a:r>
                      <a:endParaRPr lang="zh-CN" altLang="en-US" dirty="0"/>
                    </a:p>
                  </a:txBody>
                  <a:tcPr anchor="ctr"/>
                </a:tc>
                <a:tc>
                  <a:txBody>
                    <a:bodyPr/>
                    <a:lstStyle/>
                    <a:p>
                      <a:pPr algn="ctr"/>
                      <a:r>
                        <a:rPr lang="zh-CN" altLang="en-US" dirty="0"/>
                        <a:t>热电偶输入端</a:t>
                      </a:r>
                    </a:p>
                  </a:txBody>
                  <a:tcPr anchor="ctr"/>
                </a:tc>
                <a:tc>
                  <a:txBody>
                    <a:bodyPr/>
                    <a:lstStyle/>
                    <a:p>
                      <a:pPr algn="l"/>
                      <a:r>
                        <a:rPr lang="zh-CN" altLang="en-US" dirty="0"/>
                        <a:t>当</a:t>
                      </a:r>
                      <a:r>
                        <a:rPr lang="en-US" altLang="zh-CN" dirty="0"/>
                        <a:t>MAX31856</a:t>
                      </a:r>
                      <a:r>
                        <a:rPr lang="zh-CN" altLang="en-US" dirty="0"/>
                        <a:t>的热电偶输入端线路电压值高于</a:t>
                      </a:r>
                      <a:r>
                        <a:rPr lang="en-US" altLang="zh-CN" dirty="0"/>
                        <a:t>VDD</a:t>
                      </a:r>
                      <a:r>
                        <a:rPr lang="zh-CN" altLang="en-US" dirty="0"/>
                        <a:t>时， </a:t>
                      </a:r>
                      <a:r>
                        <a:rPr lang="en-US" altLang="zh-CN" dirty="0"/>
                        <a:t>OVUV</a:t>
                      </a:r>
                      <a:r>
                        <a:rPr lang="zh-CN" altLang="en-US" dirty="0"/>
                        <a:t>位置</a:t>
                      </a:r>
                      <a:r>
                        <a:rPr lang="en-US" altLang="zh-CN" dirty="0"/>
                        <a:t>1</a:t>
                      </a:r>
                      <a:r>
                        <a:rPr lang="zh-CN" altLang="en-US" dirty="0"/>
                        <a:t>。</a:t>
                      </a:r>
                    </a:p>
                  </a:txBody>
                  <a:tcPr anchor="ctr"/>
                </a:tc>
                <a:extLst>
                  <a:ext uri="{0D108BD9-81ED-4DB2-BD59-A6C34878D82A}">
                    <a16:rowId xmlns:a16="http://schemas.microsoft.com/office/drawing/2014/main" val="921736703"/>
                  </a:ext>
                </a:extLst>
              </a:tr>
              <a:tr h="370840">
                <a:tc>
                  <a:txBody>
                    <a:bodyPr/>
                    <a:lstStyle/>
                    <a:p>
                      <a:pPr algn="ctr"/>
                      <a:r>
                        <a:rPr lang="en-US" altLang="zh-CN" dirty="0"/>
                        <a:t>OPEN</a:t>
                      </a:r>
                      <a:endParaRPr lang="zh-CN" altLang="en-US" dirty="0"/>
                    </a:p>
                  </a:txBody>
                  <a:tcPr anchor="ctr"/>
                </a:tc>
                <a:tc>
                  <a:txBody>
                    <a:bodyPr/>
                    <a:lstStyle/>
                    <a:p>
                      <a:pPr algn="ctr"/>
                      <a:r>
                        <a:rPr lang="zh-CN" altLang="en-US" dirty="0"/>
                        <a:t>热电偶线缆</a:t>
                      </a:r>
                    </a:p>
                  </a:txBody>
                  <a:tcPr anchor="ctr"/>
                </a:tc>
                <a:tc>
                  <a:txBody>
                    <a:bodyPr/>
                    <a:lstStyle/>
                    <a:p>
                      <a:pPr algn="l"/>
                      <a:r>
                        <a:rPr lang="zh-CN" altLang="en-US" dirty="0"/>
                        <a:t>当热电偶线开路或断裂时， </a:t>
                      </a:r>
                      <a:r>
                        <a:rPr lang="en-US" altLang="zh-CN" dirty="0"/>
                        <a:t>OPEN</a:t>
                      </a:r>
                      <a:r>
                        <a:rPr lang="zh-CN" altLang="en-US" dirty="0"/>
                        <a:t>位置</a:t>
                      </a:r>
                      <a:r>
                        <a:rPr lang="en-US" altLang="zh-CN" dirty="0"/>
                        <a:t>1</a:t>
                      </a:r>
                      <a:r>
                        <a:rPr lang="zh-CN" altLang="en-US" dirty="0"/>
                        <a:t>。</a:t>
                      </a:r>
                    </a:p>
                  </a:txBody>
                  <a:tcPr anchor="ctr"/>
                </a:tc>
                <a:extLst>
                  <a:ext uri="{0D108BD9-81ED-4DB2-BD59-A6C34878D82A}">
                    <a16:rowId xmlns:a16="http://schemas.microsoft.com/office/drawing/2014/main" val="1175855179"/>
                  </a:ext>
                </a:extLst>
              </a:tr>
            </a:tbl>
          </a:graphicData>
        </a:graphic>
      </p:graphicFrame>
      <p:sp>
        <p:nvSpPr>
          <p:cNvPr id="5" name="文本框 4">
            <a:extLst>
              <a:ext uri="{FF2B5EF4-FFF2-40B4-BE49-F238E27FC236}">
                <a16:creationId xmlns:a16="http://schemas.microsoft.com/office/drawing/2014/main" id="{13BF6B27-9C90-4FFD-BF84-470DD30F3719}"/>
              </a:ext>
            </a:extLst>
          </p:cNvPr>
          <p:cNvSpPr txBox="1"/>
          <p:nvPr/>
        </p:nvSpPr>
        <p:spPr>
          <a:xfrm>
            <a:off x="607977" y="1760714"/>
            <a:ext cx="10969201" cy="646331"/>
          </a:xfrm>
          <a:prstGeom prst="rect">
            <a:avLst/>
          </a:prstGeom>
          <a:noFill/>
        </p:spPr>
        <p:txBody>
          <a:bodyPr wrap="square" rtlCol="0">
            <a:spAutoFit/>
          </a:bodyPr>
          <a:lstStyle/>
          <a:p>
            <a:r>
              <a:rPr lang="zh-CN" altLang="en-US" dirty="0"/>
              <a:t>前面讲解的</a:t>
            </a:r>
            <a:r>
              <a:rPr lang="en-US" altLang="zh-CN" dirty="0"/>
              <a:t>CJ Range</a:t>
            </a:r>
            <a:r>
              <a:rPr lang="zh-CN" altLang="en-US" dirty="0"/>
              <a:t>和</a:t>
            </a:r>
            <a:r>
              <a:rPr lang="en-US" altLang="zh-CN" dirty="0"/>
              <a:t>TC Range</a:t>
            </a:r>
            <a:r>
              <a:rPr lang="zh-CN" altLang="en-US" dirty="0"/>
              <a:t>位的比较对象较为特殊，所以单独进行解释，下面是</a:t>
            </a:r>
            <a:r>
              <a:rPr lang="en-US" altLang="zh-CN" dirty="0"/>
              <a:t>SR</a:t>
            </a:r>
            <a:r>
              <a:rPr lang="zh-CN" altLang="en-US" dirty="0"/>
              <a:t>寄存器剩余故障位的具体比较对象：</a:t>
            </a:r>
          </a:p>
        </p:txBody>
      </p:sp>
    </p:spTree>
    <p:extLst>
      <p:ext uri="{BB962C8B-B14F-4D97-AF65-F5344CB8AC3E}">
        <p14:creationId xmlns:p14="http://schemas.microsoft.com/office/powerpoint/2010/main" val="193414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4DBA0-B8AA-1AEA-FAB8-CE56A80927CC}"/>
              </a:ext>
            </a:extLst>
          </p:cNvPr>
          <p:cNvSpPr>
            <a:spLocks noGrp="1"/>
          </p:cNvSpPr>
          <p:nvPr>
            <p:ph type="title"/>
          </p:nvPr>
        </p:nvSpPr>
        <p:spPr/>
        <p:txBody>
          <a:bodyPr/>
          <a:lstStyle/>
          <a:p>
            <a:r>
              <a:rPr lang="zh-CN" altLang="en-US" dirty="0"/>
              <a:t>五、</a:t>
            </a:r>
            <a:r>
              <a:rPr lang="en-US" altLang="zh-CN" dirty="0"/>
              <a:t>MAX31856</a:t>
            </a:r>
            <a:r>
              <a:rPr lang="zh-CN" altLang="en-US" dirty="0"/>
              <a:t>（配置</a:t>
            </a:r>
            <a:r>
              <a:rPr lang="en-US" altLang="zh-CN" dirty="0"/>
              <a:t>0</a:t>
            </a:r>
            <a:r>
              <a:rPr lang="zh-CN" altLang="en-US" dirty="0"/>
              <a:t>寄存器）</a:t>
            </a:r>
          </a:p>
        </p:txBody>
      </p:sp>
      <p:pic>
        <p:nvPicPr>
          <p:cNvPr id="5" name="内容占位符 4">
            <a:extLst>
              <a:ext uri="{FF2B5EF4-FFF2-40B4-BE49-F238E27FC236}">
                <a16:creationId xmlns:a16="http://schemas.microsoft.com/office/drawing/2014/main" id="{AE1E6CA0-2259-77B7-49D0-16B6F8D5B083}"/>
              </a:ext>
            </a:extLst>
          </p:cNvPr>
          <p:cNvPicPr>
            <a:picLocks noGrp="1" noChangeAspect="1"/>
          </p:cNvPicPr>
          <p:nvPr>
            <p:ph idx="1"/>
          </p:nvPr>
        </p:nvPicPr>
        <p:blipFill>
          <a:blip r:embed="rId2"/>
          <a:stretch>
            <a:fillRect/>
          </a:stretch>
        </p:blipFill>
        <p:spPr>
          <a:xfrm>
            <a:off x="607975" y="1314000"/>
            <a:ext cx="10969625" cy="1548652"/>
          </a:xfrm>
        </p:spPr>
      </p:pic>
      <p:graphicFrame>
        <p:nvGraphicFramePr>
          <p:cNvPr id="6" name="表格 5">
            <a:extLst>
              <a:ext uri="{FF2B5EF4-FFF2-40B4-BE49-F238E27FC236}">
                <a16:creationId xmlns:a16="http://schemas.microsoft.com/office/drawing/2014/main" id="{BB1D1BB2-96D1-64A8-2C89-B79378101D74}"/>
              </a:ext>
            </a:extLst>
          </p:cNvPr>
          <p:cNvGraphicFramePr>
            <a:graphicFrameLocks noGrp="1"/>
          </p:cNvGraphicFramePr>
          <p:nvPr>
            <p:extLst>
              <p:ext uri="{D42A27DB-BD31-4B8C-83A1-F6EECF244321}">
                <p14:modId xmlns:p14="http://schemas.microsoft.com/office/powerpoint/2010/main" val="3501202515"/>
              </p:ext>
            </p:extLst>
          </p:nvPr>
        </p:nvGraphicFramePr>
        <p:xfrm>
          <a:off x="614400" y="2991040"/>
          <a:ext cx="5481600" cy="2767130"/>
        </p:xfrm>
        <a:graphic>
          <a:graphicData uri="http://schemas.openxmlformats.org/drawingml/2006/table">
            <a:tbl>
              <a:tblPr firstRow="1" bandRow="1">
                <a:tableStyleId>{5C22544A-7EE6-4342-B048-85BDC9FD1C3A}</a:tableStyleId>
              </a:tblPr>
              <a:tblGrid>
                <a:gridCol w="353302">
                  <a:extLst>
                    <a:ext uri="{9D8B030D-6E8A-4147-A177-3AD203B41FA5}">
                      <a16:colId xmlns:a16="http://schemas.microsoft.com/office/drawing/2014/main" val="442566730"/>
                    </a:ext>
                  </a:extLst>
                </a:gridCol>
                <a:gridCol w="1013872">
                  <a:extLst>
                    <a:ext uri="{9D8B030D-6E8A-4147-A177-3AD203B41FA5}">
                      <a16:colId xmlns:a16="http://schemas.microsoft.com/office/drawing/2014/main" val="2223569366"/>
                    </a:ext>
                  </a:extLst>
                </a:gridCol>
                <a:gridCol w="4114426">
                  <a:extLst>
                    <a:ext uri="{9D8B030D-6E8A-4147-A177-3AD203B41FA5}">
                      <a16:colId xmlns:a16="http://schemas.microsoft.com/office/drawing/2014/main" val="3804712766"/>
                    </a:ext>
                  </a:extLst>
                </a:gridCol>
              </a:tblGrid>
              <a:tr h="232353">
                <a:tc>
                  <a:txBody>
                    <a:bodyPr/>
                    <a:lstStyle/>
                    <a:p>
                      <a:pPr algn="ctr"/>
                      <a:r>
                        <a:rPr lang="zh-CN" altLang="en-US" sz="1200" dirty="0"/>
                        <a:t>位</a:t>
                      </a:r>
                    </a:p>
                  </a:txBody>
                  <a:tcPr anchor="ctr"/>
                </a:tc>
                <a:tc>
                  <a:txBody>
                    <a:bodyPr/>
                    <a:lstStyle/>
                    <a:p>
                      <a:pPr algn="ctr"/>
                      <a:r>
                        <a:rPr lang="zh-CN" altLang="en-US" sz="1200" dirty="0"/>
                        <a:t>名称</a:t>
                      </a:r>
                    </a:p>
                  </a:txBody>
                  <a:tcPr anchor="ctr"/>
                </a:tc>
                <a:tc>
                  <a:txBody>
                    <a:bodyPr/>
                    <a:lstStyle/>
                    <a:p>
                      <a:pPr algn="ctr"/>
                      <a:r>
                        <a:rPr lang="zh-CN" altLang="en-US" sz="1200" dirty="0"/>
                        <a:t>说明</a:t>
                      </a:r>
                    </a:p>
                  </a:txBody>
                  <a:tcPr anchor="ctr"/>
                </a:tc>
                <a:extLst>
                  <a:ext uri="{0D108BD9-81ED-4DB2-BD59-A6C34878D82A}">
                    <a16:rowId xmlns:a16="http://schemas.microsoft.com/office/drawing/2014/main" val="545004945"/>
                  </a:ext>
                </a:extLst>
              </a:tr>
              <a:tr h="565660">
                <a:tc>
                  <a:txBody>
                    <a:bodyPr/>
                    <a:lstStyle/>
                    <a:p>
                      <a:pPr algn="ctr"/>
                      <a:r>
                        <a:rPr lang="en-US" altLang="zh-CN" sz="1200" dirty="0"/>
                        <a:t>7</a:t>
                      </a:r>
                      <a:endParaRPr lang="zh-CN" altLang="en-US" sz="1200" dirty="0"/>
                    </a:p>
                  </a:txBody>
                  <a:tcPr anchor="ctr"/>
                </a:tc>
                <a:tc>
                  <a:txBody>
                    <a:bodyPr/>
                    <a:lstStyle/>
                    <a:p>
                      <a:pPr algn="ctr"/>
                      <a:r>
                        <a:rPr lang="en-US" altLang="zh-CN" sz="1200" dirty="0"/>
                        <a:t>CMODE</a:t>
                      </a:r>
                      <a:endParaRPr lang="zh-CN" altLang="en-US" sz="1200" dirty="0"/>
                    </a:p>
                  </a:txBody>
                  <a:tcPr anchor="ctr"/>
                </a:tc>
                <a:tc>
                  <a:txBody>
                    <a:bodyPr/>
                    <a:lstStyle/>
                    <a:p>
                      <a:pPr algn="l"/>
                      <a:r>
                        <a:rPr lang="zh-CN" altLang="en-US" sz="1200" dirty="0"/>
                        <a:t>转换模式</a:t>
                      </a:r>
                    </a:p>
                    <a:p>
                      <a:pPr algn="l"/>
                      <a:r>
                        <a:rPr lang="en-US" altLang="zh-CN" sz="1200" dirty="0"/>
                        <a:t>0 = </a:t>
                      </a:r>
                      <a:r>
                        <a:rPr lang="zh-CN" altLang="en-US" sz="1200" dirty="0"/>
                        <a:t>常闭模式</a:t>
                      </a:r>
                      <a:r>
                        <a:rPr lang="en-US" altLang="zh-CN" sz="1200" dirty="0"/>
                        <a:t>(</a:t>
                      </a:r>
                      <a:r>
                        <a:rPr lang="zh-CN" altLang="en-US" sz="1200" dirty="0"/>
                        <a:t>默认值</a:t>
                      </a:r>
                      <a:r>
                        <a:rPr lang="en-US" altLang="zh-CN" sz="1200" dirty="0"/>
                        <a:t>)</a:t>
                      </a:r>
                      <a:r>
                        <a:rPr lang="zh-CN" altLang="en-US" sz="1200" dirty="0"/>
                        <a:t>。</a:t>
                      </a:r>
                      <a:endParaRPr lang="en-US" altLang="zh-CN" sz="1200" dirty="0"/>
                    </a:p>
                    <a:p>
                      <a:pPr algn="l"/>
                      <a:r>
                        <a:rPr lang="en-US" altLang="zh-CN" sz="1200" dirty="0"/>
                        <a:t>1 = </a:t>
                      </a:r>
                      <a:r>
                        <a:rPr lang="zh-CN" altLang="en-US" sz="1200" dirty="0"/>
                        <a:t>自动转换模式。每</a:t>
                      </a:r>
                      <a:r>
                        <a:rPr lang="en-US" altLang="zh-CN" sz="1200" dirty="0"/>
                        <a:t>100ms (</a:t>
                      </a:r>
                      <a:r>
                        <a:rPr lang="zh-CN" altLang="en-US" sz="1200" dirty="0"/>
                        <a:t>标称值</a:t>
                      </a:r>
                      <a:r>
                        <a:rPr lang="en-US" altLang="zh-CN" sz="1200" dirty="0"/>
                        <a:t>)</a:t>
                      </a:r>
                      <a:r>
                        <a:rPr lang="zh-CN" altLang="en-US" sz="1200" dirty="0"/>
                        <a:t>一次连续进行转换。</a:t>
                      </a:r>
                    </a:p>
                  </a:txBody>
                  <a:tcPr anchor="ctr"/>
                </a:tc>
                <a:extLst>
                  <a:ext uri="{0D108BD9-81ED-4DB2-BD59-A6C34878D82A}">
                    <a16:rowId xmlns:a16="http://schemas.microsoft.com/office/drawing/2014/main" val="2680449067"/>
                  </a:ext>
                </a:extLst>
              </a:tr>
              <a:tr h="654650">
                <a:tc>
                  <a:txBody>
                    <a:bodyPr/>
                    <a:lstStyle/>
                    <a:p>
                      <a:pPr algn="ctr"/>
                      <a:r>
                        <a:rPr lang="en-US" altLang="zh-CN" sz="1200" dirty="0"/>
                        <a:t>6</a:t>
                      </a:r>
                      <a:endParaRPr lang="zh-CN" altLang="en-US" sz="1200" dirty="0"/>
                    </a:p>
                  </a:txBody>
                  <a:tcPr anchor="ctr"/>
                </a:tc>
                <a:tc>
                  <a:txBody>
                    <a:bodyPr/>
                    <a:lstStyle/>
                    <a:p>
                      <a:pPr algn="ctr"/>
                      <a:r>
                        <a:rPr lang="en-US" altLang="zh-CN" sz="1200" dirty="0"/>
                        <a:t>1SHOT</a:t>
                      </a:r>
                      <a:endParaRPr lang="zh-CN" altLang="en-US" sz="1200" dirty="0"/>
                    </a:p>
                  </a:txBody>
                  <a:tcPr anchor="ctr"/>
                </a:tc>
                <a:tc>
                  <a:txBody>
                    <a:bodyPr/>
                    <a:lstStyle/>
                    <a:p>
                      <a:pPr algn="l"/>
                      <a:r>
                        <a:rPr lang="zh-CN" altLang="en-US" sz="1200" dirty="0"/>
                        <a:t>单次模式</a:t>
                      </a:r>
                    </a:p>
                    <a:p>
                      <a:pPr algn="l"/>
                      <a:r>
                        <a:rPr lang="en-US" altLang="zh-CN" sz="1200" dirty="0"/>
                        <a:t>0 = </a:t>
                      </a:r>
                      <a:r>
                        <a:rPr lang="zh-CN" altLang="en-US" sz="1200" dirty="0"/>
                        <a:t>不请求转换</a:t>
                      </a:r>
                      <a:r>
                        <a:rPr lang="en-US" altLang="zh-CN" sz="1200" dirty="0"/>
                        <a:t>(</a:t>
                      </a:r>
                      <a:r>
                        <a:rPr lang="zh-CN" altLang="en-US" sz="1200" dirty="0"/>
                        <a:t>默认值</a:t>
                      </a:r>
                      <a:r>
                        <a:rPr lang="en-US" altLang="zh-CN" sz="1200" dirty="0"/>
                        <a:t>)</a:t>
                      </a:r>
                      <a:r>
                        <a:rPr lang="zh-CN" altLang="en-US" sz="1200" dirty="0"/>
                        <a:t>。</a:t>
                      </a:r>
                      <a:endParaRPr lang="en-US" altLang="zh-CN" sz="1200" dirty="0"/>
                    </a:p>
                    <a:p>
                      <a:pPr algn="l"/>
                      <a:r>
                        <a:rPr lang="en-US" altLang="zh-CN" sz="1200" dirty="0"/>
                        <a:t>1 = </a:t>
                      </a:r>
                      <a:r>
                        <a:rPr lang="zh-CN" altLang="en-US" sz="1200" dirty="0"/>
                        <a:t>当转换模式位等于</a:t>
                      </a:r>
                      <a:r>
                        <a:rPr lang="en-US" altLang="zh-CN" sz="1200" dirty="0"/>
                        <a:t>0 (</a:t>
                      </a:r>
                      <a:r>
                        <a:rPr lang="zh-CN" altLang="en-US" sz="1200" dirty="0"/>
                        <a:t>常闭模式</a:t>
                      </a:r>
                      <a:r>
                        <a:rPr lang="en-US" altLang="zh-CN" sz="1200" dirty="0"/>
                        <a:t>)</a:t>
                      </a:r>
                      <a:r>
                        <a:rPr lang="zh-CN" altLang="en-US" sz="1200" dirty="0"/>
                        <a:t>时，执行一次冷端和。热电偶转换。向该位写</a:t>
                      </a:r>
                      <a:r>
                        <a:rPr lang="en-US" altLang="zh-CN" sz="1200" dirty="0"/>
                        <a:t>1</a:t>
                      </a:r>
                      <a:r>
                        <a:rPr lang="zh-CN" altLang="en-US" sz="1200" dirty="0"/>
                        <a:t>之后， </a:t>
                      </a:r>
                      <a:r>
                        <a:rPr lang="en-US" altLang="zh-CN" sz="1200" dirty="0"/>
                        <a:t>CS</a:t>
                      </a:r>
                      <a:r>
                        <a:rPr lang="zh-CN" altLang="en-US" sz="1200" dirty="0"/>
                        <a:t>变为高电平时触发转换。</a:t>
                      </a:r>
                    </a:p>
                  </a:txBody>
                  <a:tcPr anchor="ctr"/>
                </a:tc>
                <a:extLst>
                  <a:ext uri="{0D108BD9-81ED-4DB2-BD59-A6C34878D82A}">
                    <a16:rowId xmlns:a16="http://schemas.microsoft.com/office/drawing/2014/main" val="3952745646"/>
                  </a:ext>
                </a:extLst>
              </a:tr>
              <a:tr h="540286">
                <a:tc>
                  <a:txBody>
                    <a:bodyPr/>
                    <a:lstStyle/>
                    <a:p>
                      <a:pPr algn="ctr"/>
                      <a:r>
                        <a:rPr lang="en-US" altLang="zh-CN" sz="1200" dirty="0"/>
                        <a:t>5</a:t>
                      </a:r>
                      <a:endParaRPr lang="zh-CN" altLang="en-US" sz="1200" dirty="0"/>
                    </a:p>
                  </a:txBody>
                  <a:tcPr anchor="ctr"/>
                </a:tc>
                <a:tc>
                  <a:txBody>
                    <a:bodyPr/>
                    <a:lstStyle/>
                    <a:p>
                      <a:pPr algn="ctr"/>
                      <a:r>
                        <a:rPr lang="en-US" altLang="zh-CN" sz="1200" dirty="0"/>
                        <a:t>OCFAULT1</a:t>
                      </a:r>
                      <a:endParaRPr lang="zh-CN" altLang="en-US" sz="1200" dirty="0"/>
                    </a:p>
                  </a:txBody>
                  <a:tcPr anchor="ctr"/>
                </a:tc>
                <a:tc rowSpan="2">
                  <a:txBody>
                    <a:bodyPr/>
                    <a:lstStyle/>
                    <a:p>
                      <a:pPr algn="l"/>
                      <a:r>
                        <a:rPr lang="zh-CN" altLang="en-US" sz="1200" dirty="0"/>
                        <a:t>这些位使能</a:t>
                      </a:r>
                      <a:r>
                        <a:rPr lang="en-US" altLang="zh-CN" sz="1200" dirty="0"/>
                        <a:t>/</a:t>
                      </a:r>
                      <a:r>
                        <a:rPr lang="zh-CN" altLang="en-US" sz="1200" dirty="0"/>
                        <a:t>禁止开路故障检测以及选择故障检测定时。</a:t>
                      </a:r>
                    </a:p>
                  </a:txBody>
                  <a:tcPr anchor="ctr"/>
                </a:tc>
                <a:extLst>
                  <a:ext uri="{0D108BD9-81ED-4DB2-BD59-A6C34878D82A}">
                    <a16:rowId xmlns:a16="http://schemas.microsoft.com/office/drawing/2014/main" val="770076950"/>
                  </a:ext>
                </a:extLst>
              </a:tr>
              <a:tr h="489484">
                <a:tc>
                  <a:txBody>
                    <a:bodyPr/>
                    <a:lstStyle/>
                    <a:p>
                      <a:pPr algn="ctr"/>
                      <a:r>
                        <a:rPr lang="en-US" altLang="zh-CN" sz="1200" dirty="0"/>
                        <a:t>4</a:t>
                      </a:r>
                      <a:endParaRPr lang="zh-CN" altLang="en-US" sz="1200" dirty="0"/>
                    </a:p>
                  </a:txBody>
                  <a:tcPr anchor="ctr"/>
                </a:tc>
                <a:tc>
                  <a:txBody>
                    <a:bodyPr/>
                    <a:lstStyle/>
                    <a:p>
                      <a:pPr algn="ctr"/>
                      <a:r>
                        <a:rPr lang="en-US" altLang="zh-CN" sz="1200" dirty="0"/>
                        <a:t>OCFAULT0</a:t>
                      </a:r>
                      <a:endParaRPr lang="zh-CN" altLang="en-US" sz="1200" dirty="0"/>
                    </a:p>
                  </a:txBody>
                  <a:tcPr anchor="ctr"/>
                </a:tc>
                <a:tc vMerge="1">
                  <a:txBody>
                    <a:bodyPr/>
                    <a:lstStyle/>
                    <a:p>
                      <a:pPr algn="l"/>
                      <a:endParaRPr lang="zh-CN" altLang="en-US" sz="1200" dirty="0"/>
                    </a:p>
                  </a:txBody>
                  <a:tcPr/>
                </a:tc>
                <a:extLst>
                  <a:ext uri="{0D108BD9-81ED-4DB2-BD59-A6C34878D82A}">
                    <a16:rowId xmlns:a16="http://schemas.microsoft.com/office/drawing/2014/main" val="3011351992"/>
                  </a:ext>
                </a:extLst>
              </a:tr>
            </a:tbl>
          </a:graphicData>
        </a:graphic>
      </p:graphicFrame>
      <p:graphicFrame>
        <p:nvGraphicFramePr>
          <p:cNvPr id="7" name="表格 6">
            <a:extLst>
              <a:ext uri="{FF2B5EF4-FFF2-40B4-BE49-F238E27FC236}">
                <a16:creationId xmlns:a16="http://schemas.microsoft.com/office/drawing/2014/main" id="{13BBB13A-C595-2A50-3177-38ECD4EA150E}"/>
              </a:ext>
            </a:extLst>
          </p:cNvPr>
          <p:cNvGraphicFramePr>
            <a:graphicFrameLocks noGrp="1"/>
          </p:cNvGraphicFramePr>
          <p:nvPr>
            <p:extLst>
              <p:ext uri="{D42A27DB-BD31-4B8C-83A1-F6EECF244321}">
                <p14:modId xmlns:p14="http://schemas.microsoft.com/office/powerpoint/2010/main" val="2133261194"/>
              </p:ext>
            </p:extLst>
          </p:nvPr>
        </p:nvGraphicFramePr>
        <p:xfrm>
          <a:off x="6435634" y="2991040"/>
          <a:ext cx="5141966" cy="2774034"/>
        </p:xfrm>
        <a:graphic>
          <a:graphicData uri="http://schemas.openxmlformats.org/drawingml/2006/table">
            <a:tbl>
              <a:tblPr firstRow="1" bandRow="1">
                <a:tableStyleId>{5C22544A-7EE6-4342-B048-85BDC9FD1C3A}</a:tableStyleId>
              </a:tblPr>
              <a:tblGrid>
                <a:gridCol w="331412">
                  <a:extLst>
                    <a:ext uri="{9D8B030D-6E8A-4147-A177-3AD203B41FA5}">
                      <a16:colId xmlns:a16="http://schemas.microsoft.com/office/drawing/2014/main" val="442566730"/>
                    </a:ext>
                  </a:extLst>
                </a:gridCol>
                <a:gridCol w="988360">
                  <a:extLst>
                    <a:ext uri="{9D8B030D-6E8A-4147-A177-3AD203B41FA5}">
                      <a16:colId xmlns:a16="http://schemas.microsoft.com/office/drawing/2014/main" val="2223569366"/>
                    </a:ext>
                  </a:extLst>
                </a:gridCol>
                <a:gridCol w="3822194">
                  <a:extLst>
                    <a:ext uri="{9D8B030D-6E8A-4147-A177-3AD203B41FA5}">
                      <a16:colId xmlns:a16="http://schemas.microsoft.com/office/drawing/2014/main" val="3804712766"/>
                    </a:ext>
                  </a:extLst>
                </a:gridCol>
              </a:tblGrid>
              <a:tr h="300800">
                <a:tc>
                  <a:txBody>
                    <a:bodyPr/>
                    <a:lstStyle/>
                    <a:p>
                      <a:pPr algn="ctr"/>
                      <a:r>
                        <a:rPr lang="zh-CN" altLang="en-US" sz="1200" dirty="0"/>
                        <a:t>位</a:t>
                      </a:r>
                    </a:p>
                  </a:txBody>
                  <a:tcPr anchor="ctr"/>
                </a:tc>
                <a:tc>
                  <a:txBody>
                    <a:bodyPr/>
                    <a:lstStyle/>
                    <a:p>
                      <a:pPr algn="ctr"/>
                      <a:r>
                        <a:rPr lang="zh-CN" altLang="en-US" sz="1200" dirty="0"/>
                        <a:t>名称</a:t>
                      </a:r>
                    </a:p>
                  </a:txBody>
                  <a:tcPr anchor="ctr"/>
                </a:tc>
                <a:tc>
                  <a:txBody>
                    <a:bodyPr/>
                    <a:lstStyle/>
                    <a:p>
                      <a:pPr algn="ctr"/>
                      <a:r>
                        <a:rPr lang="zh-CN" altLang="en-US" sz="1200" dirty="0"/>
                        <a:t>说明</a:t>
                      </a:r>
                    </a:p>
                  </a:txBody>
                  <a:tcPr anchor="ctr"/>
                </a:tc>
                <a:extLst>
                  <a:ext uri="{0D108BD9-81ED-4DB2-BD59-A6C34878D82A}">
                    <a16:rowId xmlns:a16="http://schemas.microsoft.com/office/drawing/2014/main" val="545004945"/>
                  </a:ext>
                </a:extLst>
              </a:tr>
              <a:tr h="661851">
                <a:tc>
                  <a:txBody>
                    <a:bodyPr/>
                    <a:lstStyle/>
                    <a:p>
                      <a:pPr algn="ctr"/>
                      <a:r>
                        <a:rPr lang="en-US" altLang="zh-CN" sz="1200" dirty="0"/>
                        <a:t>3</a:t>
                      </a:r>
                      <a:endParaRPr lang="zh-CN" altLang="en-US" sz="1200" dirty="0"/>
                    </a:p>
                  </a:txBody>
                  <a:tcPr anchor="ctr"/>
                </a:tc>
                <a:tc>
                  <a:txBody>
                    <a:bodyPr/>
                    <a:lstStyle/>
                    <a:p>
                      <a:pPr algn="ctr"/>
                      <a:r>
                        <a:rPr lang="en-US" altLang="zh-CN" sz="1200" dirty="0"/>
                        <a:t>CJ</a:t>
                      </a:r>
                      <a:endParaRPr lang="zh-CN" altLang="en-US" sz="1200" dirty="0"/>
                    </a:p>
                  </a:txBody>
                  <a:tcPr anchor="ctr"/>
                </a:tc>
                <a:tc>
                  <a:txBody>
                    <a:bodyPr/>
                    <a:lstStyle/>
                    <a:p>
                      <a:pPr algn="l"/>
                      <a:r>
                        <a:rPr lang="zh-CN" altLang="en-US" sz="1200" dirty="0"/>
                        <a:t>禁止冷端检测</a:t>
                      </a:r>
                    </a:p>
                    <a:p>
                      <a:pPr algn="l"/>
                      <a:r>
                        <a:rPr lang="en-US" altLang="zh-CN" sz="1200" dirty="0"/>
                        <a:t>0 = </a:t>
                      </a:r>
                      <a:r>
                        <a:rPr lang="zh-CN" altLang="en-US" sz="1200" dirty="0"/>
                        <a:t>使能冷端温度检测</a:t>
                      </a:r>
                      <a:r>
                        <a:rPr lang="en-US" altLang="zh-CN" sz="1200" dirty="0"/>
                        <a:t>(</a:t>
                      </a:r>
                      <a:r>
                        <a:rPr lang="zh-CN" altLang="en-US" sz="1200" dirty="0"/>
                        <a:t>默认值</a:t>
                      </a:r>
                      <a:r>
                        <a:rPr lang="en-US" altLang="zh-CN" sz="1200" dirty="0"/>
                        <a:t>)</a:t>
                      </a:r>
                    </a:p>
                    <a:p>
                      <a:pPr algn="l"/>
                      <a:r>
                        <a:rPr lang="en-US" altLang="zh-CN" sz="1200" dirty="0"/>
                        <a:t>1 = </a:t>
                      </a:r>
                      <a:r>
                        <a:rPr lang="zh-CN" altLang="en-US" sz="1200" dirty="0"/>
                        <a:t>禁止冷端温度检测。</a:t>
                      </a:r>
                    </a:p>
                  </a:txBody>
                  <a:tcPr anchor="ctr"/>
                </a:tc>
                <a:extLst>
                  <a:ext uri="{0D108BD9-81ED-4DB2-BD59-A6C34878D82A}">
                    <a16:rowId xmlns:a16="http://schemas.microsoft.com/office/drawing/2014/main" val="3579242434"/>
                  </a:ext>
                </a:extLst>
              </a:tr>
              <a:tr h="653143">
                <a:tc>
                  <a:txBody>
                    <a:bodyPr/>
                    <a:lstStyle/>
                    <a:p>
                      <a:pPr algn="ctr"/>
                      <a:r>
                        <a:rPr lang="en-US" altLang="zh-CN" sz="1200" dirty="0"/>
                        <a:t>2</a:t>
                      </a:r>
                      <a:endParaRPr lang="zh-CN" altLang="en-US" sz="1200" dirty="0"/>
                    </a:p>
                  </a:txBody>
                  <a:tcPr anchor="ctr"/>
                </a:tc>
                <a:tc>
                  <a:txBody>
                    <a:bodyPr/>
                    <a:lstStyle/>
                    <a:p>
                      <a:pPr algn="ctr"/>
                      <a:r>
                        <a:rPr lang="en-US" altLang="zh-CN" sz="1200" dirty="0"/>
                        <a:t>FAULT</a:t>
                      </a:r>
                      <a:endParaRPr lang="zh-CN" altLang="en-US" sz="1200" dirty="0"/>
                    </a:p>
                  </a:txBody>
                  <a:tcPr anchor="ctr"/>
                </a:tc>
                <a:tc>
                  <a:txBody>
                    <a:bodyPr/>
                    <a:lstStyle/>
                    <a:p>
                      <a:pPr algn="l"/>
                      <a:r>
                        <a:rPr lang="zh-CN" altLang="en-US" sz="1200" dirty="0"/>
                        <a:t>故障模式</a:t>
                      </a:r>
                    </a:p>
                    <a:p>
                      <a:pPr algn="l"/>
                      <a:r>
                        <a:rPr lang="en-US" altLang="zh-CN" sz="1200" dirty="0"/>
                        <a:t>0  =  </a:t>
                      </a:r>
                      <a:r>
                        <a:rPr lang="zh-CN" altLang="en-US" sz="1200" dirty="0"/>
                        <a:t>比较器模式。</a:t>
                      </a:r>
                      <a:endParaRPr lang="en-US" altLang="zh-CN" sz="1200" dirty="0"/>
                    </a:p>
                    <a:p>
                      <a:pPr algn="l"/>
                      <a:r>
                        <a:rPr lang="en-US" altLang="zh-CN" sz="1200" dirty="0"/>
                        <a:t>1  =  </a:t>
                      </a:r>
                      <a:r>
                        <a:rPr lang="zh-CN" altLang="en-US" sz="1200" dirty="0"/>
                        <a:t>中断模式。</a:t>
                      </a:r>
                    </a:p>
                  </a:txBody>
                  <a:tcPr anchor="ctr"/>
                </a:tc>
                <a:extLst>
                  <a:ext uri="{0D108BD9-81ED-4DB2-BD59-A6C34878D82A}">
                    <a16:rowId xmlns:a16="http://schemas.microsoft.com/office/drawing/2014/main" val="1062722597"/>
                  </a:ext>
                </a:extLst>
              </a:tr>
              <a:tr h="357052">
                <a:tc>
                  <a:txBody>
                    <a:bodyPr/>
                    <a:lstStyle/>
                    <a:p>
                      <a:pPr algn="ctr"/>
                      <a:r>
                        <a:rPr lang="en-US" altLang="zh-CN" sz="1200" dirty="0"/>
                        <a:t>1</a:t>
                      </a:r>
                      <a:endParaRPr lang="zh-CN" altLang="en-US" sz="1200" dirty="0"/>
                    </a:p>
                  </a:txBody>
                  <a:tcPr anchor="ctr"/>
                </a:tc>
                <a:tc>
                  <a:txBody>
                    <a:bodyPr/>
                    <a:lstStyle/>
                    <a:p>
                      <a:pPr algn="ctr"/>
                      <a:r>
                        <a:rPr lang="en-US" altLang="zh-CN" sz="1200" dirty="0"/>
                        <a:t>FAULTCLR</a:t>
                      </a:r>
                      <a:endParaRPr lang="zh-CN" altLang="en-US" sz="1200" dirty="0"/>
                    </a:p>
                  </a:txBody>
                  <a:tcPr anchor="ctr"/>
                </a:tc>
                <a:tc>
                  <a:txBody>
                    <a:bodyPr/>
                    <a:lstStyle/>
                    <a:p>
                      <a:pPr algn="l"/>
                      <a:r>
                        <a:rPr lang="zh-CN" altLang="en-US" sz="1200" dirty="0"/>
                        <a:t>故障状态清除</a:t>
                      </a:r>
                    </a:p>
                  </a:txBody>
                  <a:tcPr anchor="ctr"/>
                </a:tc>
                <a:extLst>
                  <a:ext uri="{0D108BD9-81ED-4DB2-BD59-A6C34878D82A}">
                    <a16:rowId xmlns:a16="http://schemas.microsoft.com/office/drawing/2014/main" val="2968739609"/>
                  </a:ext>
                </a:extLst>
              </a:tr>
              <a:tr h="801188">
                <a:tc>
                  <a:txBody>
                    <a:bodyPr/>
                    <a:lstStyle/>
                    <a:p>
                      <a:pPr algn="ctr"/>
                      <a:r>
                        <a:rPr lang="en-US" altLang="zh-CN" sz="1200" dirty="0"/>
                        <a:t>0</a:t>
                      </a:r>
                      <a:endParaRPr lang="zh-CN" altLang="en-US" sz="1200" dirty="0"/>
                    </a:p>
                  </a:txBody>
                  <a:tcPr anchor="ctr"/>
                </a:tc>
                <a:tc>
                  <a:txBody>
                    <a:bodyPr/>
                    <a:lstStyle/>
                    <a:p>
                      <a:pPr algn="ctr"/>
                      <a:r>
                        <a:rPr lang="en-US" altLang="zh-CN" sz="1200" dirty="0"/>
                        <a:t>50/60Hz</a:t>
                      </a:r>
                      <a:endParaRPr lang="zh-CN" altLang="en-US" sz="1200" dirty="0"/>
                    </a:p>
                  </a:txBody>
                  <a:tcPr anchor="ctr"/>
                </a:tc>
                <a:tc>
                  <a:txBody>
                    <a:bodyPr/>
                    <a:lstStyle/>
                    <a:p>
                      <a:pPr algn="l"/>
                      <a:r>
                        <a:rPr lang="en-US" altLang="zh-CN" sz="1200" dirty="0"/>
                        <a:t>50Hz/60Hz</a:t>
                      </a:r>
                      <a:r>
                        <a:rPr lang="zh-CN" altLang="en-US" sz="1200" dirty="0"/>
                        <a:t>噪声抑制滤波器选择</a:t>
                      </a:r>
                    </a:p>
                    <a:p>
                      <a:pPr algn="l"/>
                      <a:r>
                        <a:rPr lang="en-US" altLang="zh-CN" sz="1200" dirty="0"/>
                        <a:t>0 = </a:t>
                      </a:r>
                      <a:r>
                        <a:rPr lang="zh-CN" altLang="en-US" sz="1200" dirty="0"/>
                        <a:t>选择抑制</a:t>
                      </a:r>
                      <a:r>
                        <a:rPr lang="en-US" altLang="zh-CN" sz="1200" dirty="0"/>
                        <a:t>60Hz</a:t>
                      </a:r>
                      <a:r>
                        <a:rPr lang="zh-CN" altLang="en-US" sz="1200" dirty="0"/>
                        <a:t>及其谐波</a:t>
                      </a:r>
                      <a:r>
                        <a:rPr lang="en-US" altLang="zh-CN" sz="1200" dirty="0"/>
                        <a:t>(</a:t>
                      </a:r>
                      <a:r>
                        <a:rPr lang="zh-CN" altLang="en-US" sz="1200" dirty="0"/>
                        <a:t>默认值</a:t>
                      </a:r>
                      <a:r>
                        <a:rPr lang="en-US" altLang="zh-CN" sz="1200" dirty="0"/>
                        <a:t>)</a:t>
                      </a:r>
                      <a:r>
                        <a:rPr lang="zh-CN" altLang="en-US" sz="1200" dirty="0"/>
                        <a:t>。</a:t>
                      </a:r>
                      <a:endParaRPr lang="en-US" altLang="zh-CN" sz="1200" dirty="0"/>
                    </a:p>
                    <a:p>
                      <a:pPr algn="l"/>
                      <a:r>
                        <a:rPr lang="en-US" altLang="zh-CN" sz="1200" dirty="0"/>
                        <a:t>1 = </a:t>
                      </a:r>
                      <a:r>
                        <a:rPr lang="zh-CN" altLang="en-US" sz="1200" dirty="0"/>
                        <a:t>选择抑制</a:t>
                      </a:r>
                      <a:r>
                        <a:rPr lang="en-US" altLang="zh-CN" sz="1200" dirty="0"/>
                        <a:t>50Hz</a:t>
                      </a:r>
                      <a:r>
                        <a:rPr lang="zh-CN" altLang="en-US" sz="1200" dirty="0"/>
                        <a:t>及其谐波。</a:t>
                      </a:r>
                    </a:p>
                  </a:txBody>
                  <a:tcPr anchor="ctr"/>
                </a:tc>
                <a:extLst>
                  <a:ext uri="{0D108BD9-81ED-4DB2-BD59-A6C34878D82A}">
                    <a16:rowId xmlns:a16="http://schemas.microsoft.com/office/drawing/2014/main" val="2998252098"/>
                  </a:ext>
                </a:extLst>
              </a:tr>
            </a:tbl>
          </a:graphicData>
        </a:graphic>
      </p:graphicFrame>
    </p:spTree>
    <p:extLst>
      <p:ext uri="{BB962C8B-B14F-4D97-AF65-F5344CB8AC3E}">
        <p14:creationId xmlns:p14="http://schemas.microsoft.com/office/powerpoint/2010/main" val="110057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7C0CA-ABFC-FAE7-A030-CAF4A59DB7DE}"/>
              </a:ext>
            </a:extLst>
          </p:cNvPr>
          <p:cNvSpPr>
            <a:spLocks noGrp="1"/>
          </p:cNvSpPr>
          <p:nvPr>
            <p:ph type="title"/>
          </p:nvPr>
        </p:nvSpPr>
        <p:spPr/>
        <p:txBody>
          <a:bodyPr/>
          <a:lstStyle/>
          <a:p>
            <a:r>
              <a:rPr lang="zh-CN" altLang="en-US" dirty="0"/>
              <a:t>五、</a:t>
            </a:r>
            <a:r>
              <a:rPr lang="en-US" altLang="zh-CN" dirty="0"/>
              <a:t>MAX31856</a:t>
            </a:r>
            <a:r>
              <a:rPr lang="zh-CN" altLang="en-US" dirty="0"/>
              <a:t>（配置</a:t>
            </a:r>
            <a:r>
              <a:rPr lang="en-US" altLang="zh-CN" dirty="0"/>
              <a:t>0</a:t>
            </a:r>
            <a:r>
              <a:rPr lang="zh-CN" altLang="en-US" dirty="0"/>
              <a:t>寄存器）</a:t>
            </a:r>
          </a:p>
        </p:txBody>
      </p:sp>
      <p:sp>
        <p:nvSpPr>
          <p:cNvPr id="4" name="文本框 3">
            <a:extLst>
              <a:ext uri="{FF2B5EF4-FFF2-40B4-BE49-F238E27FC236}">
                <a16:creationId xmlns:a16="http://schemas.microsoft.com/office/drawing/2014/main" id="{71E3A750-09A3-461F-D899-AC9074A3402E}"/>
              </a:ext>
            </a:extLst>
          </p:cNvPr>
          <p:cNvSpPr txBox="1"/>
          <p:nvPr/>
        </p:nvSpPr>
        <p:spPr>
          <a:xfrm>
            <a:off x="608401" y="1903261"/>
            <a:ext cx="10969199" cy="2264402"/>
          </a:xfrm>
          <a:prstGeom prst="rect">
            <a:avLst/>
          </a:prstGeom>
          <a:noFill/>
        </p:spPr>
        <p:txBody>
          <a:bodyPr wrap="square" rtlCol="0">
            <a:spAutoFit/>
          </a:bodyPr>
          <a:lstStyle/>
          <a:p>
            <a:pPr marL="0" indent="0">
              <a:lnSpc>
                <a:spcPct val="150000"/>
              </a:lnSpc>
              <a:buNone/>
            </a:pPr>
            <a:r>
              <a:rPr lang="zh-CN" altLang="en-US" sz="1600" dirty="0"/>
              <a:t>在</a:t>
            </a:r>
            <a:r>
              <a:rPr lang="en-US" altLang="zh-CN" sz="1600" dirty="0"/>
              <a:t>CR0</a:t>
            </a:r>
            <a:r>
              <a:rPr lang="zh-CN" altLang="en-US" sz="1600" dirty="0"/>
              <a:t>寄存器中，一般固定的搭配方案为：</a:t>
            </a:r>
            <a:endParaRPr lang="en-US" altLang="zh-CN" sz="1600" dirty="0"/>
          </a:p>
          <a:p>
            <a:pPr marL="285750" indent="-285750">
              <a:lnSpc>
                <a:spcPct val="150000"/>
              </a:lnSpc>
              <a:buFont typeface="Wingdings" panose="05000000000000000000" pitchFamily="2" charset="2"/>
              <a:buChar char="l"/>
            </a:pPr>
            <a:r>
              <a:rPr lang="en-US" altLang="zh-CN" sz="1600" dirty="0"/>
              <a:t>CMODE</a:t>
            </a:r>
            <a:r>
              <a:rPr lang="zh-CN" altLang="en-US" sz="1600" dirty="0"/>
              <a:t>位为常闭模式，当需要进行一次温度转换时，通过将</a:t>
            </a:r>
            <a:r>
              <a:rPr lang="en-US" altLang="zh-CN" sz="1600" dirty="0"/>
              <a:t>1SHOT</a:t>
            </a:r>
            <a:r>
              <a:rPr lang="zh-CN" altLang="en-US" sz="1600" dirty="0"/>
              <a:t>位置</a:t>
            </a:r>
            <a:r>
              <a:rPr lang="en-US" altLang="zh-CN" sz="1600" dirty="0"/>
              <a:t>1</a:t>
            </a:r>
            <a:r>
              <a:rPr lang="zh-CN" altLang="en-US" sz="1600" dirty="0"/>
              <a:t>来执行一次温度转换操作。</a:t>
            </a:r>
            <a:endParaRPr lang="en-US" altLang="zh-CN" sz="1600" dirty="0"/>
          </a:p>
          <a:p>
            <a:pPr marL="285750" indent="-285750">
              <a:lnSpc>
                <a:spcPct val="150000"/>
              </a:lnSpc>
              <a:buFont typeface="Wingdings" panose="05000000000000000000" pitchFamily="2" charset="2"/>
              <a:buChar char="l"/>
            </a:pPr>
            <a:r>
              <a:rPr lang="zh-CN" altLang="en-US" sz="1600" dirty="0"/>
              <a:t>默认开启冷端检测功能。如果需要使用</a:t>
            </a:r>
            <a:r>
              <a:rPr lang="en-US" altLang="zh-CN" sz="1600" dirty="0"/>
              <a:t>MAX31856</a:t>
            </a:r>
            <a:r>
              <a:rPr lang="zh-CN" altLang="en-US" sz="1600" dirty="0"/>
              <a:t>外部的温度传感器来测量冷端温度，可以禁止冷端温度检测。</a:t>
            </a:r>
            <a:endParaRPr lang="en-US" altLang="zh-CN" sz="1600" dirty="0"/>
          </a:p>
          <a:p>
            <a:pPr marL="285750" indent="-285750">
              <a:lnSpc>
                <a:spcPct val="150000"/>
              </a:lnSpc>
              <a:buFont typeface="Wingdings" panose="05000000000000000000" pitchFamily="2" charset="2"/>
              <a:buChar char="l"/>
            </a:pPr>
            <a:r>
              <a:rPr lang="zh-CN" altLang="en-US" sz="1600" dirty="0"/>
              <a:t>故障模式为比较模式，因此故障状态清除标志位用不到。</a:t>
            </a:r>
            <a:endParaRPr lang="en-US" altLang="zh-CN" sz="1600" dirty="0"/>
          </a:p>
          <a:p>
            <a:pPr marL="0" indent="0">
              <a:lnSpc>
                <a:spcPct val="150000"/>
              </a:lnSpc>
              <a:buNone/>
            </a:pPr>
            <a:endParaRPr lang="en-US" altLang="zh-CN" sz="1600" dirty="0"/>
          </a:p>
          <a:p>
            <a:pPr marL="0" indent="0">
              <a:lnSpc>
                <a:spcPct val="150000"/>
              </a:lnSpc>
              <a:buNone/>
            </a:pPr>
            <a:r>
              <a:rPr lang="zh-CN" altLang="en-US" sz="1600" dirty="0"/>
              <a:t>所以在不考虑开路故障检测配置和</a:t>
            </a:r>
            <a:r>
              <a:rPr lang="en-US" altLang="zh-CN" sz="1600" dirty="0"/>
              <a:t>50Hz/60Hz</a:t>
            </a:r>
            <a:r>
              <a:rPr lang="zh-CN" altLang="en-US" sz="1600" dirty="0"/>
              <a:t>噪声抑制滤波器选择的基础上，</a:t>
            </a:r>
            <a:r>
              <a:rPr lang="en-US" altLang="zh-CN" sz="1600" dirty="0"/>
              <a:t>CR0</a:t>
            </a:r>
            <a:r>
              <a:rPr lang="zh-CN" altLang="en-US" sz="1600" dirty="0"/>
              <a:t>寄存器的默认值为：</a:t>
            </a:r>
            <a:r>
              <a:rPr lang="en-US" altLang="zh-CN" sz="1600" dirty="0"/>
              <a:t>00XX000X</a:t>
            </a:r>
            <a:r>
              <a:rPr lang="zh-CN" altLang="en-US" sz="1600" dirty="0"/>
              <a:t>。</a:t>
            </a:r>
            <a:endParaRPr lang="en-US" altLang="zh-CN" sz="1600" dirty="0"/>
          </a:p>
        </p:txBody>
      </p:sp>
    </p:spTree>
    <p:extLst>
      <p:ext uri="{BB962C8B-B14F-4D97-AF65-F5344CB8AC3E}">
        <p14:creationId xmlns:p14="http://schemas.microsoft.com/office/powerpoint/2010/main" val="3535484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F3539-2B0F-86B3-C36C-49111EFB2926}"/>
              </a:ext>
            </a:extLst>
          </p:cNvPr>
          <p:cNvSpPr>
            <a:spLocks noGrp="1"/>
          </p:cNvSpPr>
          <p:nvPr>
            <p:ph type="title"/>
          </p:nvPr>
        </p:nvSpPr>
        <p:spPr/>
        <p:txBody>
          <a:bodyPr/>
          <a:lstStyle/>
          <a:p>
            <a:r>
              <a:rPr lang="zh-CN" altLang="en-US" dirty="0"/>
              <a:t>五、</a:t>
            </a:r>
            <a:r>
              <a:rPr lang="en-US" altLang="zh-CN" dirty="0"/>
              <a:t>MAX31856</a:t>
            </a:r>
            <a:r>
              <a:rPr lang="zh-CN" altLang="en-US" dirty="0"/>
              <a:t>（配置</a:t>
            </a:r>
            <a:r>
              <a:rPr lang="en-US" altLang="zh-CN" dirty="0"/>
              <a:t>0</a:t>
            </a:r>
            <a:r>
              <a:rPr lang="zh-CN" altLang="en-US" dirty="0"/>
              <a:t>寄存器）</a:t>
            </a:r>
          </a:p>
        </p:txBody>
      </p:sp>
      <p:pic>
        <p:nvPicPr>
          <p:cNvPr id="5" name="内容占位符 4">
            <a:extLst>
              <a:ext uri="{FF2B5EF4-FFF2-40B4-BE49-F238E27FC236}">
                <a16:creationId xmlns:a16="http://schemas.microsoft.com/office/drawing/2014/main" id="{5619CE4F-4A07-342F-CD3E-A2CA2D8426F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5611" y="1314000"/>
            <a:ext cx="5291989" cy="2123658"/>
          </a:xfrm>
        </p:spPr>
      </p:pic>
      <p:sp>
        <p:nvSpPr>
          <p:cNvPr id="6" name="文本框 5">
            <a:extLst>
              <a:ext uri="{FF2B5EF4-FFF2-40B4-BE49-F238E27FC236}">
                <a16:creationId xmlns:a16="http://schemas.microsoft.com/office/drawing/2014/main" id="{BCA2D13E-DE33-8673-AF10-DAFD33AE4143}"/>
              </a:ext>
            </a:extLst>
          </p:cNvPr>
          <p:cNvSpPr txBox="1"/>
          <p:nvPr/>
        </p:nvSpPr>
        <p:spPr>
          <a:xfrm>
            <a:off x="608398" y="3143237"/>
            <a:ext cx="5552575" cy="3106363"/>
          </a:xfrm>
          <a:prstGeom prst="rect">
            <a:avLst/>
          </a:prstGeom>
          <a:noFill/>
        </p:spPr>
        <p:txBody>
          <a:bodyPr wrap="square" rtlCol="0">
            <a:spAutoFit/>
          </a:bodyPr>
          <a:lstStyle/>
          <a:p>
            <a:pPr>
              <a:lnSpc>
                <a:spcPct val="150000"/>
              </a:lnSpc>
            </a:pPr>
            <a:r>
              <a:rPr lang="zh-CN" altLang="en-US" sz="1200" dirty="0"/>
              <a:t>以下为表中信息的说明：</a:t>
            </a:r>
            <a:endParaRPr lang="en-US" altLang="zh-CN" sz="1200" dirty="0"/>
          </a:p>
          <a:p>
            <a:pPr marL="285750" indent="-285750">
              <a:lnSpc>
                <a:spcPct val="150000"/>
              </a:lnSpc>
              <a:buFont typeface="Wingdings" panose="05000000000000000000" pitchFamily="2" charset="2"/>
              <a:buChar char="l"/>
            </a:pPr>
            <a:r>
              <a:rPr lang="zh-CN" altLang="en-US" sz="1200" dirty="0"/>
              <a:t>当开路故障检测位值为</a:t>
            </a:r>
            <a:r>
              <a:rPr lang="en-US" altLang="zh-CN" sz="1200" dirty="0"/>
              <a:t>00</a:t>
            </a:r>
            <a:r>
              <a:rPr lang="zh-CN" altLang="en-US" sz="1200" dirty="0"/>
              <a:t>时，开路故障检测功能关闭（默认处于关闭状态）。</a:t>
            </a:r>
            <a:endParaRPr lang="en-US" altLang="zh-CN" sz="1200" dirty="0"/>
          </a:p>
          <a:p>
            <a:pPr marL="285750" indent="-285750">
              <a:lnSpc>
                <a:spcPct val="150000"/>
              </a:lnSpc>
              <a:buFont typeface="Wingdings" panose="05000000000000000000" pitchFamily="2" charset="2"/>
              <a:buChar char="l"/>
            </a:pPr>
            <a:r>
              <a:rPr lang="zh-CN" altLang="en-US" sz="1200" dirty="0"/>
              <a:t>只要开启了开路故障检测功能，每十六次转换检测一次。避免频繁检测干扰正常测量。</a:t>
            </a:r>
            <a:endParaRPr lang="en-US" altLang="zh-CN" sz="1200" dirty="0"/>
          </a:p>
          <a:p>
            <a:pPr marL="285750" indent="-285750">
              <a:lnSpc>
                <a:spcPct val="150000"/>
              </a:lnSpc>
              <a:buFont typeface="Wingdings" panose="05000000000000000000" pitchFamily="2" charset="2"/>
              <a:buChar char="l"/>
            </a:pPr>
            <a:r>
              <a:rPr lang="zh-CN" altLang="en-US" sz="1200" dirty="0"/>
              <a:t>当 </a:t>
            </a:r>
            <a:r>
              <a:rPr lang="en-US" altLang="zh-CN" sz="1200" dirty="0"/>
              <a:t>40kΩ</a:t>
            </a:r>
            <a:r>
              <a:rPr lang="zh-CN" altLang="en-US" sz="1200" dirty="0"/>
              <a:t> </a:t>
            </a:r>
            <a:r>
              <a:rPr lang="en-US" altLang="zh-CN" sz="1200" dirty="0"/>
              <a:t>&gt; Rs &gt; 5kΩ</a:t>
            </a:r>
            <a:r>
              <a:rPr lang="zh-CN" altLang="en-US" sz="1200" dirty="0"/>
              <a:t> 且 </a:t>
            </a:r>
            <a:r>
              <a:rPr lang="en-US" altLang="zh-CN" sz="1200" dirty="0"/>
              <a:t>Time constant &gt; 2ms </a:t>
            </a:r>
            <a:r>
              <a:rPr lang="zh-CN" altLang="en-US" sz="1200" dirty="0"/>
              <a:t>时，</a:t>
            </a:r>
            <a:r>
              <a:rPr lang="en-US" altLang="zh-CN" sz="1200" dirty="0"/>
              <a:t> OCFAULT[1:0]</a:t>
            </a:r>
            <a:r>
              <a:rPr lang="zh-CN" altLang="en-US" sz="1200" dirty="0"/>
              <a:t>的值应选择</a:t>
            </a:r>
            <a:r>
              <a:rPr lang="en-US" altLang="zh-CN" sz="1200" dirty="0"/>
              <a:t>11</a:t>
            </a:r>
            <a:r>
              <a:rPr lang="zh-CN" altLang="en-US" sz="1200" dirty="0"/>
              <a:t>。</a:t>
            </a:r>
            <a:endParaRPr lang="en-US" altLang="zh-CN" sz="1200" dirty="0"/>
          </a:p>
          <a:p>
            <a:pPr marL="628650" lvl="1" indent="-171450">
              <a:lnSpc>
                <a:spcPct val="150000"/>
              </a:lnSpc>
              <a:buFont typeface="Wingdings" panose="05000000000000000000" pitchFamily="2" charset="2"/>
              <a:buChar char="l"/>
            </a:pPr>
            <a:r>
              <a:rPr lang="zh-CN" altLang="en-US" sz="1200" dirty="0"/>
              <a:t>如果开启冷端检测，开路故障检测时间周期应该为</a:t>
            </a:r>
            <a:r>
              <a:rPr lang="en-US" altLang="zh-CN" sz="1200" dirty="0"/>
              <a:t>113.4ms</a:t>
            </a:r>
            <a:r>
              <a:rPr lang="zh-CN" altLang="en-US" sz="1200" dirty="0"/>
              <a:t>一次，最大时间周期为</a:t>
            </a:r>
            <a:r>
              <a:rPr lang="en-US" altLang="zh-CN" sz="1200" dirty="0"/>
              <a:t>125ms</a:t>
            </a:r>
            <a:r>
              <a:rPr lang="zh-CN" altLang="en-US" sz="1200" dirty="0"/>
              <a:t>。</a:t>
            </a:r>
            <a:endParaRPr lang="en-US" altLang="zh-CN" sz="1200" dirty="0"/>
          </a:p>
          <a:p>
            <a:pPr marL="628650" lvl="1" indent="-171450">
              <a:lnSpc>
                <a:spcPct val="150000"/>
              </a:lnSpc>
              <a:buFont typeface="Wingdings" panose="05000000000000000000" pitchFamily="2" charset="2"/>
              <a:buChar char="l"/>
            </a:pPr>
            <a:r>
              <a:rPr lang="zh-CN" altLang="en-US" sz="1200" dirty="0"/>
              <a:t>如果关闭冷端检测，开路故障检测时间周期应该为</a:t>
            </a:r>
            <a:r>
              <a:rPr lang="en-US" altLang="zh-CN" sz="1200" dirty="0"/>
              <a:t>140ms</a:t>
            </a:r>
            <a:r>
              <a:rPr lang="zh-CN" altLang="en-US" sz="1200" dirty="0"/>
              <a:t>一次，最大时间周期为</a:t>
            </a:r>
            <a:r>
              <a:rPr lang="en-US" altLang="zh-CN" sz="1200" dirty="0"/>
              <a:t>154ms</a:t>
            </a:r>
            <a:r>
              <a:rPr lang="zh-CN" altLang="en-US" sz="1200" dirty="0"/>
              <a:t>。</a:t>
            </a:r>
            <a:endParaRPr lang="en-US" altLang="zh-CN" sz="1200" dirty="0"/>
          </a:p>
          <a:p>
            <a:pPr marL="171450" indent="-171450">
              <a:lnSpc>
                <a:spcPct val="150000"/>
              </a:lnSpc>
              <a:buFont typeface="Wingdings" panose="05000000000000000000" pitchFamily="2" charset="2"/>
              <a:buChar char="l"/>
            </a:pPr>
            <a:r>
              <a:rPr lang="zh-CN" altLang="en-US" sz="1200" dirty="0"/>
              <a:t>其他情况同理。</a:t>
            </a:r>
            <a:endParaRPr lang="en-US" altLang="zh-CN" sz="1200" dirty="0"/>
          </a:p>
        </p:txBody>
      </p:sp>
      <p:sp>
        <p:nvSpPr>
          <p:cNvPr id="7" name="文本框 6">
            <a:extLst>
              <a:ext uri="{FF2B5EF4-FFF2-40B4-BE49-F238E27FC236}">
                <a16:creationId xmlns:a16="http://schemas.microsoft.com/office/drawing/2014/main" id="{74BD4797-0104-7A2A-91D7-4E6A6552CB93}"/>
              </a:ext>
            </a:extLst>
          </p:cNvPr>
          <p:cNvSpPr txBox="1"/>
          <p:nvPr/>
        </p:nvSpPr>
        <p:spPr>
          <a:xfrm>
            <a:off x="608398" y="1314000"/>
            <a:ext cx="5552575" cy="1721369"/>
          </a:xfrm>
          <a:prstGeom prst="rect">
            <a:avLst/>
          </a:prstGeom>
          <a:noFill/>
        </p:spPr>
        <p:txBody>
          <a:bodyPr wrap="square" rtlCol="0">
            <a:spAutoFit/>
          </a:bodyPr>
          <a:lstStyle/>
          <a:p>
            <a:pPr>
              <a:lnSpc>
                <a:spcPct val="150000"/>
              </a:lnSpc>
            </a:pPr>
            <a:r>
              <a:rPr lang="en-US" altLang="zh-CN" sz="1200" dirty="0"/>
              <a:t>CR0</a:t>
            </a:r>
            <a:r>
              <a:rPr lang="zh-CN" altLang="en-US" sz="1200" dirty="0"/>
              <a:t>配置寄存器中的</a:t>
            </a:r>
            <a:r>
              <a:rPr lang="en-US" altLang="zh-CN" sz="1200" dirty="0"/>
              <a:t>OCFAULT[1:0]</a:t>
            </a:r>
            <a:r>
              <a:rPr lang="zh-CN" altLang="en-US" sz="1200" dirty="0"/>
              <a:t>位选择的模式对应右图中的表信息，其中，</a:t>
            </a:r>
            <a:endParaRPr lang="en-US" altLang="zh-CN" sz="1200" dirty="0"/>
          </a:p>
          <a:p>
            <a:pPr>
              <a:lnSpc>
                <a:spcPct val="150000"/>
              </a:lnSpc>
            </a:pPr>
            <a:r>
              <a:rPr lang="en-US" altLang="zh-CN" sz="1200" dirty="0"/>
              <a:t>INPUT NETWORK</a:t>
            </a:r>
            <a:r>
              <a:rPr lang="zh-CN" altLang="en-US" sz="1200" dirty="0"/>
              <a:t>部分：</a:t>
            </a:r>
            <a:endParaRPr lang="en-US" altLang="zh-CN" sz="1200" dirty="0"/>
          </a:p>
          <a:p>
            <a:pPr marL="171450" indent="-171450">
              <a:lnSpc>
                <a:spcPct val="150000"/>
              </a:lnSpc>
              <a:buFont typeface="Wingdings" panose="05000000000000000000" pitchFamily="2" charset="2"/>
              <a:buChar char="l"/>
            </a:pPr>
            <a:r>
              <a:rPr lang="en-US" altLang="zh-CN" sz="1200" dirty="0"/>
              <a:t>Rs</a:t>
            </a:r>
            <a:r>
              <a:rPr lang="zh-CN" altLang="en-US" sz="1200" dirty="0"/>
              <a:t>（电阻）：热电偶导线及外部电阻的总阻值。连接到</a:t>
            </a:r>
            <a:r>
              <a:rPr lang="en-US" altLang="zh-CN" sz="1200" dirty="0"/>
              <a:t>T+</a:t>
            </a:r>
            <a:r>
              <a:rPr lang="zh-CN" altLang="en-US" sz="1200" dirty="0"/>
              <a:t>和</a:t>
            </a:r>
            <a:r>
              <a:rPr lang="en-US" altLang="zh-CN" sz="1200" dirty="0"/>
              <a:t>T-</a:t>
            </a:r>
            <a:r>
              <a:rPr lang="zh-CN" altLang="en-US" sz="1200" dirty="0"/>
              <a:t>的电阻网络，包括热电偶本身的电阻和任何外部电阻（如滤波电阻）。</a:t>
            </a:r>
            <a:endParaRPr lang="en-US" altLang="zh-CN" sz="1200" dirty="0"/>
          </a:p>
          <a:p>
            <a:pPr marL="171450" indent="-171450">
              <a:lnSpc>
                <a:spcPct val="150000"/>
              </a:lnSpc>
              <a:buFont typeface="Wingdings" panose="05000000000000000000" pitchFamily="2" charset="2"/>
              <a:buChar char="l"/>
            </a:pPr>
            <a:r>
              <a:rPr lang="en-US" altLang="zh-CN" sz="1200" dirty="0"/>
              <a:t>Time Constant</a:t>
            </a:r>
            <a:r>
              <a:rPr lang="zh-CN" altLang="en-US" sz="1200" dirty="0"/>
              <a:t>（时间常数）：由输入网络的电阻和电容（如滤波电容）共同决定（</a:t>
            </a:r>
            <a:r>
              <a:rPr lang="en-US" altLang="zh-CN" sz="1200" dirty="0"/>
              <a:t>T = R·C</a:t>
            </a:r>
            <a:r>
              <a:rPr lang="zh-CN" altLang="en-US" sz="1200" dirty="0"/>
              <a:t>）。时间常数越大，检测所需时间越长。</a:t>
            </a:r>
            <a:endParaRPr lang="en-US" altLang="zh-CN" sz="1200" dirty="0"/>
          </a:p>
        </p:txBody>
      </p:sp>
      <p:sp>
        <p:nvSpPr>
          <p:cNvPr id="8" name="文本框 7">
            <a:extLst>
              <a:ext uri="{FF2B5EF4-FFF2-40B4-BE49-F238E27FC236}">
                <a16:creationId xmlns:a16="http://schemas.microsoft.com/office/drawing/2014/main" id="{EDC349F0-3958-5FBD-8E12-C28B6B796A44}"/>
              </a:ext>
            </a:extLst>
          </p:cNvPr>
          <p:cNvSpPr txBox="1"/>
          <p:nvPr/>
        </p:nvSpPr>
        <p:spPr>
          <a:xfrm>
            <a:off x="6285611" y="3974233"/>
            <a:ext cx="5291989" cy="1444370"/>
          </a:xfrm>
          <a:prstGeom prst="rect">
            <a:avLst/>
          </a:prstGeom>
          <a:noFill/>
        </p:spPr>
        <p:txBody>
          <a:bodyPr wrap="square" rtlCol="0">
            <a:spAutoFit/>
          </a:bodyPr>
          <a:lstStyle/>
          <a:p>
            <a:pPr>
              <a:lnSpc>
                <a:spcPct val="150000"/>
              </a:lnSpc>
            </a:pPr>
            <a:r>
              <a:rPr lang="zh-CN" altLang="en-US" sz="1200" dirty="0"/>
              <a:t>模式选择：</a:t>
            </a:r>
            <a:endParaRPr lang="en-US" altLang="zh-CN" sz="1200" dirty="0"/>
          </a:p>
          <a:p>
            <a:pPr marL="171450" indent="-171450">
              <a:lnSpc>
                <a:spcPct val="150000"/>
              </a:lnSpc>
              <a:buFont typeface="Wingdings" panose="05000000000000000000" pitchFamily="2" charset="2"/>
              <a:buChar char="l"/>
            </a:pPr>
            <a:r>
              <a:rPr lang="en-US" altLang="zh-CN" sz="1200" dirty="0"/>
              <a:t>00</a:t>
            </a:r>
            <a:r>
              <a:rPr lang="zh-CN" altLang="en-US" sz="1200" dirty="0"/>
              <a:t>（禁用）：无需检测开路故障时使用。</a:t>
            </a:r>
            <a:endParaRPr lang="en-US" altLang="zh-CN" sz="1200" dirty="0"/>
          </a:p>
          <a:p>
            <a:pPr marL="171450" indent="-171450">
              <a:lnSpc>
                <a:spcPct val="150000"/>
              </a:lnSpc>
              <a:buFont typeface="Wingdings" panose="05000000000000000000" pitchFamily="2" charset="2"/>
              <a:buChar char="l"/>
            </a:pPr>
            <a:r>
              <a:rPr lang="en-US" altLang="zh-CN" sz="1200" dirty="0"/>
              <a:t>01</a:t>
            </a:r>
            <a:r>
              <a:rPr lang="zh-CN" altLang="en-US" sz="1200" dirty="0"/>
              <a:t>：适用于低阻输入（如短导线、无外部滤波电容）。</a:t>
            </a:r>
            <a:endParaRPr lang="en-US" altLang="zh-CN" sz="1200" dirty="0"/>
          </a:p>
          <a:p>
            <a:pPr marL="171450" indent="-171450">
              <a:lnSpc>
                <a:spcPct val="150000"/>
              </a:lnSpc>
              <a:buFont typeface="Wingdings" panose="05000000000000000000" pitchFamily="2" charset="2"/>
              <a:buChar char="l"/>
            </a:pPr>
            <a:r>
              <a:rPr lang="en-US" altLang="zh-CN" sz="1200" dirty="0"/>
              <a:t>10</a:t>
            </a:r>
            <a:r>
              <a:rPr lang="zh-CN" altLang="en-US" sz="1200" dirty="0"/>
              <a:t>：适用于中等电阻（</a:t>
            </a:r>
            <a:r>
              <a:rPr lang="en-US" altLang="zh-CN" sz="1200" dirty="0"/>
              <a:t>5kΩ–40kΩ</a:t>
            </a:r>
            <a:r>
              <a:rPr lang="zh-CN" altLang="en-US" sz="1200" dirty="0"/>
              <a:t>）且滤波电容较小（时间常数 </a:t>
            </a:r>
            <a:r>
              <a:rPr lang="en-US" altLang="zh-CN" sz="1200" dirty="0"/>
              <a:t>&lt;2ms</a:t>
            </a:r>
            <a:r>
              <a:rPr lang="zh-CN" altLang="en-US" sz="1200" dirty="0"/>
              <a:t>）。</a:t>
            </a:r>
            <a:endParaRPr lang="en-US" altLang="zh-CN" sz="1200" dirty="0"/>
          </a:p>
          <a:p>
            <a:pPr marL="171450" indent="-171450">
              <a:lnSpc>
                <a:spcPct val="150000"/>
              </a:lnSpc>
              <a:buFont typeface="Wingdings" panose="05000000000000000000" pitchFamily="2" charset="2"/>
              <a:buChar char="l"/>
            </a:pPr>
            <a:r>
              <a:rPr lang="en-US" altLang="zh-CN" sz="1200" dirty="0"/>
              <a:t>11</a:t>
            </a:r>
            <a:r>
              <a:rPr lang="zh-CN" altLang="en-US" sz="1200" dirty="0"/>
              <a:t>：适用于中等电阻且滤波电容较大（时间常数 </a:t>
            </a:r>
            <a:r>
              <a:rPr lang="en-US" altLang="zh-CN" sz="1200" dirty="0"/>
              <a:t>&gt;2ms</a:t>
            </a:r>
            <a:r>
              <a:rPr lang="zh-CN" altLang="en-US" sz="1200" dirty="0"/>
              <a:t>），或长导线场景。</a:t>
            </a:r>
            <a:endParaRPr lang="en-US" altLang="zh-CN" sz="1200" dirty="0"/>
          </a:p>
        </p:txBody>
      </p:sp>
    </p:spTree>
    <p:extLst>
      <p:ext uri="{BB962C8B-B14F-4D97-AF65-F5344CB8AC3E}">
        <p14:creationId xmlns:p14="http://schemas.microsoft.com/office/powerpoint/2010/main" val="3185462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61D49-225C-311A-DAC4-C6B0F98F612F}"/>
              </a:ext>
            </a:extLst>
          </p:cNvPr>
          <p:cNvSpPr>
            <a:spLocks noGrp="1"/>
          </p:cNvSpPr>
          <p:nvPr>
            <p:ph type="title"/>
          </p:nvPr>
        </p:nvSpPr>
        <p:spPr/>
        <p:txBody>
          <a:bodyPr/>
          <a:lstStyle/>
          <a:p>
            <a:r>
              <a:rPr lang="zh-CN" altLang="en-US" dirty="0"/>
              <a:t>五、</a:t>
            </a:r>
            <a:r>
              <a:rPr lang="en-US" altLang="zh-CN" dirty="0"/>
              <a:t>MAX31856</a:t>
            </a:r>
            <a:r>
              <a:rPr lang="zh-CN" altLang="en-US" dirty="0"/>
              <a:t>（配置</a:t>
            </a:r>
            <a:r>
              <a:rPr lang="en-US" altLang="zh-CN" dirty="0"/>
              <a:t>0</a:t>
            </a:r>
            <a:r>
              <a:rPr lang="zh-CN" altLang="en-US" dirty="0"/>
              <a:t>寄存器）</a:t>
            </a:r>
          </a:p>
        </p:txBody>
      </p:sp>
      <p:sp>
        <p:nvSpPr>
          <p:cNvPr id="6" name="文本框 5">
            <a:extLst>
              <a:ext uri="{FF2B5EF4-FFF2-40B4-BE49-F238E27FC236}">
                <a16:creationId xmlns:a16="http://schemas.microsoft.com/office/drawing/2014/main" id="{B2133758-1CED-973C-8370-DF29075F0CD8}"/>
              </a:ext>
            </a:extLst>
          </p:cNvPr>
          <p:cNvSpPr txBox="1"/>
          <p:nvPr/>
        </p:nvSpPr>
        <p:spPr>
          <a:xfrm>
            <a:off x="608400" y="4018261"/>
            <a:ext cx="6241580" cy="1895071"/>
          </a:xfrm>
          <a:prstGeom prst="rect">
            <a:avLst/>
          </a:prstGeom>
          <a:noFill/>
        </p:spPr>
        <p:txBody>
          <a:bodyPr wrap="none" rtlCol="0">
            <a:spAutoFit/>
          </a:bodyPr>
          <a:lstStyle/>
          <a:p>
            <a:pPr>
              <a:lnSpc>
                <a:spcPct val="150000"/>
              </a:lnSpc>
            </a:pPr>
            <a:r>
              <a:rPr lang="zh-CN" altLang="en-US" sz="1600" dirty="0"/>
              <a:t>根据对开路故障检测模式和陷波滤波情况的分析：</a:t>
            </a:r>
            <a:endParaRPr lang="en-US" altLang="zh-CN" sz="1600" dirty="0"/>
          </a:p>
          <a:p>
            <a:pPr marL="285750" indent="-285750">
              <a:lnSpc>
                <a:spcPct val="150000"/>
              </a:lnSpc>
              <a:buFont typeface="Wingdings" panose="05000000000000000000" pitchFamily="2" charset="2"/>
              <a:buChar char="l"/>
            </a:pPr>
            <a:r>
              <a:rPr lang="zh-CN" altLang="en-US" sz="1600" dirty="0"/>
              <a:t>本教程原理图对应的开路故障检测模式选择位为</a:t>
            </a:r>
            <a:r>
              <a:rPr lang="en-US" altLang="zh-CN" sz="1600" dirty="0"/>
              <a:t>01</a:t>
            </a:r>
            <a:r>
              <a:rPr lang="zh-CN" altLang="en-US" sz="1600" dirty="0"/>
              <a:t>。</a:t>
            </a:r>
            <a:endParaRPr lang="en-US" altLang="zh-CN" sz="1600" dirty="0"/>
          </a:p>
          <a:p>
            <a:pPr marL="285750" indent="-285750">
              <a:lnSpc>
                <a:spcPct val="150000"/>
              </a:lnSpc>
              <a:buFont typeface="Wingdings" panose="05000000000000000000" pitchFamily="2" charset="2"/>
              <a:buChar char="l"/>
            </a:pPr>
            <a:r>
              <a:rPr lang="zh-CN" altLang="en-US" sz="1600" dirty="0"/>
              <a:t>国内的电网频率为</a:t>
            </a:r>
            <a:r>
              <a:rPr lang="en-US" altLang="zh-CN" sz="1600" dirty="0"/>
              <a:t>50Hz</a:t>
            </a:r>
            <a:r>
              <a:rPr lang="zh-CN" altLang="en-US" sz="1600" dirty="0"/>
              <a:t>，所以噪声抑制滤波器选择位为</a:t>
            </a:r>
            <a:r>
              <a:rPr lang="en-US" altLang="zh-CN" sz="1600" dirty="0"/>
              <a:t>1</a:t>
            </a:r>
            <a:r>
              <a:rPr lang="zh-CN" altLang="en-US" sz="1600" dirty="0"/>
              <a:t>。</a:t>
            </a:r>
            <a:endParaRPr lang="en-US" altLang="zh-CN" sz="1600" dirty="0"/>
          </a:p>
          <a:p>
            <a:pPr>
              <a:lnSpc>
                <a:spcPct val="150000"/>
              </a:lnSpc>
            </a:pPr>
            <a:endParaRPr lang="en-US" altLang="zh-CN" sz="1600" dirty="0"/>
          </a:p>
          <a:p>
            <a:pPr>
              <a:lnSpc>
                <a:spcPct val="150000"/>
              </a:lnSpc>
            </a:pPr>
            <a:r>
              <a:rPr lang="zh-CN" altLang="en-US" sz="1600" dirty="0"/>
              <a:t>所以，一般情况下</a:t>
            </a:r>
            <a:r>
              <a:rPr lang="en-US" altLang="zh-CN" sz="1600" dirty="0"/>
              <a:t>CR0</a:t>
            </a:r>
            <a:r>
              <a:rPr lang="zh-CN" altLang="en-US" sz="1600" dirty="0"/>
              <a:t>寄存器的初始值设置为</a:t>
            </a:r>
            <a:r>
              <a:rPr lang="en-US" altLang="zh-CN" sz="1600" dirty="0"/>
              <a:t>00010001</a:t>
            </a:r>
            <a:r>
              <a:rPr lang="zh-CN" altLang="en-US" sz="1600" dirty="0"/>
              <a:t>，即</a:t>
            </a:r>
            <a:r>
              <a:rPr lang="en-US" altLang="zh-CN" sz="1600" dirty="0"/>
              <a:t>0x11</a:t>
            </a:r>
            <a:r>
              <a:rPr lang="zh-CN" altLang="en-US" sz="1600" dirty="0"/>
              <a:t>。</a:t>
            </a:r>
          </a:p>
        </p:txBody>
      </p:sp>
      <p:sp>
        <p:nvSpPr>
          <p:cNvPr id="4" name="文本框 3">
            <a:extLst>
              <a:ext uri="{FF2B5EF4-FFF2-40B4-BE49-F238E27FC236}">
                <a16:creationId xmlns:a16="http://schemas.microsoft.com/office/drawing/2014/main" id="{C4DE963C-C90F-7C75-BF7D-06A223C3D393}"/>
              </a:ext>
            </a:extLst>
          </p:cNvPr>
          <p:cNvSpPr txBox="1"/>
          <p:nvPr/>
        </p:nvSpPr>
        <p:spPr>
          <a:xfrm>
            <a:off x="608401" y="1903261"/>
            <a:ext cx="10969199" cy="1525739"/>
          </a:xfrm>
          <a:prstGeom prst="rect">
            <a:avLst/>
          </a:prstGeom>
          <a:noFill/>
        </p:spPr>
        <p:txBody>
          <a:bodyPr wrap="square" rtlCol="0">
            <a:spAutoFit/>
          </a:bodyPr>
          <a:lstStyle/>
          <a:p>
            <a:pPr>
              <a:lnSpc>
                <a:spcPct val="150000"/>
              </a:lnSpc>
            </a:pPr>
            <a:r>
              <a:rPr lang="en-US" altLang="zh-CN" sz="1600" dirty="0"/>
              <a:t>MAX31856 </a:t>
            </a:r>
            <a:r>
              <a:rPr lang="zh-CN" altLang="en-US" sz="1600" dirty="0"/>
              <a:t>内置的</a:t>
            </a:r>
            <a:r>
              <a:rPr lang="en-US" altLang="zh-CN" sz="1600" dirty="0"/>
              <a:t>ADC</a:t>
            </a:r>
            <a:r>
              <a:rPr lang="zh-CN" altLang="en-US" sz="1600" dirty="0"/>
              <a:t>除了提供低通滤波之外，还提供了陷波滤波功能，专门用于抑制电网频率及其谐波引起的噪声干扰。全球电网存在历史形成的两种标准频率（欧洲等地区使用</a:t>
            </a:r>
            <a:r>
              <a:rPr lang="en-US" altLang="zh-CN" sz="1600" dirty="0"/>
              <a:t>50Hz</a:t>
            </a:r>
            <a:r>
              <a:rPr lang="zh-CN" altLang="en-US" sz="1600" dirty="0"/>
              <a:t>，北美等地使用</a:t>
            </a:r>
            <a:r>
              <a:rPr lang="en-US" altLang="zh-CN" sz="1600" dirty="0"/>
              <a:t>60Hz</a:t>
            </a:r>
            <a:r>
              <a:rPr lang="zh-CN" altLang="en-US" sz="1600" dirty="0"/>
              <a:t>）。</a:t>
            </a:r>
            <a:endParaRPr lang="en-US" altLang="zh-CN" sz="1600" dirty="0"/>
          </a:p>
          <a:p>
            <a:pPr>
              <a:lnSpc>
                <a:spcPct val="150000"/>
              </a:lnSpc>
            </a:pPr>
            <a:r>
              <a:rPr lang="zh-CN" altLang="en-US" sz="1600" dirty="0"/>
              <a:t>由于电磁干扰会通过信号线耦合到热电偶测量中，导致温度读数误差。因此，需要根据实际电网环境选择对应的陷波滤波模式，针对性削弱特定频率的噪声。</a:t>
            </a:r>
          </a:p>
        </p:txBody>
      </p:sp>
    </p:spTree>
    <p:extLst>
      <p:ext uri="{BB962C8B-B14F-4D97-AF65-F5344CB8AC3E}">
        <p14:creationId xmlns:p14="http://schemas.microsoft.com/office/powerpoint/2010/main" val="232743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4A692-9391-0D29-ED28-A491E1A92197}"/>
              </a:ext>
            </a:extLst>
          </p:cNvPr>
          <p:cNvSpPr>
            <a:spLocks noGrp="1"/>
          </p:cNvSpPr>
          <p:nvPr>
            <p:ph type="title"/>
          </p:nvPr>
        </p:nvSpPr>
        <p:spPr/>
        <p:txBody>
          <a:bodyPr/>
          <a:lstStyle/>
          <a:p>
            <a:r>
              <a:rPr lang="zh-CN" altLang="en-US" dirty="0"/>
              <a:t>一、什么是热电偶</a:t>
            </a:r>
          </a:p>
        </p:txBody>
      </p:sp>
      <p:sp>
        <p:nvSpPr>
          <p:cNvPr id="4" name="文本框 3">
            <a:extLst>
              <a:ext uri="{FF2B5EF4-FFF2-40B4-BE49-F238E27FC236}">
                <a16:creationId xmlns:a16="http://schemas.microsoft.com/office/drawing/2014/main" id="{B8066615-17AC-DFF0-73A9-34F37F5822C4}"/>
              </a:ext>
            </a:extLst>
          </p:cNvPr>
          <p:cNvSpPr txBox="1"/>
          <p:nvPr/>
        </p:nvSpPr>
        <p:spPr>
          <a:xfrm>
            <a:off x="608400" y="1758138"/>
            <a:ext cx="6943475" cy="4197944"/>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a:t>热电偶是一种基于温差电动势原理来测量温度的传感器。当两种不同金属在接点处因温度差异产生微弱电压时，这个电压与温度之间存在固定的对应关系，从而实现温度测量。热电偶具有响应速度快、测量范围宽和结构简单等优点，特别适用于高温或恶劣环境下的温度检测。常见的热电偶类型包括</a:t>
            </a:r>
            <a:r>
              <a:rPr lang="en-US" altLang="zh-CN" dirty="0"/>
              <a:t>K</a:t>
            </a:r>
            <a:r>
              <a:rPr lang="zh-CN" altLang="en-US" dirty="0"/>
              <a:t>型、</a:t>
            </a:r>
            <a:r>
              <a:rPr lang="en-US" altLang="zh-CN" dirty="0"/>
              <a:t>J</a:t>
            </a:r>
            <a:r>
              <a:rPr lang="zh-CN" altLang="en-US" dirty="0"/>
              <a:t>型、</a:t>
            </a:r>
            <a:r>
              <a:rPr lang="en-US" altLang="zh-CN" dirty="0"/>
              <a:t>T</a:t>
            </a:r>
            <a:r>
              <a:rPr lang="zh-CN" altLang="en-US" dirty="0"/>
              <a:t>型等，其中</a:t>
            </a:r>
            <a:r>
              <a:rPr lang="en-US" altLang="zh-CN" dirty="0"/>
              <a:t>K</a:t>
            </a:r>
            <a:r>
              <a:rPr lang="zh-CN" altLang="en-US" dirty="0"/>
              <a:t>型热电偶因其耐高温性能和较好的稳定性被广泛应用于工业测温领域。</a:t>
            </a:r>
          </a:p>
          <a:p>
            <a:pPr marL="285750" indent="-285750">
              <a:lnSpc>
                <a:spcPct val="150000"/>
              </a:lnSpc>
              <a:buFont typeface="Wingdings" panose="05000000000000000000" pitchFamily="2" charset="2"/>
              <a:buChar char="l"/>
            </a:pPr>
            <a:r>
              <a:rPr lang="zh-CN" altLang="en-US" dirty="0"/>
              <a:t>这里我们主要通过介绍如何使用</a:t>
            </a:r>
            <a:r>
              <a:rPr lang="en-US" altLang="zh-CN" dirty="0"/>
              <a:t>K</a:t>
            </a:r>
            <a:r>
              <a:rPr lang="zh-CN" altLang="en-US" dirty="0"/>
              <a:t>型热电偶进行温度测量，指导大家如何使用专用热电偶测温芯片（如</a:t>
            </a:r>
            <a:r>
              <a:rPr lang="en-US" altLang="zh-CN" dirty="0"/>
              <a:t>MAX6675</a:t>
            </a:r>
            <a:r>
              <a:rPr lang="zh-CN" altLang="en-US" dirty="0"/>
              <a:t>、</a:t>
            </a:r>
            <a:r>
              <a:rPr lang="en-US" altLang="zh-CN" dirty="0"/>
              <a:t>MAX31856</a:t>
            </a:r>
            <a:r>
              <a:rPr lang="zh-CN" altLang="en-US" dirty="0"/>
              <a:t>）来采集和处理温度数据。</a:t>
            </a:r>
          </a:p>
        </p:txBody>
      </p:sp>
    </p:spTree>
    <p:extLst>
      <p:ext uri="{BB962C8B-B14F-4D97-AF65-F5344CB8AC3E}">
        <p14:creationId xmlns:p14="http://schemas.microsoft.com/office/powerpoint/2010/main" val="3072741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D366B-64C1-F2EF-5F73-DC8E22E47FBA}"/>
              </a:ext>
            </a:extLst>
          </p:cNvPr>
          <p:cNvSpPr>
            <a:spLocks noGrp="1"/>
          </p:cNvSpPr>
          <p:nvPr>
            <p:ph type="title"/>
          </p:nvPr>
        </p:nvSpPr>
        <p:spPr/>
        <p:txBody>
          <a:bodyPr/>
          <a:lstStyle/>
          <a:p>
            <a:r>
              <a:rPr lang="zh-CN" altLang="en-US" dirty="0"/>
              <a:t>五、</a:t>
            </a:r>
            <a:r>
              <a:rPr lang="en-US" altLang="zh-CN" dirty="0"/>
              <a:t>MAX31856</a:t>
            </a:r>
            <a:r>
              <a:rPr lang="zh-CN" altLang="en-US" dirty="0"/>
              <a:t>（配置</a:t>
            </a:r>
            <a:r>
              <a:rPr lang="en-US" altLang="zh-CN" dirty="0"/>
              <a:t>1</a:t>
            </a:r>
            <a:r>
              <a:rPr lang="zh-CN" altLang="en-US" dirty="0"/>
              <a:t>寄存器）</a:t>
            </a:r>
          </a:p>
        </p:txBody>
      </p:sp>
      <p:pic>
        <p:nvPicPr>
          <p:cNvPr id="5" name="内容占位符 4">
            <a:extLst>
              <a:ext uri="{FF2B5EF4-FFF2-40B4-BE49-F238E27FC236}">
                <a16:creationId xmlns:a16="http://schemas.microsoft.com/office/drawing/2014/main" id="{27FFC7E4-F762-8065-B16F-A47C7C67B7F6}"/>
              </a:ext>
            </a:extLst>
          </p:cNvPr>
          <p:cNvPicPr>
            <a:picLocks noGrp="1" noChangeAspect="1"/>
          </p:cNvPicPr>
          <p:nvPr>
            <p:ph idx="1"/>
          </p:nvPr>
        </p:nvPicPr>
        <p:blipFill>
          <a:blip r:embed="rId2"/>
          <a:stretch>
            <a:fillRect/>
          </a:stretch>
        </p:blipFill>
        <p:spPr>
          <a:xfrm>
            <a:off x="607975" y="1314000"/>
            <a:ext cx="10969625" cy="1545131"/>
          </a:xfrm>
        </p:spPr>
      </p:pic>
      <p:graphicFrame>
        <p:nvGraphicFramePr>
          <p:cNvPr id="8" name="表格 7">
            <a:extLst>
              <a:ext uri="{FF2B5EF4-FFF2-40B4-BE49-F238E27FC236}">
                <a16:creationId xmlns:a16="http://schemas.microsoft.com/office/drawing/2014/main" id="{84AFE6CB-AEFD-D0CE-DAC0-B13B5348A146}"/>
              </a:ext>
            </a:extLst>
          </p:cNvPr>
          <p:cNvGraphicFramePr>
            <a:graphicFrameLocks noGrp="1"/>
          </p:cNvGraphicFramePr>
          <p:nvPr>
            <p:extLst>
              <p:ext uri="{D42A27DB-BD31-4B8C-83A1-F6EECF244321}">
                <p14:modId xmlns:p14="http://schemas.microsoft.com/office/powerpoint/2010/main" val="1566191519"/>
              </p:ext>
            </p:extLst>
          </p:nvPr>
        </p:nvGraphicFramePr>
        <p:xfrm>
          <a:off x="601548" y="2859131"/>
          <a:ext cx="10976052" cy="3759200"/>
        </p:xfrm>
        <a:graphic>
          <a:graphicData uri="http://schemas.openxmlformats.org/drawingml/2006/table">
            <a:tbl>
              <a:tblPr firstRow="1" bandRow="1">
                <a:tableStyleId>{5C22544A-7EE6-4342-B048-85BDC9FD1C3A}</a:tableStyleId>
              </a:tblPr>
              <a:tblGrid>
                <a:gridCol w="3658684">
                  <a:extLst>
                    <a:ext uri="{9D8B030D-6E8A-4147-A177-3AD203B41FA5}">
                      <a16:colId xmlns:a16="http://schemas.microsoft.com/office/drawing/2014/main" val="4184553761"/>
                    </a:ext>
                  </a:extLst>
                </a:gridCol>
                <a:gridCol w="3658684">
                  <a:extLst>
                    <a:ext uri="{9D8B030D-6E8A-4147-A177-3AD203B41FA5}">
                      <a16:colId xmlns:a16="http://schemas.microsoft.com/office/drawing/2014/main" val="1676371253"/>
                    </a:ext>
                  </a:extLst>
                </a:gridCol>
                <a:gridCol w="3658684">
                  <a:extLst>
                    <a:ext uri="{9D8B030D-6E8A-4147-A177-3AD203B41FA5}">
                      <a16:colId xmlns:a16="http://schemas.microsoft.com/office/drawing/2014/main" val="1095252"/>
                    </a:ext>
                  </a:extLst>
                </a:gridCol>
              </a:tblGrid>
              <a:tr h="370840">
                <a:tc>
                  <a:txBody>
                    <a:bodyPr/>
                    <a:lstStyle/>
                    <a:p>
                      <a:pPr algn="ctr"/>
                      <a:r>
                        <a:rPr lang="zh-CN" altLang="en-US" dirty="0"/>
                        <a:t>位</a:t>
                      </a:r>
                    </a:p>
                  </a:txBody>
                  <a:tcPr anchor="ctr"/>
                </a:tc>
                <a:tc>
                  <a:txBody>
                    <a:bodyPr/>
                    <a:lstStyle/>
                    <a:p>
                      <a:pPr algn="ctr"/>
                      <a:r>
                        <a:rPr lang="zh-CN" altLang="en-US" dirty="0"/>
                        <a:t>名称</a:t>
                      </a:r>
                    </a:p>
                  </a:txBody>
                  <a:tcPr anchor="ctr"/>
                </a:tc>
                <a:tc>
                  <a:txBody>
                    <a:bodyPr/>
                    <a:lstStyle/>
                    <a:p>
                      <a:pPr algn="ctr"/>
                      <a:r>
                        <a:rPr lang="zh-CN" altLang="en-US" dirty="0"/>
                        <a:t>说明</a:t>
                      </a:r>
                    </a:p>
                  </a:txBody>
                  <a:tcPr anchor="ctr"/>
                </a:tc>
                <a:extLst>
                  <a:ext uri="{0D108BD9-81ED-4DB2-BD59-A6C34878D82A}">
                    <a16:rowId xmlns:a16="http://schemas.microsoft.com/office/drawing/2014/main" val="3424716032"/>
                  </a:ext>
                </a:extLst>
              </a:tr>
              <a:tr h="370840">
                <a:tc>
                  <a:txBody>
                    <a:bodyPr/>
                    <a:lstStyle/>
                    <a:p>
                      <a:pPr algn="ctr"/>
                      <a:r>
                        <a:rPr lang="en-US" altLang="zh-CN" dirty="0"/>
                        <a:t>7</a:t>
                      </a:r>
                      <a:endParaRPr lang="zh-CN" altLang="en-US" dirty="0"/>
                    </a:p>
                  </a:txBody>
                  <a:tcPr anchor="ctr"/>
                </a:tc>
                <a:tc>
                  <a:txBody>
                    <a:bodyPr/>
                    <a:lstStyle/>
                    <a:p>
                      <a:pPr algn="ctr"/>
                      <a:r>
                        <a:rPr lang="zh-CN" altLang="en-US" dirty="0"/>
                        <a:t>保留</a:t>
                      </a:r>
                    </a:p>
                  </a:txBody>
                  <a:tcPr anchor="ctr"/>
                </a:tc>
                <a:tc>
                  <a:txBody>
                    <a:bodyPr/>
                    <a:lstStyle/>
                    <a:p>
                      <a:pPr algn="ctr"/>
                      <a:r>
                        <a:rPr lang="zh-CN" altLang="en-US" dirty="0"/>
                        <a:t>保留</a:t>
                      </a:r>
                    </a:p>
                  </a:txBody>
                  <a:tcPr anchor="ctr"/>
                </a:tc>
                <a:extLst>
                  <a:ext uri="{0D108BD9-81ED-4DB2-BD59-A6C34878D82A}">
                    <a16:rowId xmlns:a16="http://schemas.microsoft.com/office/drawing/2014/main" val="3650286304"/>
                  </a:ext>
                </a:extLst>
              </a:tr>
              <a:tr h="1112520">
                <a:tc>
                  <a:txBody>
                    <a:bodyPr/>
                    <a:lstStyle/>
                    <a:p>
                      <a:pPr algn="ctr"/>
                      <a:r>
                        <a:rPr lang="en-US" altLang="zh-CN" dirty="0"/>
                        <a:t>6</a:t>
                      </a:r>
                      <a:r>
                        <a:rPr lang="zh-CN" altLang="en-US" dirty="0"/>
                        <a:t>、</a:t>
                      </a:r>
                      <a:r>
                        <a:rPr lang="en-US" altLang="zh-CN" dirty="0"/>
                        <a:t>5</a:t>
                      </a:r>
                      <a:r>
                        <a:rPr lang="zh-CN" altLang="en-US" dirty="0"/>
                        <a:t>、</a:t>
                      </a:r>
                      <a:r>
                        <a:rPr lang="en-US" altLang="zh-CN" dirty="0"/>
                        <a:t>4</a:t>
                      </a:r>
                      <a:endParaRPr lang="zh-CN" altLang="en-US" dirty="0"/>
                    </a:p>
                  </a:txBody>
                  <a:tcPr anchor="ctr"/>
                </a:tc>
                <a:tc>
                  <a:txBody>
                    <a:bodyPr/>
                    <a:lstStyle/>
                    <a:p>
                      <a:pPr algn="ctr"/>
                      <a:r>
                        <a:rPr lang="en-US" altLang="zh-CN" dirty="0"/>
                        <a:t>AVGSEL[2:0]</a:t>
                      </a:r>
                      <a:endParaRPr lang="zh-CN" altLang="en-US" dirty="0"/>
                    </a:p>
                  </a:txBody>
                  <a:tcPr anchor="ctr"/>
                </a:tc>
                <a:tc>
                  <a:txBody>
                    <a:bodyPr/>
                    <a:lstStyle/>
                    <a:p>
                      <a:pPr algn="l"/>
                      <a:r>
                        <a:rPr lang="zh-CN" altLang="en-US" sz="1200" dirty="0"/>
                        <a:t>热电偶电压转换平均模式</a:t>
                      </a:r>
                    </a:p>
                    <a:p>
                      <a:pPr algn="l"/>
                      <a:r>
                        <a:rPr lang="en-US" altLang="zh-CN" sz="1200" dirty="0"/>
                        <a:t>000 = 1</a:t>
                      </a:r>
                      <a:r>
                        <a:rPr lang="zh-CN" altLang="en-US" sz="1200" dirty="0"/>
                        <a:t>个采样</a:t>
                      </a:r>
                      <a:r>
                        <a:rPr lang="en-US" altLang="zh-CN" sz="1200" dirty="0"/>
                        <a:t>(</a:t>
                      </a:r>
                      <a:r>
                        <a:rPr lang="zh-CN" altLang="en-US" sz="1200" dirty="0"/>
                        <a:t>默认值</a:t>
                      </a:r>
                      <a:r>
                        <a:rPr lang="en-US" altLang="zh-CN" sz="1200" dirty="0"/>
                        <a:t>)</a:t>
                      </a:r>
                    </a:p>
                    <a:p>
                      <a:pPr algn="l"/>
                      <a:r>
                        <a:rPr lang="en-US" altLang="zh-CN" sz="1200" dirty="0"/>
                        <a:t>001 = 2</a:t>
                      </a:r>
                      <a:r>
                        <a:rPr lang="zh-CN" altLang="en-US" sz="1200" dirty="0"/>
                        <a:t>个采样点平均</a:t>
                      </a:r>
                    </a:p>
                    <a:p>
                      <a:pPr algn="l"/>
                      <a:r>
                        <a:rPr lang="en-US" altLang="zh-CN" sz="1200" dirty="0"/>
                        <a:t>010 = 4</a:t>
                      </a:r>
                      <a:r>
                        <a:rPr lang="zh-CN" altLang="en-US" sz="1200" dirty="0"/>
                        <a:t>个采样点平均</a:t>
                      </a:r>
                    </a:p>
                    <a:p>
                      <a:pPr algn="l"/>
                      <a:r>
                        <a:rPr lang="en-US" altLang="zh-CN" sz="1200" dirty="0"/>
                        <a:t>011 = 8</a:t>
                      </a:r>
                      <a:r>
                        <a:rPr lang="zh-CN" altLang="en-US" sz="1200" dirty="0"/>
                        <a:t>个采样点平均</a:t>
                      </a:r>
                    </a:p>
                    <a:p>
                      <a:pPr algn="l"/>
                      <a:r>
                        <a:rPr lang="en-US" altLang="zh-CN" sz="1200" dirty="0"/>
                        <a:t>1xx = 16</a:t>
                      </a:r>
                      <a:r>
                        <a:rPr lang="zh-CN" altLang="en-US" sz="1200" dirty="0"/>
                        <a:t>个采样点平均</a:t>
                      </a:r>
                    </a:p>
                    <a:p>
                      <a:pPr algn="l"/>
                      <a:r>
                        <a:rPr lang="zh-CN" altLang="en-US" sz="1200" dirty="0"/>
                        <a:t>增加采样数量将增大转换时间、降低噪声。</a:t>
                      </a:r>
                    </a:p>
                    <a:p>
                      <a:pPr algn="l"/>
                      <a:r>
                        <a:rPr lang="zh-CN" altLang="en-US" sz="1200" dirty="0"/>
                        <a:t>典型转换时间：</a:t>
                      </a:r>
                    </a:p>
                    <a:p>
                      <a:pPr algn="l"/>
                      <a:r>
                        <a:rPr lang="zh-CN" altLang="en-US" sz="1200" dirty="0"/>
                        <a:t>单次转换或自动模式下的首次转换：</a:t>
                      </a:r>
                    </a:p>
                    <a:p>
                      <a:pPr algn="l"/>
                      <a:r>
                        <a:rPr lang="en-US" altLang="zh-CN" sz="1200" dirty="0"/>
                        <a:t>= </a:t>
                      </a:r>
                      <a:r>
                        <a:rPr lang="en-US" altLang="zh-CN" sz="1200" dirty="0" err="1"/>
                        <a:t>tCONV</a:t>
                      </a:r>
                      <a:r>
                        <a:rPr lang="en-US" altLang="zh-CN" sz="1200" dirty="0"/>
                        <a:t> + (</a:t>
                      </a:r>
                      <a:r>
                        <a:rPr lang="zh-CN" altLang="en-US" sz="1200" dirty="0"/>
                        <a:t>采样数 </a:t>
                      </a:r>
                      <a:r>
                        <a:rPr lang="en-US" altLang="zh-CN" sz="1200" dirty="0"/>
                        <a:t>-1) x 33.33ms (60Hz</a:t>
                      </a:r>
                      <a:r>
                        <a:rPr lang="zh-CN" altLang="en-US" sz="1200" dirty="0"/>
                        <a:t>抑制</a:t>
                      </a:r>
                      <a:r>
                        <a:rPr lang="en-US" altLang="zh-CN" sz="1200" dirty="0"/>
                        <a:t>)</a:t>
                      </a:r>
                    </a:p>
                    <a:p>
                      <a:pPr algn="l"/>
                      <a:r>
                        <a:rPr lang="en-US" altLang="zh-CN" sz="1200" dirty="0"/>
                        <a:t>= </a:t>
                      </a:r>
                      <a:r>
                        <a:rPr lang="en-US" altLang="zh-CN" sz="1200" dirty="0" err="1"/>
                        <a:t>tCONV</a:t>
                      </a:r>
                      <a:r>
                        <a:rPr lang="en-US" altLang="zh-CN" sz="1200" dirty="0"/>
                        <a:t> + (</a:t>
                      </a:r>
                      <a:r>
                        <a:rPr lang="zh-CN" altLang="en-US" sz="1200" dirty="0"/>
                        <a:t>采样数 </a:t>
                      </a:r>
                      <a:r>
                        <a:rPr lang="en-US" altLang="zh-CN" sz="1200" dirty="0"/>
                        <a:t>-1) x 40ms (50Hz</a:t>
                      </a:r>
                      <a:r>
                        <a:rPr lang="zh-CN" altLang="en-US" sz="1200" dirty="0"/>
                        <a:t>抑制</a:t>
                      </a:r>
                      <a:r>
                        <a:rPr lang="en-US" altLang="zh-CN" sz="1200" dirty="0"/>
                        <a:t>)</a:t>
                      </a:r>
                    </a:p>
                    <a:p>
                      <a:pPr algn="l"/>
                      <a:r>
                        <a:rPr lang="zh-CN" altLang="en-US" sz="1200" dirty="0"/>
                        <a:t>自动模式下</a:t>
                      </a:r>
                      <a:r>
                        <a:rPr lang="en-US" altLang="zh-CN" sz="1200" dirty="0"/>
                        <a:t>2</a:t>
                      </a:r>
                      <a:r>
                        <a:rPr lang="zh-CN" altLang="en-US" sz="1200" dirty="0"/>
                        <a:t>至</a:t>
                      </a:r>
                      <a:r>
                        <a:rPr lang="en-US" altLang="zh-CN" sz="1200" dirty="0"/>
                        <a:t>n</a:t>
                      </a:r>
                      <a:r>
                        <a:rPr lang="zh-CN" altLang="en-US" sz="1200" dirty="0"/>
                        <a:t>次转换：</a:t>
                      </a:r>
                    </a:p>
                    <a:p>
                      <a:pPr algn="l"/>
                      <a:r>
                        <a:rPr lang="en-US" altLang="zh-CN" sz="1200" dirty="0"/>
                        <a:t>= </a:t>
                      </a:r>
                      <a:r>
                        <a:rPr lang="en-US" altLang="zh-CN" sz="1200" dirty="0" err="1"/>
                        <a:t>tCONV</a:t>
                      </a:r>
                      <a:r>
                        <a:rPr lang="en-US" altLang="zh-CN" sz="1200" dirty="0"/>
                        <a:t> + (</a:t>
                      </a:r>
                      <a:r>
                        <a:rPr lang="zh-CN" altLang="en-US" sz="1200" dirty="0"/>
                        <a:t>采样数 </a:t>
                      </a:r>
                      <a:r>
                        <a:rPr lang="en-US" altLang="zh-CN" sz="1200" dirty="0"/>
                        <a:t>-1) x 16.67ms (60Hz</a:t>
                      </a:r>
                      <a:r>
                        <a:rPr lang="zh-CN" altLang="en-US" sz="1200" dirty="0"/>
                        <a:t>抑制</a:t>
                      </a:r>
                      <a:r>
                        <a:rPr lang="en-US" altLang="zh-CN" sz="1200" dirty="0"/>
                        <a:t>)</a:t>
                      </a:r>
                    </a:p>
                    <a:p>
                      <a:pPr algn="l"/>
                      <a:r>
                        <a:rPr lang="en-US" altLang="zh-CN" sz="1200" dirty="0"/>
                        <a:t>= </a:t>
                      </a:r>
                      <a:r>
                        <a:rPr lang="en-US" altLang="zh-CN" sz="1200" dirty="0" err="1"/>
                        <a:t>tCONV</a:t>
                      </a:r>
                      <a:r>
                        <a:rPr lang="en-US" altLang="zh-CN" sz="1200" dirty="0"/>
                        <a:t> + (</a:t>
                      </a:r>
                      <a:r>
                        <a:rPr lang="zh-CN" altLang="en-US" sz="1200" dirty="0"/>
                        <a:t>采样数 </a:t>
                      </a:r>
                      <a:r>
                        <a:rPr lang="en-US" altLang="zh-CN" sz="1200" dirty="0"/>
                        <a:t>-1) x 20ms (50Hz</a:t>
                      </a:r>
                      <a:r>
                        <a:rPr lang="zh-CN" altLang="en-US" sz="1200" dirty="0"/>
                        <a:t>抑制</a:t>
                      </a:r>
                      <a:r>
                        <a:rPr lang="en-US" altLang="zh-CN" sz="1200" dirty="0"/>
                        <a:t>)</a:t>
                      </a:r>
                    </a:p>
                    <a:p>
                      <a:pPr algn="l"/>
                      <a:r>
                        <a:rPr lang="zh-CN" altLang="en-US" sz="1200" dirty="0"/>
                        <a:t>正在进行转换时，不应更改热电偶电压转换平均模式设置。</a:t>
                      </a:r>
                    </a:p>
                  </a:txBody>
                  <a:tcPr anchor="ctr"/>
                </a:tc>
                <a:extLst>
                  <a:ext uri="{0D108BD9-81ED-4DB2-BD59-A6C34878D82A}">
                    <a16:rowId xmlns:a16="http://schemas.microsoft.com/office/drawing/2014/main" val="3147683162"/>
                  </a:ext>
                </a:extLst>
              </a:tr>
            </a:tbl>
          </a:graphicData>
        </a:graphic>
      </p:graphicFrame>
    </p:spTree>
    <p:extLst>
      <p:ext uri="{BB962C8B-B14F-4D97-AF65-F5344CB8AC3E}">
        <p14:creationId xmlns:p14="http://schemas.microsoft.com/office/powerpoint/2010/main" val="2150195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FF8676-5E4E-1BF0-BA57-56C5932E4671}"/>
              </a:ext>
            </a:extLst>
          </p:cNvPr>
          <p:cNvSpPr>
            <a:spLocks noGrp="1"/>
          </p:cNvSpPr>
          <p:nvPr>
            <p:ph type="title"/>
          </p:nvPr>
        </p:nvSpPr>
        <p:spPr/>
        <p:txBody>
          <a:bodyPr/>
          <a:lstStyle/>
          <a:p>
            <a:r>
              <a:rPr lang="zh-CN" altLang="en-US" dirty="0"/>
              <a:t>五、</a:t>
            </a:r>
            <a:r>
              <a:rPr lang="en-US" altLang="zh-CN" dirty="0"/>
              <a:t>MAX31856</a:t>
            </a:r>
            <a:r>
              <a:rPr lang="zh-CN" altLang="en-US" dirty="0"/>
              <a:t>（配置</a:t>
            </a:r>
            <a:r>
              <a:rPr lang="en-US" altLang="zh-CN" dirty="0"/>
              <a:t>1</a:t>
            </a:r>
            <a:r>
              <a:rPr lang="zh-CN" altLang="en-US" dirty="0"/>
              <a:t>寄存器）</a:t>
            </a:r>
          </a:p>
        </p:txBody>
      </p:sp>
      <p:graphicFrame>
        <p:nvGraphicFramePr>
          <p:cNvPr id="9" name="内容占位符 8">
            <a:extLst>
              <a:ext uri="{FF2B5EF4-FFF2-40B4-BE49-F238E27FC236}">
                <a16:creationId xmlns:a16="http://schemas.microsoft.com/office/drawing/2014/main" id="{53606579-3329-3E75-2426-3E5BB3FCC2E4}"/>
              </a:ext>
            </a:extLst>
          </p:cNvPr>
          <p:cNvGraphicFramePr>
            <a:graphicFrameLocks noGrp="1"/>
          </p:cNvGraphicFramePr>
          <p:nvPr>
            <p:ph idx="1"/>
            <p:extLst>
              <p:ext uri="{D42A27DB-BD31-4B8C-83A1-F6EECF244321}">
                <p14:modId xmlns:p14="http://schemas.microsoft.com/office/powerpoint/2010/main" val="244194217"/>
              </p:ext>
            </p:extLst>
          </p:nvPr>
        </p:nvGraphicFramePr>
        <p:xfrm>
          <a:off x="608400" y="1314000"/>
          <a:ext cx="10969200" cy="3205480"/>
        </p:xfrm>
        <a:graphic>
          <a:graphicData uri="http://schemas.openxmlformats.org/drawingml/2006/table">
            <a:tbl>
              <a:tblPr firstRow="1" bandRow="1">
                <a:tableStyleId>{5C22544A-7EE6-4342-B048-85BDC9FD1C3A}</a:tableStyleId>
              </a:tblPr>
              <a:tblGrid>
                <a:gridCol w="3656400">
                  <a:extLst>
                    <a:ext uri="{9D8B030D-6E8A-4147-A177-3AD203B41FA5}">
                      <a16:colId xmlns:a16="http://schemas.microsoft.com/office/drawing/2014/main" val="4184553761"/>
                    </a:ext>
                  </a:extLst>
                </a:gridCol>
                <a:gridCol w="3656400">
                  <a:extLst>
                    <a:ext uri="{9D8B030D-6E8A-4147-A177-3AD203B41FA5}">
                      <a16:colId xmlns:a16="http://schemas.microsoft.com/office/drawing/2014/main" val="1676371253"/>
                    </a:ext>
                  </a:extLst>
                </a:gridCol>
                <a:gridCol w="3656400">
                  <a:extLst>
                    <a:ext uri="{9D8B030D-6E8A-4147-A177-3AD203B41FA5}">
                      <a16:colId xmlns:a16="http://schemas.microsoft.com/office/drawing/2014/main" val="1095252"/>
                    </a:ext>
                  </a:extLst>
                </a:gridCol>
              </a:tblGrid>
              <a:tr h="370840">
                <a:tc>
                  <a:txBody>
                    <a:bodyPr/>
                    <a:lstStyle/>
                    <a:p>
                      <a:pPr algn="ctr"/>
                      <a:r>
                        <a:rPr lang="zh-CN" altLang="en-US" dirty="0"/>
                        <a:t>位</a:t>
                      </a:r>
                    </a:p>
                  </a:txBody>
                  <a:tcPr anchor="ctr"/>
                </a:tc>
                <a:tc>
                  <a:txBody>
                    <a:bodyPr/>
                    <a:lstStyle/>
                    <a:p>
                      <a:pPr algn="ctr"/>
                      <a:r>
                        <a:rPr lang="zh-CN" altLang="en-US" dirty="0"/>
                        <a:t>名称</a:t>
                      </a:r>
                    </a:p>
                  </a:txBody>
                  <a:tcPr anchor="ctr"/>
                </a:tc>
                <a:tc>
                  <a:txBody>
                    <a:bodyPr/>
                    <a:lstStyle/>
                    <a:p>
                      <a:pPr algn="ctr"/>
                      <a:r>
                        <a:rPr lang="zh-CN" altLang="en-US" dirty="0"/>
                        <a:t>说明</a:t>
                      </a:r>
                    </a:p>
                  </a:txBody>
                  <a:tcPr anchor="ctr"/>
                </a:tc>
                <a:extLst>
                  <a:ext uri="{0D108BD9-81ED-4DB2-BD59-A6C34878D82A}">
                    <a16:rowId xmlns:a16="http://schemas.microsoft.com/office/drawing/2014/main" val="3424716032"/>
                  </a:ext>
                </a:extLst>
              </a:tr>
              <a:tr h="1483360">
                <a:tc>
                  <a:txBody>
                    <a:bodyPr/>
                    <a:lstStyle/>
                    <a:p>
                      <a:pPr algn="ctr"/>
                      <a:r>
                        <a:rPr lang="en-US" altLang="zh-CN" dirty="0"/>
                        <a:t>3</a:t>
                      </a:r>
                      <a:r>
                        <a:rPr lang="zh-CN" altLang="en-US" dirty="0"/>
                        <a:t>、</a:t>
                      </a:r>
                      <a:r>
                        <a:rPr lang="en-US" altLang="zh-CN" dirty="0"/>
                        <a:t>2</a:t>
                      </a:r>
                      <a:r>
                        <a:rPr lang="zh-CN" altLang="en-US" dirty="0"/>
                        <a:t>、</a:t>
                      </a:r>
                      <a:r>
                        <a:rPr lang="en-US" altLang="zh-CN" dirty="0"/>
                        <a:t>1</a:t>
                      </a:r>
                      <a:r>
                        <a:rPr lang="zh-CN" altLang="en-US" dirty="0"/>
                        <a:t>、</a:t>
                      </a:r>
                      <a:r>
                        <a:rPr lang="en-US" altLang="zh-CN" dirty="0"/>
                        <a:t>0</a:t>
                      </a:r>
                      <a:endParaRPr lang="zh-CN" altLang="en-US" dirty="0"/>
                    </a:p>
                  </a:txBody>
                  <a:tcPr anchor="ctr"/>
                </a:tc>
                <a:tc>
                  <a:txBody>
                    <a:bodyPr/>
                    <a:lstStyle/>
                    <a:p>
                      <a:pPr algn="ctr"/>
                      <a:r>
                        <a:rPr lang="en-US" altLang="zh-CN" dirty="0"/>
                        <a:t>TC TYPE[3:0]</a:t>
                      </a:r>
                      <a:endParaRPr lang="zh-CN" altLang="en-US" dirty="0"/>
                    </a:p>
                  </a:txBody>
                  <a:tcPr anchor="ctr"/>
                </a:tc>
                <a:tc>
                  <a:txBody>
                    <a:bodyPr/>
                    <a:lstStyle/>
                    <a:p>
                      <a:pPr algn="l"/>
                      <a:r>
                        <a:rPr lang="zh-CN" altLang="en-US" sz="1200" dirty="0"/>
                        <a:t>热电偶类型</a:t>
                      </a:r>
                    </a:p>
                    <a:p>
                      <a:pPr algn="l"/>
                      <a:r>
                        <a:rPr lang="en-US" altLang="zh-CN" sz="1200" dirty="0"/>
                        <a:t>0000 = B</a:t>
                      </a:r>
                      <a:r>
                        <a:rPr lang="zh-CN" altLang="en-US" sz="1200" dirty="0"/>
                        <a:t>型</a:t>
                      </a:r>
                    </a:p>
                    <a:p>
                      <a:pPr algn="l"/>
                      <a:r>
                        <a:rPr lang="en-US" altLang="zh-CN" sz="1200" dirty="0"/>
                        <a:t>0001 = E</a:t>
                      </a:r>
                      <a:r>
                        <a:rPr lang="zh-CN" altLang="en-US" sz="1200" dirty="0"/>
                        <a:t>型</a:t>
                      </a:r>
                    </a:p>
                    <a:p>
                      <a:pPr algn="l"/>
                      <a:r>
                        <a:rPr lang="en-US" altLang="zh-CN" sz="1200" dirty="0"/>
                        <a:t>0010 = J</a:t>
                      </a:r>
                      <a:r>
                        <a:rPr lang="zh-CN" altLang="en-US" sz="1200" dirty="0"/>
                        <a:t>型</a:t>
                      </a:r>
                    </a:p>
                    <a:p>
                      <a:pPr algn="l"/>
                      <a:r>
                        <a:rPr lang="en-US" altLang="zh-CN" sz="1200" dirty="0"/>
                        <a:t>0011 = K</a:t>
                      </a:r>
                      <a:r>
                        <a:rPr lang="zh-CN" altLang="en-US" sz="1200" dirty="0"/>
                        <a:t>型</a:t>
                      </a:r>
                      <a:r>
                        <a:rPr lang="en-US" altLang="zh-CN" sz="1200" dirty="0"/>
                        <a:t>(</a:t>
                      </a:r>
                      <a:r>
                        <a:rPr lang="zh-CN" altLang="en-US" sz="1200" dirty="0"/>
                        <a:t>默认值</a:t>
                      </a:r>
                      <a:r>
                        <a:rPr lang="en-US" altLang="zh-CN" sz="1200" dirty="0"/>
                        <a:t>)</a:t>
                      </a:r>
                    </a:p>
                    <a:p>
                      <a:pPr algn="l"/>
                      <a:r>
                        <a:rPr lang="en-US" altLang="zh-CN" sz="1200" dirty="0"/>
                        <a:t>0100 = N</a:t>
                      </a:r>
                      <a:r>
                        <a:rPr lang="zh-CN" altLang="en-US" sz="1200" dirty="0"/>
                        <a:t>型</a:t>
                      </a:r>
                    </a:p>
                    <a:p>
                      <a:pPr algn="l"/>
                      <a:r>
                        <a:rPr lang="en-US" altLang="zh-CN" sz="1200" dirty="0"/>
                        <a:t>0101 = R</a:t>
                      </a:r>
                      <a:r>
                        <a:rPr lang="zh-CN" altLang="en-US" sz="1200" dirty="0"/>
                        <a:t>型</a:t>
                      </a:r>
                    </a:p>
                    <a:p>
                      <a:pPr algn="l"/>
                      <a:r>
                        <a:rPr lang="en-US" altLang="zh-CN" sz="1200" dirty="0"/>
                        <a:t>0110 = S</a:t>
                      </a:r>
                      <a:r>
                        <a:rPr lang="zh-CN" altLang="en-US" sz="1200" dirty="0"/>
                        <a:t>型</a:t>
                      </a:r>
                    </a:p>
                    <a:p>
                      <a:pPr algn="l"/>
                      <a:r>
                        <a:rPr lang="en-US" altLang="zh-CN" sz="1200" dirty="0"/>
                        <a:t>0111 = T</a:t>
                      </a:r>
                      <a:r>
                        <a:rPr lang="zh-CN" altLang="en-US" sz="1200" dirty="0"/>
                        <a:t>型</a:t>
                      </a:r>
                    </a:p>
                    <a:p>
                      <a:pPr algn="l"/>
                      <a:r>
                        <a:rPr lang="en-US" altLang="zh-CN" sz="1200" dirty="0"/>
                        <a:t>10xx = </a:t>
                      </a:r>
                      <a:r>
                        <a:rPr lang="zh-CN" altLang="en-US" sz="1200" dirty="0"/>
                        <a:t>电压模式，增益 </a:t>
                      </a:r>
                      <a:r>
                        <a:rPr lang="en-US" altLang="zh-CN" sz="1200" dirty="0"/>
                        <a:t>= 8</a:t>
                      </a:r>
                      <a:r>
                        <a:rPr lang="zh-CN" altLang="en-US" sz="1200" dirty="0"/>
                        <a:t>。编码 </a:t>
                      </a:r>
                      <a:r>
                        <a:rPr lang="en-US" altLang="zh-CN" sz="1200" dirty="0"/>
                        <a:t>= 8 x 1.6 x 217 x VIN</a:t>
                      </a:r>
                      <a:r>
                        <a:rPr lang="zh-CN" altLang="en-US" sz="1200" dirty="0"/>
                        <a:t>。</a:t>
                      </a:r>
                    </a:p>
                    <a:p>
                      <a:pPr algn="l"/>
                      <a:r>
                        <a:rPr lang="en-US" altLang="zh-CN" sz="1200" dirty="0"/>
                        <a:t>11xx = </a:t>
                      </a:r>
                      <a:r>
                        <a:rPr lang="zh-CN" altLang="en-US" sz="1200" dirty="0"/>
                        <a:t>电压模式，增益 </a:t>
                      </a:r>
                      <a:r>
                        <a:rPr lang="en-US" altLang="zh-CN" sz="1200" dirty="0"/>
                        <a:t>= 32</a:t>
                      </a:r>
                      <a:r>
                        <a:rPr lang="zh-CN" altLang="en-US" sz="1200" dirty="0"/>
                        <a:t>。编码 </a:t>
                      </a:r>
                      <a:r>
                        <a:rPr lang="en-US" altLang="zh-CN" sz="1200" dirty="0"/>
                        <a:t>= 32 x 1.6 x 217 x VIN</a:t>
                      </a:r>
                      <a:r>
                        <a:rPr lang="zh-CN" altLang="en-US" sz="1200" dirty="0"/>
                        <a:t>。</a:t>
                      </a:r>
                    </a:p>
                    <a:p>
                      <a:pPr algn="l"/>
                      <a:r>
                        <a:rPr lang="zh-CN" altLang="en-US" sz="1200" dirty="0"/>
                        <a:t>其中，编码为</a:t>
                      </a:r>
                      <a:r>
                        <a:rPr lang="en-US" altLang="zh-CN" sz="1200" dirty="0"/>
                        <a:t>TC</a:t>
                      </a:r>
                      <a:r>
                        <a:rPr lang="zh-CN" altLang="en-US" sz="1200" dirty="0"/>
                        <a:t>寄存器的</a:t>
                      </a:r>
                      <a:r>
                        <a:rPr lang="en-US" altLang="zh-CN" sz="1200" dirty="0"/>
                        <a:t>19</a:t>
                      </a:r>
                      <a:r>
                        <a:rPr lang="zh-CN" altLang="en-US" sz="1200" dirty="0"/>
                        <a:t>位带符号数，</a:t>
                      </a:r>
                      <a:r>
                        <a:rPr lang="en-US" altLang="zh-CN" sz="1200" dirty="0"/>
                        <a:t>VIN</a:t>
                      </a:r>
                      <a:r>
                        <a:rPr lang="zh-CN" altLang="en-US" sz="1200" dirty="0"/>
                        <a:t>为热电偶输入电压。</a:t>
                      </a:r>
                    </a:p>
                  </a:txBody>
                  <a:tcPr anchor="ctr"/>
                </a:tc>
                <a:extLst>
                  <a:ext uri="{0D108BD9-81ED-4DB2-BD59-A6C34878D82A}">
                    <a16:rowId xmlns:a16="http://schemas.microsoft.com/office/drawing/2014/main" val="3650286304"/>
                  </a:ext>
                </a:extLst>
              </a:tr>
            </a:tbl>
          </a:graphicData>
        </a:graphic>
      </p:graphicFrame>
      <p:sp>
        <p:nvSpPr>
          <p:cNvPr id="4" name="文本框 3">
            <a:extLst>
              <a:ext uri="{FF2B5EF4-FFF2-40B4-BE49-F238E27FC236}">
                <a16:creationId xmlns:a16="http://schemas.microsoft.com/office/drawing/2014/main" id="{AF488360-6480-AA85-14F2-B0F5C63BE0EA}"/>
              </a:ext>
            </a:extLst>
          </p:cNvPr>
          <p:cNvSpPr txBox="1"/>
          <p:nvPr/>
        </p:nvSpPr>
        <p:spPr>
          <a:xfrm>
            <a:off x="608401" y="5024846"/>
            <a:ext cx="10969200" cy="873957"/>
          </a:xfrm>
          <a:prstGeom prst="rect">
            <a:avLst/>
          </a:prstGeom>
          <a:noFill/>
        </p:spPr>
        <p:txBody>
          <a:bodyPr wrap="square" rtlCol="0">
            <a:spAutoFit/>
          </a:bodyPr>
          <a:lstStyle/>
          <a:p>
            <a:pPr>
              <a:lnSpc>
                <a:spcPct val="150000"/>
              </a:lnSpc>
            </a:pPr>
            <a:r>
              <a:rPr lang="zh-CN" altLang="en-US" dirty="0"/>
              <a:t>一般情况下，热电偶转换平均模式设置为</a:t>
            </a:r>
            <a:r>
              <a:rPr lang="en-US" altLang="zh-CN" dirty="0"/>
              <a:t>000</a:t>
            </a:r>
            <a:r>
              <a:rPr lang="zh-CN" altLang="en-US" dirty="0"/>
              <a:t>（</a:t>
            </a:r>
            <a:r>
              <a:rPr lang="en-US" altLang="zh-CN" dirty="0"/>
              <a:t>1</a:t>
            </a:r>
            <a:r>
              <a:rPr lang="zh-CN" altLang="en-US" dirty="0"/>
              <a:t>个采样点平均），即不使用采样平均的方式来滤波。也不会使用</a:t>
            </a:r>
            <a:r>
              <a:rPr lang="en-US" altLang="zh-CN" dirty="0"/>
              <a:t>MAX31856</a:t>
            </a:r>
            <a:r>
              <a:rPr lang="zh-CN" altLang="en-US" dirty="0"/>
              <a:t>不持支的热电偶类型，所以热电偶类型值为</a:t>
            </a:r>
            <a:r>
              <a:rPr lang="en-US" altLang="zh-CN" dirty="0"/>
              <a:t>0XXX</a:t>
            </a:r>
            <a:r>
              <a:rPr lang="zh-CN" altLang="en-US" dirty="0"/>
              <a:t>。</a:t>
            </a:r>
            <a:endParaRPr lang="en-US" altLang="zh-CN" dirty="0"/>
          </a:p>
        </p:txBody>
      </p:sp>
    </p:spTree>
    <p:extLst>
      <p:ext uri="{BB962C8B-B14F-4D97-AF65-F5344CB8AC3E}">
        <p14:creationId xmlns:p14="http://schemas.microsoft.com/office/powerpoint/2010/main" val="3072414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25CED-81AC-8316-C38F-AC9763A3CA38}"/>
              </a:ext>
            </a:extLst>
          </p:cNvPr>
          <p:cNvSpPr>
            <a:spLocks noGrp="1"/>
          </p:cNvSpPr>
          <p:nvPr>
            <p:ph type="title"/>
          </p:nvPr>
        </p:nvSpPr>
        <p:spPr/>
        <p:txBody>
          <a:bodyPr/>
          <a:lstStyle/>
          <a:p>
            <a:r>
              <a:rPr lang="zh-CN" altLang="en-US" dirty="0"/>
              <a:t>五、</a:t>
            </a:r>
            <a:r>
              <a:rPr lang="en-US" altLang="zh-CN" dirty="0"/>
              <a:t>MAX31856</a:t>
            </a:r>
            <a:r>
              <a:rPr lang="zh-CN" altLang="en-US" dirty="0"/>
              <a:t>（故障屏蔽寄存器）</a:t>
            </a:r>
          </a:p>
        </p:txBody>
      </p:sp>
      <p:pic>
        <p:nvPicPr>
          <p:cNvPr id="5" name="内容占位符 4">
            <a:extLst>
              <a:ext uri="{FF2B5EF4-FFF2-40B4-BE49-F238E27FC236}">
                <a16:creationId xmlns:a16="http://schemas.microsoft.com/office/drawing/2014/main" id="{645375CB-CD5C-0ED4-F391-D0B001BD35CD}"/>
              </a:ext>
            </a:extLst>
          </p:cNvPr>
          <p:cNvPicPr>
            <a:picLocks noGrp="1" noChangeAspect="1"/>
          </p:cNvPicPr>
          <p:nvPr>
            <p:ph idx="1"/>
          </p:nvPr>
        </p:nvPicPr>
        <p:blipFill>
          <a:blip r:embed="rId2"/>
          <a:stretch>
            <a:fillRect/>
          </a:stretch>
        </p:blipFill>
        <p:spPr>
          <a:xfrm>
            <a:off x="607975" y="1372196"/>
            <a:ext cx="10969628" cy="2056804"/>
          </a:xfrm>
        </p:spPr>
      </p:pic>
      <p:graphicFrame>
        <p:nvGraphicFramePr>
          <p:cNvPr id="6" name="表格 5">
            <a:extLst>
              <a:ext uri="{FF2B5EF4-FFF2-40B4-BE49-F238E27FC236}">
                <a16:creationId xmlns:a16="http://schemas.microsoft.com/office/drawing/2014/main" id="{03032A7D-B3BC-1F74-0FEE-90C5AF35E8A6}"/>
              </a:ext>
            </a:extLst>
          </p:cNvPr>
          <p:cNvGraphicFramePr>
            <a:graphicFrameLocks noGrp="1"/>
          </p:cNvGraphicFramePr>
          <p:nvPr>
            <p:extLst>
              <p:ext uri="{D42A27DB-BD31-4B8C-83A1-F6EECF244321}">
                <p14:modId xmlns:p14="http://schemas.microsoft.com/office/powerpoint/2010/main" val="487712463"/>
              </p:ext>
            </p:extLst>
          </p:nvPr>
        </p:nvGraphicFramePr>
        <p:xfrm>
          <a:off x="607975" y="3487196"/>
          <a:ext cx="10969626" cy="2570480"/>
        </p:xfrm>
        <a:graphic>
          <a:graphicData uri="http://schemas.openxmlformats.org/drawingml/2006/table">
            <a:tbl>
              <a:tblPr firstRow="1" bandRow="1">
                <a:tableStyleId>{5C22544A-7EE6-4342-B048-85BDC9FD1C3A}</a:tableStyleId>
              </a:tblPr>
              <a:tblGrid>
                <a:gridCol w="1168574">
                  <a:extLst>
                    <a:ext uri="{9D8B030D-6E8A-4147-A177-3AD203B41FA5}">
                      <a16:colId xmlns:a16="http://schemas.microsoft.com/office/drawing/2014/main" val="967798433"/>
                    </a:ext>
                  </a:extLst>
                </a:gridCol>
                <a:gridCol w="2560320">
                  <a:extLst>
                    <a:ext uri="{9D8B030D-6E8A-4147-A177-3AD203B41FA5}">
                      <a16:colId xmlns:a16="http://schemas.microsoft.com/office/drawing/2014/main" val="3314327374"/>
                    </a:ext>
                  </a:extLst>
                </a:gridCol>
                <a:gridCol w="7240732">
                  <a:extLst>
                    <a:ext uri="{9D8B030D-6E8A-4147-A177-3AD203B41FA5}">
                      <a16:colId xmlns:a16="http://schemas.microsoft.com/office/drawing/2014/main" val="232677457"/>
                    </a:ext>
                  </a:extLst>
                </a:gridCol>
              </a:tblGrid>
              <a:tr h="370840">
                <a:tc>
                  <a:txBody>
                    <a:bodyPr/>
                    <a:lstStyle/>
                    <a:p>
                      <a:pPr algn="ctr"/>
                      <a:r>
                        <a:rPr lang="zh-CN" altLang="en-US" dirty="0"/>
                        <a:t>位</a:t>
                      </a:r>
                    </a:p>
                  </a:txBody>
                  <a:tcPr anchor="ctr"/>
                </a:tc>
                <a:tc>
                  <a:txBody>
                    <a:bodyPr/>
                    <a:lstStyle/>
                    <a:p>
                      <a:pPr algn="ctr"/>
                      <a:r>
                        <a:rPr lang="zh-CN" altLang="en-US" dirty="0"/>
                        <a:t>名称</a:t>
                      </a:r>
                    </a:p>
                  </a:txBody>
                  <a:tcPr anchor="ctr"/>
                </a:tc>
                <a:tc>
                  <a:txBody>
                    <a:bodyPr/>
                    <a:lstStyle/>
                    <a:p>
                      <a:pPr algn="ctr"/>
                      <a:r>
                        <a:rPr lang="zh-CN" altLang="en-US" dirty="0"/>
                        <a:t>说明</a:t>
                      </a:r>
                    </a:p>
                  </a:txBody>
                  <a:tcPr anchor="ctr"/>
                </a:tc>
                <a:extLst>
                  <a:ext uri="{0D108BD9-81ED-4DB2-BD59-A6C34878D82A}">
                    <a16:rowId xmlns:a16="http://schemas.microsoft.com/office/drawing/2014/main" val="2295440965"/>
                  </a:ext>
                </a:extLst>
              </a:tr>
              <a:tr h="370840">
                <a:tc>
                  <a:txBody>
                    <a:bodyPr/>
                    <a:lstStyle/>
                    <a:p>
                      <a:pPr algn="ctr"/>
                      <a:r>
                        <a:rPr lang="en-US" altLang="zh-CN" dirty="0"/>
                        <a:t>7:6</a:t>
                      </a:r>
                      <a:endParaRPr lang="zh-CN" altLang="en-US" dirty="0"/>
                    </a:p>
                  </a:txBody>
                  <a:tcPr anchor="ctr"/>
                </a:tc>
                <a:tc>
                  <a:txBody>
                    <a:bodyPr/>
                    <a:lstStyle/>
                    <a:p>
                      <a:pPr algn="ctr"/>
                      <a:r>
                        <a:rPr lang="zh-CN" altLang="en-US" dirty="0"/>
                        <a:t>保留</a:t>
                      </a:r>
                    </a:p>
                  </a:txBody>
                  <a:tcPr anchor="ctr"/>
                </a:tc>
                <a:tc>
                  <a:txBody>
                    <a:bodyPr/>
                    <a:lstStyle/>
                    <a:p>
                      <a:pPr algn="l"/>
                      <a:r>
                        <a:rPr lang="zh-CN" altLang="en-US" dirty="0"/>
                        <a:t>保留</a:t>
                      </a:r>
                    </a:p>
                  </a:txBody>
                  <a:tcPr anchor="ctr"/>
                </a:tc>
                <a:extLst>
                  <a:ext uri="{0D108BD9-81ED-4DB2-BD59-A6C34878D82A}">
                    <a16:rowId xmlns:a16="http://schemas.microsoft.com/office/drawing/2014/main" val="758582060"/>
                  </a:ext>
                </a:extLst>
              </a:tr>
              <a:tr h="370840">
                <a:tc>
                  <a:txBody>
                    <a:bodyPr/>
                    <a:lstStyle/>
                    <a:p>
                      <a:pPr algn="ctr"/>
                      <a:r>
                        <a:rPr lang="en-US" altLang="zh-CN" dirty="0"/>
                        <a:t>5</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CJ High FAULT Mask</a:t>
                      </a:r>
                      <a:endParaRPr lang="zh-CN" altLang="en-US" dirty="0"/>
                    </a:p>
                  </a:txBody>
                  <a:tcPr anchor="ctr"/>
                </a:tc>
                <a:tc>
                  <a:txBody>
                    <a:bodyPr/>
                    <a:lstStyle/>
                    <a:p>
                      <a:pPr algn="l"/>
                      <a:r>
                        <a:rPr lang="zh-CN" altLang="en-US" dirty="0"/>
                        <a:t>冷端上限故障屏蔽</a:t>
                      </a:r>
                    </a:p>
                    <a:p>
                      <a:pPr algn="l"/>
                      <a:r>
                        <a:rPr lang="en-US" altLang="zh-CN" dirty="0"/>
                        <a:t>0 = </a:t>
                      </a:r>
                      <a:r>
                        <a:rPr lang="zh-CN" altLang="en-US" dirty="0"/>
                        <a:t>冷端温度上升到冷端温度上限值以上时，触发</a:t>
                      </a:r>
                      <a:r>
                        <a:rPr lang="en-US" altLang="zh-CN" dirty="0"/>
                        <a:t>FAULT</a:t>
                      </a:r>
                      <a:r>
                        <a:rPr lang="zh-CN" altLang="en-US" dirty="0"/>
                        <a:t>输出。</a:t>
                      </a:r>
                    </a:p>
                    <a:p>
                      <a:pPr algn="l"/>
                      <a:r>
                        <a:rPr lang="en-US" altLang="zh-CN" dirty="0"/>
                        <a:t>1 = </a:t>
                      </a:r>
                      <a:r>
                        <a:rPr lang="zh-CN" altLang="en-US" dirty="0"/>
                        <a:t>屏蔽</a:t>
                      </a:r>
                      <a:r>
                        <a:rPr lang="en-US" altLang="zh-CN" dirty="0"/>
                        <a:t>FAULT</a:t>
                      </a:r>
                      <a:r>
                        <a:rPr lang="zh-CN" altLang="en-US" dirty="0"/>
                        <a:t>输出</a:t>
                      </a:r>
                      <a:r>
                        <a:rPr lang="en-US" altLang="zh-CN" dirty="0"/>
                        <a:t>(</a:t>
                      </a:r>
                      <a:r>
                        <a:rPr lang="zh-CN" altLang="en-US" dirty="0"/>
                        <a:t>默认值</a:t>
                      </a:r>
                      <a:r>
                        <a:rPr lang="en-US" altLang="zh-CN" dirty="0"/>
                        <a:t>)</a:t>
                      </a:r>
                      <a:endParaRPr lang="zh-CN" altLang="en-US" dirty="0"/>
                    </a:p>
                  </a:txBody>
                  <a:tcPr anchor="ctr"/>
                </a:tc>
                <a:extLst>
                  <a:ext uri="{0D108BD9-81ED-4DB2-BD59-A6C34878D82A}">
                    <a16:rowId xmlns:a16="http://schemas.microsoft.com/office/drawing/2014/main" val="3480699844"/>
                  </a:ext>
                </a:extLst>
              </a:tr>
              <a:tr h="370840">
                <a:tc>
                  <a:txBody>
                    <a:bodyPr/>
                    <a:lstStyle/>
                    <a:p>
                      <a:pPr algn="ctr"/>
                      <a:r>
                        <a:rPr lang="en-US" altLang="zh-CN" dirty="0"/>
                        <a:t>4</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CJ Low FAULT Mask</a:t>
                      </a:r>
                      <a:endParaRPr lang="zh-CN" altLang="en-US" dirty="0"/>
                    </a:p>
                  </a:txBody>
                  <a:tcPr anchor="ctr"/>
                </a:tc>
                <a:tc>
                  <a:txBody>
                    <a:bodyPr/>
                    <a:lstStyle/>
                    <a:p>
                      <a:pPr algn="l"/>
                      <a:r>
                        <a:rPr lang="zh-CN" altLang="en-US" dirty="0"/>
                        <a:t>冷端下限故障屏蔽</a:t>
                      </a:r>
                    </a:p>
                    <a:p>
                      <a:pPr algn="l"/>
                      <a:r>
                        <a:rPr lang="en-US" altLang="zh-CN" dirty="0"/>
                        <a:t>0 = </a:t>
                      </a:r>
                      <a:r>
                        <a:rPr lang="zh-CN" altLang="en-US" dirty="0"/>
                        <a:t>冷端温度下降到冷端温度下限值以下时，触发</a:t>
                      </a:r>
                      <a:r>
                        <a:rPr lang="en-US" altLang="zh-CN" dirty="0"/>
                        <a:t>FAULT</a:t>
                      </a:r>
                      <a:r>
                        <a:rPr lang="zh-CN" altLang="en-US" dirty="0"/>
                        <a:t>输出。</a:t>
                      </a:r>
                    </a:p>
                    <a:p>
                      <a:pPr algn="l"/>
                      <a:r>
                        <a:rPr lang="en-US" altLang="zh-CN" dirty="0"/>
                        <a:t>1 = </a:t>
                      </a:r>
                      <a:r>
                        <a:rPr lang="zh-CN" altLang="en-US" dirty="0"/>
                        <a:t>屏蔽</a:t>
                      </a:r>
                      <a:r>
                        <a:rPr lang="en-US" altLang="zh-CN" dirty="0"/>
                        <a:t>FAULT</a:t>
                      </a:r>
                      <a:r>
                        <a:rPr lang="zh-CN" altLang="en-US" dirty="0"/>
                        <a:t>输出</a:t>
                      </a:r>
                      <a:r>
                        <a:rPr lang="en-US" altLang="zh-CN" dirty="0"/>
                        <a:t>(</a:t>
                      </a:r>
                      <a:r>
                        <a:rPr lang="zh-CN" altLang="en-US" dirty="0"/>
                        <a:t>默认值</a:t>
                      </a:r>
                      <a:r>
                        <a:rPr lang="en-US" altLang="zh-CN" dirty="0"/>
                        <a:t>)</a:t>
                      </a:r>
                      <a:r>
                        <a:rPr lang="zh-CN" altLang="en-US" dirty="0"/>
                        <a:t>。</a:t>
                      </a:r>
                    </a:p>
                  </a:txBody>
                  <a:tcPr anchor="ctr"/>
                </a:tc>
                <a:extLst>
                  <a:ext uri="{0D108BD9-81ED-4DB2-BD59-A6C34878D82A}">
                    <a16:rowId xmlns:a16="http://schemas.microsoft.com/office/drawing/2014/main" val="2667555414"/>
                  </a:ext>
                </a:extLst>
              </a:tr>
            </a:tbl>
          </a:graphicData>
        </a:graphic>
      </p:graphicFrame>
    </p:spTree>
    <p:extLst>
      <p:ext uri="{BB962C8B-B14F-4D97-AF65-F5344CB8AC3E}">
        <p14:creationId xmlns:p14="http://schemas.microsoft.com/office/powerpoint/2010/main" val="3664787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E4596-A45D-9845-4E7C-89F62B8DFA51}"/>
              </a:ext>
            </a:extLst>
          </p:cNvPr>
          <p:cNvSpPr>
            <a:spLocks noGrp="1"/>
          </p:cNvSpPr>
          <p:nvPr>
            <p:ph type="title"/>
          </p:nvPr>
        </p:nvSpPr>
        <p:spPr/>
        <p:txBody>
          <a:bodyPr/>
          <a:lstStyle/>
          <a:p>
            <a:r>
              <a:rPr lang="zh-CN" altLang="en-US" dirty="0"/>
              <a:t>五、</a:t>
            </a:r>
            <a:r>
              <a:rPr lang="en-US" altLang="zh-CN" dirty="0"/>
              <a:t>MAX31856</a:t>
            </a:r>
            <a:r>
              <a:rPr lang="zh-CN" altLang="en-US" dirty="0"/>
              <a:t>（故障屏蔽寄存器）</a:t>
            </a:r>
          </a:p>
        </p:txBody>
      </p:sp>
      <p:graphicFrame>
        <p:nvGraphicFramePr>
          <p:cNvPr id="4" name="内容占位符 3">
            <a:extLst>
              <a:ext uri="{FF2B5EF4-FFF2-40B4-BE49-F238E27FC236}">
                <a16:creationId xmlns:a16="http://schemas.microsoft.com/office/drawing/2014/main" id="{042476BF-E47E-4E98-835B-3B79D59E4A1E}"/>
              </a:ext>
            </a:extLst>
          </p:cNvPr>
          <p:cNvGraphicFramePr>
            <a:graphicFrameLocks noGrp="1"/>
          </p:cNvGraphicFramePr>
          <p:nvPr>
            <p:ph idx="1"/>
            <p:extLst>
              <p:ext uri="{D42A27DB-BD31-4B8C-83A1-F6EECF244321}">
                <p14:modId xmlns:p14="http://schemas.microsoft.com/office/powerpoint/2010/main" val="385643945"/>
              </p:ext>
            </p:extLst>
          </p:nvPr>
        </p:nvGraphicFramePr>
        <p:xfrm>
          <a:off x="607977" y="1314000"/>
          <a:ext cx="10969623" cy="4577080"/>
        </p:xfrm>
        <a:graphic>
          <a:graphicData uri="http://schemas.openxmlformats.org/drawingml/2006/table">
            <a:tbl>
              <a:tblPr firstRow="1" bandRow="1">
                <a:tableStyleId>{5C22544A-7EE6-4342-B048-85BDC9FD1C3A}</a:tableStyleId>
              </a:tblPr>
              <a:tblGrid>
                <a:gridCol w="1212078">
                  <a:extLst>
                    <a:ext uri="{9D8B030D-6E8A-4147-A177-3AD203B41FA5}">
                      <a16:colId xmlns:a16="http://schemas.microsoft.com/office/drawing/2014/main" val="4004211187"/>
                    </a:ext>
                  </a:extLst>
                </a:gridCol>
                <a:gridCol w="2987040">
                  <a:extLst>
                    <a:ext uri="{9D8B030D-6E8A-4147-A177-3AD203B41FA5}">
                      <a16:colId xmlns:a16="http://schemas.microsoft.com/office/drawing/2014/main" val="1294144369"/>
                    </a:ext>
                  </a:extLst>
                </a:gridCol>
                <a:gridCol w="6770505">
                  <a:extLst>
                    <a:ext uri="{9D8B030D-6E8A-4147-A177-3AD203B41FA5}">
                      <a16:colId xmlns:a16="http://schemas.microsoft.com/office/drawing/2014/main" val="1642138810"/>
                    </a:ext>
                  </a:extLst>
                </a:gridCol>
              </a:tblGrid>
              <a:tr h="370840">
                <a:tc>
                  <a:txBody>
                    <a:bodyPr/>
                    <a:lstStyle/>
                    <a:p>
                      <a:pPr algn="ctr"/>
                      <a:r>
                        <a:rPr lang="zh-CN" altLang="en-US" dirty="0"/>
                        <a:t>位</a:t>
                      </a:r>
                    </a:p>
                  </a:txBody>
                  <a:tcPr anchor="ctr"/>
                </a:tc>
                <a:tc>
                  <a:txBody>
                    <a:bodyPr/>
                    <a:lstStyle/>
                    <a:p>
                      <a:pPr algn="ctr"/>
                      <a:r>
                        <a:rPr lang="zh-CN" altLang="en-US" dirty="0"/>
                        <a:t>名称</a:t>
                      </a:r>
                    </a:p>
                  </a:txBody>
                  <a:tcPr anchor="ctr"/>
                </a:tc>
                <a:tc>
                  <a:txBody>
                    <a:bodyPr/>
                    <a:lstStyle/>
                    <a:p>
                      <a:pPr algn="ctr"/>
                      <a:r>
                        <a:rPr lang="zh-CN" altLang="en-US" dirty="0"/>
                        <a:t>说明</a:t>
                      </a:r>
                    </a:p>
                  </a:txBody>
                  <a:tcPr anchor="ctr"/>
                </a:tc>
                <a:extLst>
                  <a:ext uri="{0D108BD9-81ED-4DB2-BD59-A6C34878D82A}">
                    <a16:rowId xmlns:a16="http://schemas.microsoft.com/office/drawing/2014/main" val="1727343961"/>
                  </a:ext>
                </a:extLst>
              </a:tr>
              <a:tr h="370840">
                <a:tc>
                  <a:txBody>
                    <a:bodyPr/>
                    <a:lstStyle/>
                    <a:p>
                      <a:pPr algn="ctr"/>
                      <a:r>
                        <a:rPr lang="en-US" altLang="zh-CN" dirty="0"/>
                        <a:t>3</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TC High FAULT Mask</a:t>
                      </a:r>
                      <a:endParaRPr lang="zh-CN" altLang="en-US" dirty="0"/>
                    </a:p>
                  </a:txBody>
                  <a:tcPr anchor="ctr"/>
                </a:tc>
                <a:tc>
                  <a:txBody>
                    <a:bodyPr/>
                    <a:lstStyle/>
                    <a:p>
                      <a:pPr algn="l"/>
                      <a:r>
                        <a:rPr lang="zh-CN" altLang="en-US" dirty="0"/>
                        <a:t>热电偶温度上限故障屏蔽</a:t>
                      </a:r>
                    </a:p>
                    <a:p>
                      <a:pPr algn="l"/>
                      <a:r>
                        <a:rPr lang="en-US" altLang="zh-CN" dirty="0"/>
                        <a:t>0 = </a:t>
                      </a:r>
                      <a:r>
                        <a:rPr lang="zh-CN" altLang="en-US" dirty="0"/>
                        <a:t>热电偶温度上升到热电偶温度上限值以上时，触发</a:t>
                      </a:r>
                      <a:r>
                        <a:rPr lang="en-US" altLang="zh-CN" dirty="0"/>
                        <a:t>FAULT</a:t>
                      </a:r>
                      <a:r>
                        <a:rPr lang="zh-CN" altLang="en-US" dirty="0"/>
                        <a:t>输出。</a:t>
                      </a:r>
                    </a:p>
                    <a:p>
                      <a:pPr algn="l"/>
                      <a:r>
                        <a:rPr lang="en-US" altLang="zh-CN" dirty="0"/>
                        <a:t>1 = </a:t>
                      </a:r>
                      <a:r>
                        <a:rPr lang="zh-CN" altLang="en-US" dirty="0"/>
                        <a:t>屏蔽</a:t>
                      </a:r>
                      <a:r>
                        <a:rPr lang="en-US" altLang="zh-CN" dirty="0"/>
                        <a:t>FAULT</a:t>
                      </a:r>
                      <a:r>
                        <a:rPr lang="zh-CN" altLang="en-US" dirty="0"/>
                        <a:t>输出</a:t>
                      </a:r>
                      <a:r>
                        <a:rPr lang="en-US" altLang="zh-CN" dirty="0"/>
                        <a:t>(</a:t>
                      </a:r>
                      <a:r>
                        <a:rPr lang="zh-CN" altLang="en-US" dirty="0"/>
                        <a:t>默认值</a:t>
                      </a:r>
                      <a:r>
                        <a:rPr lang="en-US" altLang="zh-CN" dirty="0"/>
                        <a:t>)</a:t>
                      </a:r>
                      <a:r>
                        <a:rPr lang="zh-CN" altLang="en-US" dirty="0"/>
                        <a:t>。</a:t>
                      </a:r>
                    </a:p>
                  </a:txBody>
                  <a:tcPr anchor="ctr"/>
                </a:tc>
                <a:extLst>
                  <a:ext uri="{0D108BD9-81ED-4DB2-BD59-A6C34878D82A}">
                    <a16:rowId xmlns:a16="http://schemas.microsoft.com/office/drawing/2014/main" val="3374040498"/>
                  </a:ext>
                </a:extLst>
              </a:tr>
              <a:tr h="370840">
                <a:tc>
                  <a:txBody>
                    <a:bodyPr/>
                    <a:lstStyle/>
                    <a:p>
                      <a:pPr algn="ctr"/>
                      <a:r>
                        <a:rPr lang="en-US" altLang="zh-CN" dirty="0"/>
                        <a:t>2</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TC Low FAULT Mask</a:t>
                      </a:r>
                      <a:endParaRPr lang="zh-CN" altLang="en-US" dirty="0"/>
                    </a:p>
                  </a:txBody>
                  <a:tcPr anchor="ctr"/>
                </a:tc>
                <a:tc>
                  <a:txBody>
                    <a:bodyPr/>
                    <a:lstStyle/>
                    <a:p>
                      <a:pPr algn="l"/>
                      <a:r>
                        <a:rPr lang="zh-CN" altLang="en-US" dirty="0"/>
                        <a:t>热电偶温度下限故障屏蔽</a:t>
                      </a:r>
                    </a:p>
                    <a:p>
                      <a:pPr algn="l"/>
                      <a:r>
                        <a:rPr lang="en-US" altLang="zh-CN" dirty="0"/>
                        <a:t>0 = </a:t>
                      </a:r>
                      <a:r>
                        <a:rPr lang="zh-CN" altLang="en-US" dirty="0"/>
                        <a:t>热电偶温度下降到热电偶温度下限值以下时，触发</a:t>
                      </a:r>
                      <a:r>
                        <a:rPr lang="en-US" altLang="zh-CN" dirty="0"/>
                        <a:t>FAULT</a:t>
                      </a:r>
                      <a:r>
                        <a:rPr lang="zh-CN" altLang="en-US" dirty="0"/>
                        <a:t>输出。</a:t>
                      </a:r>
                    </a:p>
                    <a:p>
                      <a:pPr algn="l"/>
                      <a:r>
                        <a:rPr lang="en-US" altLang="zh-CN" dirty="0"/>
                        <a:t>1 = </a:t>
                      </a:r>
                      <a:r>
                        <a:rPr lang="zh-CN" altLang="en-US" dirty="0"/>
                        <a:t>屏蔽</a:t>
                      </a:r>
                      <a:r>
                        <a:rPr lang="en-US" altLang="zh-CN" dirty="0"/>
                        <a:t>FAULT</a:t>
                      </a:r>
                      <a:r>
                        <a:rPr lang="zh-CN" altLang="en-US" dirty="0"/>
                        <a:t>输出</a:t>
                      </a:r>
                      <a:r>
                        <a:rPr lang="en-US" altLang="zh-CN" dirty="0"/>
                        <a:t>(</a:t>
                      </a:r>
                      <a:r>
                        <a:rPr lang="zh-CN" altLang="en-US" dirty="0"/>
                        <a:t>默认值</a:t>
                      </a:r>
                      <a:r>
                        <a:rPr lang="en-US" altLang="zh-CN" dirty="0"/>
                        <a:t>)</a:t>
                      </a:r>
                      <a:r>
                        <a:rPr lang="zh-CN" altLang="en-US" dirty="0"/>
                        <a:t>。</a:t>
                      </a:r>
                    </a:p>
                  </a:txBody>
                  <a:tcPr anchor="ctr"/>
                </a:tc>
                <a:extLst>
                  <a:ext uri="{0D108BD9-81ED-4DB2-BD59-A6C34878D82A}">
                    <a16:rowId xmlns:a16="http://schemas.microsoft.com/office/drawing/2014/main" val="4142499311"/>
                  </a:ext>
                </a:extLst>
              </a:tr>
              <a:tr h="370840">
                <a:tc>
                  <a:txBody>
                    <a:bodyPr/>
                    <a:lstStyle/>
                    <a:p>
                      <a:pPr algn="ctr"/>
                      <a:r>
                        <a:rPr lang="en-US" altLang="zh-CN" dirty="0"/>
                        <a:t>1</a:t>
                      </a:r>
                      <a:endParaRPr lang="zh-CN" altLang="en-US" dirty="0"/>
                    </a:p>
                  </a:txBody>
                  <a:tcPr anchor="ctr"/>
                </a:tc>
                <a:tc>
                  <a:txBody>
                    <a:bodyPr/>
                    <a:lstStyle/>
                    <a:p>
                      <a:pPr algn="ctr"/>
                      <a:r>
                        <a:rPr lang="en-US" altLang="zh-CN" dirty="0"/>
                        <a:t>OV/UV FAULT Mask</a:t>
                      </a:r>
                      <a:endParaRPr lang="zh-CN" altLang="en-US" dirty="0"/>
                    </a:p>
                  </a:txBody>
                  <a:tcPr anchor="ctr"/>
                </a:tc>
                <a:tc>
                  <a:txBody>
                    <a:bodyPr/>
                    <a:lstStyle/>
                    <a:p>
                      <a:pPr algn="l"/>
                      <a:r>
                        <a:rPr lang="zh-CN" altLang="en-US" dirty="0"/>
                        <a:t>过压或欠压输入故障屏蔽</a:t>
                      </a:r>
                    </a:p>
                    <a:p>
                      <a:pPr algn="l"/>
                      <a:r>
                        <a:rPr lang="en-US" altLang="zh-CN" dirty="0"/>
                        <a:t>0 = </a:t>
                      </a:r>
                      <a:r>
                        <a:rPr lang="zh-CN" altLang="en-US" dirty="0"/>
                        <a:t>检测到过压或欠压条件时，触发</a:t>
                      </a:r>
                      <a:r>
                        <a:rPr lang="en-US" altLang="zh-CN" dirty="0"/>
                        <a:t>FAULT</a:t>
                      </a:r>
                      <a:r>
                        <a:rPr lang="zh-CN" altLang="en-US" dirty="0"/>
                        <a:t>输出。</a:t>
                      </a:r>
                    </a:p>
                    <a:p>
                      <a:pPr algn="l"/>
                      <a:r>
                        <a:rPr lang="en-US" altLang="zh-CN" dirty="0"/>
                        <a:t>1 = </a:t>
                      </a:r>
                      <a:r>
                        <a:rPr lang="zh-CN" altLang="en-US" dirty="0"/>
                        <a:t>屏蔽</a:t>
                      </a:r>
                      <a:r>
                        <a:rPr lang="en-US" altLang="zh-CN" dirty="0"/>
                        <a:t>FAULT</a:t>
                      </a:r>
                      <a:r>
                        <a:rPr lang="zh-CN" altLang="en-US" dirty="0"/>
                        <a:t>输出</a:t>
                      </a:r>
                      <a:r>
                        <a:rPr lang="en-US" altLang="zh-CN" dirty="0"/>
                        <a:t>(</a:t>
                      </a:r>
                      <a:r>
                        <a:rPr lang="zh-CN" altLang="en-US" dirty="0"/>
                        <a:t>默认值</a:t>
                      </a:r>
                      <a:r>
                        <a:rPr lang="en-US" altLang="zh-CN" dirty="0"/>
                        <a:t>)</a:t>
                      </a:r>
                      <a:r>
                        <a:rPr lang="zh-CN" altLang="en-US" dirty="0"/>
                        <a:t>。</a:t>
                      </a:r>
                    </a:p>
                  </a:txBody>
                  <a:tcPr anchor="ctr"/>
                </a:tc>
                <a:extLst>
                  <a:ext uri="{0D108BD9-81ED-4DB2-BD59-A6C34878D82A}">
                    <a16:rowId xmlns:a16="http://schemas.microsoft.com/office/drawing/2014/main" val="2036925828"/>
                  </a:ext>
                </a:extLst>
              </a:tr>
              <a:tr h="370840">
                <a:tc>
                  <a:txBody>
                    <a:bodyPr/>
                    <a:lstStyle/>
                    <a:p>
                      <a:pPr algn="ctr"/>
                      <a:r>
                        <a:rPr lang="en-US" altLang="zh-CN" dirty="0"/>
                        <a:t>0</a:t>
                      </a:r>
                      <a:endParaRPr lang="zh-CN" altLang="en-US" dirty="0"/>
                    </a:p>
                  </a:txBody>
                  <a:tcPr anchor="ctr"/>
                </a:tc>
                <a:tc>
                  <a:txBody>
                    <a:bodyPr/>
                    <a:lstStyle/>
                    <a:p>
                      <a:pPr algn="ctr"/>
                      <a:r>
                        <a:rPr lang="en-US" altLang="zh-CN" dirty="0"/>
                        <a:t>Open FAULT Mask</a:t>
                      </a:r>
                      <a:endParaRPr lang="zh-CN" altLang="en-US" dirty="0"/>
                    </a:p>
                  </a:txBody>
                  <a:tcPr anchor="ctr"/>
                </a:tc>
                <a:tc>
                  <a:txBody>
                    <a:bodyPr/>
                    <a:lstStyle/>
                    <a:p>
                      <a:pPr algn="l"/>
                      <a:r>
                        <a:rPr lang="zh-CN" altLang="en-US" dirty="0"/>
                        <a:t>热电偶开路故障屏蔽</a:t>
                      </a:r>
                    </a:p>
                    <a:p>
                      <a:pPr algn="l"/>
                      <a:r>
                        <a:rPr lang="en-US" altLang="zh-CN" dirty="0"/>
                        <a:t>0 = </a:t>
                      </a:r>
                      <a:r>
                        <a:rPr lang="zh-CN" altLang="en-US" dirty="0"/>
                        <a:t>检测到热电偶开路条件时，触发</a:t>
                      </a:r>
                      <a:r>
                        <a:rPr lang="en-US" altLang="zh-CN" dirty="0"/>
                        <a:t>FAULT</a:t>
                      </a:r>
                      <a:r>
                        <a:rPr lang="zh-CN" altLang="en-US" dirty="0"/>
                        <a:t>输出。</a:t>
                      </a:r>
                    </a:p>
                    <a:p>
                      <a:pPr algn="l"/>
                      <a:r>
                        <a:rPr lang="en-US" altLang="zh-CN" dirty="0"/>
                        <a:t>1 = </a:t>
                      </a:r>
                      <a:r>
                        <a:rPr lang="zh-CN" altLang="en-US" dirty="0"/>
                        <a:t>屏蔽</a:t>
                      </a:r>
                      <a:r>
                        <a:rPr lang="en-US" altLang="zh-CN" dirty="0"/>
                        <a:t>FAULT</a:t>
                      </a:r>
                      <a:r>
                        <a:rPr lang="zh-CN" altLang="en-US" dirty="0"/>
                        <a:t>输出</a:t>
                      </a:r>
                      <a:r>
                        <a:rPr lang="en-US" altLang="zh-CN" dirty="0"/>
                        <a:t>(</a:t>
                      </a:r>
                      <a:r>
                        <a:rPr lang="zh-CN" altLang="en-US" dirty="0"/>
                        <a:t>默认值</a:t>
                      </a:r>
                      <a:r>
                        <a:rPr lang="en-US" altLang="zh-CN" dirty="0"/>
                        <a:t>)</a:t>
                      </a:r>
                      <a:r>
                        <a:rPr lang="zh-CN" altLang="en-US" dirty="0"/>
                        <a:t>。</a:t>
                      </a:r>
                    </a:p>
                  </a:txBody>
                  <a:tcPr anchor="ctr"/>
                </a:tc>
                <a:extLst>
                  <a:ext uri="{0D108BD9-81ED-4DB2-BD59-A6C34878D82A}">
                    <a16:rowId xmlns:a16="http://schemas.microsoft.com/office/drawing/2014/main" val="1302572982"/>
                  </a:ext>
                </a:extLst>
              </a:tr>
            </a:tbl>
          </a:graphicData>
        </a:graphic>
      </p:graphicFrame>
      <p:sp>
        <p:nvSpPr>
          <p:cNvPr id="5" name="文本框 4">
            <a:extLst>
              <a:ext uri="{FF2B5EF4-FFF2-40B4-BE49-F238E27FC236}">
                <a16:creationId xmlns:a16="http://schemas.microsoft.com/office/drawing/2014/main" id="{82A7E2F7-FB50-CDE4-FE15-47BFC7AB1A1F}"/>
              </a:ext>
            </a:extLst>
          </p:cNvPr>
          <p:cNvSpPr txBox="1"/>
          <p:nvPr/>
        </p:nvSpPr>
        <p:spPr>
          <a:xfrm>
            <a:off x="607977" y="6064934"/>
            <a:ext cx="8798178" cy="369332"/>
          </a:xfrm>
          <a:prstGeom prst="rect">
            <a:avLst/>
          </a:prstGeom>
          <a:noFill/>
        </p:spPr>
        <p:txBody>
          <a:bodyPr wrap="none" rtlCol="0">
            <a:spAutoFit/>
          </a:bodyPr>
          <a:lstStyle/>
          <a:p>
            <a:r>
              <a:rPr lang="zh-CN" altLang="en-US" dirty="0"/>
              <a:t>注意：这里屏蔽的是</a:t>
            </a:r>
            <a:r>
              <a:rPr lang="en-US" altLang="zh-CN" dirty="0"/>
              <a:t>FAULT</a:t>
            </a:r>
            <a:r>
              <a:rPr lang="zh-CN" altLang="en-US" dirty="0"/>
              <a:t>引脚的输出信号，并不会屏蔽</a:t>
            </a:r>
            <a:r>
              <a:rPr lang="en-US" altLang="zh-CN" dirty="0"/>
              <a:t>SR</a:t>
            </a:r>
            <a:r>
              <a:rPr lang="zh-CN" altLang="en-US" dirty="0"/>
              <a:t>寄存器的故障标志位。</a:t>
            </a:r>
          </a:p>
        </p:txBody>
      </p:sp>
    </p:spTree>
    <p:extLst>
      <p:ext uri="{BB962C8B-B14F-4D97-AF65-F5344CB8AC3E}">
        <p14:creationId xmlns:p14="http://schemas.microsoft.com/office/powerpoint/2010/main" val="1233388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EF245-FBD0-078B-8C7D-AFABD6DCB4DE}"/>
              </a:ext>
            </a:extLst>
          </p:cNvPr>
          <p:cNvSpPr>
            <a:spLocks noGrp="1"/>
          </p:cNvSpPr>
          <p:nvPr>
            <p:ph type="title"/>
          </p:nvPr>
        </p:nvSpPr>
        <p:spPr/>
        <p:txBody>
          <a:bodyPr>
            <a:normAutofit/>
          </a:bodyPr>
          <a:lstStyle/>
          <a:p>
            <a:r>
              <a:rPr lang="zh-CN" altLang="en-US" dirty="0"/>
              <a:t>五、</a:t>
            </a:r>
            <a:r>
              <a:rPr lang="en-US" altLang="zh-CN" dirty="0"/>
              <a:t>MAX31856</a:t>
            </a:r>
            <a:r>
              <a:rPr lang="zh-CN" altLang="en-US" dirty="0"/>
              <a:t>（冷端上限</a:t>
            </a:r>
            <a:r>
              <a:rPr lang="en-US" altLang="zh-CN" dirty="0"/>
              <a:t>/</a:t>
            </a:r>
            <a:r>
              <a:rPr lang="zh-CN" altLang="en-US" dirty="0"/>
              <a:t>下限故障寄存器）</a:t>
            </a:r>
          </a:p>
        </p:txBody>
      </p:sp>
      <p:pic>
        <p:nvPicPr>
          <p:cNvPr id="5" name="内容占位符 4">
            <a:extLst>
              <a:ext uri="{FF2B5EF4-FFF2-40B4-BE49-F238E27FC236}">
                <a16:creationId xmlns:a16="http://schemas.microsoft.com/office/drawing/2014/main" id="{D64E6D4B-715D-0B21-07B6-FEC54E16EFF1}"/>
              </a:ext>
            </a:extLst>
          </p:cNvPr>
          <p:cNvPicPr>
            <a:picLocks noGrp="1" noChangeAspect="1"/>
          </p:cNvPicPr>
          <p:nvPr>
            <p:ph idx="1"/>
          </p:nvPr>
        </p:nvPicPr>
        <p:blipFill>
          <a:blip r:embed="rId2"/>
          <a:stretch>
            <a:fillRect/>
          </a:stretch>
        </p:blipFill>
        <p:spPr>
          <a:xfrm>
            <a:off x="5042264" y="2240329"/>
            <a:ext cx="6535336" cy="1143683"/>
          </a:xfrm>
        </p:spPr>
      </p:pic>
      <p:pic>
        <p:nvPicPr>
          <p:cNvPr id="7" name="图片 6">
            <a:extLst>
              <a:ext uri="{FF2B5EF4-FFF2-40B4-BE49-F238E27FC236}">
                <a16:creationId xmlns:a16="http://schemas.microsoft.com/office/drawing/2014/main" id="{DF627B9A-112D-075C-5D2F-39EE384F7B84}"/>
              </a:ext>
            </a:extLst>
          </p:cNvPr>
          <p:cNvPicPr>
            <a:picLocks noChangeAspect="1"/>
          </p:cNvPicPr>
          <p:nvPr/>
        </p:nvPicPr>
        <p:blipFill>
          <a:blip r:embed="rId3"/>
          <a:stretch>
            <a:fillRect/>
          </a:stretch>
        </p:blipFill>
        <p:spPr>
          <a:xfrm>
            <a:off x="5042264" y="4310341"/>
            <a:ext cx="6535336" cy="1173009"/>
          </a:xfrm>
          <a:prstGeom prst="rect">
            <a:avLst/>
          </a:prstGeom>
        </p:spPr>
      </p:pic>
      <p:sp>
        <p:nvSpPr>
          <p:cNvPr id="8" name="文本框 7">
            <a:extLst>
              <a:ext uri="{FF2B5EF4-FFF2-40B4-BE49-F238E27FC236}">
                <a16:creationId xmlns:a16="http://schemas.microsoft.com/office/drawing/2014/main" id="{2C20379A-C839-0B17-EA19-8B075BAD6C62}"/>
              </a:ext>
            </a:extLst>
          </p:cNvPr>
          <p:cNvSpPr txBox="1"/>
          <p:nvPr/>
        </p:nvSpPr>
        <p:spPr>
          <a:xfrm>
            <a:off x="608400" y="2270990"/>
            <a:ext cx="3755020" cy="2316019"/>
          </a:xfrm>
          <a:prstGeom prst="rect">
            <a:avLst/>
          </a:prstGeom>
          <a:noFill/>
        </p:spPr>
        <p:txBody>
          <a:bodyPr wrap="square" rtlCol="0">
            <a:spAutoFit/>
          </a:bodyPr>
          <a:lstStyle/>
          <a:p>
            <a:pPr>
              <a:lnSpc>
                <a:spcPct val="150000"/>
              </a:lnSpc>
            </a:pPr>
            <a:r>
              <a:rPr lang="zh-CN" altLang="en-US" sz="1400" dirty="0"/>
              <a:t>右图为冷端温度上限和下限寄存器：</a:t>
            </a:r>
            <a:endParaRPr lang="en-US" altLang="zh-CN" sz="1400" dirty="0"/>
          </a:p>
          <a:p>
            <a:pPr marL="285750" indent="-285750">
              <a:lnSpc>
                <a:spcPct val="150000"/>
              </a:lnSpc>
              <a:buFont typeface="Wingdings" panose="05000000000000000000" pitchFamily="2" charset="2"/>
              <a:buChar char="l"/>
            </a:pPr>
            <a:r>
              <a:rPr lang="zh-CN" altLang="en-US" sz="1400" dirty="0"/>
              <a:t>用于存储冷端温度的上限和下限。</a:t>
            </a:r>
            <a:endParaRPr lang="en-US" altLang="zh-CN" sz="1400" dirty="0"/>
          </a:p>
          <a:p>
            <a:pPr marL="285750" indent="-285750">
              <a:lnSpc>
                <a:spcPct val="150000"/>
              </a:lnSpc>
              <a:buFont typeface="Wingdings" panose="05000000000000000000" pitchFamily="2" charset="2"/>
              <a:buChar char="l"/>
            </a:pPr>
            <a:r>
              <a:rPr lang="zh-CN" altLang="en-US" sz="1400" dirty="0"/>
              <a:t>共使用</a:t>
            </a:r>
            <a:r>
              <a:rPr lang="en-US" altLang="zh-CN" sz="1400" dirty="0"/>
              <a:t>8</a:t>
            </a:r>
            <a:r>
              <a:rPr lang="zh-CN" altLang="en-US" sz="1400" dirty="0"/>
              <a:t>位数据。</a:t>
            </a:r>
            <a:endParaRPr lang="en-US" altLang="zh-CN" sz="1400" dirty="0"/>
          </a:p>
          <a:p>
            <a:pPr marL="285750" indent="-285750">
              <a:lnSpc>
                <a:spcPct val="150000"/>
              </a:lnSpc>
              <a:buFont typeface="Wingdings" panose="05000000000000000000" pitchFamily="2" charset="2"/>
              <a:buChar char="l"/>
            </a:pPr>
            <a:r>
              <a:rPr lang="en-US" altLang="zh-CN" sz="1400" dirty="0"/>
              <a:t>8</a:t>
            </a:r>
            <a:r>
              <a:rPr lang="zh-CN" altLang="en-US" sz="1400" dirty="0"/>
              <a:t>位数值使用二进制补码的形式存储。</a:t>
            </a:r>
            <a:endParaRPr lang="en-US" altLang="zh-CN" sz="1400" dirty="0"/>
          </a:p>
          <a:p>
            <a:pPr marL="285750" indent="-285750">
              <a:lnSpc>
                <a:spcPct val="150000"/>
              </a:lnSpc>
              <a:buFont typeface="Wingdings" panose="05000000000000000000" pitchFamily="2" charset="2"/>
              <a:buChar char="l"/>
            </a:pPr>
            <a:r>
              <a:rPr lang="zh-CN" altLang="en-US" sz="1400" dirty="0"/>
              <a:t>分辨率为</a:t>
            </a:r>
            <a:r>
              <a:rPr lang="en-US" altLang="zh-CN" sz="1400" dirty="0"/>
              <a:t>2</a:t>
            </a:r>
            <a:r>
              <a:rPr lang="zh-CN" altLang="en-US" sz="1400" dirty="0"/>
              <a:t>的</a:t>
            </a:r>
            <a:r>
              <a:rPr lang="en-US" altLang="zh-CN" sz="1400" dirty="0"/>
              <a:t>0</a:t>
            </a:r>
            <a:r>
              <a:rPr lang="zh-CN" altLang="en-US" sz="1400" dirty="0"/>
              <a:t>次方，即</a:t>
            </a:r>
            <a:r>
              <a:rPr lang="en-US" altLang="zh-CN" sz="1400" dirty="0"/>
              <a:t>1</a:t>
            </a:r>
            <a:r>
              <a:rPr lang="zh-CN" altLang="en-US" sz="1400" dirty="0"/>
              <a:t>。</a:t>
            </a:r>
            <a:endParaRPr lang="en-US" altLang="zh-CN" sz="1400" dirty="0"/>
          </a:p>
          <a:p>
            <a:pPr>
              <a:lnSpc>
                <a:spcPct val="150000"/>
              </a:lnSpc>
            </a:pPr>
            <a:endParaRPr lang="en-US" altLang="zh-CN" sz="1400" dirty="0"/>
          </a:p>
          <a:p>
            <a:pPr>
              <a:lnSpc>
                <a:spcPct val="150000"/>
              </a:lnSpc>
            </a:pPr>
            <a:r>
              <a:rPr lang="zh-CN" altLang="en-US" sz="1400" dirty="0"/>
              <a:t>冷端上限</a:t>
            </a:r>
            <a:r>
              <a:rPr lang="en-US" altLang="zh-CN" sz="1400" dirty="0"/>
              <a:t>/</a:t>
            </a:r>
            <a:r>
              <a:rPr lang="zh-CN" altLang="en-US" sz="1400" dirty="0"/>
              <a:t>下限温度 </a:t>
            </a:r>
            <a:r>
              <a:rPr lang="en-US" altLang="zh-CN" sz="1400" dirty="0"/>
              <a:t>= 8</a:t>
            </a:r>
            <a:r>
              <a:rPr lang="zh-CN" altLang="en-US" sz="1400" dirty="0"/>
              <a:t>位数值 </a:t>
            </a:r>
            <a:r>
              <a:rPr lang="en-US" altLang="zh-CN" sz="1400" dirty="0"/>
              <a:t>× 1</a:t>
            </a:r>
            <a:r>
              <a:rPr lang="zh-CN" altLang="en-US" sz="1400" dirty="0"/>
              <a:t>。</a:t>
            </a:r>
            <a:endParaRPr lang="en-US" altLang="zh-CN" sz="1400" dirty="0"/>
          </a:p>
        </p:txBody>
      </p:sp>
    </p:spTree>
    <p:extLst>
      <p:ext uri="{BB962C8B-B14F-4D97-AF65-F5344CB8AC3E}">
        <p14:creationId xmlns:p14="http://schemas.microsoft.com/office/powerpoint/2010/main" val="2498056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A53F9-B850-9992-23FF-4C2546C6EF5F}"/>
              </a:ext>
            </a:extLst>
          </p:cNvPr>
          <p:cNvSpPr>
            <a:spLocks noGrp="1"/>
          </p:cNvSpPr>
          <p:nvPr>
            <p:ph type="title"/>
          </p:nvPr>
        </p:nvSpPr>
        <p:spPr/>
        <p:txBody>
          <a:bodyPr>
            <a:normAutofit/>
          </a:bodyPr>
          <a:lstStyle/>
          <a:p>
            <a:r>
              <a:rPr lang="zh-CN" altLang="en-US" dirty="0"/>
              <a:t>五、</a:t>
            </a:r>
            <a:r>
              <a:rPr lang="en-US" altLang="zh-CN" dirty="0"/>
              <a:t>MAX31856</a:t>
            </a:r>
            <a:r>
              <a:rPr lang="zh-CN" altLang="en-US" dirty="0"/>
              <a:t>（线性化温度上限故障寄存器）</a:t>
            </a:r>
          </a:p>
        </p:txBody>
      </p:sp>
      <p:pic>
        <p:nvPicPr>
          <p:cNvPr id="5" name="内容占位符 4">
            <a:extLst>
              <a:ext uri="{FF2B5EF4-FFF2-40B4-BE49-F238E27FC236}">
                <a16:creationId xmlns:a16="http://schemas.microsoft.com/office/drawing/2014/main" id="{71825EBE-7CC2-8573-EE72-C68EFA6E3D6E}"/>
              </a:ext>
            </a:extLst>
          </p:cNvPr>
          <p:cNvPicPr>
            <a:picLocks noGrp="1" noChangeAspect="1"/>
          </p:cNvPicPr>
          <p:nvPr>
            <p:ph idx="1"/>
          </p:nvPr>
        </p:nvPicPr>
        <p:blipFill>
          <a:blip r:embed="rId2"/>
          <a:stretch>
            <a:fillRect/>
          </a:stretch>
        </p:blipFill>
        <p:spPr>
          <a:xfrm>
            <a:off x="4910156" y="2272937"/>
            <a:ext cx="6673870" cy="1156063"/>
          </a:xfrm>
        </p:spPr>
      </p:pic>
      <p:pic>
        <p:nvPicPr>
          <p:cNvPr id="7" name="图片 6">
            <a:extLst>
              <a:ext uri="{FF2B5EF4-FFF2-40B4-BE49-F238E27FC236}">
                <a16:creationId xmlns:a16="http://schemas.microsoft.com/office/drawing/2014/main" id="{7CED668C-2839-49A0-328B-98D67C4B07D9}"/>
              </a:ext>
            </a:extLst>
          </p:cNvPr>
          <p:cNvPicPr>
            <a:picLocks noChangeAspect="1"/>
          </p:cNvPicPr>
          <p:nvPr/>
        </p:nvPicPr>
        <p:blipFill>
          <a:blip r:embed="rId3"/>
          <a:stretch>
            <a:fillRect/>
          </a:stretch>
        </p:blipFill>
        <p:spPr>
          <a:xfrm>
            <a:off x="4910157" y="4025128"/>
            <a:ext cx="6667444" cy="1187006"/>
          </a:xfrm>
          <a:prstGeom prst="rect">
            <a:avLst/>
          </a:prstGeom>
        </p:spPr>
      </p:pic>
      <p:sp>
        <p:nvSpPr>
          <p:cNvPr id="8" name="文本框 7">
            <a:extLst>
              <a:ext uri="{FF2B5EF4-FFF2-40B4-BE49-F238E27FC236}">
                <a16:creationId xmlns:a16="http://schemas.microsoft.com/office/drawing/2014/main" id="{F9A20798-4BA8-44B1-5967-B934293FAE8C}"/>
              </a:ext>
            </a:extLst>
          </p:cNvPr>
          <p:cNvSpPr txBox="1"/>
          <p:nvPr/>
        </p:nvSpPr>
        <p:spPr>
          <a:xfrm>
            <a:off x="607974" y="2304087"/>
            <a:ext cx="4268826" cy="2314544"/>
          </a:xfrm>
          <a:prstGeom prst="rect">
            <a:avLst/>
          </a:prstGeom>
          <a:noFill/>
        </p:spPr>
        <p:txBody>
          <a:bodyPr wrap="square" rtlCol="0">
            <a:spAutoFit/>
          </a:bodyPr>
          <a:lstStyle/>
          <a:p>
            <a:pPr>
              <a:lnSpc>
                <a:spcPct val="150000"/>
              </a:lnSpc>
            </a:pPr>
            <a:r>
              <a:rPr lang="zh-CN" altLang="en-US" sz="1400" dirty="0"/>
              <a:t>右图为线性化温度上限寄存器组：</a:t>
            </a:r>
            <a:endParaRPr lang="en-US" altLang="zh-CN" sz="1400" dirty="0"/>
          </a:p>
          <a:p>
            <a:pPr marL="285750" indent="-285750">
              <a:lnSpc>
                <a:spcPct val="150000"/>
              </a:lnSpc>
              <a:buFont typeface="Wingdings" panose="05000000000000000000" pitchFamily="2" charset="2"/>
              <a:buChar char="l"/>
            </a:pPr>
            <a:r>
              <a:rPr lang="zh-CN" altLang="en-US" sz="1400" dirty="0"/>
              <a:t>用于存储线性化温度的上限值。</a:t>
            </a:r>
            <a:endParaRPr lang="en-US" altLang="zh-CN" sz="1400" dirty="0"/>
          </a:p>
          <a:p>
            <a:pPr marL="285750" indent="-285750">
              <a:lnSpc>
                <a:spcPct val="150000"/>
              </a:lnSpc>
              <a:buFont typeface="Wingdings" panose="05000000000000000000" pitchFamily="2" charset="2"/>
              <a:buChar char="l"/>
            </a:pPr>
            <a:r>
              <a:rPr lang="zh-CN" altLang="en-US" sz="1400" dirty="0"/>
              <a:t>共使用</a:t>
            </a:r>
            <a:r>
              <a:rPr lang="en-US" altLang="zh-CN" sz="1400" dirty="0"/>
              <a:t>16</a:t>
            </a:r>
            <a:r>
              <a:rPr lang="zh-CN" altLang="en-US" sz="1400" dirty="0"/>
              <a:t>位数据。</a:t>
            </a:r>
            <a:endParaRPr lang="en-US" altLang="zh-CN" sz="1400" dirty="0"/>
          </a:p>
          <a:p>
            <a:pPr marL="285750" indent="-285750">
              <a:lnSpc>
                <a:spcPct val="150000"/>
              </a:lnSpc>
              <a:buFont typeface="Wingdings" panose="05000000000000000000" pitchFamily="2" charset="2"/>
              <a:buChar char="l"/>
            </a:pPr>
            <a:r>
              <a:rPr lang="en-US" altLang="zh-CN" sz="1400" dirty="0"/>
              <a:t>16</a:t>
            </a:r>
            <a:r>
              <a:rPr lang="zh-CN" altLang="en-US" sz="1400" dirty="0"/>
              <a:t>位数值使用二进制补码的形式存储。</a:t>
            </a:r>
            <a:endParaRPr lang="en-US" altLang="zh-CN" sz="1400" dirty="0"/>
          </a:p>
          <a:p>
            <a:pPr marL="285750" indent="-285750">
              <a:lnSpc>
                <a:spcPct val="150000"/>
              </a:lnSpc>
              <a:buFont typeface="Wingdings" panose="05000000000000000000" pitchFamily="2" charset="2"/>
              <a:buChar char="l"/>
            </a:pPr>
            <a:r>
              <a:rPr lang="zh-CN" altLang="en-US" sz="1400" dirty="0"/>
              <a:t>分辨率为</a:t>
            </a:r>
            <a:r>
              <a:rPr lang="en-US" altLang="zh-CN" sz="1400" dirty="0"/>
              <a:t>2</a:t>
            </a:r>
            <a:r>
              <a:rPr lang="zh-CN" altLang="en-US" sz="1400" dirty="0"/>
              <a:t>的</a:t>
            </a:r>
            <a:r>
              <a:rPr lang="en-US" altLang="zh-CN" sz="1400" dirty="0"/>
              <a:t>-4</a:t>
            </a:r>
            <a:r>
              <a:rPr lang="zh-CN" altLang="en-US" sz="1400" dirty="0"/>
              <a:t>次方，即</a:t>
            </a:r>
            <a:r>
              <a:rPr lang="en-US" altLang="zh-CN" sz="1400" dirty="0"/>
              <a:t>0.0625</a:t>
            </a:r>
            <a:r>
              <a:rPr lang="zh-CN" altLang="en-US" sz="1400" dirty="0"/>
              <a:t>。</a:t>
            </a:r>
            <a:endParaRPr lang="en-US" altLang="zh-CN" sz="1400" dirty="0"/>
          </a:p>
          <a:p>
            <a:pPr>
              <a:lnSpc>
                <a:spcPct val="150000"/>
              </a:lnSpc>
            </a:pPr>
            <a:endParaRPr lang="en-US" altLang="zh-CN" sz="1400" dirty="0"/>
          </a:p>
          <a:p>
            <a:pPr>
              <a:lnSpc>
                <a:spcPct val="150000"/>
              </a:lnSpc>
            </a:pPr>
            <a:r>
              <a:rPr lang="zh-CN" altLang="en-US" sz="1400" dirty="0"/>
              <a:t>线性化上限温度 </a:t>
            </a:r>
            <a:r>
              <a:rPr lang="en-US" altLang="zh-CN" sz="1400" dirty="0"/>
              <a:t>= 16</a:t>
            </a:r>
            <a:r>
              <a:rPr lang="zh-CN" altLang="en-US" sz="1400" dirty="0"/>
              <a:t>位数值 </a:t>
            </a:r>
            <a:r>
              <a:rPr lang="en-US" altLang="zh-CN" sz="1400" dirty="0"/>
              <a:t>× 0.0625</a:t>
            </a:r>
            <a:r>
              <a:rPr lang="zh-CN" altLang="en-US" sz="1400" dirty="0"/>
              <a:t>。</a:t>
            </a:r>
            <a:endParaRPr lang="en-US" altLang="zh-CN" sz="1400" dirty="0"/>
          </a:p>
        </p:txBody>
      </p:sp>
    </p:spTree>
    <p:extLst>
      <p:ext uri="{BB962C8B-B14F-4D97-AF65-F5344CB8AC3E}">
        <p14:creationId xmlns:p14="http://schemas.microsoft.com/office/powerpoint/2010/main" val="3748193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9D275-0214-DA08-EB22-929BECB75A31}"/>
              </a:ext>
            </a:extLst>
          </p:cNvPr>
          <p:cNvSpPr>
            <a:spLocks noGrp="1"/>
          </p:cNvSpPr>
          <p:nvPr>
            <p:ph type="title"/>
          </p:nvPr>
        </p:nvSpPr>
        <p:spPr/>
        <p:txBody>
          <a:bodyPr>
            <a:normAutofit/>
          </a:bodyPr>
          <a:lstStyle/>
          <a:p>
            <a:r>
              <a:rPr lang="zh-CN" altLang="en-US" dirty="0"/>
              <a:t>五、</a:t>
            </a:r>
            <a:r>
              <a:rPr lang="en-US" altLang="zh-CN" dirty="0"/>
              <a:t>MAX31856</a:t>
            </a:r>
            <a:r>
              <a:rPr lang="zh-CN" altLang="en-US" dirty="0"/>
              <a:t>（线性化温度下限故障寄存器）</a:t>
            </a:r>
          </a:p>
        </p:txBody>
      </p:sp>
      <p:pic>
        <p:nvPicPr>
          <p:cNvPr id="5" name="图片 4">
            <a:extLst>
              <a:ext uri="{FF2B5EF4-FFF2-40B4-BE49-F238E27FC236}">
                <a16:creationId xmlns:a16="http://schemas.microsoft.com/office/drawing/2014/main" id="{1AC7C8FE-6E85-E6C3-2942-BE0B7668A5B2}"/>
              </a:ext>
            </a:extLst>
          </p:cNvPr>
          <p:cNvPicPr>
            <a:picLocks noChangeAspect="1"/>
          </p:cNvPicPr>
          <p:nvPr/>
        </p:nvPicPr>
        <p:blipFill>
          <a:blip r:embed="rId2"/>
          <a:stretch>
            <a:fillRect/>
          </a:stretch>
        </p:blipFill>
        <p:spPr>
          <a:xfrm>
            <a:off x="4876800" y="1969175"/>
            <a:ext cx="6227227" cy="1085869"/>
          </a:xfrm>
          <a:prstGeom prst="rect">
            <a:avLst/>
          </a:prstGeom>
        </p:spPr>
      </p:pic>
      <p:pic>
        <p:nvPicPr>
          <p:cNvPr id="7" name="图片 6">
            <a:extLst>
              <a:ext uri="{FF2B5EF4-FFF2-40B4-BE49-F238E27FC236}">
                <a16:creationId xmlns:a16="http://schemas.microsoft.com/office/drawing/2014/main" id="{894DB6BD-AAB9-FA59-B031-14D42E397216}"/>
              </a:ext>
            </a:extLst>
          </p:cNvPr>
          <p:cNvPicPr>
            <a:picLocks noChangeAspect="1"/>
          </p:cNvPicPr>
          <p:nvPr/>
        </p:nvPicPr>
        <p:blipFill>
          <a:blip r:embed="rId3"/>
          <a:stretch>
            <a:fillRect/>
          </a:stretch>
        </p:blipFill>
        <p:spPr>
          <a:xfrm>
            <a:off x="4854349" y="4045131"/>
            <a:ext cx="6249678" cy="1085869"/>
          </a:xfrm>
          <a:prstGeom prst="rect">
            <a:avLst/>
          </a:prstGeom>
        </p:spPr>
      </p:pic>
      <p:sp>
        <p:nvSpPr>
          <p:cNvPr id="3" name="文本框 2">
            <a:extLst>
              <a:ext uri="{FF2B5EF4-FFF2-40B4-BE49-F238E27FC236}">
                <a16:creationId xmlns:a16="http://schemas.microsoft.com/office/drawing/2014/main" id="{A49182B0-3837-6BC1-1404-A93761FEC229}"/>
              </a:ext>
            </a:extLst>
          </p:cNvPr>
          <p:cNvSpPr txBox="1"/>
          <p:nvPr/>
        </p:nvSpPr>
        <p:spPr>
          <a:xfrm>
            <a:off x="607974" y="2304087"/>
            <a:ext cx="4268826" cy="2314544"/>
          </a:xfrm>
          <a:prstGeom prst="rect">
            <a:avLst/>
          </a:prstGeom>
          <a:noFill/>
        </p:spPr>
        <p:txBody>
          <a:bodyPr wrap="square" rtlCol="0">
            <a:spAutoFit/>
          </a:bodyPr>
          <a:lstStyle/>
          <a:p>
            <a:pPr>
              <a:lnSpc>
                <a:spcPct val="150000"/>
              </a:lnSpc>
            </a:pPr>
            <a:r>
              <a:rPr lang="zh-CN" altLang="en-US" sz="1400" dirty="0"/>
              <a:t>右图为线性化温度下限寄存器组：</a:t>
            </a:r>
            <a:endParaRPr lang="en-US" altLang="zh-CN" sz="1400" dirty="0"/>
          </a:p>
          <a:p>
            <a:pPr marL="285750" indent="-285750">
              <a:lnSpc>
                <a:spcPct val="150000"/>
              </a:lnSpc>
              <a:buFont typeface="Wingdings" panose="05000000000000000000" pitchFamily="2" charset="2"/>
              <a:buChar char="l"/>
            </a:pPr>
            <a:r>
              <a:rPr lang="zh-CN" altLang="en-US" sz="1400" dirty="0"/>
              <a:t>用于存储线性化温度的下限值。</a:t>
            </a:r>
            <a:endParaRPr lang="en-US" altLang="zh-CN" sz="1400" dirty="0"/>
          </a:p>
          <a:p>
            <a:pPr marL="285750" indent="-285750">
              <a:lnSpc>
                <a:spcPct val="150000"/>
              </a:lnSpc>
              <a:buFont typeface="Wingdings" panose="05000000000000000000" pitchFamily="2" charset="2"/>
              <a:buChar char="l"/>
            </a:pPr>
            <a:r>
              <a:rPr lang="zh-CN" altLang="en-US" sz="1400" dirty="0"/>
              <a:t>共使用</a:t>
            </a:r>
            <a:r>
              <a:rPr lang="en-US" altLang="zh-CN" sz="1400" dirty="0"/>
              <a:t>16</a:t>
            </a:r>
            <a:r>
              <a:rPr lang="zh-CN" altLang="en-US" sz="1400" dirty="0"/>
              <a:t>位数据。</a:t>
            </a:r>
            <a:endParaRPr lang="en-US" altLang="zh-CN" sz="1400" dirty="0"/>
          </a:p>
          <a:p>
            <a:pPr marL="285750" indent="-285750">
              <a:lnSpc>
                <a:spcPct val="150000"/>
              </a:lnSpc>
              <a:buFont typeface="Wingdings" panose="05000000000000000000" pitchFamily="2" charset="2"/>
              <a:buChar char="l"/>
            </a:pPr>
            <a:r>
              <a:rPr lang="en-US" altLang="zh-CN" sz="1400" dirty="0"/>
              <a:t>16</a:t>
            </a:r>
            <a:r>
              <a:rPr lang="zh-CN" altLang="en-US" sz="1400" dirty="0"/>
              <a:t>位数值使用二进制补码的形式存储。</a:t>
            </a:r>
            <a:endParaRPr lang="en-US" altLang="zh-CN" sz="1400" dirty="0"/>
          </a:p>
          <a:p>
            <a:pPr marL="285750" indent="-285750">
              <a:lnSpc>
                <a:spcPct val="150000"/>
              </a:lnSpc>
              <a:buFont typeface="Wingdings" panose="05000000000000000000" pitchFamily="2" charset="2"/>
              <a:buChar char="l"/>
            </a:pPr>
            <a:r>
              <a:rPr lang="zh-CN" altLang="en-US" sz="1400" dirty="0"/>
              <a:t>分辨率为</a:t>
            </a:r>
            <a:r>
              <a:rPr lang="en-US" altLang="zh-CN" sz="1400" dirty="0"/>
              <a:t>2</a:t>
            </a:r>
            <a:r>
              <a:rPr lang="zh-CN" altLang="en-US" sz="1400" dirty="0"/>
              <a:t>的</a:t>
            </a:r>
            <a:r>
              <a:rPr lang="en-US" altLang="zh-CN" sz="1400" dirty="0"/>
              <a:t>-4</a:t>
            </a:r>
            <a:r>
              <a:rPr lang="zh-CN" altLang="en-US" sz="1400" dirty="0"/>
              <a:t>次方，即</a:t>
            </a:r>
            <a:r>
              <a:rPr lang="en-US" altLang="zh-CN" sz="1400" dirty="0"/>
              <a:t>0.0625</a:t>
            </a:r>
            <a:r>
              <a:rPr lang="zh-CN" altLang="en-US" sz="1400" dirty="0"/>
              <a:t>。</a:t>
            </a:r>
            <a:endParaRPr lang="en-US" altLang="zh-CN" sz="1400" dirty="0"/>
          </a:p>
          <a:p>
            <a:pPr>
              <a:lnSpc>
                <a:spcPct val="150000"/>
              </a:lnSpc>
            </a:pPr>
            <a:endParaRPr lang="en-US" altLang="zh-CN" sz="1400" dirty="0"/>
          </a:p>
          <a:p>
            <a:pPr>
              <a:lnSpc>
                <a:spcPct val="150000"/>
              </a:lnSpc>
            </a:pPr>
            <a:r>
              <a:rPr lang="zh-CN" altLang="en-US" sz="1400" dirty="0"/>
              <a:t>线性化下限温度 </a:t>
            </a:r>
            <a:r>
              <a:rPr lang="en-US" altLang="zh-CN" sz="1400" dirty="0"/>
              <a:t>= 16</a:t>
            </a:r>
            <a:r>
              <a:rPr lang="zh-CN" altLang="en-US" sz="1400" dirty="0"/>
              <a:t>位数值 </a:t>
            </a:r>
            <a:r>
              <a:rPr lang="en-US" altLang="zh-CN" sz="1400" dirty="0"/>
              <a:t>× 0.0625</a:t>
            </a:r>
            <a:r>
              <a:rPr lang="zh-CN" altLang="en-US" sz="1400" dirty="0"/>
              <a:t>。</a:t>
            </a:r>
            <a:endParaRPr lang="en-US" altLang="zh-CN" sz="1400" dirty="0"/>
          </a:p>
        </p:txBody>
      </p:sp>
    </p:spTree>
    <p:extLst>
      <p:ext uri="{BB962C8B-B14F-4D97-AF65-F5344CB8AC3E}">
        <p14:creationId xmlns:p14="http://schemas.microsoft.com/office/powerpoint/2010/main" val="245857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97768-B879-585E-DADC-F936DF28700F}"/>
              </a:ext>
            </a:extLst>
          </p:cNvPr>
          <p:cNvSpPr>
            <a:spLocks noGrp="1"/>
          </p:cNvSpPr>
          <p:nvPr>
            <p:ph type="title"/>
          </p:nvPr>
        </p:nvSpPr>
        <p:spPr/>
        <p:txBody>
          <a:bodyPr/>
          <a:lstStyle/>
          <a:p>
            <a:r>
              <a:rPr lang="zh-CN" altLang="en-US" dirty="0"/>
              <a:t>五、</a:t>
            </a:r>
            <a:r>
              <a:rPr lang="en-US" altLang="zh-CN" dirty="0"/>
              <a:t>MAX31856</a:t>
            </a:r>
            <a:r>
              <a:rPr lang="zh-CN" altLang="en-US" dirty="0"/>
              <a:t>（冷端温度偏移寄存器）</a:t>
            </a:r>
          </a:p>
        </p:txBody>
      </p:sp>
      <p:pic>
        <p:nvPicPr>
          <p:cNvPr id="5" name="内容占位符 4">
            <a:extLst>
              <a:ext uri="{FF2B5EF4-FFF2-40B4-BE49-F238E27FC236}">
                <a16:creationId xmlns:a16="http://schemas.microsoft.com/office/drawing/2014/main" id="{54A240A9-05E9-F551-65B9-00931913DA77}"/>
              </a:ext>
            </a:extLst>
          </p:cNvPr>
          <p:cNvPicPr>
            <a:picLocks noGrp="1" noChangeAspect="1"/>
          </p:cNvPicPr>
          <p:nvPr>
            <p:ph idx="1"/>
          </p:nvPr>
        </p:nvPicPr>
        <p:blipFill>
          <a:blip r:embed="rId2"/>
          <a:stretch>
            <a:fillRect/>
          </a:stretch>
        </p:blipFill>
        <p:spPr>
          <a:xfrm>
            <a:off x="5172891" y="2849784"/>
            <a:ext cx="6404709" cy="1146311"/>
          </a:xfrm>
        </p:spPr>
      </p:pic>
      <p:sp>
        <p:nvSpPr>
          <p:cNvPr id="6" name="文本框 5">
            <a:extLst>
              <a:ext uri="{FF2B5EF4-FFF2-40B4-BE49-F238E27FC236}">
                <a16:creationId xmlns:a16="http://schemas.microsoft.com/office/drawing/2014/main" id="{3305E5D1-ECD1-69BA-9EBA-A69E4DA1575C}"/>
              </a:ext>
            </a:extLst>
          </p:cNvPr>
          <p:cNvSpPr txBox="1"/>
          <p:nvPr/>
        </p:nvSpPr>
        <p:spPr>
          <a:xfrm>
            <a:off x="608400" y="2271727"/>
            <a:ext cx="3998433" cy="2314544"/>
          </a:xfrm>
          <a:prstGeom prst="rect">
            <a:avLst/>
          </a:prstGeom>
          <a:noFill/>
        </p:spPr>
        <p:txBody>
          <a:bodyPr wrap="square" rtlCol="0">
            <a:spAutoFit/>
          </a:bodyPr>
          <a:lstStyle/>
          <a:p>
            <a:pPr>
              <a:lnSpc>
                <a:spcPct val="150000"/>
              </a:lnSpc>
            </a:pPr>
            <a:r>
              <a:rPr lang="zh-CN" altLang="en-US" sz="1400" dirty="0"/>
              <a:t>右图为冷端温度偏移寄存器：</a:t>
            </a:r>
            <a:endParaRPr lang="en-US" altLang="zh-CN" sz="1400" dirty="0"/>
          </a:p>
          <a:p>
            <a:pPr marL="285750" indent="-285750">
              <a:lnSpc>
                <a:spcPct val="150000"/>
              </a:lnSpc>
              <a:buFont typeface="Wingdings" panose="05000000000000000000" pitchFamily="2" charset="2"/>
              <a:buChar char="l"/>
            </a:pPr>
            <a:r>
              <a:rPr lang="zh-CN" altLang="en-US" sz="1400" dirty="0"/>
              <a:t>使能冷端温度检测时，用于修正冷端温度。</a:t>
            </a:r>
            <a:endParaRPr lang="en-US" altLang="zh-CN" sz="1400" dirty="0"/>
          </a:p>
          <a:p>
            <a:pPr marL="285750" indent="-285750">
              <a:lnSpc>
                <a:spcPct val="150000"/>
              </a:lnSpc>
              <a:buFont typeface="Wingdings" panose="05000000000000000000" pitchFamily="2" charset="2"/>
              <a:buChar char="l"/>
            </a:pPr>
            <a:r>
              <a:rPr lang="zh-CN" altLang="en-US" sz="1400" dirty="0"/>
              <a:t>使用</a:t>
            </a:r>
            <a:r>
              <a:rPr lang="en-US" altLang="zh-CN" sz="1400" dirty="0"/>
              <a:t>8</a:t>
            </a:r>
            <a:r>
              <a:rPr lang="zh-CN" altLang="en-US" sz="1400" dirty="0"/>
              <a:t>位数据存储偏移温度数值。</a:t>
            </a:r>
            <a:endParaRPr lang="en-US" altLang="zh-CN" sz="1400" dirty="0"/>
          </a:p>
          <a:p>
            <a:pPr marL="285750" indent="-285750">
              <a:lnSpc>
                <a:spcPct val="150000"/>
              </a:lnSpc>
              <a:buFont typeface="Wingdings" panose="05000000000000000000" pitchFamily="2" charset="2"/>
              <a:buChar char="l"/>
            </a:pPr>
            <a:r>
              <a:rPr lang="en-US" altLang="zh-CN" sz="1400" dirty="0"/>
              <a:t>8</a:t>
            </a:r>
            <a:r>
              <a:rPr lang="zh-CN" altLang="en-US" sz="1400" dirty="0"/>
              <a:t>位数值使用二进制补码的形式存储。</a:t>
            </a:r>
            <a:endParaRPr lang="en-US" altLang="zh-CN" sz="1400" dirty="0"/>
          </a:p>
          <a:p>
            <a:pPr marL="285750" indent="-285750">
              <a:lnSpc>
                <a:spcPct val="150000"/>
              </a:lnSpc>
              <a:buFont typeface="Wingdings" panose="05000000000000000000" pitchFamily="2" charset="2"/>
              <a:buChar char="l"/>
            </a:pPr>
            <a:r>
              <a:rPr lang="zh-CN" altLang="en-US" sz="1400" dirty="0"/>
              <a:t>分辨率为</a:t>
            </a:r>
            <a:r>
              <a:rPr lang="en-US" altLang="zh-CN" sz="1400" dirty="0"/>
              <a:t>2</a:t>
            </a:r>
            <a:r>
              <a:rPr lang="zh-CN" altLang="en-US" sz="1400" dirty="0"/>
              <a:t>的</a:t>
            </a:r>
            <a:r>
              <a:rPr lang="en-US" altLang="zh-CN" sz="1400" dirty="0"/>
              <a:t>-4</a:t>
            </a:r>
            <a:r>
              <a:rPr lang="zh-CN" altLang="en-US" sz="1400" dirty="0"/>
              <a:t>次方，即</a:t>
            </a:r>
            <a:r>
              <a:rPr lang="en-US" altLang="zh-CN" sz="1400" dirty="0"/>
              <a:t>0.0625</a:t>
            </a:r>
            <a:r>
              <a:rPr lang="zh-CN" altLang="en-US" sz="1400" dirty="0"/>
              <a:t>。</a:t>
            </a:r>
            <a:endParaRPr lang="en-US" altLang="zh-CN" sz="1400" dirty="0"/>
          </a:p>
          <a:p>
            <a:pPr>
              <a:lnSpc>
                <a:spcPct val="150000"/>
              </a:lnSpc>
            </a:pPr>
            <a:endParaRPr lang="en-US" altLang="zh-CN" sz="1400" dirty="0"/>
          </a:p>
          <a:p>
            <a:pPr>
              <a:lnSpc>
                <a:spcPct val="150000"/>
              </a:lnSpc>
            </a:pPr>
            <a:r>
              <a:rPr lang="zh-CN" altLang="en-US" sz="1400" dirty="0"/>
              <a:t>冷端偏移温度 </a:t>
            </a:r>
            <a:r>
              <a:rPr lang="en-US" altLang="zh-CN" sz="1400" dirty="0"/>
              <a:t>= 8</a:t>
            </a:r>
            <a:r>
              <a:rPr lang="zh-CN" altLang="en-US" sz="1400" dirty="0"/>
              <a:t>位数值 </a:t>
            </a:r>
            <a:r>
              <a:rPr lang="en-US" altLang="zh-CN" sz="1400" dirty="0"/>
              <a:t>× 0.0625</a:t>
            </a:r>
            <a:r>
              <a:rPr lang="zh-CN" altLang="en-US" sz="1400" dirty="0"/>
              <a:t>。</a:t>
            </a:r>
            <a:endParaRPr lang="en-US" altLang="zh-CN" sz="1400" dirty="0"/>
          </a:p>
        </p:txBody>
      </p:sp>
    </p:spTree>
    <p:extLst>
      <p:ext uri="{BB962C8B-B14F-4D97-AF65-F5344CB8AC3E}">
        <p14:creationId xmlns:p14="http://schemas.microsoft.com/office/powerpoint/2010/main" val="69577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F75F3-3A48-0F48-A281-5A5CE1FC03FA}"/>
              </a:ext>
            </a:extLst>
          </p:cNvPr>
          <p:cNvSpPr>
            <a:spLocks noGrp="1"/>
          </p:cNvSpPr>
          <p:nvPr>
            <p:ph type="title"/>
          </p:nvPr>
        </p:nvSpPr>
        <p:spPr/>
        <p:txBody>
          <a:bodyPr/>
          <a:lstStyle/>
          <a:p>
            <a:r>
              <a:rPr lang="zh-CN" altLang="en-US" dirty="0"/>
              <a:t>五、</a:t>
            </a:r>
            <a:r>
              <a:rPr lang="en-US" altLang="zh-CN" dirty="0"/>
              <a:t>MAX31856</a:t>
            </a:r>
            <a:r>
              <a:rPr lang="zh-CN" altLang="en-US" dirty="0"/>
              <a:t>（冷端温度寄存器）</a:t>
            </a:r>
          </a:p>
        </p:txBody>
      </p:sp>
      <p:pic>
        <p:nvPicPr>
          <p:cNvPr id="5" name="内容占位符 4">
            <a:extLst>
              <a:ext uri="{FF2B5EF4-FFF2-40B4-BE49-F238E27FC236}">
                <a16:creationId xmlns:a16="http://schemas.microsoft.com/office/drawing/2014/main" id="{80EF236D-6406-E183-EBFE-A11683E12BFC}"/>
              </a:ext>
            </a:extLst>
          </p:cNvPr>
          <p:cNvPicPr>
            <a:picLocks noGrp="1" noChangeAspect="1"/>
          </p:cNvPicPr>
          <p:nvPr>
            <p:ph idx="1"/>
          </p:nvPr>
        </p:nvPicPr>
        <p:blipFill>
          <a:blip r:embed="rId2"/>
          <a:stretch>
            <a:fillRect/>
          </a:stretch>
        </p:blipFill>
        <p:spPr>
          <a:xfrm>
            <a:off x="5248985" y="2201018"/>
            <a:ext cx="6331615" cy="1090822"/>
          </a:xfrm>
        </p:spPr>
      </p:pic>
      <p:pic>
        <p:nvPicPr>
          <p:cNvPr id="7" name="图片 6">
            <a:extLst>
              <a:ext uri="{FF2B5EF4-FFF2-40B4-BE49-F238E27FC236}">
                <a16:creationId xmlns:a16="http://schemas.microsoft.com/office/drawing/2014/main" id="{E1C72AB0-C6A9-4EDA-465E-9A4EB77225A6}"/>
              </a:ext>
            </a:extLst>
          </p:cNvPr>
          <p:cNvPicPr>
            <a:picLocks noChangeAspect="1"/>
          </p:cNvPicPr>
          <p:nvPr/>
        </p:nvPicPr>
        <p:blipFill>
          <a:blip r:embed="rId3"/>
          <a:stretch>
            <a:fillRect/>
          </a:stretch>
        </p:blipFill>
        <p:spPr>
          <a:xfrm>
            <a:off x="5242772" y="4144444"/>
            <a:ext cx="6331615" cy="1106824"/>
          </a:xfrm>
          <a:prstGeom prst="rect">
            <a:avLst/>
          </a:prstGeom>
        </p:spPr>
      </p:pic>
      <p:sp>
        <p:nvSpPr>
          <p:cNvPr id="9" name="文本框 8">
            <a:extLst>
              <a:ext uri="{FF2B5EF4-FFF2-40B4-BE49-F238E27FC236}">
                <a16:creationId xmlns:a16="http://schemas.microsoft.com/office/drawing/2014/main" id="{F23DC1E3-F25D-FA8F-33F9-D0DDEB31E6AC}"/>
              </a:ext>
            </a:extLst>
          </p:cNvPr>
          <p:cNvSpPr txBox="1"/>
          <p:nvPr/>
        </p:nvSpPr>
        <p:spPr>
          <a:xfrm>
            <a:off x="617612" y="1747117"/>
            <a:ext cx="4631373" cy="4578176"/>
          </a:xfrm>
          <a:prstGeom prst="rect">
            <a:avLst/>
          </a:prstGeom>
          <a:noFill/>
        </p:spPr>
        <p:txBody>
          <a:bodyPr wrap="square" rtlCol="0">
            <a:spAutoFit/>
          </a:bodyPr>
          <a:lstStyle/>
          <a:p>
            <a:pPr>
              <a:lnSpc>
                <a:spcPct val="150000"/>
              </a:lnSpc>
            </a:pPr>
            <a:r>
              <a:rPr lang="zh-CN" altLang="en-US" sz="1400" dirty="0"/>
              <a:t>右图为冷端温度的寄存器组：</a:t>
            </a:r>
            <a:endParaRPr lang="en-US" altLang="zh-CN" sz="1400" dirty="0"/>
          </a:p>
          <a:p>
            <a:pPr marL="285750" indent="-285750">
              <a:lnSpc>
                <a:spcPct val="150000"/>
              </a:lnSpc>
              <a:buFont typeface="Wingdings" panose="05000000000000000000" pitchFamily="2" charset="2"/>
              <a:buChar char="l"/>
            </a:pPr>
            <a:r>
              <a:rPr lang="zh-CN" altLang="en-US" sz="1400" dirty="0"/>
              <a:t>用于存储热电偶的冷端温度。</a:t>
            </a:r>
            <a:endParaRPr lang="en-US" altLang="zh-CN" sz="1400" dirty="0"/>
          </a:p>
          <a:p>
            <a:pPr marL="285750" indent="-285750">
              <a:lnSpc>
                <a:spcPct val="150000"/>
              </a:lnSpc>
              <a:buFont typeface="Wingdings" panose="05000000000000000000" pitchFamily="2" charset="2"/>
              <a:buChar char="l"/>
            </a:pPr>
            <a:r>
              <a:rPr lang="zh-CN" altLang="en-US" sz="1400" dirty="0"/>
              <a:t>共使用</a:t>
            </a:r>
            <a:r>
              <a:rPr lang="en-US" altLang="zh-CN" sz="1400" dirty="0"/>
              <a:t>16</a:t>
            </a:r>
            <a:r>
              <a:rPr lang="zh-CN" altLang="en-US" sz="1400" dirty="0"/>
              <a:t>位数据，其中实际使用其高</a:t>
            </a:r>
            <a:r>
              <a:rPr lang="en-US" altLang="zh-CN" sz="1400" dirty="0"/>
              <a:t>14</a:t>
            </a:r>
            <a:r>
              <a:rPr lang="zh-CN" altLang="en-US" sz="1400" dirty="0"/>
              <a:t>位数据来表示温度值。</a:t>
            </a:r>
            <a:endParaRPr lang="en-US" altLang="zh-CN" sz="1400" dirty="0"/>
          </a:p>
          <a:p>
            <a:pPr marL="285750" indent="-285750">
              <a:lnSpc>
                <a:spcPct val="150000"/>
              </a:lnSpc>
              <a:buFont typeface="Wingdings" panose="05000000000000000000" pitchFamily="2" charset="2"/>
              <a:buChar char="l"/>
            </a:pPr>
            <a:r>
              <a:rPr lang="en-US" altLang="zh-CN" sz="1400" dirty="0"/>
              <a:t>14</a:t>
            </a:r>
            <a:r>
              <a:rPr lang="zh-CN" altLang="en-US" sz="1400" dirty="0"/>
              <a:t>位数值使用二进制补码的形式存储。</a:t>
            </a:r>
            <a:endParaRPr lang="en-US" altLang="zh-CN" sz="1400" dirty="0"/>
          </a:p>
          <a:p>
            <a:pPr marL="285750" indent="-285750">
              <a:lnSpc>
                <a:spcPct val="150000"/>
              </a:lnSpc>
              <a:buFont typeface="Wingdings" panose="05000000000000000000" pitchFamily="2" charset="2"/>
              <a:buChar char="l"/>
            </a:pPr>
            <a:r>
              <a:rPr lang="zh-CN" altLang="en-US" sz="1400" dirty="0"/>
              <a:t>分辨率为</a:t>
            </a:r>
            <a:r>
              <a:rPr lang="en-US" altLang="zh-CN" sz="1400" dirty="0"/>
              <a:t>2</a:t>
            </a:r>
            <a:r>
              <a:rPr lang="zh-CN" altLang="en-US" sz="1400" dirty="0"/>
              <a:t>的</a:t>
            </a:r>
            <a:r>
              <a:rPr lang="en-US" altLang="zh-CN" sz="1400" dirty="0"/>
              <a:t>-6</a:t>
            </a:r>
            <a:r>
              <a:rPr lang="zh-CN" altLang="en-US" sz="1400" dirty="0"/>
              <a:t>次方，即</a:t>
            </a:r>
            <a:r>
              <a:rPr lang="en-US" altLang="zh-CN" sz="1400" dirty="0"/>
              <a:t>0.015625</a:t>
            </a:r>
            <a:r>
              <a:rPr lang="zh-CN" altLang="en-US" sz="1400" dirty="0"/>
              <a:t>。</a:t>
            </a:r>
            <a:endParaRPr lang="en-US" altLang="zh-CN" sz="1400" dirty="0"/>
          </a:p>
          <a:p>
            <a:pPr>
              <a:lnSpc>
                <a:spcPct val="150000"/>
              </a:lnSpc>
            </a:pPr>
            <a:endParaRPr lang="en-US" altLang="zh-CN" sz="1400" dirty="0"/>
          </a:p>
          <a:p>
            <a:pPr>
              <a:lnSpc>
                <a:spcPct val="150000"/>
              </a:lnSpc>
            </a:pPr>
            <a:r>
              <a:rPr lang="zh-CN" altLang="en-US" sz="1400" dirty="0"/>
              <a:t>读取数值后，需要通过算数右移获得实际带符号的</a:t>
            </a:r>
            <a:r>
              <a:rPr lang="en-US" altLang="zh-CN" sz="1400" dirty="0"/>
              <a:t>14</a:t>
            </a:r>
            <a:r>
              <a:rPr lang="zh-CN" altLang="en-US" sz="1400" dirty="0"/>
              <a:t>位数值（处理后的数值）。</a:t>
            </a:r>
            <a:endParaRPr lang="en-US" altLang="zh-CN" sz="1400" dirty="0"/>
          </a:p>
          <a:p>
            <a:pPr>
              <a:lnSpc>
                <a:spcPct val="150000"/>
              </a:lnSpc>
            </a:pPr>
            <a:endParaRPr lang="en-US" altLang="zh-CN" sz="1400" dirty="0"/>
          </a:p>
          <a:p>
            <a:pPr>
              <a:lnSpc>
                <a:spcPct val="150000"/>
              </a:lnSpc>
            </a:pPr>
            <a:r>
              <a:rPr lang="zh-CN" altLang="en-US" sz="1400" dirty="0"/>
              <a:t>温度 </a:t>
            </a:r>
            <a:r>
              <a:rPr lang="en-US" altLang="zh-CN" sz="1400" dirty="0"/>
              <a:t>= </a:t>
            </a:r>
            <a:r>
              <a:rPr lang="zh-CN" altLang="en-US" sz="1400" dirty="0"/>
              <a:t>处理后的数值 </a:t>
            </a:r>
            <a:r>
              <a:rPr lang="en-US" altLang="zh-CN" sz="1400" dirty="0"/>
              <a:t>× 0.015625</a:t>
            </a:r>
            <a:r>
              <a:rPr lang="zh-CN" altLang="en-US" sz="1400" dirty="0"/>
              <a:t>。</a:t>
            </a:r>
            <a:endParaRPr lang="en-US" altLang="zh-CN" sz="1400" dirty="0"/>
          </a:p>
          <a:p>
            <a:pPr>
              <a:lnSpc>
                <a:spcPct val="150000"/>
              </a:lnSpc>
            </a:pPr>
            <a:endParaRPr lang="en-US" altLang="zh-CN" sz="1400" dirty="0"/>
          </a:p>
          <a:p>
            <a:pPr>
              <a:lnSpc>
                <a:spcPct val="150000"/>
              </a:lnSpc>
            </a:pPr>
            <a:r>
              <a:rPr lang="zh-CN" altLang="en-US" sz="1400" dirty="0"/>
              <a:t>禁止冷端温度检测，可将外部测温仪器测得的温度写入此寄存器组中，进行冷端补偿。需要注意写入数据的格式。</a:t>
            </a:r>
            <a:endParaRPr lang="en-US" altLang="zh-CN" sz="1400" dirty="0"/>
          </a:p>
        </p:txBody>
      </p:sp>
    </p:spTree>
    <p:extLst>
      <p:ext uri="{BB962C8B-B14F-4D97-AF65-F5344CB8AC3E}">
        <p14:creationId xmlns:p14="http://schemas.microsoft.com/office/powerpoint/2010/main" val="404293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EF435-D9D9-ECF8-A840-94CA21467EA1}"/>
              </a:ext>
            </a:extLst>
          </p:cNvPr>
          <p:cNvSpPr>
            <a:spLocks noGrp="1"/>
          </p:cNvSpPr>
          <p:nvPr>
            <p:ph type="title"/>
          </p:nvPr>
        </p:nvSpPr>
        <p:spPr/>
        <p:txBody>
          <a:bodyPr/>
          <a:lstStyle/>
          <a:p>
            <a:r>
              <a:rPr lang="zh-CN" altLang="en-US" dirty="0"/>
              <a:t>五、</a:t>
            </a:r>
            <a:r>
              <a:rPr lang="en-US" altLang="zh-CN" dirty="0"/>
              <a:t>MAX31856</a:t>
            </a:r>
            <a:r>
              <a:rPr lang="zh-CN" altLang="en-US" dirty="0"/>
              <a:t>（线性化</a:t>
            </a:r>
            <a:r>
              <a:rPr lang="en-US" altLang="zh-CN" dirty="0"/>
              <a:t>TC</a:t>
            </a:r>
            <a:r>
              <a:rPr lang="zh-CN" altLang="en-US" dirty="0"/>
              <a:t>温度寄存器）</a:t>
            </a:r>
          </a:p>
        </p:txBody>
      </p:sp>
      <p:pic>
        <p:nvPicPr>
          <p:cNvPr id="5" name="图片 4">
            <a:extLst>
              <a:ext uri="{FF2B5EF4-FFF2-40B4-BE49-F238E27FC236}">
                <a16:creationId xmlns:a16="http://schemas.microsoft.com/office/drawing/2014/main" id="{B0DDAB5D-E0DF-C718-98C2-26F51177EC77}"/>
              </a:ext>
            </a:extLst>
          </p:cNvPr>
          <p:cNvPicPr>
            <a:picLocks noChangeAspect="1"/>
          </p:cNvPicPr>
          <p:nvPr/>
        </p:nvPicPr>
        <p:blipFill>
          <a:blip r:embed="rId2"/>
          <a:stretch>
            <a:fillRect/>
          </a:stretch>
        </p:blipFill>
        <p:spPr>
          <a:xfrm>
            <a:off x="4720044" y="1479503"/>
            <a:ext cx="6857551" cy="1178889"/>
          </a:xfrm>
          <a:prstGeom prst="rect">
            <a:avLst/>
          </a:prstGeom>
        </p:spPr>
      </p:pic>
      <p:pic>
        <p:nvPicPr>
          <p:cNvPr id="7" name="图片 6">
            <a:extLst>
              <a:ext uri="{FF2B5EF4-FFF2-40B4-BE49-F238E27FC236}">
                <a16:creationId xmlns:a16="http://schemas.microsoft.com/office/drawing/2014/main" id="{101C6613-B86F-0F40-EBAD-4038B92D545F}"/>
              </a:ext>
            </a:extLst>
          </p:cNvPr>
          <p:cNvPicPr>
            <a:picLocks noChangeAspect="1"/>
          </p:cNvPicPr>
          <p:nvPr/>
        </p:nvPicPr>
        <p:blipFill>
          <a:blip r:embed="rId3"/>
          <a:stretch>
            <a:fillRect/>
          </a:stretch>
        </p:blipFill>
        <p:spPr>
          <a:xfrm>
            <a:off x="4720045" y="3277441"/>
            <a:ext cx="6857550" cy="1179624"/>
          </a:xfrm>
          <a:prstGeom prst="rect">
            <a:avLst/>
          </a:prstGeom>
        </p:spPr>
      </p:pic>
      <p:pic>
        <p:nvPicPr>
          <p:cNvPr id="9" name="图片 8">
            <a:extLst>
              <a:ext uri="{FF2B5EF4-FFF2-40B4-BE49-F238E27FC236}">
                <a16:creationId xmlns:a16="http://schemas.microsoft.com/office/drawing/2014/main" id="{66B12466-ED6B-C5F0-1D2B-3E088FDC7108}"/>
              </a:ext>
            </a:extLst>
          </p:cNvPr>
          <p:cNvPicPr>
            <a:picLocks noChangeAspect="1"/>
          </p:cNvPicPr>
          <p:nvPr/>
        </p:nvPicPr>
        <p:blipFill>
          <a:blip r:embed="rId4"/>
          <a:stretch>
            <a:fillRect/>
          </a:stretch>
        </p:blipFill>
        <p:spPr>
          <a:xfrm>
            <a:off x="4720046" y="5076115"/>
            <a:ext cx="6857550" cy="1173485"/>
          </a:xfrm>
          <a:prstGeom prst="rect">
            <a:avLst/>
          </a:prstGeom>
        </p:spPr>
      </p:pic>
      <p:sp>
        <p:nvSpPr>
          <p:cNvPr id="11" name="文本框 10">
            <a:extLst>
              <a:ext uri="{FF2B5EF4-FFF2-40B4-BE49-F238E27FC236}">
                <a16:creationId xmlns:a16="http://schemas.microsoft.com/office/drawing/2014/main" id="{FDDC4879-B0C3-9D6B-6F88-8075C44ACC9F}"/>
              </a:ext>
            </a:extLst>
          </p:cNvPr>
          <p:cNvSpPr txBox="1"/>
          <p:nvPr/>
        </p:nvSpPr>
        <p:spPr>
          <a:xfrm>
            <a:off x="608400" y="1624660"/>
            <a:ext cx="4015851" cy="3608680"/>
          </a:xfrm>
          <a:prstGeom prst="rect">
            <a:avLst/>
          </a:prstGeom>
          <a:noFill/>
        </p:spPr>
        <p:txBody>
          <a:bodyPr wrap="square" rtlCol="0">
            <a:spAutoFit/>
          </a:bodyPr>
          <a:lstStyle/>
          <a:p>
            <a:pPr>
              <a:lnSpc>
                <a:spcPct val="150000"/>
              </a:lnSpc>
            </a:pPr>
            <a:r>
              <a:rPr lang="zh-CN" altLang="en-US" sz="1400" dirty="0"/>
              <a:t>右图为线性化</a:t>
            </a:r>
            <a:r>
              <a:rPr lang="en-US" altLang="zh-CN" sz="1400" dirty="0"/>
              <a:t>TC</a:t>
            </a:r>
            <a:r>
              <a:rPr lang="zh-CN" altLang="en-US" sz="1400" dirty="0"/>
              <a:t>温度的寄存器组：</a:t>
            </a:r>
            <a:endParaRPr lang="en-US" altLang="zh-CN" sz="1400" dirty="0"/>
          </a:p>
          <a:p>
            <a:pPr marL="285750" indent="-285750">
              <a:lnSpc>
                <a:spcPct val="150000"/>
              </a:lnSpc>
              <a:buFont typeface="Wingdings" panose="05000000000000000000" pitchFamily="2" charset="2"/>
              <a:buChar char="l"/>
            </a:pPr>
            <a:r>
              <a:rPr lang="zh-CN" altLang="en-US" sz="1400" dirty="0"/>
              <a:t>用于存储热电偶的热端温度。</a:t>
            </a:r>
            <a:endParaRPr lang="en-US" altLang="zh-CN" sz="1400" dirty="0"/>
          </a:p>
          <a:p>
            <a:pPr marL="285750" indent="-285750">
              <a:lnSpc>
                <a:spcPct val="150000"/>
              </a:lnSpc>
              <a:buFont typeface="Wingdings" panose="05000000000000000000" pitchFamily="2" charset="2"/>
              <a:buChar char="l"/>
            </a:pPr>
            <a:r>
              <a:rPr lang="zh-CN" altLang="en-US" sz="1400" dirty="0"/>
              <a:t>共使用</a:t>
            </a:r>
            <a:r>
              <a:rPr lang="en-US" altLang="zh-CN" sz="1400" dirty="0"/>
              <a:t>24</a:t>
            </a:r>
            <a:r>
              <a:rPr lang="zh-CN" altLang="en-US" sz="1400" dirty="0"/>
              <a:t>位数据，其中实际使用其高</a:t>
            </a:r>
            <a:r>
              <a:rPr lang="en-US" altLang="zh-CN" sz="1400" dirty="0"/>
              <a:t>19</a:t>
            </a:r>
            <a:r>
              <a:rPr lang="zh-CN" altLang="en-US" sz="1400" dirty="0"/>
              <a:t>位数据来表示温度值。</a:t>
            </a:r>
            <a:endParaRPr lang="en-US" altLang="zh-CN" sz="1400" dirty="0"/>
          </a:p>
          <a:p>
            <a:pPr marL="285750" indent="-285750">
              <a:lnSpc>
                <a:spcPct val="150000"/>
              </a:lnSpc>
              <a:buFont typeface="Wingdings" panose="05000000000000000000" pitchFamily="2" charset="2"/>
              <a:buChar char="l"/>
            </a:pPr>
            <a:r>
              <a:rPr lang="en-US" altLang="zh-CN" sz="1400" dirty="0"/>
              <a:t>19</a:t>
            </a:r>
            <a:r>
              <a:rPr lang="zh-CN" altLang="en-US" sz="1400" dirty="0"/>
              <a:t>位数值使用二进制补码的形式存储。</a:t>
            </a:r>
            <a:endParaRPr lang="en-US" altLang="zh-CN" sz="1400" dirty="0"/>
          </a:p>
          <a:p>
            <a:pPr marL="285750" indent="-285750">
              <a:lnSpc>
                <a:spcPct val="150000"/>
              </a:lnSpc>
              <a:buFont typeface="Wingdings" panose="05000000000000000000" pitchFamily="2" charset="2"/>
              <a:buChar char="l"/>
            </a:pPr>
            <a:r>
              <a:rPr lang="zh-CN" altLang="en-US" sz="1400" dirty="0"/>
              <a:t>分辨率为</a:t>
            </a:r>
            <a:r>
              <a:rPr lang="en-US" altLang="zh-CN" sz="1400" dirty="0"/>
              <a:t>2</a:t>
            </a:r>
            <a:r>
              <a:rPr lang="zh-CN" altLang="en-US" sz="1400" dirty="0"/>
              <a:t>的</a:t>
            </a:r>
            <a:r>
              <a:rPr lang="en-US" altLang="zh-CN" sz="1400" dirty="0"/>
              <a:t>-7</a:t>
            </a:r>
            <a:r>
              <a:rPr lang="zh-CN" altLang="en-US" sz="1400" dirty="0"/>
              <a:t>次方，即</a:t>
            </a:r>
            <a:r>
              <a:rPr lang="en-US" altLang="zh-CN" sz="1400" dirty="0"/>
              <a:t>0.0078125</a:t>
            </a:r>
            <a:r>
              <a:rPr lang="zh-CN" altLang="en-US" sz="1400" dirty="0"/>
              <a:t>。</a:t>
            </a:r>
            <a:endParaRPr lang="en-US" altLang="zh-CN" sz="1400" dirty="0"/>
          </a:p>
          <a:p>
            <a:pPr>
              <a:lnSpc>
                <a:spcPct val="150000"/>
              </a:lnSpc>
            </a:pPr>
            <a:endParaRPr lang="en-US" altLang="zh-CN" sz="1400" dirty="0"/>
          </a:p>
          <a:p>
            <a:pPr>
              <a:lnSpc>
                <a:spcPct val="150000"/>
              </a:lnSpc>
            </a:pPr>
            <a:r>
              <a:rPr lang="zh-CN" altLang="en-US" sz="1400" dirty="0"/>
              <a:t>读取数值后，需要通过算数右移获得实际带符号的</a:t>
            </a:r>
            <a:r>
              <a:rPr lang="en-US" altLang="zh-CN" sz="1400" dirty="0"/>
              <a:t>19</a:t>
            </a:r>
            <a:r>
              <a:rPr lang="zh-CN" altLang="en-US" sz="1400" dirty="0"/>
              <a:t>位数值（处理后的数值）。</a:t>
            </a:r>
            <a:endParaRPr lang="en-US" altLang="zh-CN" sz="1400" dirty="0"/>
          </a:p>
          <a:p>
            <a:pPr>
              <a:lnSpc>
                <a:spcPct val="150000"/>
              </a:lnSpc>
            </a:pPr>
            <a:endParaRPr lang="en-US" altLang="zh-CN" sz="1400" dirty="0"/>
          </a:p>
          <a:p>
            <a:pPr>
              <a:lnSpc>
                <a:spcPct val="150000"/>
              </a:lnSpc>
            </a:pPr>
            <a:r>
              <a:rPr lang="zh-CN" altLang="en-US" sz="1400" dirty="0"/>
              <a:t>温度 </a:t>
            </a:r>
            <a:r>
              <a:rPr lang="en-US" altLang="zh-CN" sz="1400" dirty="0"/>
              <a:t>= </a:t>
            </a:r>
            <a:r>
              <a:rPr lang="zh-CN" altLang="en-US" sz="1400" dirty="0"/>
              <a:t>处理后的数值 </a:t>
            </a:r>
            <a:r>
              <a:rPr lang="en-US" altLang="zh-CN" sz="1400" dirty="0"/>
              <a:t>× 0.0078125</a:t>
            </a:r>
            <a:r>
              <a:rPr lang="zh-CN" altLang="en-US" sz="1400" dirty="0"/>
              <a:t>。</a:t>
            </a:r>
            <a:endParaRPr lang="en-US" altLang="zh-CN" sz="1400" dirty="0"/>
          </a:p>
        </p:txBody>
      </p:sp>
    </p:spTree>
    <p:extLst>
      <p:ext uri="{BB962C8B-B14F-4D97-AF65-F5344CB8AC3E}">
        <p14:creationId xmlns:p14="http://schemas.microsoft.com/office/powerpoint/2010/main" val="395370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CE941-EF12-042F-841C-19EEE7E12410}"/>
              </a:ext>
            </a:extLst>
          </p:cNvPr>
          <p:cNvSpPr>
            <a:spLocks noGrp="1"/>
          </p:cNvSpPr>
          <p:nvPr>
            <p:ph type="title"/>
          </p:nvPr>
        </p:nvSpPr>
        <p:spPr/>
        <p:txBody>
          <a:bodyPr/>
          <a:lstStyle/>
          <a:p>
            <a:r>
              <a:rPr lang="zh-CN" altLang="en-US" dirty="0"/>
              <a:t>二、热电偶的工作原理</a:t>
            </a:r>
          </a:p>
        </p:txBody>
      </p:sp>
      <p:pic>
        <p:nvPicPr>
          <p:cNvPr id="12" name="图片 11">
            <a:extLst>
              <a:ext uri="{FF2B5EF4-FFF2-40B4-BE49-F238E27FC236}">
                <a16:creationId xmlns:a16="http://schemas.microsoft.com/office/drawing/2014/main" id="{0FDD77DB-76DD-D08C-01AA-10EE26ABB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362" y="2057175"/>
            <a:ext cx="4105275" cy="628650"/>
          </a:xfrm>
          <a:prstGeom prst="rect">
            <a:avLst/>
          </a:prstGeom>
        </p:spPr>
      </p:pic>
      <p:sp>
        <p:nvSpPr>
          <p:cNvPr id="14" name="文本框 13">
            <a:extLst>
              <a:ext uri="{FF2B5EF4-FFF2-40B4-BE49-F238E27FC236}">
                <a16:creationId xmlns:a16="http://schemas.microsoft.com/office/drawing/2014/main" id="{165647AC-378E-A2FE-83C8-845343B0D293}"/>
              </a:ext>
            </a:extLst>
          </p:cNvPr>
          <p:cNvSpPr txBox="1"/>
          <p:nvPr/>
        </p:nvSpPr>
        <p:spPr>
          <a:xfrm>
            <a:off x="608400" y="3429000"/>
            <a:ext cx="10969200" cy="2224327"/>
          </a:xfrm>
          <a:prstGeom prst="rect">
            <a:avLst/>
          </a:prstGeom>
          <a:noFill/>
        </p:spPr>
        <p:txBody>
          <a:bodyPr wrap="square" rtlCol="0">
            <a:spAutoFit/>
          </a:bodyPr>
          <a:lstStyle/>
          <a:p>
            <a:pPr>
              <a:lnSpc>
                <a:spcPct val="200000"/>
              </a:lnSpc>
            </a:pPr>
            <a:r>
              <a:rPr lang="zh-CN" altLang="en-US" dirty="0"/>
              <a:t>上图为一根金属导线，加热金属</a:t>
            </a:r>
            <a:r>
              <a:rPr lang="en-US" altLang="zh-CN" dirty="0"/>
              <a:t>A</a:t>
            </a:r>
            <a:r>
              <a:rPr lang="zh-CN" altLang="en-US" dirty="0"/>
              <a:t>的</a:t>
            </a:r>
            <a:r>
              <a:rPr lang="en-US" altLang="zh-CN" dirty="0"/>
              <a:t>C</a:t>
            </a:r>
            <a:r>
              <a:rPr lang="zh-CN" altLang="en-US" dirty="0"/>
              <a:t>点处，此时：</a:t>
            </a:r>
            <a:endParaRPr lang="en-US" altLang="zh-CN" dirty="0"/>
          </a:p>
          <a:p>
            <a:pPr marL="342900" indent="-342900">
              <a:lnSpc>
                <a:spcPct val="200000"/>
              </a:lnSpc>
              <a:buFont typeface="+mj-lt"/>
              <a:buAutoNum type="arabicPeriod"/>
            </a:pPr>
            <a:r>
              <a:rPr lang="zh-CN" altLang="en-US" dirty="0"/>
              <a:t>温度较高的一端（</a:t>
            </a:r>
            <a:r>
              <a:rPr lang="en-US" altLang="zh-CN" dirty="0"/>
              <a:t>C</a:t>
            </a:r>
            <a:r>
              <a:rPr lang="zh-CN" altLang="en-US" dirty="0"/>
              <a:t>点处）的自由电子获得能量，因而会向温度较低的一端（</a:t>
            </a:r>
            <a:r>
              <a:rPr lang="en-US" altLang="zh-CN" dirty="0"/>
              <a:t>A</a:t>
            </a:r>
            <a:r>
              <a:rPr lang="zh-CN" altLang="en-US" dirty="0"/>
              <a:t>点处）扩散。</a:t>
            </a:r>
            <a:endParaRPr lang="en-US" altLang="zh-CN" dirty="0"/>
          </a:p>
          <a:p>
            <a:pPr marL="342900" indent="-342900">
              <a:lnSpc>
                <a:spcPct val="200000"/>
              </a:lnSpc>
              <a:buFont typeface="+mj-lt"/>
              <a:buAutoNum type="arabicPeriod"/>
            </a:pPr>
            <a:r>
              <a:rPr lang="zh-CN" altLang="en-US" dirty="0"/>
              <a:t>温度较高的一端（</a:t>
            </a:r>
            <a:r>
              <a:rPr lang="en-US" altLang="zh-CN" dirty="0"/>
              <a:t>C</a:t>
            </a:r>
            <a:r>
              <a:rPr lang="zh-CN" altLang="en-US" dirty="0"/>
              <a:t>点处）因失去电子呈现正电，温度较低的一端（</a:t>
            </a:r>
            <a:r>
              <a:rPr lang="en-US" altLang="zh-CN" dirty="0"/>
              <a:t>A</a:t>
            </a:r>
            <a:r>
              <a:rPr lang="zh-CN" altLang="en-US" dirty="0"/>
              <a:t>点处）因电子堆积呈现负电。</a:t>
            </a:r>
            <a:endParaRPr lang="en-US" altLang="zh-CN" dirty="0"/>
          </a:p>
          <a:p>
            <a:pPr marL="342900" indent="-342900">
              <a:lnSpc>
                <a:spcPct val="200000"/>
              </a:lnSpc>
              <a:buFont typeface="+mj-lt"/>
              <a:buAutoNum type="arabicPeriod"/>
            </a:pPr>
            <a:r>
              <a:rPr lang="zh-CN" altLang="en-US" dirty="0"/>
              <a:t>最终在金属两端形成一个稳定的电势差（类似电池的正负极）。</a:t>
            </a:r>
            <a:endParaRPr lang="en-US" altLang="zh-CN" dirty="0"/>
          </a:p>
        </p:txBody>
      </p:sp>
      <p:sp>
        <p:nvSpPr>
          <p:cNvPr id="3" name="文本框 2">
            <a:extLst>
              <a:ext uri="{FF2B5EF4-FFF2-40B4-BE49-F238E27FC236}">
                <a16:creationId xmlns:a16="http://schemas.microsoft.com/office/drawing/2014/main" id="{6EBB7FCE-6903-DA52-F923-91F2B840523C}"/>
              </a:ext>
            </a:extLst>
          </p:cNvPr>
          <p:cNvSpPr txBox="1"/>
          <p:nvPr/>
        </p:nvSpPr>
        <p:spPr>
          <a:xfrm>
            <a:off x="608400" y="5880268"/>
            <a:ext cx="10969200" cy="369332"/>
          </a:xfrm>
          <a:prstGeom prst="rect">
            <a:avLst/>
          </a:prstGeom>
          <a:noFill/>
        </p:spPr>
        <p:txBody>
          <a:bodyPr wrap="square" rtlCol="0">
            <a:spAutoFit/>
          </a:bodyPr>
          <a:lstStyle/>
          <a:p>
            <a:r>
              <a:rPr lang="zh-CN" altLang="en-US" dirty="0"/>
              <a:t>注：这里对热电偶工作原理的阐述为简明示意性说明，旨在建立基础认知。完整物理过程请查阅相关文献。</a:t>
            </a:r>
          </a:p>
        </p:txBody>
      </p:sp>
    </p:spTree>
    <p:extLst>
      <p:ext uri="{BB962C8B-B14F-4D97-AF65-F5344CB8AC3E}">
        <p14:creationId xmlns:p14="http://schemas.microsoft.com/office/powerpoint/2010/main" val="3379286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62828-FB48-3C85-48D6-AA492C57F60D}"/>
              </a:ext>
            </a:extLst>
          </p:cNvPr>
          <p:cNvSpPr>
            <a:spLocks noGrp="1"/>
          </p:cNvSpPr>
          <p:nvPr>
            <p:ph type="title"/>
          </p:nvPr>
        </p:nvSpPr>
        <p:spPr/>
        <p:txBody>
          <a:bodyPr/>
          <a:lstStyle/>
          <a:p>
            <a:r>
              <a:rPr lang="zh-CN" altLang="en-US" dirty="0"/>
              <a:t>五、</a:t>
            </a:r>
            <a:r>
              <a:rPr lang="en-US" altLang="zh-CN" dirty="0"/>
              <a:t>MAX31856</a:t>
            </a:r>
            <a:r>
              <a:rPr lang="zh-CN" altLang="en-US" dirty="0"/>
              <a:t>（</a:t>
            </a:r>
            <a:r>
              <a:rPr lang="en-US" altLang="zh-CN" dirty="0"/>
              <a:t>SPI</a:t>
            </a:r>
            <a:r>
              <a:rPr lang="zh-CN" altLang="en-US" dirty="0"/>
              <a:t>时序）</a:t>
            </a:r>
          </a:p>
        </p:txBody>
      </p:sp>
      <p:pic>
        <p:nvPicPr>
          <p:cNvPr id="5" name="内容占位符 4">
            <a:extLst>
              <a:ext uri="{FF2B5EF4-FFF2-40B4-BE49-F238E27FC236}">
                <a16:creationId xmlns:a16="http://schemas.microsoft.com/office/drawing/2014/main" id="{72CC9230-9169-FC52-5633-3024980069A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8399" y="1314000"/>
            <a:ext cx="5261182" cy="2449774"/>
          </a:xfrm>
        </p:spPr>
      </p:pic>
      <p:graphicFrame>
        <p:nvGraphicFramePr>
          <p:cNvPr id="6" name="表格 5">
            <a:extLst>
              <a:ext uri="{FF2B5EF4-FFF2-40B4-BE49-F238E27FC236}">
                <a16:creationId xmlns:a16="http://schemas.microsoft.com/office/drawing/2014/main" id="{DC4ED042-7744-A3D3-9719-2DE8DA2DC9D5}"/>
              </a:ext>
            </a:extLst>
          </p:cNvPr>
          <p:cNvGraphicFramePr>
            <a:graphicFrameLocks noGrp="1"/>
          </p:cNvGraphicFramePr>
          <p:nvPr>
            <p:extLst>
              <p:ext uri="{D42A27DB-BD31-4B8C-83A1-F6EECF244321}">
                <p14:modId xmlns:p14="http://schemas.microsoft.com/office/powerpoint/2010/main" val="2778480741"/>
              </p:ext>
            </p:extLst>
          </p:nvPr>
        </p:nvGraphicFramePr>
        <p:xfrm>
          <a:off x="6322421" y="1321711"/>
          <a:ext cx="5714021" cy="3495819"/>
        </p:xfrm>
        <a:graphic>
          <a:graphicData uri="http://schemas.openxmlformats.org/drawingml/2006/table">
            <a:tbl>
              <a:tblPr firstRow="1" bandRow="1">
                <a:tableStyleId>{5C22544A-7EE6-4342-B048-85BDC9FD1C3A}</a:tableStyleId>
              </a:tblPr>
              <a:tblGrid>
                <a:gridCol w="839301">
                  <a:extLst>
                    <a:ext uri="{9D8B030D-6E8A-4147-A177-3AD203B41FA5}">
                      <a16:colId xmlns:a16="http://schemas.microsoft.com/office/drawing/2014/main" val="2370614936"/>
                    </a:ext>
                  </a:extLst>
                </a:gridCol>
                <a:gridCol w="542578">
                  <a:extLst>
                    <a:ext uri="{9D8B030D-6E8A-4147-A177-3AD203B41FA5}">
                      <a16:colId xmlns:a16="http://schemas.microsoft.com/office/drawing/2014/main" val="243269449"/>
                    </a:ext>
                  </a:extLst>
                </a:gridCol>
                <a:gridCol w="525622">
                  <a:extLst>
                    <a:ext uri="{9D8B030D-6E8A-4147-A177-3AD203B41FA5}">
                      <a16:colId xmlns:a16="http://schemas.microsoft.com/office/drawing/2014/main" val="2054780179"/>
                    </a:ext>
                  </a:extLst>
                </a:gridCol>
                <a:gridCol w="644311">
                  <a:extLst>
                    <a:ext uri="{9D8B030D-6E8A-4147-A177-3AD203B41FA5}">
                      <a16:colId xmlns:a16="http://schemas.microsoft.com/office/drawing/2014/main" val="1314404784"/>
                    </a:ext>
                  </a:extLst>
                </a:gridCol>
                <a:gridCol w="3162209">
                  <a:extLst>
                    <a:ext uri="{9D8B030D-6E8A-4147-A177-3AD203B41FA5}">
                      <a16:colId xmlns:a16="http://schemas.microsoft.com/office/drawing/2014/main" val="1401068783"/>
                    </a:ext>
                  </a:extLst>
                </a:gridCol>
              </a:tblGrid>
              <a:tr h="284694">
                <a:tc>
                  <a:txBody>
                    <a:bodyPr/>
                    <a:lstStyle/>
                    <a:p>
                      <a:pPr algn="ctr"/>
                      <a:r>
                        <a:rPr lang="en-US" altLang="zh-CN" sz="1200" dirty="0"/>
                        <a:t>SYMBOL</a:t>
                      </a:r>
                      <a:endParaRPr lang="zh-CN" altLang="en-US" sz="1200" dirty="0"/>
                    </a:p>
                  </a:txBody>
                  <a:tcPr anchor="ctr"/>
                </a:tc>
                <a:tc>
                  <a:txBody>
                    <a:bodyPr/>
                    <a:lstStyle/>
                    <a:p>
                      <a:pPr algn="ctr"/>
                      <a:r>
                        <a:rPr lang="en-US" altLang="zh-CN" sz="1200" dirty="0"/>
                        <a:t>MIN</a:t>
                      </a:r>
                      <a:endParaRPr lang="zh-CN" altLang="en-US" sz="1200" dirty="0"/>
                    </a:p>
                  </a:txBody>
                  <a:tcPr anchor="ctr"/>
                </a:tc>
                <a:tc>
                  <a:txBody>
                    <a:bodyPr/>
                    <a:lstStyle/>
                    <a:p>
                      <a:pPr algn="ctr"/>
                      <a:r>
                        <a:rPr lang="en-US" altLang="zh-CN" sz="1200" dirty="0"/>
                        <a:t>MAX</a:t>
                      </a:r>
                      <a:endParaRPr lang="zh-CN" altLang="en-US" sz="1200" dirty="0"/>
                    </a:p>
                  </a:txBody>
                  <a:tcPr anchor="ctr"/>
                </a:tc>
                <a:tc>
                  <a:txBody>
                    <a:bodyPr/>
                    <a:lstStyle/>
                    <a:p>
                      <a:pPr algn="ctr"/>
                      <a:r>
                        <a:rPr lang="en-US" altLang="zh-CN" sz="1200" dirty="0"/>
                        <a:t>UNITS</a:t>
                      </a:r>
                      <a:endParaRPr lang="zh-CN" altLang="en-US" sz="1200" dirty="0"/>
                    </a:p>
                  </a:txBody>
                  <a:tcPr anchor="ctr"/>
                </a:tc>
                <a:tc>
                  <a:txBody>
                    <a:bodyPr/>
                    <a:lstStyle/>
                    <a:p>
                      <a:pPr algn="ctr"/>
                      <a:r>
                        <a:rPr lang="en-US" altLang="zh-CN" sz="1200" dirty="0"/>
                        <a:t>DESCRIPTION</a:t>
                      </a:r>
                      <a:endParaRPr lang="zh-CN" altLang="en-US" sz="1200" dirty="0"/>
                    </a:p>
                  </a:txBody>
                  <a:tcPr anchor="ctr"/>
                </a:tc>
                <a:extLst>
                  <a:ext uri="{0D108BD9-81ED-4DB2-BD59-A6C34878D82A}">
                    <a16:rowId xmlns:a16="http://schemas.microsoft.com/office/drawing/2014/main" val="255311075"/>
                  </a:ext>
                </a:extLst>
              </a:tr>
              <a:tr h="447821">
                <a:tc>
                  <a:txBody>
                    <a:bodyPr/>
                    <a:lstStyle/>
                    <a:p>
                      <a:pPr algn="ctr"/>
                      <a:r>
                        <a:rPr lang="en-US" altLang="zh-CN" sz="1200" dirty="0" err="1"/>
                        <a:t>tCC</a:t>
                      </a:r>
                      <a:endParaRPr lang="zh-CN" altLang="en-US" sz="1200" dirty="0"/>
                    </a:p>
                  </a:txBody>
                  <a:tcPr anchor="ctr"/>
                </a:tc>
                <a:tc>
                  <a:txBody>
                    <a:bodyPr/>
                    <a:lstStyle/>
                    <a:p>
                      <a:pPr algn="ctr"/>
                      <a:r>
                        <a:rPr lang="en-US" altLang="zh-CN" sz="1200" dirty="0"/>
                        <a:t>100</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a:t>ns</a:t>
                      </a:r>
                      <a:endParaRPr lang="zh-CN" altLang="en-US" sz="1200" dirty="0"/>
                    </a:p>
                  </a:txBody>
                  <a:tcPr anchor="ctr"/>
                </a:tc>
                <a:tc>
                  <a:txBody>
                    <a:bodyPr/>
                    <a:lstStyle/>
                    <a:p>
                      <a:pPr algn="l"/>
                      <a:r>
                        <a:rPr lang="en-US" altLang="zh-CN" sz="1200" dirty="0"/>
                        <a:t>CS</a:t>
                      </a:r>
                      <a:r>
                        <a:rPr lang="zh-CN" altLang="en-US" sz="1200" dirty="0"/>
                        <a:t>拉低后到首个</a:t>
                      </a:r>
                      <a:r>
                        <a:rPr lang="en-US" altLang="zh-CN" sz="1200" dirty="0"/>
                        <a:t>SCLK</a:t>
                      </a:r>
                      <a:r>
                        <a:rPr lang="zh-CN" altLang="en-US" sz="1200" dirty="0"/>
                        <a:t>下降沿之间需保持至少</a:t>
                      </a:r>
                      <a:r>
                        <a:rPr lang="en-US" altLang="zh-CN" sz="1200" dirty="0"/>
                        <a:t>100ns</a:t>
                      </a:r>
                      <a:r>
                        <a:rPr lang="zh-CN" altLang="en-US" sz="1200" dirty="0"/>
                        <a:t>，保证</a:t>
                      </a:r>
                      <a:r>
                        <a:rPr lang="en-US" altLang="zh-CN" sz="1200" dirty="0"/>
                        <a:t>SPI</a:t>
                      </a:r>
                      <a:r>
                        <a:rPr lang="zh-CN" altLang="en-US" sz="1200" dirty="0"/>
                        <a:t>启动准备。</a:t>
                      </a:r>
                    </a:p>
                  </a:txBody>
                  <a:tcPr anchor="ctr"/>
                </a:tc>
                <a:extLst>
                  <a:ext uri="{0D108BD9-81ED-4DB2-BD59-A6C34878D82A}">
                    <a16:rowId xmlns:a16="http://schemas.microsoft.com/office/drawing/2014/main" val="632608824"/>
                  </a:ext>
                </a:extLst>
              </a:tr>
              <a:tr h="426050">
                <a:tc>
                  <a:txBody>
                    <a:bodyPr/>
                    <a:lstStyle/>
                    <a:p>
                      <a:pPr algn="ctr"/>
                      <a:r>
                        <a:rPr lang="en-US" altLang="zh-CN" sz="1200" dirty="0" err="1"/>
                        <a:t>tDC</a:t>
                      </a:r>
                      <a:endParaRPr lang="zh-CN" altLang="en-US" sz="1200" dirty="0"/>
                    </a:p>
                  </a:txBody>
                  <a:tcPr anchor="ctr"/>
                </a:tc>
                <a:tc>
                  <a:txBody>
                    <a:bodyPr/>
                    <a:lstStyle/>
                    <a:p>
                      <a:pPr algn="ctr"/>
                      <a:r>
                        <a:rPr lang="en-US" altLang="zh-CN" sz="1200" dirty="0"/>
                        <a:t>35</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a:t>ns</a:t>
                      </a:r>
                      <a:endParaRPr lang="zh-CN" altLang="en-US" sz="1200" dirty="0"/>
                    </a:p>
                  </a:txBody>
                  <a:tcPr anchor="ctr"/>
                </a:tc>
                <a:tc>
                  <a:txBody>
                    <a:bodyPr/>
                    <a:lstStyle/>
                    <a:p>
                      <a:pPr algn="l"/>
                      <a:r>
                        <a:rPr lang="zh-CN" altLang="en-US" sz="1200" dirty="0"/>
                        <a:t>数据在</a:t>
                      </a:r>
                      <a:r>
                        <a:rPr lang="en-US" altLang="zh-CN" sz="1200" dirty="0"/>
                        <a:t>SCLK</a:t>
                      </a:r>
                      <a:r>
                        <a:rPr lang="zh-CN" altLang="en-US" sz="1200" dirty="0"/>
                        <a:t>采样边沿前应稳定至少</a:t>
                      </a:r>
                      <a:r>
                        <a:rPr lang="en-US" altLang="zh-CN" sz="1200" dirty="0"/>
                        <a:t>35ns</a:t>
                      </a:r>
                      <a:r>
                        <a:rPr lang="zh-CN" altLang="en-US" sz="1200" dirty="0"/>
                        <a:t>，避免采样错误。</a:t>
                      </a:r>
                    </a:p>
                  </a:txBody>
                  <a:tcPr anchor="ctr"/>
                </a:tc>
                <a:extLst>
                  <a:ext uri="{0D108BD9-81ED-4DB2-BD59-A6C34878D82A}">
                    <a16:rowId xmlns:a16="http://schemas.microsoft.com/office/drawing/2014/main" val="3751398179"/>
                  </a:ext>
                </a:extLst>
              </a:tr>
              <a:tr h="439113">
                <a:tc>
                  <a:txBody>
                    <a:bodyPr/>
                    <a:lstStyle/>
                    <a:p>
                      <a:pPr algn="ctr"/>
                      <a:r>
                        <a:rPr lang="en-US" altLang="zh-CN" sz="1200" dirty="0" err="1"/>
                        <a:t>tCDH</a:t>
                      </a:r>
                      <a:endParaRPr lang="zh-CN" altLang="en-US" sz="1200" dirty="0"/>
                    </a:p>
                  </a:txBody>
                  <a:tcPr anchor="ctr"/>
                </a:tc>
                <a:tc>
                  <a:txBody>
                    <a:bodyPr/>
                    <a:lstStyle/>
                    <a:p>
                      <a:pPr algn="ctr"/>
                      <a:r>
                        <a:rPr lang="en-US" altLang="zh-CN" sz="1200" dirty="0"/>
                        <a:t>35</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a:t>ns</a:t>
                      </a:r>
                      <a:endParaRPr lang="zh-CN" altLang="en-US" sz="1200" dirty="0"/>
                    </a:p>
                  </a:txBody>
                  <a:tcPr anchor="ctr"/>
                </a:tc>
                <a:tc>
                  <a:txBody>
                    <a:bodyPr/>
                    <a:lstStyle/>
                    <a:p>
                      <a:pPr algn="l"/>
                      <a:r>
                        <a:rPr lang="en-US" altLang="zh-CN" sz="1200" dirty="0"/>
                        <a:t>SCLK</a:t>
                      </a:r>
                      <a:r>
                        <a:rPr lang="zh-CN" altLang="en-US" sz="1200" dirty="0"/>
                        <a:t>采样边沿后，数据应保持至少</a:t>
                      </a:r>
                      <a:r>
                        <a:rPr lang="en-US" altLang="zh-CN" sz="1200" dirty="0"/>
                        <a:t>35ns</a:t>
                      </a:r>
                      <a:r>
                        <a:rPr lang="zh-CN" altLang="en-US" sz="1200" dirty="0"/>
                        <a:t>，确保正确锁存。</a:t>
                      </a:r>
                    </a:p>
                  </a:txBody>
                  <a:tcPr anchor="ctr"/>
                </a:tc>
                <a:extLst>
                  <a:ext uri="{0D108BD9-81ED-4DB2-BD59-A6C34878D82A}">
                    <a16:rowId xmlns:a16="http://schemas.microsoft.com/office/drawing/2014/main" val="2405070455"/>
                  </a:ext>
                </a:extLst>
              </a:tr>
              <a:tr h="467925">
                <a:tc>
                  <a:txBody>
                    <a:bodyPr/>
                    <a:lstStyle/>
                    <a:p>
                      <a:pPr algn="ctr"/>
                      <a:r>
                        <a:rPr lang="en-US" altLang="zh-CN" sz="1200" dirty="0" err="1"/>
                        <a:t>tCH</a:t>
                      </a:r>
                      <a:r>
                        <a:rPr lang="zh-CN" altLang="en-US" sz="1200" dirty="0"/>
                        <a:t>、</a:t>
                      </a:r>
                      <a:r>
                        <a:rPr lang="en-US" altLang="zh-CN" sz="1200" dirty="0" err="1"/>
                        <a:t>tCL</a:t>
                      </a:r>
                      <a:endParaRPr lang="zh-CN" altLang="en-US" sz="1200" dirty="0"/>
                    </a:p>
                  </a:txBody>
                  <a:tcPr anchor="ctr"/>
                </a:tc>
                <a:tc>
                  <a:txBody>
                    <a:bodyPr/>
                    <a:lstStyle/>
                    <a:p>
                      <a:pPr algn="ctr"/>
                      <a:r>
                        <a:rPr lang="en-US" altLang="zh-CN" sz="1200" dirty="0"/>
                        <a:t>100</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a:t>ns</a:t>
                      </a:r>
                      <a:endParaRPr lang="zh-CN" altLang="en-US" sz="1200" dirty="0"/>
                    </a:p>
                  </a:txBody>
                  <a:tcPr anchor="ctr"/>
                </a:tc>
                <a:tc>
                  <a:txBody>
                    <a:bodyPr/>
                    <a:lstStyle/>
                    <a:p>
                      <a:pPr algn="l"/>
                      <a:r>
                        <a:rPr lang="en-US" altLang="zh-CN" sz="1200" dirty="0"/>
                        <a:t>SCLK</a:t>
                      </a:r>
                      <a:r>
                        <a:rPr lang="zh-CN" altLang="en-US" sz="1200" dirty="0"/>
                        <a:t>高、低电平各持续至少</a:t>
                      </a:r>
                      <a:r>
                        <a:rPr lang="en-US" altLang="zh-CN" sz="1200" dirty="0"/>
                        <a:t>100ns</a:t>
                      </a:r>
                      <a:r>
                        <a:rPr lang="zh-CN" altLang="en-US" sz="1200" dirty="0"/>
                        <a:t>，保证完整时钟周期。</a:t>
                      </a:r>
                    </a:p>
                  </a:txBody>
                  <a:tcPr anchor="ctr"/>
                </a:tc>
                <a:extLst>
                  <a:ext uri="{0D108BD9-81ED-4DB2-BD59-A6C34878D82A}">
                    <a16:rowId xmlns:a16="http://schemas.microsoft.com/office/drawing/2014/main" val="2802712558"/>
                  </a:ext>
                </a:extLst>
              </a:tr>
              <a:tr h="454513">
                <a:tc>
                  <a:txBody>
                    <a:bodyPr/>
                    <a:lstStyle/>
                    <a:p>
                      <a:pPr algn="ctr"/>
                      <a:r>
                        <a:rPr lang="en-US" altLang="zh-CN" sz="1200" dirty="0" err="1"/>
                        <a:t>tR</a:t>
                      </a:r>
                      <a:r>
                        <a:rPr lang="zh-CN" altLang="en-US" sz="1200" dirty="0"/>
                        <a:t>、</a:t>
                      </a:r>
                      <a:r>
                        <a:rPr lang="en-US" altLang="zh-CN" sz="1200" dirty="0" err="1"/>
                        <a:t>tF</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a:t>200</a:t>
                      </a:r>
                      <a:endParaRPr lang="zh-CN" altLang="en-US" sz="1200" dirty="0"/>
                    </a:p>
                  </a:txBody>
                  <a:tcPr anchor="ctr"/>
                </a:tc>
                <a:tc>
                  <a:txBody>
                    <a:bodyPr/>
                    <a:lstStyle/>
                    <a:p>
                      <a:pPr algn="ctr"/>
                      <a:r>
                        <a:rPr lang="en-US" altLang="zh-CN" sz="1200" dirty="0"/>
                        <a:t>ns</a:t>
                      </a:r>
                      <a:endParaRPr lang="zh-CN" altLang="en-US" sz="1200" dirty="0"/>
                    </a:p>
                  </a:txBody>
                  <a:tcPr anchor="ctr"/>
                </a:tc>
                <a:tc>
                  <a:txBody>
                    <a:bodyPr/>
                    <a:lstStyle/>
                    <a:p>
                      <a:pPr algn="l"/>
                      <a:r>
                        <a:rPr lang="en-US" altLang="zh-CN" sz="1200" dirty="0"/>
                        <a:t>SCLK</a:t>
                      </a:r>
                      <a:r>
                        <a:rPr lang="zh-CN" altLang="en-US" sz="1200" dirty="0"/>
                        <a:t>上升、下降时间不得超过</a:t>
                      </a:r>
                      <a:r>
                        <a:rPr lang="en-US" altLang="zh-CN" sz="1200" dirty="0"/>
                        <a:t>200ns</a:t>
                      </a:r>
                      <a:r>
                        <a:rPr lang="zh-CN" altLang="en-US" sz="1200" dirty="0"/>
                        <a:t>，防止边沿过慢导致信号失真。</a:t>
                      </a:r>
                    </a:p>
                  </a:txBody>
                  <a:tcPr anchor="ctr"/>
                </a:tc>
                <a:extLst>
                  <a:ext uri="{0D108BD9-81ED-4DB2-BD59-A6C34878D82A}">
                    <a16:rowId xmlns:a16="http://schemas.microsoft.com/office/drawing/2014/main" val="902532952"/>
                  </a:ext>
                </a:extLst>
              </a:tr>
              <a:tr h="430505">
                <a:tc>
                  <a:txBody>
                    <a:bodyPr/>
                    <a:lstStyle/>
                    <a:p>
                      <a:pPr algn="ctr"/>
                      <a:r>
                        <a:rPr lang="en-US" altLang="zh-CN" sz="1200" dirty="0" err="1"/>
                        <a:t>tCCH</a:t>
                      </a:r>
                      <a:endParaRPr lang="zh-CN" altLang="en-US" sz="1200" dirty="0"/>
                    </a:p>
                  </a:txBody>
                  <a:tcPr anchor="ctr"/>
                </a:tc>
                <a:tc>
                  <a:txBody>
                    <a:bodyPr/>
                    <a:lstStyle/>
                    <a:p>
                      <a:pPr algn="ctr"/>
                      <a:r>
                        <a:rPr lang="en-US" altLang="zh-CN" sz="1200" dirty="0"/>
                        <a:t>100</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a:t>ns</a:t>
                      </a:r>
                      <a:endParaRPr lang="zh-CN" altLang="en-US" sz="1200" dirty="0"/>
                    </a:p>
                  </a:txBody>
                  <a:tcPr anchor="ctr"/>
                </a:tc>
                <a:tc>
                  <a:txBody>
                    <a:bodyPr/>
                    <a:lstStyle/>
                    <a:p>
                      <a:pPr algn="l"/>
                      <a:r>
                        <a:rPr lang="zh-CN" altLang="en-US" sz="1200" dirty="0"/>
                        <a:t>最后一条</a:t>
                      </a:r>
                      <a:r>
                        <a:rPr lang="en-US" altLang="zh-CN" sz="1200" dirty="0"/>
                        <a:t>SCLK</a:t>
                      </a:r>
                      <a:r>
                        <a:rPr lang="zh-CN" altLang="en-US" sz="1200" dirty="0"/>
                        <a:t>边沿后，</a:t>
                      </a:r>
                      <a:r>
                        <a:rPr lang="en-US" altLang="zh-CN" sz="1200" dirty="0"/>
                        <a:t>CS</a:t>
                      </a:r>
                      <a:r>
                        <a:rPr lang="zh-CN" altLang="en-US" sz="1200" dirty="0"/>
                        <a:t>仍需保持低电平至少</a:t>
                      </a:r>
                      <a:r>
                        <a:rPr lang="en-US" altLang="zh-CN" sz="1200" dirty="0"/>
                        <a:t>100ns</a:t>
                      </a:r>
                      <a:r>
                        <a:rPr lang="zh-CN" altLang="en-US" sz="1200" dirty="0"/>
                        <a:t>，确保最后位数据传输。</a:t>
                      </a:r>
                    </a:p>
                  </a:txBody>
                  <a:tcPr anchor="ctr"/>
                </a:tc>
                <a:extLst>
                  <a:ext uri="{0D108BD9-81ED-4DB2-BD59-A6C34878D82A}">
                    <a16:rowId xmlns:a16="http://schemas.microsoft.com/office/drawing/2014/main" val="1254996677"/>
                  </a:ext>
                </a:extLst>
              </a:tr>
              <a:tr h="439498">
                <a:tc>
                  <a:txBody>
                    <a:bodyPr/>
                    <a:lstStyle/>
                    <a:p>
                      <a:pPr algn="ctr"/>
                      <a:r>
                        <a:rPr lang="en-US" altLang="zh-CN" sz="1200" dirty="0" err="1"/>
                        <a:t>tCWH</a:t>
                      </a:r>
                      <a:endParaRPr lang="zh-CN" altLang="en-US" sz="1200" dirty="0"/>
                    </a:p>
                  </a:txBody>
                  <a:tcPr anchor="ctr"/>
                </a:tc>
                <a:tc>
                  <a:txBody>
                    <a:bodyPr/>
                    <a:lstStyle/>
                    <a:p>
                      <a:pPr algn="ctr"/>
                      <a:r>
                        <a:rPr lang="en-US" altLang="zh-CN" sz="1200" dirty="0"/>
                        <a:t>400</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a:t>ns</a:t>
                      </a:r>
                      <a:endParaRPr lang="zh-CN" altLang="en-US" sz="1200" dirty="0"/>
                    </a:p>
                  </a:txBody>
                  <a:tcPr anchor="ctr"/>
                </a:tc>
                <a:tc>
                  <a:txBody>
                    <a:bodyPr/>
                    <a:lstStyle/>
                    <a:p>
                      <a:pPr algn="l"/>
                      <a:r>
                        <a:rPr lang="zh-CN" altLang="en-US" sz="1200" dirty="0"/>
                        <a:t>两次</a:t>
                      </a:r>
                      <a:r>
                        <a:rPr lang="en-US" altLang="zh-CN" sz="1200" dirty="0"/>
                        <a:t>CS</a:t>
                      </a:r>
                      <a:r>
                        <a:rPr lang="zh-CN" altLang="en-US" sz="1200" dirty="0"/>
                        <a:t>拉低之间需间隔至少</a:t>
                      </a:r>
                      <a:r>
                        <a:rPr lang="en-US" altLang="zh-CN" sz="1200" dirty="0"/>
                        <a:t>400ns</a:t>
                      </a:r>
                      <a:r>
                        <a:rPr lang="zh-CN" altLang="en-US" sz="1200" dirty="0"/>
                        <a:t>，为下一次通信做充分准备。</a:t>
                      </a:r>
                    </a:p>
                  </a:txBody>
                  <a:tcPr anchor="ctr"/>
                </a:tc>
                <a:extLst>
                  <a:ext uri="{0D108BD9-81ED-4DB2-BD59-A6C34878D82A}">
                    <a16:rowId xmlns:a16="http://schemas.microsoft.com/office/drawing/2014/main" val="2123125913"/>
                  </a:ext>
                </a:extLst>
              </a:tr>
            </a:tbl>
          </a:graphicData>
        </a:graphic>
      </p:graphicFrame>
      <p:sp>
        <p:nvSpPr>
          <p:cNvPr id="7" name="文本框 6">
            <a:extLst>
              <a:ext uri="{FF2B5EF4-FFF2-40B4-BE49-F238E27FC236}">
                <a16:creationId xmlns:a16="http://schemas.microsoft.com/office/drawing/2014/main" id="{17DB3343-C889-FD21-5045-5E8DF16B4FF1}"/>
              </a:ext>
            </a:extLst>
          </p:cNvPr>
          <p:cNvSpPr txBox="1"/>
          <p:nvPr/>
        </p:nvSpPr>
        <p:spPr>
          <a:xfrm>
            <a:off x="608401" y="3771485"/>
            <a:ext cx="5261180" cy="2839495"/>
          </a:xfrm>
          <a:prstGeom prst="rect">
            <a:avLst/>
          </a:prstGeom>
          <a:noFill/>
        </p:spPr>
        <p:txBody>
          <a:bodyPr wrap="square" rtlCol="0">
            <a:spAutoFit/>
          </a:bodyPr>
          <a:lstStyle/>
          <a:p>
            <a:pPr>
              <a:lnSpc>
                <a:spcPct val="150000"/>
              </a:lnSpc>
            </a:pPr>
            <a:r>
              <a:rPr lang="zh-CN" altLang="en-US" sz="800" dirty="0"/>
              <a:t>上图为官方参考手册中</a:t>
            </a:r>
            <a:r>
              <a:rPr lang="en-US" altLang="zh-CN" sz="800" dirty="0"/>
              <a:t>SPI</a:t>
            </a:r>
            <a:r>
              <a:rPr lang="zh-CN" altLang="en-US" sz="800" dirty="0"/>
              <a:t>时序的</a:t>
            </a:r>
            <a:r>
              <a:rPr lang="zh-CN" altLang="en-US" sz="800" b="1" dirty="0"/>
              <a:t>写时序</a:t>
            </a:r>
            <a:r>
              <a:rPr lang="zh-CN" altLang="en-US" sz="800" dirty="0"/>
              <a:t>，</a:t>
            </a:r>
            <a:r>
              <a:rPr lang="en-US" altLang="zh-CN" sz="800" dirty="0"/>
              <a:t>MAX31856</a:t>
            </a:r>
            <a:r>
              <a:rPr lang="zh-CN" altLang="en-US" sz="800" dirty="0"/>
              <a:t>强制规定</a:t>
            </a:r>
            <a:r>
              <a:rPr lang="en-US" altLang="zh-CN" sz="800" dirty="0"/>
              <a:t>SPI</a:t>
            </a:r>
            <a:r>
              <a:rPr lang="zh-CN" altLang="en-US" sz="800" dirty="0"/>
              <a:t>时序的</a:t>
            </a:r>
            <a:r>
              <a:rPr lang="en-US" altLang="zh-CN" sz="800" dirty="0"/>
              <a:t>CPHA</a:t>
            </a:r>
            <a:r>
              <a:rPr lang="zh-CN" altLang="en-US" sz="800" dirty="0"/>
              <a:t>为</a:t>
            </a:r>
            <a:r>
              <a:rPr lang="en-US" altLang="zh-CN" sz="800" dirty="0"/>
              <a:t>1</a:t>
            </a:r>
            <a:r>
              <a:rPr lang="zh-CN" altLang="en-US" sz="800" dirty="0"/>
              <a:t>，</a:t>
            </a:r>
            <a:r>
              <a:rPr lang="en-US" altLang="zh-CN" sz="800" dirty="0"/>
              <a:t>CPOL</a:t>
            </a:r>
            <a:r>
              <a:rPr lang="zh-CN" altLang="en-US" sz="800" dirty="0"/>
              <a:t>可自定义，图中为</a:t>
            </a:r>
            <a:r>
              <a:rPr lang="en-US" altLang="zh-CN" sz="800" dirty="0"/>
              <a:t>1</a:t>
            </a:r>
            <a:r>
              <a:rPr lang="zh-CN" altLang="en-US" sz="800" dirty="0"/>
              <a:t>。即</a:t>
            </a:r>
            <a:r>
              <a:rPr lang="en-US" altLang="zh-CN" sz="800" dirty="0"/>
              <a:t>SCLK</a:t>
            </a:r>
            <a:r>
              <a:rPr lang="zh-CN" altLang="en-US" sz="800" dirty="0"/>
              <a:t>的</a:t>
            </a:r>
            <a:r>
              <a:rPr lang="zh-CN" altLang="en-US" sz="800" b="1" dirty="0"/>
              <a:t>下降沿移出数据，上升沿移入数据</a:t>
            </a:r>
            <a:r>
              <a:rPr lang="zh-CN" altLang="en-US" sz="800" dirty="0"/>
              <a:t>。</a:t>
            </a:r>
            <a:endParaRPr lang="en-US" altLang="zh-CN" sz="800" dirty="0"/>
          </a:p>
          <a:p>
            <a:pPr>
              <a:lnSpc>
                <a:spcPct val="150000"/>
              </a:lnSpc>
            </a:pPr>
            <a:r>
              <a:rPr lang="en-US" altLang="zh-CN" sz="800" dirty="0"/>
              <a:t>WRITE ADDRESS BYTE </a:t>
            </a:r>
            <a:r>
              <a:rPr lang="zh-CN" altLang="en-US" sz="800" dirty="0"/>
              <a:t>部分：</a:t>
            </a:r>
            <a:endParaRPr lang="en-US" altLang="zh-CN" sz="800" dirty="0"/>
          </a:p>
          <a:p>
            <a:pPr marL="228600" indent="-228600">
              <a:lnSpc>
                <a:spcPct val="150000"/>
              </a:lnSpc>
              <a:buFont typeface="+mj-lt"/>
              <a:buAutoNum type="arabicPeriod"/>
            </a:pPr>
            <a:r>
              <a:rPr lang="zh-CN" altLang="en-US" sz="800" dirty="0"/>
              <a:t>单片机拉低</a:t>
            </a:r>
            <a:r>
              <a:rPr lang="en-US" altLang="zh-CN" sz="800" dirty="0"/>
              <a:t>CS</a:t>
            </a:r>
            <a:r>
              <a:rPr lang="zh-CN" altLang="en-US" sz="800" dirty="0"/>
              <a:t>，选中</a:t>
            </a:r>
            <a:r>
              <a:rPr lang="en-US" altLang="zh-CN" sz="800" dirty="0"/>
              <a:t>MAX31856</a:t>
            </a:r>
          </a:p>
          <a:p>
            <a:pPr marL="228600" indent="-228600">
              <a:lnSpc>
                <a:spcPct val="150000"/>
              </a:lnSpc>
              <a:buFont typeface="+mj-lt"/>
              <a:buAutoNum type="arabicPeriod"/>
            </a:pPr>
            <a:r>
              <a:rPr lang="zh-CN" altLang="en-US" sz="800" dirty="0"/>
              <a:t>在</a:t>
            </a:r>
            <a:r>
              <a:rPr lang="en-US" altLang="zh-CN" sz="800" dirty="0"/>
              <a:t>SCLK</a:t>
            </a:r>
            <a:r>
              <a:rPr lang="zh-CN" altLang="en-US" sz="800" dirty="0"/>
              <a:t>的下降沿，单片机将数据发送到</a:t>
            </a:r>
            <a:r>
              <a:rPr lang="en-US" altLang="zh-CN" sz="800" dirty="0"/>
              <a:t>SDI</a:t>
            </a:r>
            <a:r>
              <a:rPr lang="zh-CN" altLang="en-US" sz="800" dirty="0"/>
              <a:t>线上</a:t>
            </a:r>
            <a:endParaRPr lang="en-US" altLang="zh-CN" sz="800" dirty="0"/>
          </a:p>
          <a:p>
            <a:pPr marL="228600" indent="-228600">
              <a:lnSpc>
                <a:spcPct val="150000"/>
              </a:lnSpc>
              <a:buFont typeface="+mj-lt"/>
              <a:buAutoNum type="arabicPeriod"/>
            </a:pPr>
            <a:r>
              <a:rPr lang="zh-CN" altLang="en-US" sz="800" dirty="0"/>
              <a:t>在</a:t>
            </a:r>
            <a:r>
              <a:rPr lang="en-US" altLang="zh-CN" sz="800" dirty="0"/>
              <a:t>SCLK</a:t>
            </a:r>
            <a:r>
              <a:rPr lang="zh-CN" altLang="en-US" sz="800" dirty="0"/>
              <a:t>的上升沿，</a:t>
            </a:r>
            <a:r>
              <a:rPr lang="en-US" altLang="zh-CN" sz="800" dirty="0"/>
              <a:t>MAX31856</a:t>
            </a:r>
            <a:r>
              <a:rPr lang="zh-CN" altLang="en-US" sz="800" dirty="0"/>
              <a:t>接收</a:t>
            </a:r>
            <a:r>
              <a:rPr lang="en-US" altLang="zh-CN" sz="800" dirty="0"/>
              <a:t>SDI</a:t>
            </a:r>
            <a:r>
              <a:rPr lang="zh-CN" altLang="en-US" sz="800" dirty="0"/>
              <a:t>线上的数据</a:t>
            </a:r>
            <a:endParaRPr lang="en-US" altLang="zh-CN" sz="800" dirty="0"/>
          </a:p>
          <a:p>
            <a:pPr marL="228600" indent="-228600">
              <a:lnSpc>
                <a:spcPct val="150000"/>
              </a:lnSpc>
              <a:buFont typeface="+mj-lt"/>
              <a:buAutoNum type="arabicPeriod"/>
            </a:pPr>
            <a:r>
              <a:rPr lang="zh-CN" altLang="en-US" sz="800" dirty="0"/>
              <a:t>重复执行操作</a:t>
            </a:r>
            <a:r>
              <a:rPr lang="en-US" altLang="zh-CN" sz="800" dirty="0"/>
              <a:t>2</a:t>
            </a:r>
            <a:r>
              <a:rPr lang="zh-CN" altLang="en-US" sz="800" dirty="0"/>
              <a:t>、</a:t>
            </a:r>
            <a:r>
              <a:rPr lang="en-US" altLang="zh-CN" sz="800" dirty="0"/>
              <a:t>3</a:t>
            </a:r>
            <a:r>
              <a:rPr lang="zh-CN" altLang="en-US" sz="800" dirty="0"/>
              <a:t>。向</a:t>
            </a:r>
            <a:r>
              <a:rPr lang="en-US" altLang="zh-CN" sz="800" dirty="0"/>
              <a:t>MAX31856</a:t>
            </a:r>
            <a:r>
              <a:rPr lang="zh-CN" altLang="en-US" sz="800" dirty="0"/>
              <a:t>写入要操作寄存器地址</a:t>
            </a:r>
            <a:endParaRPr lang="en-US" altLang="zh-CN" sz="800" dirty="0"/>
          </a:p>
          <a:p>
            <a:pPr>
              <a:lnSpc>
                <a:spcPct val="150000"/>
              </a:lnSpc>
            </a:pPr>
            <a:r>
              <a:rPr lang="en-US" altLang="zh-CN" sz="800" dirty="0"/>
              <a:t>WRITE DATA BYTE </a:t>
            </a:r>
            <a:r>
              <a:rPr lang="zh-CN" altLang="en-US" sz="800" dirty="0"/>
              <a:t>部分：</a:t>
            </a:r>
            <a:endParaRPr lang="en-US" altLang="zh-CN" sz="800" dirty="0"/>
          </a:p>
          <a:p>
            <a:pPr marL="228600" indent="-228600">
              <a:lnSpc>
                <a:spcPct val="150000"/>
              </a:lnSpc>
              <a:buFont typeface="+mj-lt"/>
              <a:buAutoNum type="arabicPeriod"/>
            </a:pPr>
            <a:r>
              <a:rPr lang="zh-CN" altLang="en-US" sz="800" dirty="0"/>
              <a:t>接着</a:t>
            </a:r>
            <a:r>
              <a:rPr lang="en-US" altLang="zh-CN" sz="800" dirty="0"/>
              <a:t>WRITE ADDRESS BYTE </a:t>
            </a:r>
            <a:r>
              <a:rPr lang="zh-CN" altLang="en-US" sz="800" dirty="0"/>
              <a:t>部分，继续运行</a:t>
            </a:r>
          </a:p>
          <a:p>
            <a:pPr marL="228600" indent="-228600">
              <a:lnSpc>
                <a:spcPct val="150000"/>
              </a:lnSpc>
              <a:buFont typeface="+mj-lt"/>
              <a:buAutoNum type="arabicPeriod"/>
            </a:pPr>
            <a:r>
              <a:rPr lang="zh-CN" altLang="en-US" sz="800" dirty="0"/>
              <a:t>在</a:t>
            </a:r>
            <a:r>
              <a:rPr lang="en-US" altLang="zh-CN" sz="800" dirty="0"/>
              <a:t>SCLK</a:t>
            </a:r>
            <a:r>
              <a:rPr lang="zh-CN" altLang="en-US" sz="800" dirty="0"/>
              <a:t>的下降沿，单片机将数据发送到</a:t>
            </a:r>
            <a:r>
              <a:rPr lang="en-US" altLang="zh-CN" sz="800" dirty="0"/>
              <a:t>SDI</a:t>
            </a:r>
            <a:r>
              <a:rPr lang="zh-CN" altLang="en-US" sz="800" dirty="0"/>
              <a:t>线上</a:t>
            </a:r>
          </a:p>
          <a:p>
            <a:pPr marL="228600" indent="-228600">
              <a:lnSpc>
                <a:spcPct val="150000"/>
              </a:lnSpc>
              <a:buFont typeface="+mj-lt"/>
              <a:buAutoNum type="arabicPeriod"/>
            </a:pPr>
            <a:r>
              <a:rPr lang="zh-CN" altLang="en-US" sz="800" dirty="0"/>
              <a:t>在</a:t>
            </a:r>
            <a:r>
              <a:rPr lang="en-US" altLang="zh-CN" sz="800" dirty="0"/>
              <a:t>SCLK</a:t>
            </a:r>
            <a:r>
              <a:rPr lang="zh-CN" altLang="en-US" sz="800" dirty="0"/>
              <a:t>的上升沿，</a:t>
            </a:r>
            <a:r>
              <a:rPr lang="en-US" altLang="zh-CN" sz="800" dirty="0"/>
              <a:t>MAX31856</a:t>
            </a:r>
            <a:r>
              <a:rPr lang="zh-CN" altLang="en-US" sz="800" dirty="0"/>
              <a:t>接收</a:t>
            </a:r>
            <a:r>
              <a:rPr lang="en-US" altLang="zh-CN" sz="800" dirty="0"/>
              <a:t>SDI</a:t>
            </a:r>
            <a:r>
              <a:rPr lang="zh-CN" altLang="en-US" sz="800" dirty="0"/>
              <a:t>线上的数据</a:t>
            </a:r>
          </a:p>
          <a:p>
            <a:pPr marL="228600" indent="-228600">
              <a:lnSpc>
                <a:spcPct val="150000"/>
              </a:lnSpc>
              <a:buFont typeface="+mj-lt"/>
              <a:buAutoNum type="arabicPeriod"/>
            </a:pPr>
            <a:r>
              <a:rPr lang="zh-CN" altLang="en-US" sz="800" dirty="0"/>
              <a:t>重复执行操作</a:t>
            </a:r>
            <a:r>
              <a:rPr lang="en-US" altLang="zh-CN" sz="800" dirty="0"/>
              <a:t>2</a:t>
            </a:r>
            <a:r>
              <a:rPr lang="zh-CN" altLang="en-US" sz="800" dirty="0"/>
              <a:t>、</a:t>
            </a:r>
            <a:r>
              <a:rPr lang="en-US" altLang="zh-CN" sz="800" dirty="0"/>
              <a:t>3</a:t>
            </a:r>
            <a:r>
              <a:rPr lang="zh-CN" altLang="en-US" sz="800" dirty="0"/>
              <a:t>。向</a:t>
            </a:r>
            <a:r>
              <a:rPr lang="en-US" altLang="zh-CN" sz="800" dirty="0"/>
              <a:t>MAX31856</a:t>
            </a:r>
            <a:r>
              <a:rPr lang="zh-CN" altLang="en-US" sz="800" dirty="0"/>
              <a:t>的指定寄存器写入指定数据</a:t>
            </a:r>
            <a:endParaRPr lang="en-US" altLang="zh-CN" sz="800" dirty="0"/>
          </a:p>
          <a:p>
            <a:pPr>
              <a:lnSpc>
                <a:spcPct val="150000"/>
              </a:lnSpc>
            </a:pPr>
            <a:endParaRPr lang="en-US" altLang="zh-CN" sz="800" dirty="0"/>
          </a:p>
          <a:p>
            <a:pPr>
              <a:lnSpc>
                <a:spcPct val="150000"/>
              </a:lnSpc>
            </a:pPr>
            <a:r>
              <a:rPr lang="zh-CN" altLang="en-US" sz="800" dirty="0"/>
              <a:t>注意</a:t>
            </a:r>
            <a:r>
              <a:rPr lang="en-US" altLang="zh-CN" sz="800" dirty="0"/>
              <a:t>SPI</a:t>
            </a:r>
            <a:r>
              <a:rPr lang="zh-CN" altLang="en-US" sz="800" dirty="0"/>
              <a:t>时钟的最大频率（</a:t>
            </a:r>
            <a:r>
              <a:rPr lang="en-US" altLang="zh-CN" sz="800" dirty="0" err="1"/>
              <a:t>fSCL</a:t>
            </a:r>
            <a:r>
              <a:rPr lang="zh-CN" altLang="en-US" sz="800" dirty="0"/>
              <a:t>）为</a:t>
            </a:r>
            <a:r>
              <a:rPr lang="en-US" altLang="zh-CN" sz="800" dirty="0"/>
              <a:t>5MHz</a:t>
            </a:r>
            <a:r>
              <a:rPr lang="zh-CN" altLang="en-US" sz="800" dirty="0"/>
              <a:t>，即</a:t>
            </a:r>
            <a:r>
              <a:rPr lang="en-US" altLang="zh-CN" sz="800" dirty="0"/>
              <a:t>SCLK</a:t>
            </a:r>
            <a:r>
              <a:rPr lang="zh-CN" altLang="en-US" sz="800" dirty="0"/>
              <a:t>的一个周期不能大于</a:t>
            </a:r>
            <a:r>
              <a:rPr lang="en-US" altLang="zh-CN" sz="800" dirty="0"/>
              <a:t>5MHz</a:t>
            </a:r>
            <a:r>
              <a:rPr lang="zh-CN" altLang="en-US" sz="800" dirty="0"/>
              <a:t>。</a:t>
            </a:r>
            <a:endParaRPr lang="en-US" altLang="zh-CN" sz="800" dirty="0"/>
          </a:p>
          <a:p>
            <a:pPr>
              <a:lnSpc>
                <a:spcPct val="150000"/>
              </a:lnSpc>
            </a:pPr>
            <a:r>
              <a:rPr lang="zh-CN" altLang="en-US" sz="800" dirty="0"/>
              <a:t>在热电偶电压转换平均模式为</a:t>
            </a:r>
            <a:r>
              <a:rPr lang="en-US" altLang="zh-CN" sz="800" dirty="0"/>
              <a:t>1</a:t>
            </a:r>
            <a:r>
              <a:rPr lang="zh-CN" altLang="en-US" sz="800" dirty="0"/>
              <a:t>个采样点平均的情况下，保证</a:t>
            </a:r>
            <a:r>
              <a:rPr lang="en-US" altLang="zh-CN" sz="800" dirty="0"/>
              <a:t>MAX31856</a:t>
            </a:r>
            <a:r>
              <a:rPr lang="zh-CN" altLang="en-US" sz="800" dirty="0"/>
              <a:t>的采样周期大于</a:t>
            </a:r>
            <a:r>
              <a:rPr lang="en-US" altLang="zh-CN" sz="800" dirty="0"/>
              <a:t>185ms</a:t>
            </a:r>
            <a:endParaRPr lang="zh-CN" altLang="en-US" sz="800" dirty="0"/>
          </a:p>
        </p:txBody>
      </p:sp>
    </p:spTree>
    <p:extLst>
      <p:ext uri="{BB962C8B-B14F-4D97-AF65-F5344CB8AC3E}">
        <p14:creationId xmlns:p14="http://schemas.microsoft.com/office/powerpoint/2010/main" val="862599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32624-BB7C-CE5C-605A-606CECB1FC73}"/>
              </a:ext>
            </a:extLst>
          </p:cNvPr>
          <p:cNvSpPr>
            <a:spLocks noGrp="1"/>
          </p:cNvSpPr>
          <p:nvPr>
            <p:ph type="title"/>
          </p:nvPr>
        </p:nvSpPr>
        <p:spPr/>
        <p:txBody>
          <a:bodyPr/>
          <a:lstStyle/>
          <a:p>
            <a:r>
              <a:rPr lang="zh-CN" altLang="en-US" dirty="0"/>
              <a:t>五、</a:t>
            </a:r>
            <a:r>
              <a:rPr lang="en-US" altLang="zh-CN" dirty="0"/>
              <a:t>MAX31856</a:t>
            </a:r>
            <a:r>
              <a:rPr lang="zh-CN" altLang="en-US" dirty="0"/>
              <a:t>（</a:t>
            </a:r>
            <a:r>
              <a:rPr lang="en-US" altLang="zh-CN" dirty="0"/>
              <a:t>SPI</a:t>
            </a:r>
            <a:r>
              <a:rPr lang="zh-CN" altLang="en-US" dirty="0"/>
              <a:t>时序）</a:t>
            </a:r>
          </a:p>
        </p:txBody>
      </p:sp>
      <p:pic>
        <p:nvPicPr>
          <p:cNvPr id="5" name="内容占位符 4">
            <a:extLst>
              <a:ext uri="{FF2B5EF4-FFF2-40B4-BE49-F238E27FC236}">
                <a16:creationId xmlns:a16="http://schemas.microsoft.com/office/drawing/2014/main" id="{4A3D53B8-01C6-8B70-C367-EB18C4A09C1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8399" y="1314000"/>
            <a:ext cx="5261181" cy="2480243"/>
          </a:xfrm>
        </p:spPr>
      </p:pic>
      <p:graphicFrame>
        <p:nvGraphicFramePr>
          <p:cNvPr id="7" name="表格 6">
            <a:extLst>
              <a:ext uri="{FF2B5EF4-FFF2-40B4-BE49-F238E27FC236}">
                <a16:creationId xmlns:a16="http://schemas.microsoft.com/office/drawing/2014/main" id="{01D89B35-FEBD-2506-4103-059B374937E4}"/>
              </a:ext>
            </a:extLst>
          </p:cNvPr>
          <p:cNvGraphicFramePr>
            <a:graphicFrameLocks noGrp="1"/>
          </p:cNvGraphicFramePr>
          <p:nvPr>
            <p:extLst>
              <p:ext uri="{D42A27DB-BD31-4B8C-83A1-F6EECF244321}">
                <p14:modId xmlns:p14="http://schemas.microsoft.com/office/powerpoint/2010/main" val="1386286753"/>
              </p:ext>
            </p:extLst>
          </p:nvPr>
        </p:nvGraphicFramePr>
        <p:xfrm>
          <a:off x="6322420" y="1356746"/>
          <a:ext cx="5714021" cy="2604858"/>
        </p:xfrm>
        <a:graphic>
          <a:graphicData uri="http://schemas.openxmlformats.org/drawingml/2006/table">
            <a:tbl>
              <a:tblPr firstRow="1" bandRow="1">
                <a:tableStyleId>{5C22544A-7EE6-4342-B048-85BDC9FD1C3A}</a:tableStyleId>
              </a:tblPr>
              <a:tblGrid>
                <a:gridCol w="839301">
                  <a:extLst>
                    <a:ext uri="{9D8B030D-6E8A-4147-A177-3AD203B41FA5}">
                      <a16:colId xmlns:a16="http://schemas.microsoft.com/office/drawing/2014/main" val="2370614936"/>
                    </a:ext>
                  </a:extLst>
                </a:gridCol>
                <a:gridCol w="542578">
                  <a:extLst>
                    <a:ext uri="{9D8B030D-6E8A-4147-A177-3AD203B41FA5}">
                      <a16:colId xmlns:a16="http://schemas.microsoft.com/office/drawing/2014/main" val="243269449"/>
                    </a:ext>
                  </a:extLst>
                </a:gridCol>
                <a:gridCol w="525622">
                  <a:extLst>
                    <a:ext uri="{9D8B030D-6E8A-4147-A177-3AD203B41FA5}">
                      <a16:colId xmlns:a16="http://schemas.microsoft.com/office/drawing/2014/main" val="2054780179"/>
                    </a:ext>
                  </a:extLst>
                </a:gridCol>
                <a:gridCol w="644311">
                  <a:extLst>
                    <a:ext uri="{9D8B030D-6E8A-4147-A177-3AD203B41FA5}">
                      <a16:colId xmlns:a16="http://schemas.microsoft.com/office/drawing/2014/main" val="1314404784"/>
                    </a:ext>
                  </a:extLst>
                </a:gridCol>
                <a:gridCol w="3162209">
                  <a:extLst>
                    <a:ext uri="{9D8B030D-6E8A-4147-A177-3AD203B41FA5}">
                      <a16:colId xmlns:a16="http://schemas.microsoft.com/office/drawing/2014/main" val="1401068783"/>
                    </a:ext>
                  </a:extLst>
                </a:gridCol>
              </a:tblGrid>
              <a:tr h="284694">
                <a:tc>
                  <a:txBody>
                    <a:bodyPr/>
                    <a:lstStyle/>
                    <a:p>
                      <a:pPr algn="ctr"/>
                      <a:r>
                        <a:rPr lang="en-US" altLang="zh-CN" sz="1200" dirty="0"/>
                        <a:t>SYMBOL</a:t>
                      </a:r>
                      <a:endParaRPr lang="zh-CN" altLang="en-US" sz="1200" dirty="0"/>
                    </a:p>
                  </a:txBody>
                  <a:tcPr anchor="ctr"/>
                </a:tc>
                <a:tc>
                  <a:txBody>
                    <a:bodyPr/>
                    <a:lstStyle/>
                    <a:p>
                      <a:pPr algn="ctr"/>
                      <a:r>
                        <a:rPr lang="en-US" altLang="zh-CN" sz="1200" dirty="0"/>
                        <a:t>MIN</a:t>
                      </a:r>
                      <a:endParaRPr lang="zh-CN" altLang="en-US" sz="1200" dirty="0"/>
                    </a:p>
                  </a:txBody>
                  <a:tcPr anchor="ctr"/>
                </a:tc>
                <a:tc>
                  <a:txBody>
                    <a:bodyPr/>
                    <a:lstStyle/>
                    <a:p>
                      <a:pPr algn="ctr"/>
                      <a:r>
                        <a:rPr lang="en-US" altLang="zh-CN" sz="1200" dirty="0"/>
                        <a:t>MAX</a:t>
                      </a:r>
                      <a:endParaRPr lang="zh-CN" altLang="en-US" sz="1200" dirty="0"/>
                    </a:p>
                  </a:txBody>
                  <a:tcPr anchor="ctr"/>
                </a:tc>
                <a:tc>
                  <a:txBody>
                    <a:bodyPr/>
                    <a:lstStyle/>
                    <a:p>
                      <a:pPr algn="ctr"/>
                      <a:r>
                        <a:rPr lang="en-US" altLang="zh-CN" sz="1200" dirty="0"/>
                        <a:t>UNITS</a:t>
                      </a:r>
                      <a:endParaRPr lang="zh-CN" altLang="en-US" sz="1200" dirty="0"/>
                    </a:p>
                  </a:txBody>
                  <a:tcPr anchor="ctr"/>
                </a:tc>
                <a:tc>
                  <a:txBody>
                    <a:bodyPr/>
                    <a:lstStyle/>
                    <a:p>
                      <a:pPr algn="ctr"/>
                      <a:r>
                        <a:rPr lang="en-US" altLang="zh-CN" sz="1200" dirty="0"/>
                        <a:t>DESCRIPTION</a:t>
                      </a:r>
                      <a:endParaRPr lang="zh-CN" altLang="en-US" sz="1200" dirty="0"/>
                    </a:p>
                  </a:txBody>
                  <a:tcPr anchor="ctr"/>
                </a:tc>
                <a:extLst>
                  <a:ext uri="{0D108BD9-81ED-4DB2-BD59-A6C34878D82A}">
                    <a16:rowId xmlns:a16="http://schemas.microsoft.com/office/drawing/2014/main" val="255311075"/>
                  </a:ext>
                </a:extLst>
              </a:tr>
              <a:tr h="473947">
                <a:tc>
                  <a:txBody>
                    <a:bodyPr/>
                    <a:lstStyle/>
                    <a:p>
                      <a:pPr algn="ctr"/>
                      <a:r>
                        <a:rPr lang="en-US" altLang="zh-CN" sz="1200" dirty="0" err="1"/>
                        <a:t>tCC</a:t>
                      </a:r>
                      <a:endParaRPr lang="zh-CN" altLang="en-US" sz="1200" dirty="0"/>
                    </a:p>
                  </a:txBody>
                  <a:tcPr anchor="ctr"/>
                </a:tc>
                <a:tc>
                  <a:txBody>
                    <a:bodyPr/>
                    <a:lstStyle/>
                    <a:p>
                      <a:pPr algn="ctr"/>
                      <a:r>
                        <a:rPr lang="en-US" altLang="zh-CN" sz="1200" dirty="0"/>
                        <a:t>100</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a:t>ns</a:t>
                      </a:r>
                      <a:endParaRPr lang="zh-CN" altLang="en-US" sz="1200" dirty="0"/>
                    </a:p>
                  </a:txBody>
                  <a:tcPr anchor="ctr"/>
                </a:tc>
                <a:tc>
                  <a:txBody>
                    <a:bodyPr/>
                    <a:lstStyle/>
                    <a:p>
                      <a:pPr algn="l"/>
                      <a:r>
                        <a:rPr lang="en-US" altLang="zh-CN" sz="1200" dirty="0"/>
                        <a:t>CS</a:t>
                      </a:r>
                      <a:r>
                        <a:rPr lang="zh-CN" altLang="en-US" sz="1200" dirty="0"/>
                        <a:t>拉低后到首个</a:t>
                      </a:r>
                      <a:r>
                        <a:rPr lang="en-US" altLang="zh-CN" sz="1200" dirty="0"/>
                        <a:t>SCLK</a:t>
                      </a:r>
                      <a:r>
                        <a:rPr lang="zh-CN" altLang="en-US" sz="1200" dirty="0"/>
                        <a:t>下降沿之间需保持至少</a:t>
                      </a:r>
                      <a:r>
                        <a:rPr lang="en-US" altLang="zh-CN" sz="1200" dirty="0"/>
                        <a:t>100ns</a:t>
                      </a:r>
                      <a:r>
                        <a:rPr lang="zh-CN" altLang="en-US" sz="1200" dirty="0"/>
                        <a:t>，保证</a:t>
                      </a:r>
                      <a:r>
                        <a:rPr lang="en-US" altLang="zh-CN" sz="1200" dirty="0"/>
                        <a:t>SPI</a:t>
                      </a:r>
                      <a:r>
                        <a:rPr lang="zh-CN" altLang="en-US" sz="1200" dirty="0"/>
                        <a:t>启动准备。</a:t>
                      </a:r>
                    </a:p>
                  </a:txBody>
                  <a:tcPr anchor="ctr"/>
                </a:tc>
                <a:extLst>
                  <a:ext uri="{0D108BD9-81ED-4DB2-BD59-A6C34878D82A}">
                    <a16:rowId xmlns:a16="http://schemas.microsoft.com/office/drawing/2014/main" val="632608824"/>
                  </a:ext>
                </a:extLst>
              </a:tr>
              <a:tr h="461554">
                <a:tc>
                  <a:txBody>
                    <a:bodyPr/>
                    <a:lstStyle/>
                    <a:p>
                      <a:pPr algn="ctr"/>
                      <a:r>
                        <a:rPr lang="en-US" altLang="zh-CN" sz="1200" dirty="0" err="1"/>
                        <a:t>tDC</a:t>
                      </a:r>
                      <a:endParaRPr lang="zh-CN" altLang="en-US" sz="1200" dirty="0"/>
                    </a:p>
                  </a:txBody>
                  <a:tcPr anchor="ctr"/>
                </a:tc>
                <a:tc>
                  <a:txBody>
                    <a:bodyPr/>
                    <a:lstStyle/>
                    <a:p>
                      <a:pPr algn="ctr"/>
                      <a:r>
                        <a:rPr lang="en-US" altLang="zh-CN" sz="1200" dirty="0"/>
                        <a:t>35</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a:t>ns</a:t>
                      </a:r>
                      <a:endParaRPr lang="zh-CN" altLang="en-US" sz="1200" dirty="0"/>
                    </a:p>
                  </a:txBody>
                  <a:tcPr anchor="ctr"/>
                </a:tc>
                <a:tc>
                  <a:txBody>
                    <a:bodyPr/>
                    <a:lstStyle/>
                    <a:p>
                      <a:pPr algn="l"/>
                      <a:r>
                        <a:rPr lang="zh-CN" altLang="en-US" sz="1200" dirty="0"/>
                        <a:t>数据在</a:t>
                      </a:r>
                      <a:r>
                        <a:rPr lang="en-US" altLang="zh-CN" sz="1200" dirty="0"/>
                        <a:t>SCLK</a:t>
                      </a:r>
                      <a:r>
                        <a:rPr lang="zh-CN" altLang="en-US" sz="1200" dirty="0"/>
                        <a:t>采样边沿前应稳定至少</a:t>
                      </a:r>
                      <a:r>
                        <a:rPr lang="en-US" altLang="zh-CN" sz="1200" dirty="0"/>
                        <a:t>35ns</a:t>
                      </a:r>
                      <a:r>
                        <a:rPr lang="zh-CN" altLang="en-US" sz="1200" dirty="0"/>
                        <a:t>，避免采样错误。</a:t>
                      </a:r>
                    </a:p>
                  </a:txBody>
                  <a:tcPr anchor="ctr"/>
                </a:tc>
                <a:extLst>
                  <a:ext uri="{0D108BD9-81ED-4DB2-BD59-A6C34878D82A}">
                    <a16:rowId xmlns:a16="http://schemas.microsoft.com/office/drawing/2014/main" val="3751398179"/>
                  </a:ext>
                </a:extLst>
              </a:tr>
              <a:tr h="444137">
                <a:tc>
                  <a:txBody>
                    <a:bodyPr/>
                    <a:lstStyle/>
                    <a:p>
                      <a:pPr algn="ctr"/>
                      <a:r>
                        <a:rPr lang="en-US" altLang="zh-CN" sz="1200" dirty="0" err="1"/>
                        <a:t>tCDH</a:t>
                      </a:r>
                      <a:endParaRPr lang="zh-CN" altLang="en-US" sz="1200" dirty="0"/>
                    </a:p>
                  </a:txBody>
                  <a:tcPr anchor="ctr"/>
                </a:tc>
                <a:tc>
                  <a:txBody>
                    <a:bodyPr/>
                    <a:lstStyle/>
                    <a:p>
                      <a:pPr algn="ctr"/>
                      <a:r>
                        <a:rPr lang="en-US" altLang="zh-CN" sz="1200" dirty="0"/>
                        <a:t>35</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a:t>ns</a:t>
                      </a:r>
                      <a:endParaRPr lang="zh-CN" altLang="en-US" sz="1200" dirty="0"/>
                    </a:p>
                  </a:txBody>
                  <a:tcPr anchor="ctr"/>
                </a:tc>
                <a:tc>
                  <a:txBody>
                    <a:bodyPr/>
                    <a:lstStyle/>
                    <a:p>
                      <a:pPr algn="l"/>
                      <a:r>
                        <a:rPr lang="en-US" altLang="zh-CN" sz="1200" dirty="0"/>
                        <a:t>SCLK</a:t>
                      </a:r>
                      <a:r>
                        <a:rPr lang="zh-CN" altLang="en-US" sz="1200" dirty="0"/>
                        <a:t>采样边沿后，数据应保持至少</a:t>
                      </a:r>
                      <a:r>
                        <a:rPr lang="en-US" altLang="zh-CN" sz="1200" dirty="0"/>
                        <a:t>35ns</a:t>
                      </a:r>
                      <a:r>
                        <a:rPr lang="zh-CN" altLang="en-US" sz="1200" dirty="0"/>
                        <a:t>，确保正确锁存。</a:t>
                      </a:r>
                    </a:p>
                  </a:txBody>
                  <a:tcPr anchor="ctr"/>
                </a:tc>
                <a:extLst>
                  <a:ext uri="{0D108BD9-81ED-4DB2-BD59-A6C34878D82A}">
                    <a16:rowId xmlns:a16="http://schemas.microsoft.com/office/drawing/2014/main" val="2405070455"/>
                  </a:ext>
                </a:extLst>
              </a:tr>
              <a:tr h="467925">
                <a:tc>
                  <a:txBody>
                    <a:bodyPr/>
                    <a:lstStyle/>
                    <a:p>
                      <a:pPr algn="ctr"/>
                      <a:r>
                        <a:rPr lang="en-US" altLang="zh-CN" sz="1200" dirty="0" err="1"/>
                        <a:t>tCDD</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a:t>80</a:t>
                      </a:r>
                      <a:endParaRPr lang="zh-CN" altLang="en-US" sz="1200" dirty="0"/>
                    </a:p>
                  </a:txBody>
                  <a:tcPr anchor="ctr"/>
                </a:tc>
                <a:tc>
                  <a:txBody>
                    <a:bodyPr/>
                    <a:lstStyle/>
                    <a:p>
                      <a:pPr algn="ctr"/>
                      <a:r>
                        <a:rPr lang="en-US" altLang="zh-CN" sz="1200" dirty="0"/>
                        <a:t>ns</a:t>
                      </a:r>
                      <a:endParaRPr lang="zh-CN" altLang="en-US" sz="1200" dirty="0"/>
                    </a:p>
                  </a:txBody>
                  <a:tcPr anchor="ctr"/>
                </a:tc>
                <a:tc>
                  <a:txBody>
                    <a:bodyPr/>
                    <a:lstStyle/>
                    <a:p>
                      <a:pPr algn="l"/>
                      <a:r>
                        <a:rPr lang="zh-CN" altLang="en-US" sz="1200" dirty="0"/>
                        <a:t>从</a:t>
                      </a:r>
                      <a:r>
                        <a:rPr lang="en-US" altLang="zh-CN" sz="1200" dirty="0"/>
                        <a:t>SCLK</a:t>
                      </a:r>
                      <a:r>
                        <a:rPr lang="zh-CN" altLang="en-US" sz="1200" dirty="0"/>
                        <a:t>下降沿到</a:t>
                      </a:r>
                      <a:r>
                        <a:rPr lang="en-US" altLang="zh-CN" sz="1200" dirty="0"/>
                        <a:t>SDO</a:t>
                      </a:r>
                      <a:r>
                        <a:rPr lang="zh-CN" altLang="en-US" sz="1200" dirty="0"/>
                        <a:t>数据有效的时间不会超过</a:t>
                      </a:r>
                      <a:r>
                        <a:rPr lang="en-US" altLang="zh-CN" sz="1200" dirty="0"/>
                        <a:t>80ns</a:t>
                      </a:r>
                      <a:r>
                        <a:rPr lang="zh-CN" altLang="en-US" sz="1200" dirty="0"/>
                        <a:t>，确保读取数据前的最大等待时间。</a:t>
                      </a:r>
                    </a:p>
                  </a:txBody>
                  <a:tcPr anchor="ctr"/>
                </a:tc>
                <a:extLst>
                  <a:ext uri="{0D108BD9-81ED-4DB2-BD59-A6C34878D82A}">
                    <a16:rowId xmlns:a16="http://schemas.microsoft.com/office/drawing/2014/main" val="2802712558"/>
                  </a:ext>
                </a:extLst>
              </a:tr>
              <a:tr h="459538">
                <a:tc>
                  <a:txBody>
                    <a:bodyPr/>
                    <a:lstStyle/>
                    <a:p>
                      <a:pPr algn="ctr"/>
                      <a:r>
                        <a:rPr lang="en-US" altLang="zh-CN" sz="1200" dirty="0" err="1"/>
                        <a:t>tCDZ</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a:t>40</a:t>
                      </a:r>
                      <a:endParaRPr lang="zh-CN" altLang="en-US" sz="1200" dirty="0"/>
                    </a:p>
                  </a:txBody>
                  <a:tcPr anchor="ctr"/>
                </a:tc>
                <a:tc>
                  <a:txBody>
                    <a:bodyPr/>
                    <a:lstStyle/>
                    <a:p>
                      <a:pPr algn="ctr"/>
                      <a:r>
                        <a:rPr lang="en-US" altLang="zh-CN" sz="1200" dirty="0"/>
                        <a:t>ns</a:t>
                      </a:r>
                      <a:endParaRPr lang="zh-CN" altLang="en-US" sz="1200" dirty="0"/>
                    </a:p>
                  </a:txBody>
                  <a:tcPr anchor="ctr"/>
                </a:tc>
                <a:tc>
                  <a:txBody>
                    <a:bodyPr/>
                    <a:lstStyle/>
                    <a:p>
                      <a:pPr algn="l"/>
                      <a:r>
                        <a:rPr lang="zh-CN" altLang="en-US" sz="1200" dirty="0"/>
                        <a:t>释放</a:t>
                      </a:r>
                      <a:r>
                        <a:rPr lang="en-US" altLang="zh-CN" sz="1200" dirty="0"/>
                        <a:t>CS</a:t>
                      </a:r>
                      <a:r>
                        <a:rPr lang="zh-CN" altLang="en-US" sz="1200" dirty="0"/>
                        <a:t>后，</a:t>
                      </a:r>
                      <a:r>
                        <a:rPr lang="en-US" altLang="zh-CN" sz="1200" dirty="0"/>
                        <a:t>SDO</a:t>
                      </a:r>
                      <a:r>
                        <a:rPr lang="zh-CN" altLang="en-US" sz="1200" dirty="0"/>
                        <a:t>恢复高阻态的时间不会超过</a:t>
                      </a:r>
                      <a:r>
                        <a:rPr lang="en-US" altLang="zh-CN" sz="1200" dirty="0"/>
                        <a:t>40ns</a:t>
                      </a:r>
                      <a:r>
                        <a:rPr lang="zh-CN" altLang="en-US" sz="1200" dirty="0"/>
                        <a:t>，避免与其他器件冲突。</a:t>
                      </a:r>
                    </a:p>
                  </a:txBody>
                  <a:tcPr anchor="ctr"/>
                </a:tc>
                <a:extLst>
                  <a:ext uri="{0D108BD9-81ED-4DB2-BD59-A6C34878D82A}">
                    <a16:rowId xmlns:a16="http://schemas.microsoft.com/office/drawing/2014/main" val="902532952"/>
                  </a:ext>
                </a:extLst>
              </a:tr>
            </a:tbl>
          </a:graphicData>
        </a:graphic>
      </p:graphicFrame>
      <p:sp>
        <p:nvSpPr>
          <p:cNvPr id="8" name="文本框 7">
            <a:extLst>
              <a:ext uri="{FF2B5EF4-FFF2-40B4-BE49-F238E27FC236}">
                <a16:creationId xmlns:a16="http://schemas.microsoft.com/office/drawing/2014/main" id="{0E63B54E-18A3-C6E0-42E9-A234864006E7}"/>
              </a:ext>
            </a:extLst>
          </p:cNvPr>
          <p:cNvSpPr txBox="1"/>
          <p:nvPr/>
        </p:nvSpPr>
        <p:spPr>
          <a:xfrm>
            <a:off x="608401" y="3794243"/>
            <a:ext cx="5261179" cy="2839495"/>
          </a:xfrm>
          <a:prstGeom prst="rect">
            <a:avLst/>
          </a:prstGeom>
          <a:noFill/>
        </p:spPr>
        <p:txBody>
          <a:bodyPr wrap="square" rtlCol="0">
            <a:spAutoFit/>
          </a:bodyPr>
          <a:lstStyle/>
          <a:p>
            <a:pPr>
              <a:lnSpc>
                <a:spcPct val="150000"/>
              </a:lnSpc>
            </a:pPr>
            <a:r>
              <a:rPr lang="zh-CN" altLang="en-US" sz="800" dirty="0"/>
              <a:t>上图为官方参考手册中的</a:t>
            </a:r>
            <a:r>
              <a:rPr lang="en-US" altLang="zh-CN" sz="800" dirty="0"/>
              <a:t>SPI</a:t>
            </a:r>
            <a:r>
              <a:rPr lang="zh-CN" altLang="en-US" sz="800" dirty="0"/>
              <a:t>时序的</a:t>
            </a:r>
            <a:r>
              <a:rPr lang="zh-CN" altLang="en-US" sz="800" b="1" dirty="0"/>
              <a:t>读时序</a:t>
            </a:r>
            <a:r>
              <a:rPr lang="zh-CN" altLang="en-US" sz="800" dirty="0"/>
              <a:t>，</a:t>
            </a:r>
            <a:r>
              <a:rPr lang="en-US" altLang="zh-CN" sz="800" dirty="0"/>
              <a:t>MAX31856</a:t>
            </a:r>
            <a:r>
              <a:rPr lang="zh-CN" altLang="en-US" sz="800" dirty="0"/>
              <a:t>强制规定</a:t>
            </a:r>
            <a:r>
              <a:rPr lang="en-US" altLang="zh-CN" sz="800" dirty="0"/>
              <a:t>SPI</a:t>
            </a:r>
            <a:r>
              <a:rPr lang="zh-CN" altLang="en-US" sz="800" dirty="0"/>
              <a:t>时序的</a:t>
            </a:r>
            <a:r>
              <a:rPr lang="en-US" altLang="zh-CN" sz="800" dirty="0"/>
              <a:t>CPHA</a:t>
            </a:r>
            <a:r>
              <a:rPr lang="zh-CN" altLang="en-US" sz="800" dirty="0"/>
              <a:t>为</a:t>
            </a:r>
            <a:r>
              <a:rPr lang="en-US" altLang="zh-CN" sz="800" dirty="0"/>
              <a:t>1</a:t>
            </a:r>
            <a:r>
              <a:rPr lang="zh-CN" altLang="en-US" sz="800" dirty="0"/>
              <a:t>，</a:t>
            </a:r>
            <a:r>
              <a:rPr lang="en-US" altLang="zh-CN" sz="800" dirty="0"/>
              <a:t>CPOL</a:t>
            </a:r>
            <a:r>
              <a:rPr lang="zh-CN" altLang="en-US" sz="800" dirty="0"/>
              <a:t>可自定义，图中为</a:t>
            </a:r>
            <a:r>
              <a:rPr lang="en-US" altLang="zh-CN" sz="800" dirty="0"/>
              <a:t>1</a:t>
            </a:r>
            <a:r>
              <a:rPr lang="zh-CN" altLang="en-US" sz="800" dirty="0"/>
              <a:t>。即</a:t>
            </a:r>
            <a:r>
              <a:rPr lang="en-US" altLang="zh-CN" sz="800" dirty="0"/>
              <a:t>SCLK</a:t>
            </a:r>
            <a:r>
              <a:rPr lang="zh-CN" altLang="en-US" sz="800" dirty="0"/>
              <a:t>的</a:t>
            </a:r>
            <a:r>
              <a:rPr lang="zh-CN" altLang="en-US" sz="800" b="1" dirty="0"/>
              <a:t>下降沿移出数据，上升沿移入数据</a:t>
            </a:r>
            <a:r>
              <a:rPr lang="zh-CN" altLang="en-US" sz="800" dirty="0"/>
              <a:t>。</a:t>
            </a:r>
            <a:endParaRPr lang="en-US" altLang="zh-CN" sz="800" dirty="0"/>
          </a:p>
          <a:p>
            <a:pPr>
              <a:lnSpc>
                <a:spcPct val="150000"/>
              </a:lnSpc>
            </a:pPr>
            <a:r>
              <a:rPr lang="en-US" altLang="zh-CN" sz="800" dirty="0"/>
              <a:t>WRITE ADDRESS BYTE </a:t>
            </a:r>
            <a:r>
              <a:rPr lang="zh-CN" altLang="en-US" sz="800" dirty="0"/>
              <a:t>部分：</a:t>
            </a:r>
            <a:endParaRPr lang="en-US" altLang="zh-CN" sz="800" dirty="0"/>
          </a:p>
          <a:p>
            <a:pPr marL="228600" indent="-228600">
              <a:lnSpc>
                <a:spcPct val="150000"/>
              </a:lnSpc>
              <a:buFont typeface="+mj-lt"/>
              <a:buAutoNum type="arabicPeriod"/>
            </a:pPr>
            <a:r>
              <a:rPr lang="zh-CN" altLang="en-US" sz="800" dirty="0"/>
              <a:t>单片机拉低</a:t>
            </a:r>
            <a:r>
              <a:rPr lang="en-US" altLang="zh-CN" sz="800" dirty="0"/>
              <a:t>CS</a:t>
            </a:r>
            <a:r>
              <a:rPr lang="zh-CN" altLang="en-US" sz="800" dirty="0"/>
              <a:t>，选中</a:t>
            </a:r>
            <a:r>
              <a:rPr lang="en-US" altLang="zh-CN" sz="800" dirty="0"/>
              <a:t>MAX31856</a:t>
            </a:r>
          </a:p>
          <a:p>
            <a:pPr marL="228600" indent="-228600">
              <a:lnSpc>
                <a:spcPct val="150000"/>
              </a:lnSpc>
              <a:buFont typeface="+mj-lt"/>
              <a:buAutoNum type="arabicPeriod"/>
            </a:pPr>
            <a:r>
              <a:rPr lang="zh-CN" altLang="en-US" sz="800" dirty="0"/>
              <a:t>在</a:t>
            </a:r>
            <a:r>
              <a:rPr lang="en-US" altLang="zh-CN" sz="800" dirty="0"/>
              <a:t>SCLK</a:t>
            </a:r>
            <a:r>
              <a:rPr lang="zh-CN" altLang="en-US" sz="800" dirty="0"/>
              <a:t>的下降沿，单片机将数据发送到</a:t>
            </a:r>
            <a:r>
              <a:rPr lang="en-US" altLang="zh-CN" sz="800" dirty="0"/>
              <a:t>SDI</a:t>
            </a:r>
            <a:r>
              <a:rPr lang="zh-CN" altLang="en-US" sz="800" dirty="0"/>
              <a:t>线上</a:t>
            </a:r>
            <a:endParaRPr lang="en-US" altLang="zh-CN" sz="800" dirty="0"/>
          </a:p>
          <a:p>
            <a:pPr marL="228600" indent="-228600">
              <a:lnSpc>
                <a:spcPct val="150000"/>
              </a:lnSpc>
              <a:buFont typeface="+mj-lt"/>
              <a:buAutoNum type="arabicPeriod"/>
            </a:pPr>
            <a:r>
              <a:rPr lang="zh-CN" altLang="en-US" sz="800" dirty="0"/>
              <a:t>在</a:t>
            </a:r>
            <a:r>
              <a:rPr lang="en-US" altLang="zh-CN" sz="800" dirty="0"/>
              <a:t>SCLK</a:t>
            </a:r>
            <a:r>
              <a:rPr lang="zh-CN" altLang="en-US" sz="800" dirty="0"/>
              <a:t>的上升沿，</a:t>
            </a:r>
            <a:r>
              <a:rPr lang="en-US" altLang="zh-CN" sz="800" dirty="0"/>
              <a:t>MAX31856</a:t>
            </a:r>
            <a:r>
              <a:rPr lang="zh-CN" altLang="en-US" sz="800" dirty="0"/>
              <a:t>接收</a:t>
            </a:r>
            <a:r>
              <a:rPr lang="en-US" altLang="zh-CN" sz="800" dirty="0"/>
              <a:t>SDI</a:t>
            </a:r>
            <a:r>
              <a:rPr lang="zh-CN" altLang="en-US" sz="800" dirty="0"/>
              <a:t>线上的数据</a:t>
            </a:r>
            <a:endParaRPr lang="en-US" altLang="zh-CN" sz="800" dirty="0"/>
          </a:p>
          <a:p>
            <a:pPr marL="228600" indent="-228600">
              <a:lnSpc>
                <a:spcPct val="150000"/>
              </a:lnSpc>
              <a:buFont typeface="+mj-lt"/>
              <a:buAutoNum type="arabicPeriod"/>
            </a:pPr>
            <a:r>
              <a:rPr lang="zh-CN" altLang="en-US" sz="800" dirty="0"/>
              <a:t>重复执行操作</a:t>
            </a:r>
            <a:r>
              <a:rPr lang="en-US" altLang="zh-CN" sz="800" dirty="0"/>
              <a:t>2</a:t>
            </a:r>
            <a:r>
              <a:rPr lang="zh-CN" altLang="en-US" sz="800" dirty="0"/>
              <a:t>、</a:t>
            </a:r>
            <a:r>
              <a:rPr lang="en-US" altLang="zh-CN" sz="800" dirty="0"/>
              <a:t>3</a:t>
            </a:r>
            <a:r>
              <a:rPr lang="zh-CN" altLang="en-US" sz="800" dirty="0"/>
              <a:t>。向</a:t>
            </a:r>
            <a:r>
              <a:rPr lang="en-US" altLang="zh-CN" sz="800" dirty="0"/>
              <a:t>MAX31856</a:t>
            </a:r>
            <a:r>
              <a:rPr lang="zh-CN" altLang="en-US" sz="800" dirty="0"/>
              <a:t>写入要操作寄存器地址</a:t>
            </a:r>
            <a:endParaRPr lang="en-US" altLang="zh-CN" sz="800" dirty="0"/>
          </a:p>
          <a:p>
            <a:pPr>
              <a:lnSpc>
                <a:spcPct val="150000"/>
              </a:lnSpc>
            </a:pPr>
            <a:r>
              <a:rPr lang="en-US" altLang="zh-CN" sz="800" dirty="0"/>
              <a:t>READ DATA BYTE </a:t>
            </a:r>
            <a:r>
              <a:rPr lang="zh-CN" altLang="en-US" sz="800" dirty="0"/>
              <a:t>部分：</a:t>
            </a:r>
            <a:endParaRPr lang="en-US" altLang="zh-CN" sz="800" dirty="0"/>
          </a:p>
          <a:p>
            <a:pPr marL="228600" indent="-228600">
              <a:lnSpc>
                <a:spcPct val="150000"/>
              </a:lnSpc>
              <a:buFont typeface="+mj-lt"/>
              <a:buAutoNum type="arabicPeriod"/>
            </a:pPr>
            <a:r>
              <a:rPr lang="zh-CN" altLang="en-US" sz="800" dirty="0"/>
              <a:t>接着</a:t>
            </a:r>
            <a:r>
              <a:rPr lang="en-US" altLang="zh-CN" sz="800" dirty="0"/>
              <a:t>WRITE ADDRESS BYTE </a:t>
            </a:r>
            <a:r>
              <a:rPr lang="zh-CN" altLang="en-US" sz="800" dirty="0"/>
              <a:t>部分，继续运行</a:t>
            </a:r>
          </a:p>
          <a:p>
            <a:pPr marL="228600" indent="-228600">
              <a:lnSpc>
                <a:spcPct val="150000"/>
              </a:lnSpc>
              <a:buFont typeface="+mj-lt"/>
              <a:buAutoNum type="arabicPeriod"/>
            </a:pPr>
            <a:r>
              <a:rPr lang="zh-CN" altLang="en-US" sz="800" dirty="0"/>
              <a:t>在</a:t>
            </a:r>
            <a:r>
              <a:rPr lang="en-US" altLang="zh-CN" sz="800" dirty="0"/>
              <a:t>SCLK</a:t>
            </a:r>
            <a:r>
              <a:rPr lang="zh-CN" altLang="en-US" sz="800" dirty="0"/>
              <a:t>的下降沿，</a:t>
            </a:r>
            <a:r>
              <a:rPr lang="en-US" altLang="zh-CN" sz="800" dirty="0"/>
              <a:t>MAX31856</a:t>
            </a:r>
            <a:r>
              <a:rPr lang="zh-CN" altLang="en-US" sz="800" dirty="0"/>
              <a:t>将数据发送到</a:t>
            </a:r>
            <a:r>
              <a:rPr lang="en-US" altLang="zh-CN" sz="800" dirty="0"/>
              <a:t>SDO</a:t>
            </a:r>
            <a:r>
              <a:rPr lang="zh-CN" altLang="en-US" sz="800" dirty="0"/>
              <a:t>线上</a:t>
            </a:r>
          </a:p>
          <a:p>
            <a:pPr marL="228600" indent="-228600">
              <a:lnSpc>
                <a:spcPct val="150000"/>
              </a:lnSpc>
              <a:buFont typeface="+mj-lt"/>
              <a:buAutoNum type="arabicPeriod"/>
            </a:pPr>
            <a:r>
              <a:rPr lang="zh-CN" altLang="en-US" sz="800" dirty="0"/>
              <a:t>在</a:t>
            </a:r>
            <a:r>
              <a:rPr lang="en-US" altLang="zh-CN" sz="800" dirty="0"/>
              <a:t>SCLK</a:t>
            </a:r>
            <a:r>
              <a:rPr lang="zh-CN" altLang="en-US" sz="800" dirty="0"/>
              <a:t>的上升沿，单片机接收</a:t>
            </a:r>
            <a:r>
              <a:rPr lang="en-US" altLang="zh-CN" sz="800" dirty="0"/>
              <a:t>SDO</a:t>
            </a:r>
            <a:r>
              <a:rPr lang="zh-CN" altLang="en-US" sz="800" dirty="0"/>
              <a:t>线上的数据</a:t>
            </a:r>
          </a:p>
          <a:p>
            <a:pPr marL="228600" indent="-228600">
              <a:lnSpc>
                <a:spcPct val="150000"/>
              </a:lnSpc>
              <a:buFont typeface="+mj-lt"/>
              <a:buAutoNum type="arabicPeriod"/>
            </a:pPr>
            <a:r>
              <a:rPr lang="zh-CN" altLang="en-US" sz="800" dirty="0"/>
              <a:t>重复执行操作</a:t>
            </a:r>
            <a:r>
              <a:rPr lang="en-US" altLang="zh-CN" sz="800" dirty="0"/>
              <a:t>2</a:t>
            </a:r>
            <a:r>
              <a:rPr lang="zh-CN" altLang="en-US" sz="800" dirty="0"/>
              <a:t>、</a:t>
            </a:r>
            <a:r>
              <a:rPr lang="en-US" altLang="zh-CN" sz="800" dirty="0"/>
              <a:t>3</a:t>
            </a:r>
            <a:r>
              <a:rPr lang="zh-CN" altLang="en-US" sz="800" dirty="0"/>
              <a:t>。从</a:t>
            </a:r>
            <a:r>
              <a:rPr lang="en-US" altLang="zh-CN" sz="800" dirty="0"/>
              <a:t>MAX31856</a:t>
            </a:r>
            <a:r>
              <a:rPr lang="zh-CN" altLang="en-US" sz="800" dirty="0"/>
              <a:t>接收指定寄存器的数据</a:t>
            </a:r>
            <a:endParaRPr lang="en-US" altLang="zh-CN" sz="800" dirty="0"/>
          </a:p>
          <a:p>
            <a:pPr>
              <a:lnSpc>
                <a:spcPct val="150000"/>
              </a:lnSpc>
            </a:pPr>
            <a:endParaRPr lang="en-US" altLang="zh-CN" sz="800" dirty="0"/>
          </a:p>
          <a:p>
            <a:pPr>
              <a:lnSpc>
                <a:spcPct val="150000"/>
              </a:lnSpc>
            </a:pPr>
            <a:r>
              <a:rPr lang="zh-CN" altLang="en-US" sz="800" dirty="0"/>
              <a:t>注意</a:t>
            </a:r>
            <a:r>
              <a:rPr lang="en-US" altLang="zh-CN" sz="800" dirty="0"/>
              <a:t>SPI</a:t>
            </a:r>
            <a:r>
              <a:rPr lang="zh-CN" altLang="en-US" sz="800" dirty="0"/>
              <a:t>时钟的最大频率（</a:t>
            </a:r>
            <a:r>
              <a:rPr lang="en-US" altLang="zh-CN" sz="800" dirty="0" err="1"/>
              <a:t>fSCL</a:t>
            </a:r>
            <a:r>
              <a:rPr lang="zh-CN" altLang="en-US" sz="800" dirty="0"/>
              <a:t>）为</a:t>
            </a:r>
            <a:r>
              <a:rPr lang="en-US" altLang="zh-CN" sz="800" dirty="0"/>
              <a:t>5MHz</a:t>
            </a:r>
            <a:r>
              <a:rPr lang="zh-CN" altLang="en-US" sz="800" dirty="0"/>
              <a:t>，即</a:t>
            </a:r>
            <a:r>
              <a:rPr lang="en-US" altLang="zh-CN" sz="800" dirty="0"/>
              <a:t>SCLK</a:t>
            </a:r>
            <a:r>
              <a:rPr lang="zh-CN" altLang="en-US" sz="800" dirty="0"/>
              <a:t>的一个周期不能大于</a:t>
            </a:r>
            <a:r>
              <a:rPr lang="en-US" altLang="zh-CN" sz="800" dirty="0"/>
              <a:t>5MHz</a:t>
            </a:r>
            <a:r>
              <a:rPr lang="zh-CN" altLang="en-US" sz="800" dirty="0"/>
              <a:t>。</a:t>
            </a:r>
            <a:endParaRPr lang="en-US" altLang="zh-CN" sz="800" dirty="0"/>
          </a:p>
          <a:p>
            <a:pPr>
              <a:lnSpc>
                <a:spcPct val="150000"/>
              </a:lnSpc>
            </a:pPr>
            <a:r>
              <a:rPr lang="zh-CN" altLang="en-US" sz="800" dirty="0"/>
              <a:t>在热电偶电压转换平均模式为</a:t>
            </a:r>
            <a:r>
              <a:rPr lang="en-US" altLang="zh-CN" sz="800" dirty="0"/>
              <a:t>1</a:t>
            </a:r>
            <a:r>
              <a:rPr lang="zh-CN" altLang="en-US" sz="800" dirty="0"/>
              <a:t>个采样点平均的情况下，保证</a:t>
            </a:r>
            <a:r>
              <a:rPr lang="en-US" altLang="zh-CN" sz="800" dirty="0"/>
              <a:t>MAX31856</a:t>
            </a:r>
            <a:r>
              <a:rPr lang="zh-CN" altLang="en-US" sz="800" dirty="0"/>
              <a:t>的采样周期大于</a:t>
            </a:r>
            <a:r>
              <a:rPr lang="en-US" altLang="zh-CN" sz="800" dirty="0"/>
              <a:t>185ms</a:t>
            </a:r>
            <a:endParaRPr lang="zh-CN" altLang="en-US" sz="800" dirty="0"/>
          </a:p>
        </p:txBody>
      </p:sp>
    </p:spTree>
    <p:extLst>
      <p:ext uri="{BB962C8B-B14F-4D97-AF65-F5344CB8AC3E}">
        <p14:creationId xmlns:p14="http://schemas.microsoft.com/office/powerpoint/2010/main" val="315591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1E799-808A-DD9B-5D7D-CC126B955B59}"/>
              </a:ext>
            </a:extLst>
          </p:cNvPr>
          <p:cNvSpPr>
            <a:spLocks noGrp="1"/>
          </p:cNvSpPr>
          <p:nvPr>
            <p:ph type="title"/>
          </p:nvPr>
        </p:nvSpPr>
        <p:spPr/>
        <p:txBody>
          <a:bodyPr/>
          <a:lstStyle/>
          <a:p>
            <a:r>
              <a:rPr lang="zh-CN" altLang="en-US" dirty="0"/>
              <a:t>五、</a:t>
            </a:r>
            <a:r>
              <a:rPr lang="en-US" altLang="zh-CN" dirty="0"/>
              <a:t>MAX31856</a:t>
            </a:r>
            <a:r>
              <a:rPr lang="zh-CN" altLang="en-US" dirty="0"/>
              <a:t>（开发板）</a:t>
            </a:r>
          </a:p>
        </p:txBody>
      </p:sp>
      <p:sp>
        <p:nvSpPr>
          <p:cNvPr id="5" name="文本框 4">
            <a:extLst>
              <a:ext uri="{FF2B5EF4-FFF2-40B4-BE49-F238E27FC236}">
                <a16:creationId xmlns:a16="http://schemas.microsoft.com/office/drawing/2014/main" id="{6E0BA6E4-D2B0-684B-4F92-339E9A21D62F}"/>
              </a:ext>
            </a:extLst>
          </p:cNvPr>
          <p:cNvSpPr txBox="1"/>
          <p:nvPr/>
        </p:nvSpPr>
        <p:spPr>
          <a:xfrm>
            <a:off x="608400" y="1314000"/>
            <a:ext cx="6096000" cy="4378763"/>
          </a:xfrm>
          <a:prstGeom prst="rect">
            <a:avLst/>
          </a:prstGeom>
          <a:noFill/>
        </p:spPr>
        <p:txBody>
          <a:bodyPr wrap="square">
            <a:spAutoFit/>
          </a:bodyPr>
          <a:lstStyle/>
          <a:p>
            <a:pPr>
              <a:lnSpc>
                <a:spcPts val="2400"/>
              </a:lnSpc>
            </a:pPr>
            <a:r>
              <a:rPr lang="zh-CN" altLang="en-US" sz="1800" dirty="0"/>
              <a:t>接下来我们介绍一款由我们公司设计的</a:t>
            </a:r>
            <a:r>
              <a:rPr lang="en-US" altLang="zh-CN" sz="1800" dirty="0"/>
              <a:t>MAX31856</a:t>
            </a:r>
            <a:r>
              <a:rPr lang="zh-CN" altLang="en-US" dirty="0"/>
              <a:t>热电偶</a:t>
            </a:r>
            <a:r>
              <a:rPr lang="zh-CN" altLang="en-US" sz="1800" dirty="0"/>
              <a:t>温度传感器开发板。</a:t>
            </a:r>
            <a:endParaRPr lang="en-US" altLang="zh-CN" sz="1800" dirty="0"/>
          </a:p>
          <a:p>
            <a:pPr>
              <a:lnSpc>
                <a:spcPts val="2400"/>
              </a:lnSpc>
            </a:pPr>
            <a:endParaRPr lang="en-US" altLang="zh-CN" dirty="0"/>
          </a:p>
          <a:p>
            <a:pPr>
              <a:lnSpc>
                <a:spcPts val="2400"/>
              </a:lnSpc>
            </a:pPr>
            <a:r>
              <a:rPr lang="zh-CN" altLang="en-US" sz="1800" dirty="0"/>
              <a:t>板载一颗</a:t>
            </a:r>
            <a:r>
              <a:rPr lang="en-US" altLang="zh-CN" sz="1800" dirty="0"/>
              <a:t>STC8H1K17</a:t>
            </a:r>
            <a:r>
              <a:rPr lang="zh-CN" altLang="en-US" sz="1800" dirty="0"/>
              <a:t>单片机，可直接在该开发板上进行开发学习，也可通过排针将</a:t>
            </a:r>
            <a:r>
              <a:rPr lang="en-US" altLang="zh-CN" sz="1800" dirty="0"/>
              <a:t>MAX31865</a:t>
            </a:r>
            <a:r>
              <a:rPr lang="zh-CN" altLang="en-US" sz="1800" dirty="0"/>
              <a:t>引脚引出至自己的开发板上进行开发。</a:t>
            </a:r>
            <a:endParaRPr lang="en-US" altLang="zh-CN" sz="1800" dirty="0"/>
          </a:p>
          <a:p>
            <a:pPr>
              <a:lnSpc>
                <a:spcPts val="2400"/>
              </a:lnSpc>
            </a:pPr>
            <a:endParaRPr lang="en-US" altLang="zh-CN" sz="1800" dirty="0"/>
          </a:p>
          <a:p>
            <a:pPr>
              <a:lnSpc>
                <a:spcPts val="2400"/>
              </a:lnSpc>
            </a:pPr>
            <a:r>
              <a:rPr lang="zh-CN" altLang="en-US" sz="1800" dirty="0"/>
              <a:t>开发板上有一颗</a:t>
            </a:r>
            <a:r>
              <a:rPr lang="en-US" altLang="zh-CN" sz="1800" dirty="0"/>
              <a:t>18B20</a:t>
            </a:r>
            <a:r>
              <a:rPr lang="zh-CN" altLang="en-US" sz="1800" dirty="0"/>
              <a:t>数字式温度传感器，可通过读取</a:t>
            </a:r>
            <a:r>
              <a:rPr lang="en-US" altLang="zh-CN" sz="1800" dirty="0"/>
              <a:t>18B20</a:t>
            </a:r>
            <a:r>
              <a:rPr lang="zh-CN" altLang="en-US" sz="1800" dirty="0"/>
              <a:t>温度传感器数值与所读取的铂电阻温度传感器数据进行对比。</a:t>
            </a:r>
            <a:endParaRPr lang="en-US" altLang="zh-CN" sz="1800" dirty="0"/>
          </a:p>
          <a:p>
            <a:pPr>
              <a:lnSpc>
                <a:spcPts val="2400"/>
              </a:lnSpc>
            </a:pPr>
            <a:endParaRPr lang="en-US" altLang="zh-CN" dirty="0"/>
          </a:p>
          <a:p>
            <a:pPr>
              <a:lnSpc>
                <a:spcPts val="2400"/>
              </a:lnSpc>
            </a:pPr>
            <a:r>
              <a:rPr lang="zh-CN" altLang="en-US" dirty="0"/>
              <a:t>如果需要使用板载单片机进行编程开发，则必须将</a:t>
            </a:r>
            <a:r>
              <a:rPr lang="en-US" altLang="zh-CN" dirty="0"/>
              <a:t>SDO</a:t>
            </a:r>
            <a:r>
              <a:rPr lang="zh-CN" altLang="en-US" dirty="0"/>
              <a:t>、</a:t>
            </a:r>
            <a:r>
              <a:rPr lang="en-US" altLang="zh-CN" dirty="0"/>
              <a:t>CS</a:t>
            </a:r>
            <a:r>
              <a:rPr lang="zh-CN" altLang="en-US" dirty="0"/>
              <a:t>、</a:t>
            </a:r>
            <a:r>
              <a:rPr lang="en-US" altLang="zh-CN" dirty="0"/>
              <a:t>SCK</a:t>
            </a:r>
            <a:r>
              <a:rPr lang="zh-CN" altLang="en-US" dirty="0"/>
              <a:t>、</a:t>
            </a:r>
            <a:r>
              <a:rPr lang="en-US" altLang="zh-CN" dirty="0"/>
              <a:t>SDI</a:t>
            </a:r>
            <a:r>
              <a:rPr lang="zh-CN" altLang="en-US" dirty="0"/>
              <a:t>以及</a:t>
            </a:r>
            <a:r>
              <a:rPr lang="en-US" altLang="zh-CN" dirty="0"/>
              <a:t>18B20</a:t>
            </a:r>
            <a:r>
              <a:rPr lang="zh-CN" altLang="en-US" dirty="0"/>
              <a:t>接口使用跳线帽连接，右图跳线接口处。</a:t>
            </a:r>
            <a:endParaRPr lang="en-US" altLang="zh-CN" dirty="0"/>
          </a:p>
        </p:txBody>
      </p:sp>
      <p:pic>
        <p:nvPicPr>
          <p:cNvPr id="17" name="图片 16">
            <a:extLst>
              <a:ext uri="{FF2B5EF4-FFF2-40B4-BE49-F238E27FC236}">
                <a16:creationId xmlns:a16="http://schemas.microsoft.com/office/drawing/2014/main" id="{D1B32C00-3317-48DD-31C0-C9AE568D6914}"/>
              </a:ext>
            </a:extLst>
          </p:cNvPr>
          <p:cNvPicPr>
            <a:picLocks noChangeAspect="1"/>
          </p:cNvPicPr>
          <p:nvPr/>
        </p:nvPicPr>
        <p:blipFill>
          <a:blip r:embed="rId2"/>
          <a:stretch>
            <a:fillRect/>
          </a:stretch>
        </p:blipFill>
        <p:spPr>
          <a:xfrm>
            <a:off x="7088593" y="1314000"/>
            <a:ext cx="4489007" cy="2718069"/>
          </a:xfrm>
          <a:prstGeom prst="rect">
            <a:avLst/>
          </a:prstGeom>
        </p:spPr>
      </p:pic>
    </p:spTree>
    <p:extLst>
      <p:ext uri="{BB962C8B-B14F-4D97-AF65-F5344CB8AC3E}">
        <p14:creationId xmlns:p14="http://schemas.microsoft.com/office/powerpoint/2010/main" val="3751039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EC9CB-9641-7BB2-1602-1DBB61B3C77B}"/>
              </a:ext>
            </a:extLst>
          </p:cNvPr>
          <p:cNvSpPr>
            <a:spLocks noGrp="1"/>
          </p:cNvSpPr>
          <p:nvPr>
            <p:ph type="title"/>
          </p:nvPr>
        </p:nvSpPr>
        <p:spPr/>
        <p:txBody>
          <a:bodyPr/>
          <a:lstStyle/>
          <a:p>
            <a:r>
              <a:rPr lang="zh-CN" altLang="en-US" dirty="0"/>
              <a:t>五、</a:t>
            </a:r>
            <a:r>
              <a:rPr lang="en-US" altLang="zh-CN" dirty="0"/>
              <a:t>MAX31856</a:t>
            </a:r>
            <a:r>
              <a:rPr lang="zh-CN" altLang="en-US" dirty="0"/>
              <a:t>（</a:t>
            </a:r>
            <a:r>
              <a:rPr lang="en-US" altLang="zh-CN" dirty="0"/>
              <a:t>SPI</a:t>
            </a:r>
            <a:r>
              <a:rPr lang="zh-CN" altLang="en-US" dirty="0"/>
              <a:t>通信程序）</a:t>
            </a:r>
          </a:p>
        </p:txBody>
      </p:sp>
      <p:sp>
        <p:nvSpPr>
          <p:cNvPr id="4" name="文本框 3">
            <a:extLst>
              <a:ext uri="{FF2B5EF4-FFF2-40B4-BE49-F238E27FC236}">
                <a16:creationId xmlns:a16="http://schemas.microsoft.com/office/drawing/2014/main" id="{56F78CB1-85D7-EE15-5F8B-24A3255B4702}"/>
              </a:ext>
            </a:extLst>
          </p:cNvPr>
          <p:cNvSpPr txBox="1"/>
          <p:nvPr/>
        </p:nvSpPr>
        <p:spPr>
          <a:xfrm>
            <a:off x="896983" y="1872343"/>
            <a:ext cx="184731" cy="369332"/>
          </a:xfrm>
          <a:prstGeom prst="rect">
            <a:avLst/>
          </a:prstGeom>
          <a:noFill/>
        </p:spPr>
        <p:txBody>
          <a:bodyPr wrap="none" rtlCol="0">
            <a:spAutoFit/>
          </a:bodyPr>
          <a:lstStyle/>
          <a:p>
            <a:endParaRPr lang="zh-CN" altLang="en-US" dirty="0"/>
          </a:p>
        </p:txBody>
      </p:sp>
      <p:sp>
        <p:nvSpPr>
          <p:cNvPr id="7" name="文本框 6">
            <a:extLst>
              <a:ext uri="{FF2B5EF4-FFF2-40B4-BE49-F238E27FC236}">
                <a16:creationId xmlns:a16="http://schemas.microsoft.com/office/drawing/2014/main" id="{61966B48-935F-F295-2DBD-3B73B8619AE3}"/>
              </a:ext>
            </a:extLst>
          </p:cNvPr>
          <p:cNvSpPr txBox="1"/>
          <p:nvPr/>
        </p:nvSpPr>
        <p:spPr>
          <a:xfrm>
            <a:off x="3369171" y="3954607"/>
            <a:ext cx="4407736" cy="1785104"/>
          </a:xfrm>
          <a:prstGeom prst="rect">
            <a:avLst/>
          </a:prstGeom>
          <a:noFill/>
        </p:spPr>
        <p:txBody>
          <a:bodyPr wrap="square" rtlCol="0">
            <a:spAutoFit/>
          </a:bodyPr>
          <a:lstStyle/>
          <a:p>
            <a:r>
              <a:rPr lang="en-US" altLang="zh-CN" sz="1000" b="0" i="0" dirty="0">
                <a:solidFill>
                  <a:srgbClr val="0077AA"/>
                </a:solidFill>
                <a:effectLst/>
                <a:latin typeface="Consolas" panose="020B0609020204030204" pitchFamily="49" charset="0"/>
              </a:rPr>
              <a:t>void</a:t>
            </a: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void</a:t>
            </a:r>
            <a:r>
              <a:rPr lang="en-US" altLang="zh-CN" sz="1000" b="0" i="0" dirty="0">
                <a:solidFill>
                  <a:srgbClr val="999999"/>
                </a:solidFill>
                <a:effectLst/>
                <a:latin typeface="Consolas" panose="020B0609020204030204" pitchFamily="49" charset="0"/>
              </a:rPr>
              <a:t>)</a:t>
            </a:r>
            <a:br>
              <a:rPr lang="zh-CN" altLang="en-US" sz="1000" dirty="0"/>
            </a:br>
            <a:r>
              <a:rPr lang="en-US" altLang="zh-CN" sz="1000" b="0" i="0" dirty="0">
                <a:solidFill>
                  <a:srgbClr val="999999"/>
                </a:solidFill>
                <a:effectLst/>
                <a:latin typeface="Consolas" panose="020B0609020204030204" pitchFamily="49" charset="0"/>
              </a:rPr>
              <a:t>{</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STC8H</a:t>
            </a:r>
            <a:r>
              <a:rPr lang="zh-CN" altLang="en-US" sz="1000" b="0" i="0" dirty="0">
                <a:solidFill>
                  <a:srgbClr val="708090"/>
                </a:solidFill>
                <a:effectLst/>
                <a:latin typeface="Consolas" panose="020B0609020204030204" pitchFamily="49" charset="0"/>
              </a:rPr>
              <a:t>系列单片机，此程序指定频率位</a:t>
            </a:r>
            <a:r>
              <a:rPr lang="en-US" altLang="zh-CN" sz="1000" b="0" i="0" dirty="0">
                <a:solidFill>
                  <a:srgbClr val="708090"/>
                </a:solidFill>
                <a:effectLst/>
                <a:latin typeface="Consolas" panose="020B0609020204030204" pitchFamily="49" charset="0"/>
              </a:rPr>
              <a:t>24MHz</a:t>
            </a:r>
            <a:br>
              <a:rPr lang="en-US" altLang="zh-CN" sz="1000" b="0" i="0" dirty="0">
                <a:solidFill>
                  <a:srgbClr val="708090"/>
                </a:solidFill>
                <a:effectLst/>
                <a:latin typeface="Consolas" panose="020B0609020204030204" pitchFamily="49" charset="0"/>
              </a:rPr>
            </a:b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此频率下，执行一个机器指令大致需要</a:t>
            </a:r>
            <a:r>
              <a:rPr lang="en-US" altLang="zh-CN" sz="1000" b="0" i="0" dirty="0">
                <a:solidFill>
                  <a:srgbClr val="708090"/>
                </a:solidFill>
                <a:effectLst/>
                <a:latin typeface="Consolas" panose="020B0609020204030204" pitchFamily="49" charset="0"/>
              </a:rPr>
              <a:t>41ns</a:t>
            </a:r>
            <a:r>
              <a:rPr lang="zh-CN" altLang="en-US" sz="1000" b="0" i="0" dirty="0">
                <a:solidFill>
                  <a:srgbClr val="708090"/>
                </a:solidFill>
                <a:effectLst/>
                <a:latin typeface="Consolas" panose="020B0609020204030204" pitchFamily="49" charset="0"/>
              </a:rPr>
              <a:t>，</a:t>
            </a:r>
            <a:endParaRPr lang="en-US" altLang="zh-CN" sz="1000" b="0" i="0" dirty="0">
              <a:solidFill>
                <a:srgbClr val="708090"/>
              </a:solidFill>
              <a:effectLst/>
              <a:latin typeface="Consolas" panose="020B0609020204030204" pitchFamily="49" charset="0"/>
            </a:endParaRPr>
          </a:p>
          <a:p>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此函数除去函数调用等其他必要开销，最少延迟</a:t>
            </a:r>
            <a:r>
              <a:rPr lang="en-US" altLang="zh-CN" sz="1000" b="0" i="0" dirty="0">
                <a:solidFill>
                  <a:srgbClr val="708090"/>
                </a:solidFill>
                <a:effectLst/>
                <a:latin typeface="Consolas" panose="020B0609020204030204" pitchFamily="49" charset="0"/>
              </a:rPr>
              <a:t>4 * 41 = 164ns</a:t>
            </a:r>
            <a:br>
              <a:rPr lang="en-US" altLang="zh-CN" sz="1000" b="0" i="0" dirty="0">
                <a:solidFill>
                  <a:srgbClr val="708090"/>
                </a:solidFill>
                <a:effectLst/>
                <a:latin typeface="Consolas" panose="020B0609020204030204" pitchFamily="49" charset="0"/>
              </a:rPr>
            </a:br>
            <a:r>
              <a:rPr lang="en-US" altLang="zh-CN" sz="1000" b="0" i="0" dirty="0">
                <a:solidFill>
                  <a:srgbClr val="708090"/>
                </a:solidFill>
                <a:effectLst/>
                <a:latin typeface="Consolas" panose="020B0609020204030204" pitchFamily="49" charset="0"/>
              </a:rPr>
              <a:t>    */</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_</a:t>
            </a:r>
            <a:r>
              <a:rPr lang="en-US" altLang="zh-CN" sz="1000" b="0" i="0" dirty="0" err="1">
                <a:solidFill>
                  <a:srgbClr val="DD4A68"/>
                </a:solidFill>
                <a:effectLst/>
                <a:latin typeface="Consolas" panose="020B0609020204030204" pitchFamily="49" charset="0"/>
              </a:rPr>
              <a:t>nop</a:t>
            </a:r>
            <a:r>
              <a:rPr lang="en-US" altLang="zh-CN" sz="1000" b="0" i="0" dirty="0">
                <a:solidFill>
                  <a:srgbClr val="DD4A68"/>
                </a:solidFill>
                <a:effectLst/>
                <a:latin typeface="Consolas" panose="020B0609020204030204" pitchFamily="49" charset="0"/>
              </a:rPr>
              <a:t>_</a:t>
            </a:r>
            <a:r>
              <a:rPr lang="en-US" altLang="zh-CN" sz="1000" b="0" i="0" dirty="0">
                <a:solidFill>
                  <a:srgbClr val="999999"/>
                </a:solidFill>
                <a:effectLst/>
                <a:latin typeface="Consolas" panose="020B0609020204030204" pitchFamily="49" charset="0"/>
              </a:rPr>
              <a:t>();</a:t>
            </a:r>
            <a:r>
              <a:rPr lang="zh-CN" altLang="en-US"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执行一个空指令</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_</a:t>
            </a:r>
            <a:r>
              <a:rPr lang="en-US" altLang="zh-CN" sz="1000" b="0" i="0" dirty="0" err="1">
                <a:solidFill>
                  <a:srgbClr val="DD4A68"/>
                </a:solidFill>
                <a:effectLst/>
                <a:latin typeface="Consolas" panose="020B0609020204030204" pitchFamily="49" charset="0"/>
              </a:rPr>
              <a:t>nop</a:t>
            </a:r>
            <a:r>
              <a:rPr lang="en-US" altLang="zh-CN" sz="1000" b="0" i="0" dirty="0">
                <a:solidFill>
                  <a:srgbClr val="DD4A68"/>
                </a:solidFill>
                <a:effectLst/>
                <a:latin typeface="Consolas" panose="020B0609020204030204" pitchFamily="49" charset="0"/>
              </a:rPr>
              <a:t>_</a:t>
            </a:r>
            <a:r>
              <a:rPr lang="en-US" altLang="zh-CN" sz="1000" b="0" i="0" dirty="0">
                <a:solidFill>
                  <a:srgbClr val="999999"/>
                </a:solidFill>
                <a:effectLst/>
                <a:latin typeface="Consolas" panose="020B0609020204030204" pitchFamily="49" charset="0"/>
              </a:rPr>
              <a:t>();</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_</a:t>
            </a:r>
            <a:r>
              <a:rPr lang="en-US" altLang="zh-CN" sz="1000" b="0" i="0" dirty="0" err="1">
                <a:solidFill>
                  <a:srgbClr val="DD4A68"/>
                </a:solidFill>
                <a:effectLst/>
                <a:latin typeface="Consolas" panose="020B0609020204030204" pitchFamily="49" charset="0"/>
              </a:rPr>
              <a:t>nop</a:t>
            </a:r>
            <a:r>
              <a:rPr lang="en-US" altLang="zh-CN" sz="1000" b="0" i="0" dirty="0">
                <a:solidFill>
                  <a:srgbClr val="DD4A68"/>
                </a:solidFill>
                <a:effectLst/>
                <a:latin typeface="Consolas" panose="020B0609020204030204" pitchFamily="49" charset="0"/>
              </a:rPr>
              <a:t>_</a:t>
            </a:r>
            <a:r>
              <a:rPr lang="en-US" altLang="zh-CN" sz="1000" b="0" i="0" dirty="0">
                <a:solidFill>
                  <a:srgbClr val="999999"/>
                </a:solidFill>
                <a:effectLst/>
                <a:latin typeface="Consolas" panose="020B0609020204030204" pitchFamily="49" charset="0"/>
              </a:rPr>
              <a:t>();</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_</a:t>
            </a:r>
            <a:r>
              <a:rPr lang="en-US" altLang="zh-CN" sz="1000" b="0" i="0" dirty="0" err="1">
                <a:solidFill>
                  <a:srgbClr val="DD4A68"/>
                </a:solidFill>
                <a:effectLst/>
                <a:latin typeface="Consolas" panose="020B0609020204030204" pitchFamily="49" charset="0"/>
              </a:rPr>
              <a:t>nop</a:t>
            </a:r>
            <a:r>
              <a:rPr lang="en-US" altLang="zh-CN" sz="1000" b="0" i="0" dirty="0">
                <a:solidFill>
                  <a:srgbClr val="DD4A68"/>
                </a:solidFill>
                <a:effectLst/>
                <a:latin typeface="Consolas" panose="020B0609020204030204" pitchFamily="49" charset="0"/>
              </a:rPr>
              <a:t>_</a:t>
            </a:r>
            <a:r>
              <a:rPr lang="en-US" altLang="zh-CN" sz="1000" b="0" i="0" dirty="0">
                <a:solidFill>
                  <a:srgbClr val="999999"/>
                </a:solidFill>
                <a:effectLst/>
                <a:latin typeface="Consolas" panose="020B0609020204030204" pitchFamily="49" charset="0"/>
              </a:rPr>
              <a:t>();</a:t>
            </a:r>
            <a:br>
              <a:rPr lang="zh-CN" altLang="en-US" sz="1000" dirty="0"/>
            </a:br>
            <a:r>
              <a:rPr lang="en-US" altLang="zh-CN" sz="1000" b="0" i="0" dirty="0">
                <a:solidFill>
                  <a:srgbClr val="999999"/>
                </a:solidFill>
                <a:effectLst/>
                <a:latin typeface="Consolas" panose="020B0609020204030204" pitchFamily="49" charset="0"/>
              </a:rPr>
              <a:t>}</a:t>
            </a:r>
            <a:endParaRPr lang="zh-CN" altLang="en-US" sz="1000" dirty="0"/>
          </a:p>
        </p:txBody>
      </p:sp>
      <p:sp>
        <p:nvSpPr>
          <p:cNvPr id="9" name="文本框 8">
            <a:extLst>
              <a:ext uri="{FF2B5EF4-FFF2-40B4-BE49-F238E27FC236}">
                <a16:creationId xmlns:a16="http://schemas.microsoft.com/office/drawing/2014/main" id="{0D3C6653-F99F-3969-1F74-8ED96DA89EBC}"/>
              </a:ext>
            </a:extLst>
          </p:cNvPr>
          <p:cNvSpPr txBox="1"/>
          <p:nvPr/>
        </p:nvSpPr>
        <p:spPr>
          <a:xfrm>
            <a:off x="3369171" y="1579955"/>
            <a:ext cx="5447657" cy="1323439"/>
          </a:xfrm>
          <a:prstGeom prst="rect">
            <a:avLst/>
          </a:prstGeom>
          <a:noFill/>
        </p:spPr>
        <p:txBody>
          <a:bodyPr wrap="square">
            <a:spAutoFit/>
          </a:bodyPr>
          <a:lstStyle/>
          <a:p>
            <a:r>
              <a:rPr lang="en-US" altLang="zh-CN" sz="1000" b="0" i="0" dirty="0">
                <a:solidFill>
                  <a:srgbClr val="0077AA"/>
                </a:solidFill>
                <a:effectLst/>
                <a:latin typeface="Consolas" panose="020B0609020204030204" pitchFamily="49" charset="0"/>
              </a:rPr>
              <a:t>void</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MAX31856_Init</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void</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CS_MAX31856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SCK_MAX31856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CPOL = 1</a:t>
            </a:r>
            <a:r>
              <a:rPr lang="zh-CN" altLang="en-US" sz="1000" b="0" i="0" dirty="0">
                <a:solidFill>
                  <a:srgbClr val="708090"/>
                </a:solidFill>
                <a:effectLst/>
                <a:latin typeface="Consolas" panose="020B0609020204030204" pitchFamily="49" charset="0"/>
              </a:rPr>
              <a:t>（自定义），</a:t>
            </a:r>
            <a:r>
              <a:rPr lang="en-US" altLang="zh-CN" sz="1000" b="0" i="0" dirty="0">
                <a:solidFill>
                  <a:srgbClr val="708090"/>
                </a:solidFill>
                <a:effectLst/>
                <a:latin typeface="Consolas" panose="020B0609020204030204" pitchFamily="49" charset="0"/>
              </a:rPr>
              <a:t>CPHA = 1</a:t>
            </a:r>
            <a:r>
              <a:rPr lang="zh-CN" altLang="en-US" sz="1000" b="0" i="0" dirty="0">
                <a:solidFill>
                  <a:srgbClr val="708090"/>
                </a:solidFill>
                <a:effectLst/>
                <a:latin typeface="Consolas" panose="020B0609020204030204" pitchFamily="49" charset="0"/>
              </a:rPr>
              <a:t>（</a:t>
            </a:r>
            <a:r>
              <a:rPr lang="en-US" altLang="zh-CN" sz="1000" b="0" i="0" dirty="0">
                <a:solidFill>
                  <a:srgbClr val="708090"/>
                </a:solidFill>
                <a:effectLst/>
                <a:latin typeface="Consolas" panose="020B0609020204030204" pitchFamily="49" charset="0"/>
              </a:rPr>
              <a:t>MAX31856 </a:t>
            </a:r>
            <a:r>
              <a:rPr lang="zh-CN" altLang="en-US" sz="1000" b="0" i="0" dirty="0">
                <a:solidFill>
                  <a:srgbClr val="708090"/>
                </a:solidFill>
                <a:effectLst/>
                <a:latin typeface="Consolas" panose="020B0609020204030204" pitchFamily="49" charset="0"/>
              </a:rPr>
              <a:t>强制规定）</a:t>
            </a:r>
            <a:br>
              <a:rPr lang="zh-CN" altLang="en-US" sz="1000" dirty="0"/>
            </a:b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err="1">
                <a:solidFill>
                  <a:srgbClr val="DD4A68"/>
                </a:solidFill>
                <a:effectLst/>
                <a:latin typeface="Consolas" panose="020B0609020204030204" pitchFamily="49" charset="0"/>
              </a:rPr>
              <a:t>delay_us</a:t>
            </a:r>
            <a:r>
              <a:rPr lang="en-US" altLang="zh-CN" sz="1000" b="0" i="0" dirty="0">
                <a:solidFill>
                  <a:srgbClr val="999999"/>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2</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等待初始化电平稳定，</a:t>
            </a:r>
            <a:r>
              <a:rPr lang="en-US" altLang="zh-CN" sz="1000" b="0" i="0" dirty="0">
                <a:solidFill>
                  <a:srgbClr val="708090"/>
                </a:solidFill>
                <a:effectLst/>
                <a:latin typeface="Consolas" panose="020B0609020204030204" pitchFamily="49" charset="0"/>
              </a:rPr>
              <a:t>CS</a:t>
            </a:r>
            <a:r>
              <a:rPr lang="zh-CN" altLang="en-US" sz="1000" b="0" i="0" dirty="0">
                <a:solidFill>
                  <a:srgbClr val="708090"/>
                </a:solidFill>
                <a:effectLst/>
                <a:latin typeface="Consolas" panose="020B0609020204030204" pitchFamily="49" charset="0"/>
              </a:rPr>
              <a:t>、</a:t>
            </a:r>
            <a:r>
              <a:rPr lang="en-US" altLang="zh-CN" sz="1000" b="0" i="0" dirty="0">
                <a:solidFill>
                  <a:srgbClr val="708090"/>
                </a:solidFill>
                <a:effectLst/>
                <a:latin typeface="Consolas" panose="020B0609020204030204" pitchFamily="49" charset="0"/>
              </a:rPr>
              <a:t>SCK </a:t>
            </a:r>
            <a:r>
              <a:rPr lang="zh-CN" altLang="en-US" sz="1000" b="0" i="0" dirty="0">
                <a:solidFill>
                  <a:srgbClr val="708090"/>
                </a:solidFill>
                <a:effectLst/>
                <a:latin typeface="Consolas" panose="020B0609020204030204" pitchFamily="49" charset="0"/>
              </a:rPr>
              <a:t>高电平稳定</a:t>
            </a:r>
            <a:br>
              <a:rPr lang="zh-CN" altLang="en-US" sz="1000" dirty="0"/>
            </a:br>
            <a:r>
              <a:rPr lang="en-US" altLang="zh-CN" sz="1000" b="0" i="0" dirty="0">
                <a:solidFill>
                  <a:srgbClr val="999999"/>
                </a:solidFill>
                <a:effectLst/>
                <a:latin typeface="Consolas" panose="020B0609020204030204" pitchFamily="49" charset="0"/>
              </a:rPr>
              <a:t>}</a:t>
            </a:r>
            <a:endParaRPr lang="zh-CN" altLang="en-US" sz="1000" dirty="0"/>
          </a:p>
        </p:txBody>
      </p:sp>
    </p:spTree>
    <p:extLst>
      <p:ext uri="{BB962C8B-B14F-4D97-AF65-F5344CB8AC3E}">
        <p14:creationId xmlns:p14="http://schemas.microsoft.com/office/powerpoint/2010/main" val="348449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BAD02-1327-A2CF-257E-8323D9D2F4E9}"/>
              </a:ext>
            </a:extLst>
          </p:cNvPr>
          <p:cNvSpPr>
            <a:spLocks noGrp="1"/>
          </p:cNvSpPr>
          <p:nvPr>
            <p:ph type="title"/>
          </p:nvPr>
        </p:nvSpPr>
        <p:spPr/>
        <p:txBody>
          <a:bodyPr/>
          <a:lstStyle/>
          <a:p>
            <a:r>
              <a:rPr lang="zh-CN" altLang="en-US" dirty="0"/>
              <a:t>五、</a:t>
            </a:r>
            <a:r>
              <a:rPr lang="en-US" altLang="zh-CN" dirty="0"/>
              <a:t>MAX31856</a:t>
            </a:r>
            <a:r>
              <a:rPr lang="zh-CN" altLang="en-US" dirty="0"/>
              <a:t>（</a:t>
            </a:r>
            <a:r>
              <a:rPr lang="en-US" altLang="zh-CN" dirty="0"/>
              <a:t>SPI</a:t>
            </a:r>
            <a:r>
              <a:rPr lang="zh-CN" altLang="en-US" dirty="0"/>
              <a:t>通信程序）</a:t>
            </a:r>
          </a:p>
        </p:txBody>
      </p:sp>
      <p:sp>
        <p:nvSpPr>
          <p:cNvPr id="11" name="文本框 10">
            <a:extLst>
              <a:ext uri="{FF2B5EF4-FFF2-40B4-BE49-F238E27FC236}">
                <a16:creationId xmlns:a16="http://schemas.microsoft.com/office/drawing/2014/main" id="{A32A83C0-A040-3493-7541-64D7FEA0D32F}"/>
              </a:ext>
            </a:extLst>
          </p:cNvPr>
          <p:cNvSpPr txBox="1"/>
          <p:nvPr/>
        </p:nvSpPr>
        <p:spPr>
          <a:xfrm>
            <a:off x="6322421" y="1241904"/>
            <a:ext cx="5592103" cy="2708434"/>
          </a:xfrm>
          <a:prstGeom prst="rect">
            <a:avLst/>
          </a:prstGeom>
          <a:noFill/>
        </p:spPr>
        <p:txBody>
          <a:bodyPr wrap="square">
            <a:spAutoFit/>
          </a:bodyPr>
          <a:lstStyle/>
          <a:p>
            <a:r>
              <a:rPr lang="en-US" altLang="zh-CN" sz="1000" b="0" i="0" dirty="0">
                <a:solidFill>
                  <a:srgbClr val="0077AA"/>
                </a:solidFill>
                <a:effectLst/>
                <a:latin typeface="Consolas" panose="020B0609020204030204" pitchFamily="49" charset="0"/>
              </a:rPr>
              <a:t>void</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MAX31856_WriteAddress</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i</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CS_MAX31856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拉低 </a:t>
            </a:r>
            <a:r>
              <a:rPr lang="en-US" altLang="zh-CN" sz="1000" b="0" i="0" dirty="0">
                <a:solidFill>
                  <a:srgbClr val="708090"/>
                </a:solidFill>
                <a:effectLst/>
                <a:latin typeface="Consolas" panose="020B0609020204030204" pitchFamily="49" charset="0"/>
              </a:rPr>
              <a:t>CS</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时间间隔：</a:t>
            </a:r>
            <a:r>
              <a:rPr lang="en-US" altLang="zh-CN" sz="1000" b="0" i="0" dirty="0" err="1">
                <a:solidFill>
                  <a:srgbClr val="708090"/>
                </a:solidFill>
                <a:effectLst/>
                <a:latin typeface="Consolas" panose="020B0609020204030204" pitchFamily="49" charset="0"/>
              </a:rPr>
              <a:t>tCC</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一次 </a:t>
            </a:r>
            <a:r>
              <a:rPr lang="en-US" altLang="zh-CN" sz="1000" b="0" i="0" dirty="0">
                <a:solidFill>
                  <a:srgbClr val="708090"/>
                </a:solidFill>
                <a:effectLst/>
                <a:latin typeface="Consolas" panose="020B0609020204030204" pitchFamily="49" charset="0"/>
              </a:rPr>
              <a:t>for </a:t>
            </a:r>
            <a:r>
              <a:rPr lang="zh-CN" altLang="en-US" sz="1000" b="0" i="0" dirty="0">
                <a:solidFill>
                  <a:srgbClr val="708090"/>
                </a:solidFill>
                <a:effectLst/>
                <a:latin typeface="Consolas" panose="020B0609020204030204" pitchFamily="49" charset="0"/>
              </a:rPr>
              <a:t>循环至少需要</a:t>
            </a:r>
            <a:r>
              <a:rPr lang="en-US" altLang="zh-CN" sz="1000" b="0" i="0" dirty="0">
                <a:solidFill>
                  <a:srgbClr val="708090"/>
                </a:solidFill>
                <a:effectLst/>
                <a:latin typeface="Consolas" panose="020B0609020204030204" pitchFamily="49" charset="0"/>
              </a:rPr>
              <a:t>328ns</a:t>
            </a:r>
            <a:r>
              <a:rPr lang="zh-CN" altLang="en-US" sz="1000" b="0" i="0" dirty="0">
                <a:solidFill>
                  <a:srgbClr val="708090"/>
                </a:solidFill>
                <a:effectLst/>
                <a:latin typeface="Consolas" panose="020B0609020204030204" pitchFamily="49" charset="0"/>
              </a:rPr>
              <a:t>（两个时间间隔），即</a:t>
            </a:r>
            <a:r>
              <a:rPr lang="en-US" altLang="zh-CN" sz="1000" b="0" i="0" dirty="0">
                <a:solidFill>
                  <a:srgbClr val="708090"/>
                </a:solidFill>
                <a:effectLst/>
                <a:latin typeface="Consolas" panose="020B0609020204030204" pitchFamily="49" charset="0"/>
              </a:rPr>
              <a:t>SCK</a:t>
            </a:r>
            <a:r>
              <a:rPr lang="zh-CN" altLang="en-US" sz="1000" b="0" i="0" dirty="0">
                <a:solidFill>
                  <a:srgbClr val="708090"/>
                </a:solidFill>
                <a:effectLst/>
                <a:latin typeface="Consolas" panose="020B0609020204030204" pitchFamily="49" charset="0"/>
              </a:rPr>
              <a:t>时钟周期大致</a:t>
            </a:r>
            <a:r>
              <a:rPr lang="en-US" altLang="zh-CN" sz="1000" b="0" i="0" dirty="0">
                <a:solidFill>
                  <a:srgbClr val="708090"/>
                </a:solidFill>
                <a:effectLst/>
                <a:latin typeface="Consolas" panose="020B0609020204030204" pitchFamily="49" charset="0"/>
              </a:rPr>
              <a:t>3MHz</a:t>
            </a:r>
            <a:r>
              <a:rPr lang="zh-CN" altLang="en-US" sz="1000" b="0" i="0" dirty="0">
                <a:solidFill>
                  <a:srgbClr val="708090"/>
                </a:solidFill>
                <a:effectLst/>
                <a:latin typeface="Consolas" panose="020B0609020204030204" pitchFamily="49" charset="0"/>
              </a:rPr>
              <a:t>，符合 </a:t>
            </a:r>
            <a:r>
              <a:rPr lang="en-US" altLang="zh-CN" sz="1000" b="0" i="0" dirty="0">
                <a:solidFill>
                  <a:srgbClr val="708090"/>
                </a:solidFill>
                <a:effectLst/>
                <a:latin typeface="Consolas" panose="020B0609020204030204" pitchFamily="49" charset="0"/>
              </a:rPr>
              <a:t>MAX31856 </a:t>
            </a:r>
            <a:r>
              <a:rPr lang="zh-CN" altLang="en-US" sz="1000" b="0" i="0" dirty="0">
                <a:solidFill>
                  <a:srgbClr val="708090"/>
                </a:solidFill>
                <a:effectLst/>
                <a:latin typeface="Consolas" panose="020B0609020204030204" pitchFamily="49" charset="0"/>
              </a:rPr>
              <a:t>的 </a:t>
            </a:r>
            <a:r>
              <a:rPr lang="en-US" altLang="zh-CN" sz="1000" b="0" i="0" dirty="0" err="1">
                <a:solidFill>
                  <a:srgbClr val="708090"/>
                </a:solidFill>
                <a:effectLst/>
                <a:latin typeface="Consolas" panose="020B0609020204030204" pitchFamily="49" charset="0"/>
              </a:rPr>
              <a:t>fSCL</a:t>
            </a:r>
            <a:r>
              <a:rPr lang="zh-CN" altLang="en-US" sz="1000" b="0" i="0" dirty="0">
                <a:solidFill>
                  <a:srgbClr val="708090"/>
                </a:solidFill>
                <a:effectLst/>
                <a:latin typeface="Consolas" panose="020B0609020204030204" pitchFamily="49" charset="0"/>
              </a:rPr>
              <a:t>要求 *</a:t>
            </a:r>
            <a:r>
              <a:rPr lang="en-US" altLang="zh-CN" sz="1000" b="0" i="0" dirty="0">
                <a:solidFill>
                  <a:srgbClr val="708090"/>
                </a:solidFill>
                <a:effectLst/>
                <a:latin typeface="Consolas" panose="020B0609020204030204" pitchFamily="49" charset="0"/>
              </a:rPr>
              <a:t>/</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for</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i</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i</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&lt;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8</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i</a:t>
            </a:r>
            <a:r>
              <a:rPr lang="en-US" altLang="zh-CN" sz="1000" b="0" i="0" dirty="0">
                <a:solidFill>
                  <a:srgbClr val="9A6E3A"/>
                </a:solidFill>
                <a:effectLst/>
                <a:latin typeface="Consolas" panose="020B0609020204030204" pitchFamily="49" charset="0"/>
              </a:rPr>
              <a:t>++</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SCK_MAX31856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拉低 </a:t>
            </a:r>
            <a:r>
              <a:rPr lang="en-US" altLang="zh-CN" sz="1000" b="0" i="0" dirty="0">
                <a:solidFill>
                  <a:srgbClr val="708090"/>
                </a:solidFill>
                <a:effectLst/>
                <a:latin typeface="Consolas" panose="020B0609020204030204" pitchFamily="49" charset="0"/>
              </a:rPr>
              <a:t>SCK</a:t>
            </a:r>
            <a:br>
              <a:rPr lang="en-US" altLang="zh-CN" sz="1000" dirty="0"/>
            </a:br>
            <a:r>
              <a:rPr lang="en-US" altLang="zh-CN" sz="1000" b="0" i="0" dirty="0">
                <a:solidFill>
                  <a:srgbClr val="000000"/>
                </a:solidFill>
                <a:effectLst/>
                <a:latin typeface="Consolas" panose="020B0609020204030204" pitchFamily="49" charset="0"/>
              </a:rPr>
              <a:t>        MOSI_MAX31856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&amp;</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0x80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将数据放到 </a:t>
            </a:r>
            <a:r>
              <a:rPr lang="en-US" altLang="zh-CN" sz="1000" b="0" i="0" dirty="0">
                <a:solidFill>
                  <a:srgbClr val="708090"/>
                </a:solidFill>
                <a:effectLst/>
                <a:latin typeface="Consolas" panose="020B0609020204030204" pitchFamily="49" charset="0"/>
              </a:rPr>
              <a:t>MOSI </a:t>
            </a:r>
            <a:r>
              <a:rPr lang="zh-CN" altLang="en-US" sz="1000" b="0" i="0" dirty="0">
                <a:solidFill>
                  <a:srgbClr val="708090"/>
                </a:solidFill>
                <a:effectLst/>
                <a:latin typeface="Consolas" panose="020B0609020204030204" pitchFamily="49" charset="0"/>
              </a:rPr>
              <a:t>数据线上</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时间间隔：</a:t>
            </a:r>
            <a:r>
              <a:rPr lang="en-US" altLang="zh-CN" sz="1000" b="0" i="0" dirty="0" err="1">
                <a:solidFill>
                  <a:srgbClr val="708090"/>
                </a:solidFill>
                <a:effectLst/>
                <a:latin typeface="Consolas" panose="020B0609020204030204" pitchFamily="49" charset="0"/>
              </a:rPr>
              <a:t>tCL</a:t>
            </a:r>
            <a:r>
              <a:rPr lang="zh-CN" altLang="en-US" sz="1000" b="0" i="0" dirty="0">
                <a:solidFill>
                  <a:srgbClr val="708090"/>
                </a:solidFill>
                <a:effectLst/>
                <a:latin typeface="Consolas" panose="020B0609020204030204" pitchFamily="49" charset="0"/>
              </a:rPr>
              <a:t>、</a:t>
            </a:r>
            <a:r>
              <a:rPr lang="en-US" altLang="zh-CN" sz="1000" b="0" i="0" dirty="0" err="1">
                <a:solidFill>
                  <a:srgbClr val="708090"/>
                </a:solidFill>
                <a:effectLst/>
                <a:latin typeface="Consolas" panose="020B0609020204030204" pitchFamily="49" charset="0"/>
              </a:rPr>
              <a:t>tDC</a:t>
            </a:r>
            <a:br>
              <a:rPr lang="en-US" altLang="zh-CN" sz="1000" dirty="0"/>
            </a:br>
            <a:r>
              <a:rPr lang="en-US" altLang="zh-CN" sz="1000" b="0" i="0" dirty="0">
                <a:solidFill>
                  <a:srgbClr val="000000"/>
                </a:solidFill>
                <a:effectLst/>
                <a:latin typeface="Consolas" panose="020B0609020204030204" pitchFamily="49" charset="0"/>
              </a:rPr>
              <a:t>        SCK_MAX31856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拉高 </a:t>
            </a:r>
            <a:r>
              <a:rPr lang="en-US" altLang="zh-CN" sz="1000" b="0" i="0" dirty="0">
                <a:solidFill>
                  <a:srgbClr val="708090"/>
                </a:solidFill>
                <a:effectLst/>
                <a:latin typeface="Consolas" panose="020B0609020204030204" pitchFamily="49" charset="0"/>
              </a:rPr>
              <a:t>SCK</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时间间隔：</a:t>
            </a:r>
            <a:r>
              <a:rPr lang="en-US" altLang="zh-CN" sz="1000" b="0" i="0" dirty="0" err="1">
                <a:solidFill>
                  <a:srgbClr val="708090"/>
                </a:solidFill>
                <a:effectLst/>
                <a:latin typeface="Consolas" panose="020B0609020204030204" pitchFamily="49" charset="0"/>
              </a:rPr>
              <a:t>tCH</a:t>
            </a:r>
            <a:r>
              <a:rPr lang="zh-CN" altLang="en-US" sz="1000" b="0" i="0" dirty="0">
                <a:solidFill>
                  <a:srgbClr val="708090"/>
                </a:solidFill>
                <a:effectLst/>
                <a:latin typeface="Consolas" panose="020B0609020204030204" pitchFamily="49" charset="0"/>
              </a:rPr>
              <a:t>、</a:t>
            </a:r>
            <a:r>
              <a:rPr lang="en-US" altLang="zh-CN" sz="1000" b="0" i="0" dirty="0" err="1">
                <a:solidFill>
                  <a:srgbClr val="708090"/>
                </a:solidFill>
                <a:effectLst/>
                <a:latin typeface="Consolas" panose="020B0609020204030204" pitchFamily="49" charset="0"/>
              </a:rPr>
              <a:t>tCDH</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&lt;&lt;=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更新下次输出的数据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br>
              <a:rPr lang="zh-CN" altLang="en-US" sz="1000" dirty="0"/>
            </a:br>
            <a:r>
              <a:rPr lang="en-US" altLang="zh-CN" sz="1000" b="0" i="0" dirty="0">
                <a:solidFill>
                  <a:srgbClr val="999999"/>
                </a:solidFill>
                <a:effectLst/>
                <a:latin typeface="Consolas" panose="020B0609020204030204" pitchFamily="49" charset="0"/>
              </a:rPr>
              <a:t>}</a:t>
            </a:r>
            <a:endParaRPr lang="zh-CN" altLang="en-US" sz="1000" dirty="0"/>
          </a:p>
        </p:txBody>
      </p:sp>
      <p:sp>
        <p:nvSpPr>
          <p:cNvPr id="15" name="文本框 14">
            <a:extLst>
              <a:ext uri="{FF2B5EF4-FFF2-40B4-BE49-F238E27FC236}">
                <a16:creationId xmlns:a16="http://schemas.microsoft.com/office/drawing/2014/main" id="{CD6281C0-008C-A623-8E2F-C33911E8DF65}"/>
              </a:ext>
            </a:extLst>
          </p:cNvPr>
          <p:cNvSpPr txBox="1"/>
          <p:nvPr/>
        </p:nvSpPr>
        <p:spPr>
          <a:xfrm>
            <a:off x="608400" y="3950338"/>
            <a:ext cx="5705006" cy="2554545"/>
          </a:xfrm>
          <a:prstGeom prst="rect">
            <a:avLst/>
          </a:prstGeom>
          <a:noFill/>
        </p:spPr>
        <p:txBody>
          <a:bodyPr wrap="square">
            <a:spAutoFit/>
          </a:bodyPr>
          <a:lstStyle/>
          <a:p>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MAX31856_ReadByte</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void</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i</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一次 </a:t>
            </a:r>
            <a:r>
              <a:rPr lang="en-US" altLang="zh-CN" sz="1000" b="0" i="0" dirty="0">
                <a:solidFill>
                  <a:srgbClr val="708090"/>
                </a:solidFill>
                <a:effectLst/>
                <a:latin typeface="Consolas" panose="020B0609020204030204" pitchFamily="49" charset="0"/>
              </a:rPr>
              <a:t>for </a:t>
            </a:r>
            <a:r>
              <a:rPr lang="zh-CN" altLang="en-US" sz="1000" b="0" i="0" dirty="0">
                <a:solidFill>
                  <a:srgbClr val="708090"/>
                </a:solidFill>
                <a:effectLst/>
                <a:latin typeface="Consolas" panose="020B0609020204030204" pitchFamily="49" charset="0"/>
              </a:rPr>
              <a:t>循环至少需要</a:t>
            </a:r>
            <a:r>
              <a:rPr lang="en-US" altLang="zh-CN" sz="1000" b="0" i="0" dirty="0">
                <a:solidFill>
                  <a:srgbClr val="708090"/>
                </a:solidFill>
                <a:effectLst/>
                <a:latin typeface="Consolas" panose="020B0609020204030204" pitchFamily="49" charset="0"/>
              </a:rPr>
              <a:t>328ns</a:t>
            </a:r>
            <a:r>
              <a:rPr lang="zh-CN" altLang="en-US" sz="1000" b="0" i="0" dirty="0">
                <a:solidFill>
                  <a:srgbClr val="708090"/>
                </a:solidFill>
                <a:effectLst/>
                <a:latin typeface="Consolas" panose="020B0609020204030204" pitchFamily="49" charset="0"/>
              </a:rPr>
              <a:t>（两个时间间隔），即</a:t>
            </a:r>
            <a:r>
              <a:rPr lang="en-US" altLang="zh-CN" sz="1000" b="0" i="0" dirty="0">
                <a:solidFill>
                  <a:srgbClr val="708090"/>
                </a:solidFill>
                <a:effectLst/>
                <a:latin typeface="Consolas" panose="020B0609020204030204" pitchFamily="49" charset="0"/>
              </a:rPr>
              <a:t>SCK</a:t>
            </a:r>
            <a:r>
              <a:rPr lang="zh-CN" altLang="en-US" sz="1000" b="0" i="0" dirty="0">
                <a:solidFill>
                  <a:srgbClr val="708090"/>
                </a:solidFill>
                <a:effectLst/>
                <a:latin typeface="Consolas" panose="020B0609020204030204" pitchFamily="49" charset="0"/>
              </a:rPr>
              <a:t>时钟周期大致</a:t>
            </a:r>
            <a:r>
              <a:rPr lang="en-US" altLang="zh-CN" sz="1000" b="0" i="0" dirty="0">
                <a:solidFill>
                  <a:srgbClr val="708090"/>
                </a:solidFill>
                <a:effectLst/>
                <a:latin typeface="Consolas" panose="020B0609020204030204" pitchFamily="49" charset="0"/>
              </a:rPr>
              <a:t>3MHz</a:t>
            </a:r>
            <a:r>
              <a:rPr lang="zh-CN" altLang="en-US" sz="1000" b="0" i="0" dirty="0">
                <a:solidFill>
                  <a:srgbClr val="708090"/>
                </a:solidFill>
                <a:effectLst/>
                <a:latin typeface="Consolas" panose="020B0609020204030204" pitchFamily="49" charset="0"/>
              </a:rPr>
              <a:t>，符合 </a:t>
            </a:r>
            <a:r>
              <a:rPr lang="en-US" altLang="zh-CN" sz="1000" b="0" i="0" dirty="0">
                <a:solidFill>
                  <a:srgbClr val="708090"/>
                </a:solidFill>
                <a:effectLst/>
                <a:latin typeface="Consolas" panose="020B0609020204030204" pitchFamily="49" charset="0"/>
              </a:rPr>
              <a:t>MAX31856 </a:t>
            </a:r>
            <a:r>
              <a:rPr lang="zh-CN" altLang="en-US" sz="1000" b="0" i="0" dirty="0">
                <a:solidFill>
                  <a:srgbClr val="708090"/>
                </a:solidFill>
                <a:effectLst/>
                <a:latin typeface="Consolas" panose="020B0609020204030204" pitchFamily="49" charset="0"/>
              </a:rPr>
              <a:t>的 </a:t>
            </a:r>
            <a:r>
              <a:rPr lang="en-US" altLang="zh-CN" sz="1000" b="0" i="0" dirty="0" err="1">
                <a:solidFill>
                  <a:srgbClr val="708090"/>
                </a:solidFill>
                <a:effectLst/>
                <a:latin typeface="Consolas" panose="020B0609020204030204" pitchFamily="49" charset="0"/>
              </a:rPr>
              <a:t>fSCL</a:t>
            </a:r>
            <a:r>
              <a:rPr lang="zh-CN" altLang="en-US" sz="1000" b="0" i="0" dirty="0">
                <a:solidFill>
                  <a:srgbClr val="708090"/>
                </a:solidFill>
                <a:effectLst/>
                <a:latin typeface="Consolas" panose="020B0609020204030204" pitchFamily="49" charset="0"/>
              </a:rPr>
              <a:t>要求 *</a:t>
            </a:r>
            <a:r>
              <a:rPr lang="en-US" altLang="zh-CN" sz="1000" b="0" i="0" dirty="0">
                <a:solidFill>
                  <a:srgbClr val="708090"/>
                </a:solidFill>
                <a:effectLst/>
                <a:latin typeface="Consolas" panose="020B0609020204030204" pitchFamily="49" charset="0"/>
              </a:rPr>
              <a:t>/</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for</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i</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i</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&lt;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8</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i</a:t>
            </a:r>
            <a:r>
              <a:rPr lang="en-US" altLang="zh-CN" sz="1000" b="0" i="0" dirty="0">
                <a:solidFill>
                  <a:srgbClr val="9A6E3A"/>
                </a:solidFill>
                <a:effectLst/>
                <a:latin typeface="Consolas" panose="020B0609020204030204" pitchFamily="49" charset="0"/>
              </a:rPr>
              <a:t>++</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SCK_MAX31856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拉低 </a:t>
            </a:r>
            <a:r>
              <a:rPr lang="en-US" altLang="zh-CN" sz="1000" b="0" i="0" dirty="0">
                <a:solidFill>
                  <a:srgbClr val="708090"/>
                </a:solidFill>
                <a:effectLst/>
                <a:latin typeface="Consolas" panose="020B0609020204030204" pitchFamily="49" charset="0"/>
              </a:rPr>
              <a:t>SCK</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时间间隔：</a:t>
            </a:r>
            <a:r>
              <a:rPr lang="en-US" altLang="zh-CN" sz="1000" b="0" i="0" dirty="0" err="1">
                <a:solidFill>
                  <a:srgbClr val="708090"/>
                </a:solidFill>
                <a:effectLst/>
                <a:latin typeface="Consolas" panose="020B0609020204030204" pitchFamily="49" charset="0"/>
              </a:rPr>
              <a:t>tCL</a:t>
            </a:r>
            <a:r>
              <a:rPr lang="zh-CN" altLang="en-US" sz="1000" b="0" i="0" dirty="0">
                <a:solidFill>
                  <a:srgbClr val="708090"/>
                </a:solidFill>
                <a:effectLst/>
                <a:latin typeface="Consolas" panose="020B0609020204030204" pitchFamily="49" charset="0"/>
              </a:rPr>
              <a:t>、</a:t>
            </a:r>
            <a:r>
              <a:rPr lang="en-US" altLang="zh-CN" sz="1000" b="0" i="0" dirty="0" err="1">
                <a:solidFill>
                  <a:srgbClr val="708090"/>
                </a:solidFill>
                <a:effectLst/>
                <a:latin typeface="Consolas" panose="020B0609020204030204" pitchFamily="49" charset="0"/>
              </a:rPr>
              <a:t>tDC</a:t>
            </a:r>
            <a:r>
              <a:rPr lang="zh-CN" altLang="en-US" sz="1000" b="0" i="0" dirty="0">
                <a:solidFill>
                  <a:srgbClr val="708090"/>
                </a:solidFill>
                <a:effectLst/>
                <a:latin typeface="Consolas" panose="020B0609020204030204" pitchFamily="49" charset="0"/>
              </a:rPr>
              <a:t>、</a:t>
            </a:r>
            <a:r>
              <a:rPr lang="en-US" altLang="zh-CN" sz="1000" b="0" i="0" dirty="0" err="1">
                <a:solidFill>
                  <a:srgbClr val="708090"/>
                </a:solidFill>
                <a:effectLst/>
                <a:latin typeface="Consolas" panose="020B0609020204030204" pitchFamily="49" charset="0"/>
              </a:rPr>
              <a:t>tCDD</a:t>
            </a:r>
            <a:br>
              <a:rPr lang="en-US" altLang="zh-CN" sz="1000" dirty="0"/>
            </a:br>
            <a:r>
              <a:rPr lang="en-US" altLang="zh-CN" sz="1000" b="0" i="0" dirty="0">
                <a:solidFill>
                  <a:srgbClr val="000000"/>
                </a:solidFill>
                <a:effectLst/>
                <a:latin typeface="Consolas" panose="020B0609020204030204" pitchFamily="49" charset="0"/>
              </a:rPr>
              <a:t>        SCK_MAX31856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拉高 </a:t>
            </a:r>
            <a:r>
              <a:rPr lang="en-US" altLang="zh-CN" sz="1000" b="0" i="0" dirty="0">
                <a:solidFill>
                  <a:srgbClr val="708090"/>
                </a:solidFill>
                <a:effectLst/>
                <a:latin typeface="Consolas" panose="020B0609020204030204" pitchFamily="49" charset="0"/>
              </a:rPr>
              <a:t>SCK</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时间间隔：</a:t>
            </a:r>
            <a:r>
              <a:rPr lang="en-US" altLang="zh-CN" sz="1000" b="0" i="0" dirty="0" err="1">
                <a:solidFill>
                  <a:srgbClr val="708090"/>
                </a:solidFill>
                <a:effectLst/>
                <a:latin typeface="Consolas" panose="020B0609020204030204" pitchFamily="49" charset="0"/>
              </a:rPr>
              <a:t>tCH</a:t>
            </a:r>
            <a:r>
              <a:rPr lang="zh-CN" altLang="en-US" sz="1000" b="0" i="0" dirty="0">
                <a:solidFill>
                  <a:srgbClr val="708090"/>
                </a:solidFill>
                <a:effectLst/>
                <a:latin typeface="Consolas" panose="020B0609020204030204" pitchFamily="49" charset="0"/>
              </a:rPr>
              <a:t>、</a:t>
            </a:r>
            <a:r>
              <a:rPr lang="en-US" altLang="zh-CN" sz="1000" b="0" i="0" dirty="0" err="1">
                <a:solidFill>
                  <a:srgbClr val="708090"/>
                </a:solidFill>
                <a:effectLst/>
                <a:latin typeface="Consolas" panose="020B0609020204030204" pitchFamily="49" charset="0"/>
              </a:rPr>
              <a:t>tCDH</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&lt;&lt;=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更新上次读入的数据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if</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MISO_MAX31856 </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0x01</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读取 </a:t>
            </a:r>
            <a:r>
              <a:rPr lang="en-US" altLang="zh-CN" sz="1000" b="0" i="0" dirty="0">
                <a:solidFill>
                  <a:srgbClr val="708090"/>
                </a:solidFill>
                <a:effectLst/>
                <a:latin typeface="Consolas" panose="020B0609020204030204" pitchFamily="49" charset="0"/>
              </a:rPr>
              <a:t>MISO </a:t>
            </a:r>
            <a:r>
              <a:rPr lang="zh-CN" altLang="en-US" sz="1000" b="0" i="0" dirty="0">
                <a:solidFill>
                  <a:srgbClr val="708090"/>
                </a:solidFill>
                <a:effectLst/>
                <a:latin typeface="Consolas" panose="020B0609020204030204" pitchFamily="49" charset="0"/>
              </a:rPr>
              <a:t>数据线的数据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return</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endParaRPr lang="zh-CN" altLang="en-US" sz="1000" dirty="0"/>
          </a:p>
        </p:txBody>
      </p:sp>
      <p:pic>
        <p:nvPicPr>
          <p:cNvPr id="3" name="内容占位符 4">
            <a:extLst>
              <a:ext uri="{FF2B5EF4-FFF2-40B4-BE49-F238E27FC236}">
                <a16:creationId xmlns:a16="http://schemas.microsoft.com/office/drawing/2014/main" id="{2400A6E3-196E-05FE-EA61-DACF1113DFE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8400" y="1256616"/>
            <a:ext cx="5714021" cy="2693722"/>
          </a:xfrm>
        </p:spPr>
      </p:pic>
      <p:sp>
        <p:nvSpPr>
          <p:cNvPr id="4" name="文本框 3">
            <a:extLst>
              <a:ext uri="{FF2B5EF4-FFF2-40B4-BE49-F238E27FC236}">
                <a16:creationId xmlns:a16="http://schemas.microsoft.com/office/drawing/2014/main" id="{8CACF6C0-BF65-AD0E-9E1C-7967E659692A}"/>
              </a:ext>
            </a:extLst>
          </p:cNvPr>
          <p:cNvSpPr txBox="1"/>
          <p:nvPr/>
        </p:nvSpPr>
        <p:spPr>
          <a:xfrm>
            <a:off x="7263238" y="4335058"/>
            <a:ext cx="3936274" cy="1785104"/>
          </a:xfrm>
          <a:prstGeom prst="rect">
            <a:avLst/>
          </a:prstGeom>
          <a:noFill/>
        </p:spPr>
        <p:txBody>
          <a:bodyPr wrap="square">
            <a:spAutoFit/>
          </a:bodyPr>
          <a:lstStyle/>
          <a:p>
            <a:r>
              <a:rPr lang="en-US" altLang="zh-CN" sz="1000" b="0" i="0" dirty="0">
                <a:solidFill>
                  <a:srgbClr val="0077AA"/>
                </a:solidFill>
                <a:effectLst/>
                <a:latin typeface="Consolas" panose="020B0609020204030204" pitchFamily="49" charset="0"/>
              </a:rPr>
              <a:t>void</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MAX31856_End</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void</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SCK_MAX31856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拉高 </a:t>
            </a:r>
            <a:r>
              <a:rPr lang="en-US" altLang="zh-CN" sz="1000" b="0" i="0" dirty="0">
                <a:solidFill>
                  <a:srgbClr val="708090"/>
                </a:solidFill>
                <a:effectLst/>
                <a:latin typeface="Consolas" panose="020B0609020204030204" pitchFamily="49" charset="0"/>
              </a:rPr>
              <a:t>SCK</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时间间隔：</a:t>
            </a:r>
            <a:r>
              <a:rPr lang="en-US" altLang="zh-CN" sz="1000" b="0" i="0" dirty="0" err="1">
                <a:solidFill>
                  <a:srgbClr val="708090"/>
                </a:solidFill>
                <a:effectLst/>
                <a:latin typeface="Consolas" panose="020B0609020204030204" pitchFamily="49" charset="0"/>
              </a:rPr>
              <a:t>tCCH</a:t>
            </a:r>
            <a:br>
              <a:rPr lang="en-US" altLang="zh-CN" sz="1000" dirty="0"/>
            </a:br>
            <a:r>
              <a:rPr lang="en-US" altLang="zh-CN" sz="1000" b="0" i="0" dirty="0">
                <a:solidFill>
                  <a:srgbClr val="000000"/>
                </a:solidFill>
                <a:effectLst/>
                <a:latin typeface="Consolas" panose="020B0609020204030204" pitchFamily="49" charset="0"/>
              </a:rPr>
              <a:t>    CS_MAX31856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拉高 </a:t>
            </a:r>
            <a:r>
              <a:rPr lang="en-US" altLang="zh-CN" sz="1000" b="0" i="0" dirty="0">
                <a:solidFill>
                  <a:srgbClr val="708090"/>
                </a:solidFill>
                <a:effectLst/>
                <a:latin typeface="Consolas" panose="020B0609020204030204" pitchFamily="49" charset="0"/>
              </a:rPr>
              <a:t>CS</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时间间隔：</a:t>
            </a:r>
            <a:r>
              <a:rPr lang="en-US" altLang="zh-CN" sz="1000" b="0" i="0" dirty="0" err="1">
                <a:solidFill>
                  <a:srgbClr val="708090"/>
                </a:solidFill>
                <a:effectLst/>
                <a:latin typeface="Consolas" panose="020B0609020204030204" pitchFamily="49" charset="0"/>
              </a:rPr>
              <a:t>tCWH</a:t>
            </a:r>
            <a:r>
              <a:rPr lang="en-US" altLang="zh-CN" sz="1000" b="0" i="0" dirty="0">
                <a:solidFill>
                  <a:srgbClr val="708090"/>
                </a:solidFill>
                <a:effectLst/>
                <a:latin typeface="Consolas" panose="020B0609020204030204" pitchFamily="49" charset="0"/>
              </a:rPr>
              <a:t> */</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endParaRPr lang="zh-CN" altLang="en-US" sz="1000" dirty="0"/>
          </a:p>
        </p:txBody>
      </p:sp>
    </p:spTree>
    <p:extLst>
      <p:ext uri="{BB962C8B-B14F-4D97-AF65-F5344CB8AC3E}">
        <p14:creationId xmlns:p14="http://schemas.microsoft.com/office/powerpoint/2010/main" val="287771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81B82-B892-6165-8C57-F2CCD46E8533}"/>
              </a:ext>
            </a:extLst>
          </p:cNvPr>
          <p:cNvSpPr>
            <a:spLocks noGrp="1"/>
          </p:cNvSpPr>
          <p:nvPr>
            <p:ph type="title"/>
          </p:nvPr>
        </p:nvSpPr>
        <p:spPr/>
        <p:txBody>
          <a:bodyPr/>
          <a:lstStyle/>
          <a:p>
            <a:r>
              <a:rPr lang="zh-CN" altLang="en-US" dirty="0"/>
              <a:t>五、</a:t>
            </a:r>
            <a:r>
              <a:rPr lang="en-US" altLang="zh-CN" dirty="0"/>
              <a:t>MAX31856</a:t>
            </a:r>
            <a:r>
              <a:rPr lang="zh-CN" altLang="en-US" dirty="0"/>
              <a:t>（</a:t>
            </a:r>
            <a:r>
              <a:rPr lang="en-US" altLang="zh-CN" dirty="0"/>
              <a:t>SPI</a:t>
            </a:r>
            <a:r>
              <a:rPr lang="zh-CN" altLang="en-US" dirty="0"/>
              <a:t>通信程序）</a:t>
            </a:r>
          </a:p>
        </p:txBody>
      </p:sp>
      <p:sp>
        <p:nvSpPr>
          <p:cNvPr id="13" name="文本框 12">
            <a:extLst>
              <a:ext uri="{FF2B5EF4-FFF2-40B4-BE49-F238E27FC236}">
                <a16:creationId xmlns:a16="http://schemas.microsoft.com/office/drawing/2014/main" id="{EAF1B186-DE51-A13A-0521-CCEE261FF0C2}"/>
              </a:ext>
            </a:extLst>
          </p:cNvPr>
          <p:cNvSpPr txBox="1"/>
          <p:nvPr/>
        </p:nvSpPr>
        <p:spPr>
          <a:xfrm>
            <a:off x="604200" y="3974631"/>
            <a:ext cx="5592103" cy="2400657"/>
          </a:xfrm>
          <a:prstGeom prst="rect">
            <a:avLst/>
          </a:prstGeom>
          <a:noFill/>
        </p:spPr>
        <p:txBody>
          <a:bodyPr wrap="square">
            <a:spAutoFit/>
          </a:bodyPr>
          <a:lstStyle/>
          <a:p>
            <a:r>
              <a:rPr lang="en-US" altLang="zh-CN" sz="1000" b="0" i="0" dirty="0">
                <a:solidFill>
                  <a:srgbClr val="0077AA"/>
                </a:solidFill>
                <a:effectLst/>
                <a:latin typeface="Consolas" panose="020B0609020204030204" pitchFamily="49" charset="0"/>
              </a:rPr>
              <a:t>void</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MAX31856_WriteByte</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i</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一次 </a:t>
            </a:r>
            <a:r>
              <a:rPr lang="en-US" altLang="zh-CN" sz="1000" b="0" i="0" dirty="0">
                <a:solidFill>
                  <a:srgbClr val="708090"/>
                </a:solidFill>
                <a:effectLst/>
                <a:latin typeface="Consolas" panose="020B0609020204030204" pitchFamily="49" charset="0"/>
              </a:rPr>
              <a:t>for </a:t>
            </a:r>
            <a:r>
              <a:rPr lang="zh-CN" altLang="en-US" sz="1000" b="0" i="0" dirty="0">
                <a:solidFill>
                  <a:srgbClr val="708090"/>
                </a:solidFill>
                <a:effectLst/>
                <a:latin typeface="Consolas" panose="020B0609020204030204" pitchFamily="49" charset="0"/>
              </a:rPr>
              <a:t>循环至少需要</a:t>
            </a:r>
            <a:r>
              <a:rPr lang="en-US" altLang="zh-CN" sz="1000" b="0" i="0" dirty="0">
                <a:solidFill>
                  <a:srgbClr val="708090"/>
                </a:solidFill>
                <a:effectLst/>
                <a:latin typeface="Consolas" panose="020B0609020204030204" pitchFamily="49" charset="0"/>
              </a:rPr>
              <a:t>328ns</a:t>
            </a:r>
            <a:r>
              <a:rPr lang="zh-CN" altLang="en-US" sz="1000" b="0" i="0" dirty="0">
                <a:solidFill>
                  <a:srgbClr val="708090"/>
                </a:solidFill>
                <a:effectLst/>
                <a:latin typeface="Consolas" panose="020B0609020204030204" pitchFamily="49" charset="0"/>
              </a:rPr>
              <a:t>（两个时间间隔），即</a:t>
            </a:r>
            <a:r>
              <a:rPr lang="en-US" altLang="zh-CN" sz="1000" b="0" i="0" dirty="0">
                <a:solidFill>
                  <a:srgbClr val="708090"/>
                </a:solidFill>
                <a:effectLst/>
                <a:latin typeface="Consolas" panose="020B0609020204030204" pitchFamily="49" charset="0"/>
              </a:rPr>
              <a:t>SCK</a:t>
            </a:r>
            <a:r>
              <a:rPr lang="zh-CN" altLang="en-US" sz="1000" b="0" i="0" dirty="0">
                <a:solidFill>
                  <a:srgbClr val="708090"/>
                </a:solidFill>
                <a:effectLst/>
                <a:latin typeface="Consolas" panose="020B0609020204030204" pitchFamily="49" charset="0"/>
              </a:rPr>
              <a:t>时钟周期大致</a:t>
            </a:r>
            <a:r>
              <a:rPr lang="en-US" altLang="zh-CN" sz="1000" b="0" i="0" dirty="0">
                <a:solidFill>
                  <a:srgbClr val="708090"/>
                </a:solidFill>
                <a:effectLst/>
                <a:latin typeface="Consolas" panose="020B0609020204030204" pitchFamily="49" charset="0"/>
              </a:rPr>
              <a:t>3MHz</a:t>
            </a:r>
            <a:r>
              <a:rPr lang="zh-CN" altLang="en-US" sz="1000" b="0" i="0" dirty="0">
                <a:solidFill>
                  <a:srgbClr val="708090"/>
                </a:solidFill>
                <a:effectLst/>
                <a:latin typeface="Consolas" panose="020B0609020204030204" pitchFamily="49" charset="0"/>
              </a:rPr>
              <a:t>，符合 </a:t>
            </a:r>
            <a:r>
              <a:rPr lang="en-US" altLang="zh-CN" sz="1000" b="0" i="0" dirty="0">
                <a:solidFill>
                  <a:srgbClr val="708090"/>
                </a:solidFill>
                <a:effectLst/>
                <a:latin typeface="Consolas" panose="020B0609020204030204" pitchFamily="49" charset="0"/>
              </a:rPr>
              <a:t>MAX31856 </a:t>
            </a:r>
            <a:r>
              <a:rPr lang="zh-CN" altLang="en-US" sz="1000" b="0" i="0" dirty="0">
                <a:solidFill>
                  <a:srgbClr val="708090"/>
                </a:solidFill>
                <a:effectLst/>
                <a:latin typeface="Consolas" panose="020B0609020204030204" pitchFamily="49" charset="0"/>
              </a:rPr>
              <a:t>的 </a:t>
            </a:r>
            <a:r>
              <a:rPr lang="en-US" altLang="zh-CN" sz="1000" b="0" i="0" dirty="0" err="1">
                <a:solidFill>
                  <a:srgbClr val="708090"/>
                </a:solidFill>
                <a:effectLst/>
                <a:latin typeface="Consolas" panose="020B0609020204030204" pitchFamily="49" charset="0"/>
              </a:rPr>
              <a:t>fSCL</a:t>
            </a:r>
            <a:r>
              <a:rPr lang="zh-CN" altLang="en-US" sz="1000" b="0" i="0" dirty="0">
                <a:solidFill>
                  <a:srgbClr val="708090"/>
                </a:solidFill>
                <a:effectLst/>
                <a:latin typeface="Consolas" panose="020B0609020204030204" pitchFamily="49" charset="0"/>
              </a:rPr>
              <a:t>要求 *</a:t>
            </a:r>
            <a:r>
              <a:rPr lang="en-US" altLang="zh-CN" sz="1000" b="0" i="0" dirty="0">
                <a:solidFill>
                  <a:srgbClr val="708090"/>
                </a:solidFill>
                <a:effectLst/>
                <a:latin typeface="Consolas" panose="020B0609020204030204" pitchFamily="49" charset="0"/>
              </a:rPr>
              <a:t>/</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for</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i</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i</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&lt;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8</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i</a:t>
            </a:r>
            <a:r>
              <a:rPr lang="en-US" altLang="zh-CN" sz="1000" b="0" i="0" dirty="0">
                <a:solidFill>
                  <a:srgbClr val="9A6E3A"/>
                </a:solidFill>
                <a:effectLst/>
                <a:latin typeface="Consolas" panose="020B0609020204030204" pitchFamily="49" charset="0"/>
              </a:rPr>
              <a:t>++</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SCK_MAX31856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拉低 </a:t>
            </a:r>
            <a:r>
              <a:rPr lang="en-US" altLang="zh-CN" sz="1000" b="0" i="0" dirty="0">
                <a:solidFill>
                  <a:srgbClr val="708090"/>
                </a:solidFill>
                <a:effectLst/>
                <a:latin typeface="Consolas" panose="020B0609020204030204" pitchFamily="49" charset="0"/>
              </a:rPr>
              <a:t>SCK</a:t>
            </a:r>
            <a:br>
              <a:rPr lang="en-US" altLang="zh-CN" sz="1000" dirty="0"/>
            </a:br>
            <a:r>
              <a:rPr lang="en-US" altLang="zh-CN" sz="1000" b="0" i="0" dirty="0">
                <a:solidFill>
                  <a:srgbClr val="000000"/>
                </a:solidFill>
                <a:effectLst/>
                <a:latin typeface="Consolas" panose="020B0609020204030204" pitchFamily="49" charset="0"/>
              </a:rPr>
              <a:t>        MOSI_MAX31856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&amp;</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0x80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将数据放到 </a:t>
            </a:r>
            <a:r>
              <a:rPr lang="en-US" altLang="zh-CN" sz="1000" b="0" i="0" dirty="0">
                <a:solidFill>
                  <a:srgbClr val="708090"/>
                </a:solidFill>
                <a:effectLst/>
                <a:latin typeface="Consolas" panose="020B0609020204030204" pitchFamily="49" charset="0"/>
              </a:rPr>
              <a:t>MOSI </a:t>
            </a:r>
            <a:r>
              <a:rPr lang="zh-CN" altLang="en-US" sz="1000" b="0" i="0" dirty="0">
                <a:solidFill>
                  <a:srgbClr val="708090"/>
                </a:solidFill>
                <a:effectLst/>
                <a:latin typeface="Consolas" panose="020B0609020204030204" pitchFamily="49" charset="0"/>
              </a:rPr>
              <a:t>数据线上</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时间间隔：</a:t>
            </a:r>
            <a:r>
              <a:rPr lang="en-US" altLang="zh-CN" sz="1000" b="0" i="0" dirty="0" err="1">
                <a:solidFill>
                  <a:srgbClr val="708090"/>
                </a:solidFill>
                <a:effectLst/>
                <a:latin typeface="Consolas" panose="020B0609020204030204" pitchFamily="49" charset="0"/>
              </a:rPr>
              <a:t>tCL</a:t>
            </a:r>
            <a:r>
              <a:rPr lang="zh-CN" altLang="en-US" sz="1000" b="0" i="0" dirty="0">
                <a:solidFill>
                  <a:srgbClr val="708090"/>
                </a:solidFill>
                <a:effectLst/>
                <a:latin typeface="Consolas" panose="020B0609020204030204" pitchFamily="49" charset="0"/>
              </a:rPr>
              <a:t>、</a:t>
            </a:r>
            <a:r>
              <a:rPr lang="en-US" altLang="zh-CN" sz="1000" b="0" i="0" dirty="0" err="1">
                <a:solidFill>
                  <a:srgbClr val="708090"/>
                </a:solidFill>
                <a:effectLst/>
                <a:latin typeface="Consolas" panose="020B0609020204030204" pitchFamily="49" charset="0"/>
              </a:rPr>
              <a:t>tDC</a:t>
            </a:r>
            <a:br>
              <a:rPr lang="en-US" altLang="zh-CN" sz="1000" dirty="0"/>
            </a:br>
            <a:r>
              <a:rPr lang="en-US" altLang="zh-CN" sz="1000" b="0" i="0" dirty="0">
                <a:solidFill>
                  <a:srgbClr val="000000"/>
                </a:solidFill>
                <a:effectLst/>
                <a:latin typeface="Consolas" panose="020B0609020204030204" pitchFamily="49" charset="0"/>
              </a:rPr>
              <a:t>        SCK_MAX31856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拉高 </a:t>
            </a:r>
            <a:r>
              <a:rPr lang="en-US" altLang="zh-CN" sz="1000" b="0" i="0" dirty="0">
                <a:solidFill>
                  <a:srgbClr val="708090"/>
                </a:solidFill>
                <a:effectLst/>
                <a:latin typeface="Consolas" panose="020B0609020204030204" pitchFamily="49" charset="0"/>
              </a:rPr>
              <a:t>SCK</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时间间隔：</a:t>
            </a:r>
            <a:r>
              <a:rPr lang="en-US" altLang="zh-CN" sz="1000" b="0" i="0" dirty="0" err="1">
                <a:solidFill>
                  <a:srgbClr val="708090"/>
                </a:solidFill>
                <a:effectLst/>
                <a:latin typeface="Consolas" panose="020B0609020204030204" pitchFamily="49" charset="0"/>
              </a:rPr>
              <a:t>tCH</a:t>
            </a:r>
            <a:r>
              <a:rPr lang="zh-CN" altLang="en-US" sz="1000" b="0" i="0" dirty="0">
                <a:solidFill>
                  <a:srgbClr val="708090"/>
                </a:solidFill>
                <a:effectLst/>
                <a:latin typeface="Consolas" panose="020B0609020204030204" pitchFamily="49" charset="0"/>
              </a:rPr>
              <a:t>、</a:t>
            </a:r>
            <a:r>
              <a:rPr lang="en-US" altLang="zh-CN" sz="1000" b="0" i="0" dirty="0" err="1">
                <a:solidFill>
                  <a:srgbClr val="708090"/>
                </a:solidFill>
                <a:effectLst/>
                <a:latin typeface="Consolas" panose="020B0609020204030204" pitchFamily="49" charset="0"/>
              </a:rPr>
              <a:t>tCDH</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&lt;&lt;=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更新下次输出的数据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br>
              <a:rPr lang="zh-CN" altLang="en-US" sz="1000" dirty="0"/>
            </a:br>
            <a:r>
              <a:rPr lang="en-US" altLang="zh-CN" sz="1000" b="0" i="0" dirty="0">
                <a:solidFill>
                  <a:srgbClr val="999999"/>
                </a:solidFill>
                <a:effectLst/>
                <a:latin typeface="Consolas" panose="020B0609020204030204" pitchFamily="49" charset="0"/>
              </a:rPr>
              <a:t>}</a:t>
            </a:r>
            <a:endParaRPr lang="zh-CN" altLang="en-US" sz="1000" dirty="0"/>
          </a:p>
        </p:txBody>
      </p:sp>
      <p:sp>
        <p:nvSpPr>
          <p:cNvPr id="14" name="文本框 13">
            <a:extLst>
              <a:ext uri="{FF2B5EF4-FFF2-40B4-BE49-F238E27FC236}">
                <a16:creationId xmlns:a16="http://schemas.microsoft.com/office/drawing/2014/main" id="{90D44D84-8AE6-98DA-EB04-DA192B10CCCC}"/>
              </a:ext>
            </a:extLst>
          </p:cNvPr>
          <p:cNvSpPr txBox="1"/>
          <p:nvPr/>
        </p:nvSpPr>
        <p:spPr>
          <a:xfrm>
            <a:off x="7150337" y="4282407"/>
            <a:ext cx="3936274" cy="1785104"/>
          </a:xfrm>
          <a:prstGeom prst="rect">
            <a:avLst/>
          </a:prstGeom>
          <a:noFill/>
        </p:spPr>
        <p:txBody>
          <a:bodyPr wrap="square">
            <a:spAutoFit/>
          </a:bodyPr>
          <a:lstStyle/>
          <a:p>
            <a:r>
              <a:rPr lang="en-US" altLang="zh-CN" sz="1000" b="0" i="0" dirty="0">
                <a:solidFill>
                  <a:srgbClr val="0077AA"/>
                </a:solidFill>
                <a:effectLst/>
                <a:latin typeface="Consolas" panose="020B0609020204030204" pitchFamily="49" charset="0"/>
              </a:rPr>
              <a:t>void</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MAX31856_End</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void</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SCK_MAX31856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拉高 </a:t>
            </a:r>
            <a:r>
              <a:rPr lang="en-US" altLang="zh-CN" sz="1000" b="0" i="0" dirty="0">
                <a:solidFill>
                  <a:srgbClr val="708090"/>
                </a:solidFill>
                <a:effectLst/>
                <a:latin typeface="Consolas" panose="020B0609020204030204" pitchFamily="49" charset="0"/>
              </a:rPr>
              <a:t>SCK</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时间间隔：</a:t>
            </a:r>
            <a:r>
              <a:rPr lang="en-US" altLang="zh-CN" sz="1000" b="0" i="0" dirty="0" err="1">
                <a:solidFill>
                  <a:srgbClr val="708090"/>
                </a:solidFill>
                <a:effectLst/>
                <a:latin typeface="Consolas" panose="020B0609020204030204" pitchFamily="49" charset="0"/>
              </a:rPr>
              <a:t>tCCH</a:t>
            </a:r>
            <a:br>
              <a:rPr lang="en-US" altLang="zh-CN" sz="1000" dirty="0"/>
            </a:br>
            <a:r>
              <a:rPr lang="en-US" altLang="zh-CN" sz="1000" b="0" i="0" dirty="0">
                <a:solidFill>
                  <a:srgbClr val="000000"/>
                </a:solidFill>
                <a:effectLst/>
                <a:latin typeface="Consolas" panose="020B0609020204030204" pitchFamily="49" charset="0"/>
              </a:rPr>
              <a:t>    CS_MAX31856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拉高 </a:t>
            </a:r>
            <a:r>
              <a:rPr lang="en-US" altLang="zh-CN" sz="1000" b="0" i="0" dirty="0">
                <a:solidFill>
                  <a:srgbClr val="708090"/>
                </a:solidFill>
                <a:effectLst/>
                <a:latin typeface="Consolas" panose="020B0609020204030204" pitchFamily="49" charset="0"/>
              </a:rPr>
              <a:t>CS</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时间间隔：</a:t>
            </a:r>
            <a:r>
              <a:rPr lang="en-US" altLang="zh-CN" sz="1000" b="0" i="0" dirty="0" err="1">
                <a:solidFill>
                  <a:srgbClr val="708090"/>
                </a:solidFill>
                <a:effectLst/>
                <a:latin typeface="Consolas" panose="020B0609020204030204" pitchFamily="49" charset="0"/>
              </a:rPr>
              <a:t>tCWH</a:t>
            </a:r>
            <a:r>
              <a:rPr lang="en-US" altLang="zh-CN" sz="1000" b="0" i="0" dirty="0">
                <a:solidFill>
                  <a:srgbClr val="708090"/>
                </a:solidFill>
                <a:effectLst/>
                <a:latin typeface="Consolas" panose="020B0609020204030204" pitchFamily="49" charset="0"/>
              </a:rPr>
              <a:t> */</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endParaRPr lang="zh-CN" altLang="en-US" sz="1000" dirty="0"/>
          </a:p>
        </p:txBody>
      </p:sp>
      <p:pic>
        <p:nvPicPr>
          <p:cNvPr id="3" name="内容占位符 4">
            <a:extLst>
              <a:ext uri="{FF2B5EF4-FFF2-40B4-BE49-F238E27FC236}">
                <a16:creationId xmlns:a16="http://schemas.microsoft.com/office/drawing/2014/main" id="{46F6330D-F86B-F8AE-6960-15CEAEDF60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400" y="1314000"/>
            <a:ext cx="5714023" cy="2660631"/>
          </a:xfrm>
        </p:spPr>
      </p:pic>
      <p:sp>
        <p:nvSpPr>
          <p:cNvPr id="4" name="文本框 3">
            <a:extLst>
              <a:ext uri="{FF2B5EF4-FFF2-40B4-BE49-F238E27FC236}">
                <a16:creationId xmlns:a16="http://schemas.microsoft.com/office/drawing/2014/main" id="{B3B60CE7-89D7-77EC-18FC-84391B645EDE}"/>
              </a:ext>
            </a:extLst>
          </p:cNvPr>
          <p:cNvSpPr txBox="1"/>
          <p:nvPr/>
        </p:nvSpPr>
        <p:spPr>
          <a:xfrm>
            <a:off x="6322423" y="1314000"/>
            <a:ext cx="5592103" cy="2708434"/>
          </a:xfrm>
          <a:prstGeom prst="rect">
            <a:avLst/>
          </a:prstGeom>
          <a:noFill/>
        </p:spPr>
        <p:txBody>
          <a:bodyPr wrap="square">
            <a:spAutoFit/>
          </a:bodyPr>
          <a:lstStyle/>
          <a:p>
            <a:r>
              <a:rPr lang="en-US" altLang="zh-CN" sz="1000" b="0" i="0" dirty="0">
                <a:solidFill>
                  <a:srgbClr val="0077AA"/>
                </a:solidFill>
                <a:effectLst/>
                <a:latin typeface="Consolas" panose="020B0609020204030204" pitchFamily="49" charset="0"/>
              </a:rPr>
              <a:t>void</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MAX31856_WriteAddress</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i</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CS_MAX31856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拉低 </a:t>
            </a:r>
            <a:r>
              <a:rPr lang="en-US" altLang="zh-CN" sz="1000" b="0" i="0" dirty="0">
                <a:solidFill>
                  <a:srgbClr val="708090"/>
                </a:solidFill>
                <a:effectLst/>
                <a:latin typeface="Consolas" panose="020B0609020204030204" pitchFamily="49" charset="0"/>
              </a:rPr>
              <a:t>CS</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时间间隔：</a:t>
            </a:r>
            <a:r>
              <a:rPr lang="en-US" altLang="zh-CN" sz="1000" b="0" i="0" dirty="0" err="1">
                <a:solidFill>
                  <a:srgbClr val="708090"/>
                </a:solidFill>
                <a:effectLst/>
                <a:latin typeface="Consolas" panose="020B0609020204030204" pitchFamily="49" charset="0"/>
              </a:rPr>
              <a:t>tCC</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一次 </a:t>
            </a:r>
            <a:r>
              <a:rPr lang="en-US" altLang="zh-CN" sz="1000" b="0" i="0" dirty="0">
                <a:solidFill>
                  <a:srgbClr val="708090"/>
                </a:solidFill>
                <a:effectLst/>
                <a:latin typeface="Consolas" panose="020B0609020204030204" pitchFamily="49" charset="0"/>
              </a:rPr>
              <a:t>for </a:t>
            </a:r>
            <a:r>
              <a:rPr lang="zh-CN" altLang="en-US" sz="1000" b="0" i="0" dirty="0">
                <a:solidFill>
                  <a:srgbClr val="708090"/>
                </a:solidFill>
                <a:effectLst/>
                <a:latin typeface="Consolas" panose="020B0609020204030204" pitchFamily="49" charset="0"/>
              </a:rPr>
              <a:t>循环至少需要</a:t>
            </a:r>
            <a:r>
              <a:rPr lang="en-US" altLang="zh-CN" sz="1000" b="0" i="0" dirty="0">
                <a:solidFill>
                  <a:srgbClr val="708090"/>
                </a:solidFill>
                <a:effectLst/>
                <a:latin typeface="Consolas" panose="020B0609020204030204" pitchFamily="49" charset="0"/>
              </a:rPr>
              <a:t>328ns</a:t>
            </a:r>
            <a:r>
              <a:rPr lang="zh-CN" altLang="en-US" sz="1000" b="0" i="0" dirty="0">
                <a:solidFill>
                  <a:srgbClr val="708090"/>
                </a:solidFill>
                <a:effectLst/>
                <a:latin typeface="Consolas" panose="020B0609020204030204" pitchFamily="49" charset="0"/>
              </a:rPr>
              <a:t>（两个时间间隔），即</a:t>
            </a:r>
            <a:r>
              <a:rPr lang="en-US" altLang="zh-CN" sz="1000" b="0" i="0" dirty="0">
                <a:solidFill>
                  <a:srgbClr val="708090"/>
                </a:solidFill>
                <a:effectLst/>
                <a:latin typeface="Consolas" panose="020B0609020204030204" pitchFamily="49" charset="0"/>
              </a:rPr>
              <a:t>SCK</a:t>
            </a:r>
            <a:r>
              <a:rPr lang="zh-CN" altLang="en-US" sz="1000" b="0" i="0" dirty="0">
                <a:solidFill>
                  <a:srgbClr val="708090"/>
                </a:solidFill>
                <a:effectLst/>
                <a:latin typeface="Consolas" panose="020B0609020204030204" pitchFamily="49" charset="0"/>
              </a:rPr>
              <a:t>时钟周期大致</a:t>
            </a:r>
            <a:r>
              <a:rPr lang="en-US" altLang="zh-CN" sz="1000" b="0" i="0" dirty="0">
                <a:solidFill>
                  <a:srgbClr val="708090"/>
                </a:solidFill>
                <a:effectLst/>
                <a:latin typeface="Consolas" panose="020B0609020204030204" pitchFamily="49" charset="0"/>
              </a:rPr>
              <a:t>3MHz</a:t>
            </a:r>
            <a:r>
              <a:rPr lang="zh-CN" altLang="en-US" sz="1000" b="0" i="0" dirty="0">
                <a:solidFill>
                  <a:srgbClr val="708090"/>
                </a:solidFill>
                <a:effectLst/>
                <a:latin typeface="Consolas" panose="020B0609020204030204" pitchFamily="49" charset="0"/>
              </a:rPr>
              <a:t>，符合 </a:t>
            </a:r>
            <a:r>
              <a:rPr lang="en-US" altLang="zh-CN" sz="1000" b="0" i="0" dirty="0">
                <a:solidFill>
                  <a:srgbClr val="708090"/>
                </a:solidFill>
                <a:effectLst/>
                <a:latin typeface="Consolas" panose="020B0609020204030204" pitchFamily="49" charset="0"/>
              </a:rPr>
              <a:t>MAX31856 </a:t>
            </a:r>
            <a:r>
              <a:rPr lang="zh-CN" altLang="en-US" sz="1000" b="0" i="0" dirty="0">
                <a:solidFill>
                  <a:srgbClr val="708090"/>
                </a:solidFill>
                <a:effectLst/>
                <a:latin typeface="Consolas" panose="020B0609020204030204" pitchFamily="49" charset="0"/>
              </a:rPr>
              <a:t>的 </a:t>
            </a:r>
            <a:r>
              <a:rPr lang="en-US" altLang="zh-CN" sz="1000" b="0" i="0" dirty="0" err="1">
                <a:solidFill>
                  <a:srgbClr val="708090"/>
                </a:solidFill>
                <a:effectLst/>
                <a:latin typeface="Consolas" panose="020B0609020204030204" pitchFamily="49" charset="0"/>
              </a:rPr>
              <a:t>fSCL</a:t>
            </a:r>
            <a:r>
              <a:rPr lang="zh-CN" altLang="en-US" sz="1000" b="0" i="0" dirty="0">
                <a:solidFill>
                  <a:srgbClr val="708090"/>
                </a:solidFill>
                <a:effectLst/>
                <a:latin typeface="Consolas" panose="020B0609020204030204" pitchFamily="49" charset="0"/>
              </a:rPr>
              <a:t>要求 *</a:t>
            </a:r>
            <a:r>
              <a:rPr lang="en-US" altLang="zh-CN" sz="1000" b="0" i="0" dirty="0">
                <a:solidFill>
                  <a:srgbClr val="708090"/>
                </a:solidFill>
                <a:effectLst/>
                <a:latin typeface="Consolas" panose="020B0609020204030204" pitchFamily="49" charset="0"/>
              </a:rPr>
              <a:t>/</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for</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i</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i</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&lt;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8</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i</a:t>
            </a:r>
            <a:r>
              <a:rPr lang="en-US" altLang="zh-CN" sz="1000" b="0" i="0" dirty="0">
                <a:solidFill>
                  <a:srgbClr val="9A6E3A"/>
                </a:solidFill>
                <a:effectLst/>
                <a:latin typeface="Consolas" panose="020B0609020204030204" pitchFamily="49" charset="0"/>
              </a:rPr>
              <a:t>++</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SCK_MAX31856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拉低 </a:t>
            </a:r>
            <a:r>
              <a:rPr lang="en-US" altLang="zh-CN" sz="1000" b="0" i="0" dirty="0">
                <a:solidFill>
                  <a:srgbClr val="708090"/>
                </a:solidFill>
                <a:effectLst/>
                <a:latin typeface="Consolas" panose="020B0609020204030204" pitchFamily="49" charset="0"/>
              </a:rPr>
              <a:t>SCK</a:t>
            </a:r>
            <a:br>
              <a:rPr lang="en-US" altLang="zh-CN" sz="1000" dirty="0"/>
            </a:br>
            <a:r>
              <a:rPr lang="en-US" altLang="zh-CN" sz="1000" b="0" i="0" dirty="0">
                <a:solidFill>
                  <a:srgbClr val="000000"/>
                </a:solidFill>
                <a:effectLst/>
                <a:latin typeface="Consolas" panose="020B0609020204030204" pitchFamily="49" charset="0"/>
              </a:rPr>
              <a:t>        MOSI_MAX31856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&amp;</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0x80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将数据放到 </a:t>
            </a:r>
            <a:r>
              <a:rPr lang="en-US" altLang="zh-CN" sz="1000" b="0" i="0" dirty="0">
                <a:solidFill>
                  <a:srgbClr val="708090"/>
                </a:solidFill>
                <a:effectLst/>
                <a:latin typeface="Consolas" panose="020B0609020204030204" pitchFamily="49" charset="0"/>
              </a:rPr>
              <a:t>MOSI </a:t>
            </a:r>
            <a:r>
              <a:rPr lang="zh-CN" altLang="en-US" sz="1000" b="0" i="0" dirty="0">
                <a:solidFill>
                  <a:srgbClr val="708090"/>
                </a:solidFill>
                <a:effectLst/>
                <a:latin typeface="Consolas" panose="020B0609020204030204" pitchFamily="49" charset="0"/>
              </a:rPr>
              <a:t>数据线上</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时间间隔：</a:t>
            </a:r>
            <a:r>
              <a:rPr lang="en-US" altLang="zh-CN" sz="1000" b="0" i="0" dirty="0" err="1">
                <a:solidFill>
                  <a:srgbClr val="708090"/>
                </a:solidFill>
                <a:effectLst/>
                <a:latin typeface="Consolas" panose="020B0609020204030204" pitchFamily="49" charset="0"/>
              </a:rPr>
              <a:t>tCL</a:t>
            </a:r>
            <a:r>
              <a:rPr lang="zh-CN" altLang="en-US" sz="1000" b="0" i="0" dirty="0">
                <a:solidFill>
                  <a:srgbClr val="708090"/>
                </a:solidFill>
                <a:effectLst/>
                <a:latin typeface="Consolas" panose="020B0609020204030204" pitchFamily="49" charset="0"/>
              </a:rPr>
              <a:t>、</a:t>
            </a:r>
            <a:r>
              <a:rPr lang="en-US" altLang="zh-CN" sz="1000" b="0" i="0" dirty="0" err="1">
                <a:solidFill>
                  <a:srgbClr val="708090"/>
                </a:solidFill>
                <a:effectLst/>
                <a:latin typeface="Consolas" panose="020B0609020204030204" pitchFamily="49" charset="0"/>
              </a:rPr>
              <a:t>tDC</a:t>
            </a:r>
            <a:br>
              <a:rPr lang="en-US" altLang="zh-CN" sz="1000" dirty="0"/>
            </a:br>
            <a:r>
              <a:rPr lang="en-US" altLang="zh-CN" sz="1000" b="0" i="0" dirty="0">
                <a:solidFill>
                  <a:srgbClr val="000000"/>
                </a:solidFill>
                <a:effectLst/>
                <a:latin typeface="Consolas" panose="020B0609020204030204" pitchFamily="49" charset="0"/>
              </a:rPr>
              <a:t>        SCK_MAX31856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拉高 </a:t>
            </a:r>
            <a:r>
              <a:rPr lang="en-US" altLang="zh-CN" sz="1000" b="0" i="0" dirty="0">
                <a:solidFill>
                  <a:srgbClr val="708090"/>
                </a:solidFill>
                <a:effectLst/>
                <a:latin typeface="Consolas" panose="020B0609020204030204" pitchFamily="49" charset="0"/>
              </a:rPr>
              <a:t>SCK</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MAX31856_delay</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时间间隔：</a:t>
            </a:r>
            <a:r>
              <a:rPr lang="en-US" altLang="zh-CN" sz="1000" b="0" i="0" dirty="0" err="1">
                <a:solidFill>
                  <a:srgbClr val="708090"/>
                </a:solidFill>
                <a:effectLst/>
                <a:latin typeface="Consolas" panose="020B0609020204030204" pitchFamily="49" charset="0"/>
              </a:rPr>
              <a:t>tCH</a:t>
            </a:r>
            <a:r>
              <a:rPr lang="zh-CN" altLang="en-US" sz="1000" b="0" i="0" dirty="0">
                <a:solidFill>
                  <a:srgbClr val="708090"/>
                </a:solidFill>
                <a:effectLst/>
                <a:latin typeface="Consolas" panose="020B0609020204030204" pitchFamily="49" charset="0"/>
              </a:rPr>
              <a:t>、</a:t>
            </a:r>
            <a:r>
              <a:rPr lang="en-US" altLang="zh-CN" sz="1000" b="0" i="0" dirty="0" err="1">
                <a:solidFill>
                  <a:srgbClr val="708090"/>
                </a:solidFill>
                <a:effectLst/>
                <a:latin typeface="Consolas" panose="020B0609020204030204" pitchFamily="49" charset="0"/>
              </a:rPr>
              <a:t>tCDH</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&lt;&lt;=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更新下次输出的数据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br>
              <a:rPr lang="zh-CN" altLang="en-US" sz="1000" dirty="0"/>
            </a:br>
            <a:r>
              <a:rPr lang="en-US" altLang="zh-CN" sz="1000" b="0" i="0" dirty="0">
                <a:solidFill>
                  <a:srgbClr val="999999"/>
                </a:solidFill>
                <a:effectLst/>
                <a:latin typeface="Consolas" panose="020B0609020204030204" pitchFamily="49" charset="0"/>
              </a:rPr>
              <a:t>}</a:t>
            </a:r>
            <a:endParaRPr lang="zh-CN" altLang="en-US" sz="1000" dirty="0"/>
          </a:p>
        </p:txBody>
      </p:sp>
    </p:spTree>
    <p:extLst>
      <p:ext uri="{BB962C8B-B14F-4D97-AF65-F5344CB8AC3E}">
        <p14:creationId xmlns:p14="http://schemas.microsoft.com/office/powerpoint/2010/main" val="4014838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BCD72-DE4D-C154-C3D0-2FF8659026E5}"/>
              </a:ext>
            </a:extLst>
          </p:cNvPr>
          <p:cNvSpPr>
            <a:spLocks noGrp="1"/>
          </p:cNvSpPr>
          <p:nvPr>
            <p:ph type="title"/>
          </p:nvPr>
        </p:nvSpPr>
        <p:spPr/>
        <p:txBody>
          <a:bodyPr/>
          <a:lstStyle/>
          <a:p>
            <a:r>
              <a:rPr lang="zh-CN" altLang="en-US" dirty="0"/>
              <a:t>五、</a:t>
            </a:r>
            <a:r>
              <a:rPr lang="en-US" altLang="zh-CN" dirty="0"/>
              <a:t>MAX31856</a:t>
            </a:r>
            <a:r>
              <a:rPr lang="zh-CN" altLang="en-US" dirty="0"/>
              <a:t>（读取冷端温度程序）</a:t>
            </a:r>
          </a:p>
        </p:txBody>
      </p:sp>
      <p:sp>
        <p:nvSpPr>
          <p:cNvPr id="4" name="文本框 3">
            <a:extLst>
              <a:ext uri="{FF2B5EF4-FFF2-40B4-BE49-F238E27FC236}">
                <a16:creationId xmlns:a16="http://schemas.microsoft.com/office/drawing/2014/main" id="{3451DB8D-275A-44AE-27D5-21870869AE7E}"/>
              </a:ext>
            </a:extLst>
          </p:cNvPr>
          <p:cNvSpPr txBox="1"/>
          <p:nvPr/>
        </p:nvSpPr>
        <p:spPr>
          <a:xfrm>
            <a:off x="608400" y="1391453"/>
            <a:ext cx="1800493" cy="369332"/>
          </a:xfrm>
          <a:prstGeom prst="rect">
            <a:avLst/>
          </a:prstGeom>
          <a:noFill/>
        </p:spPr>
        <p:txBody>
          <a:bodyPr wrap="none" rtlCol="0">
            <a:spAutoFit/>
          </a:bodyPr>
          <a:lstStyle/>
          <a:p>
            <a:r>
              <a:rPr lang="zh-CN" altLang="en-US" dirty="0"/>
              <a:t>读取冷端温度：</a:t>
            </a:r>
          </a:p>
        </p:txBody>
      </p:sp>
      <p:sp>
        <p:nvSpPr>
          <p:cNvPr id="6" name="文本框 5">
            <a:extLst>
              <a:ext uri="{FF2B5EF4-FFF2-40B4-BE49-F238E27FC236}">
                <a16:creationId xmlns:a16="http://schemas.microsoft.com/office/drawing/2014/main" id="{3EE05AF6-66B5-2E6B-446F-8DA4C3378560}"/>
              </a:ext>
            </a:extLst>
          </p:cNvPr>
          <p:cNvSpPr txBox="1"/>
          <p:nvPr/>
        </p:nvSpPr>
        <p:spPr>
          <a:xfrm>
            <a:off x="2643805" y="1920895"/>
            <a:ext cx="6898389" cy="3016210"/>
          </a:xfrm>
          <a:prstGeom prst="rect">
            <a:avLst/>
          </a:prstGeom>
          <a:noFill/>
        </p:spPr>
        <p:txBody>
          <a:bodyPr wrap="square">
            <a:spAutoFit/>
          </a:bodyPr>
          <a:lstStyle/>
          <a:p>
            <a:r>
              <a:rPr lang="en-US" altLang="zh-CN" sz="1000" b="0" i="0" dirty="0">
                <a:solidFill>
                  <a:srgbClr val="0077AA"/>
                </a:solidFill>
                <a:effectLst/>
                <a:latin typeface="Consolas" panose="020B0609020204030204" pitchFamily="49" charset="0"/>
              </a:rPr>
              <a:t>float</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MAX31856_ReadColdJunctionTemp</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void</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msb</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lsb</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int</a:t>
            </a:r>
            <a:r>
              <a:rPr lang="en-US" altLang="zh-CN" sz="1000" b="0" i="0" dirty="0">
                <a:solidFill>
                  <a:srgbClr val="000000"/>
                </a:solidFill>
                <a:effectLst/>
                <a:latin typeface="Consolas" panose="020B0609020204030204" pitchFamily="49" charset="0"/>
              </a:rPr>
              <a:t> raw</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float</a:t>
            </a:r>
            <a:r>
              <a:rPr lang="en-US" altLang="zh-CN" sz="1000" b="0" i="0" dirty="0">
                <a:solidFill>
                  <a:srgbClr val="000000"/>
                </a:solidFill>
                <a:effectLst/>
                <a:latin typeface="Consolas" panose="020B0609020204030204" pitchFamily="49" charset="0"/>
              </a:rPr>
              <a:t> temp</a:t>
            </a:r>
            <a:r>
              <a:rPr lang="en-US" altLang="zh-CN" sz="1000" b="0" i="0" dirty="0">
                <a:solidFill>
                  <a:srgbClr val="999999"/>
                </a:solidFill>
                <a:effectLst/>
                <a:latin typeface="Consolas" panose="020B0609020204030204" pitchFamily="49" charset="0"/>
              </a:rPr>
              <a:t>;</a:t>
            </a:r>
            <a:br>
              <a:rPr lang="en-US" altLang="zh-CN" sz="1000" dirty="0"/>
            </a:b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MAX31856_WriteAddress</a:t>
            </a:r>
            <a:r>
              <a:rPr lang="en-US" altLang="zh-CN" sz="1000" b="0" i="0" dirty="0">
                <a:solidFill>
                  <a:srgbClr val="999999"/>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0x0A</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指令：读 </a:t>
            </a:r>
            <a:r>
              <a:rPr lang="en-US" altLang="zh-CN" sz="1000" b="0" i="0" dirty="0">
                <a:solidFill>
                  <a:srgbClr val="708090"/>
                </a:solidFill>
                <a:effectLst/>
                <a:latin typeface="Consolas" panose="020B0609020204030204" pitchFamily="49" charset="0"/>
              </a:rPr>
              <a:t>CJTH </a:t>
            </a:r>
            <a:r>
              <a:rPr lang="zh-CN" altLang="en-US" sz="1000" b="0" i="0" dirty="0">
                <a:solidFill>
                  <a:srgbClr val="708090"/>
                </a:solidFill>
                <a:effectLst/>
                <a:latin typeface="Consolas" panose="020B0609020204030204" pitchFamily="49" charset="0"/>
              </a:rPr>
              <a:t>寄存器</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msb</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MAX31856_ReadByte</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读取 </a:t>
            </a:r>
            <a:r>
              <a:rPr lang="en-US" altLang="zh-CN" sz="1000" b="0" i="0" dirty="0">
                <a:solidFill>
                  <a:srgbClr val="708090"/>
                </a:solidFill>
                <a:effectLst/>
                <a:latin typeface="Consolas" panose="020B0609020204030204" pitchFamily="49" charset="0"/>
              </a:rPr>
              <a:t>CJTH </a:t>
            </a:r>
            <a:r>
              <a:rPr lang="zh-CN" altLang="en-US" sz="1000" b="0" i="0" dirty="0">
                <a:solidFill>
                  <a:srgbClr val="708090"/>
                </a:solidFill>
                <a:effectLst/>
                <a:latin typeface="Consolas" panose="020B0609020204030204" pitchFamily="49" charset="0"/>
              </a:rPr>
              <a:t>寄存器的数据，冷端温度数值的高</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lsb</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MAX31856_ReadByte</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读取 </a:t>
            </a:r>
            <a:r>
              <a:rPr lang="en-US" altLang="zh-CN" sz="1000" b="0" i="0" dirty="0">
                <a:solidFill>
                  <a:srgbClr val="708090"/>
                </a:solidFill>
                <a:effectLst/>
                <a:latin typeface="Consolas" panose="020B0609020204030204" pitchFamily="49" charset="0"/>
              </a:rPr>
              <a:t>CJTL </a:t>
            </a:r>
            <a:r>
              <a:rPr lang="zh-CN" altLang="en-US" sz="1000" b="0" i="0" dirty="0">
                <a:solidFill>
                  <a:srgbClr val="708090"/>
                </a:solidFill>
                <a:effectLst/>
                <a:latin typeface="Consolas" panose="020B0609020204030204" pitchFamily="49" charset="0"/>
              </a:rPr>
              <a:t>寄存器的数据，冷端温度数据的低</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MAX31856_End</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结束一次通信</a:t>
            </a:r>
            <a:br>
              <a:rPr lang="zh-CN" altLang="en-US" sz="1000" dirty="0"/>
            </a:b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0000"/>
                </a:solidFill>
                <a:effectLst/>
                <a:latin typeface="Consolas" panose="020B0609020204030204" pitchFamily="49" charset="0"/>
              </a:rPr>
              <a:t>raw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int</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int</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msb</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&lt;&lt;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8</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lsb</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拼接</a:t>
            </a:r>
            <a:r>
              <a:rPr lang="en-US" altLang="zh-CN" sz="1000" b="0" i="0" dirty="0">
                <a:solidFill>
                  <a:srgbClr val="708090"/>
                </a:solidFill>
                <a:effectLst/>
                <a:latin typeface="Consolas" panose="020B0609020204030204" pitchFamily="49" charset="0"/>
              </a:rPr>
              <a:t>16</a:t>
            </a:r>
            <a:r>
              <a:rPr lang="zh-CN" altLang="en-US" sz="1000" b="0" i="0" dirty="0">
                <a:solidFill>
                  <a:srgbClr val="708090"/>
                </a:solidFill>
                <a:effectLst/>
                <a:latin typeface="Consolas" panose="020B0609020204030204" pitchFamily="49" charset="0"/>
              </a:rPr>
              <a:t>位数据，保留原始内容，使用逻辑左移</a:t>
            </a:r>
            <a:br>
              <a:rPr lang="zh-CN" altLang="en-US" sz="1000" dirty="0"/>
            </a:b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0000"/>
                </a:solidFill>
                <a:effectLst/>
                <a:latin typeface="Consolas" panose="020B0609020204030204" pitchFamily="49" charset="0"/>
              </a:rPr>
              <a:t>raw </a:t>
            </a:r>
            <a:r>
              <a:rPr lang="en-US" altLang="zh-CN" sz="1000" b="0" i="0" dirty="0">
                <a:solidFill>
                  <a:srgbClr val="9A6E3A"/>
                </a:solidFill>
                <a:effectLst/>
                <a:latin typeface="Consolas" panose="020B0609020204030204" pitchFamily="49" charset="0"/>
              </a:rPr>
              <a:t>&gt;&gt;=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2</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提取</a:t>
            </a:r>
            <a:r>
              <a:rPr lang="en-US" altLang="zh-CN" sz="1000" b="0" i="0" dirty="0">
                <a:solidFill>
                  <a:srgbClr val="708090"/>
                </a:solidFill>
                <a:effectLst/>
                <a:latin typeface="Consolas" panose="020B0609020204030204" pitchFamily="49" charset="0"/>
              </a:rPr>
              <a:t>14</a:t>
            </a:r>
            <a:r>
              <a:rPr lang="zh-CN" altLang="en-US" sz="1000" b="0" i="0" dirty="0">
                <a:solidFill>
                  <a:srgbClr val="708090"/>
                </a:solidFill>
                <a:effectLst/>
                <a:latin typeface="Consolas" panose="020B0609020204030204" pitchFamily="49" charset="0"/>
              </a:rPr>
              <a:t>位有效数据，通过算数右移处理二进制补码形式</a:t>
            </a:r>
            <a:br>
              <a:rPr lang="zh-CN" altLang="en-US" sz="1000" dirty="0"/>
            </a:b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0000"/>
                </a:solidFill>
                <a:effectLst/>
                <a:latin typeface="Consolas" panose="020B0609020204030204" pitchFamily="49" charset="0"/>
              </a:rPr>
              <a:t>temp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raw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0.015625f</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转换</a:t>
            </a:r>
            <a:r>
              <a:rPr lang="zh-CN" altLang="en-US" sz="1000" dirty="0">
                <a:solidFill>
                  <a:srgbClr val="708090"/>
                </a:solidFill>
                <a:latin typeface="Consolas" panose="020B0609020204030204" pitchFamily="49" charset="0"/>
              </a:rPr>
              <a:t>为</a:t>
            </a:r>
            <a:r>
              <a:rPr lang="zh-CN" altLang="en-US" sz="1000" b="0" i="0" dirty="0">
                <a:solidFill>
                  <a:srgbClr val="708090"/>
                </a:solidFill>
                <a:effectLst/>
                <a:latin typeface="Consolas" panose="020B0609020204030204" pitchFamily="49" charset="0"/>
              </a:rPr>
              <a:t>温度值：</a:t>
            </a:r>
            <a:r>
              <a:rPr lang="en-US" altLang="zh-CN" sz="1000" b="0" i="0" dirty="0">
                <a:solidFill>
                  <a:srgbClr val="708090"/>
                </a:solidFill>
                <a:effectLst/>
                <a:latin typeface="Consolas" panose="020B0609020204030204" pitchFamily="49" charset="0"/>
              </a:rPr>
              <a:t>14</a:t>
            </a:r>
            <a:r>
              <a:rPr lang="zh-CN" altLang="en-US" sz="1000" b="0" i="0" dirty="0">
                <a:solidFill>
                  <a:srgbClr val="708090"/>
                </a:solidFill>
                <a:effectLst/>
                <a:latin typeface="Consolas" panose="020B0609020204030204" pitchFamily="49" charset="0"/>
              </a:rPr>
              <a:t>位补码，分辨率</a:t>
            </a:r>
            <a:r>
              <a:rPr lang="en-US" altLang="zh-CN" sz="1000" b="0" i="0" dirty="0">
                <a:solidFill>
                  <a:srgbClr val="708090"/>
                </a:solidFill>
                <a:effectLst/>
                <a:latin typeface="Consolas" panose="020B0609020204030204" pitchFamily="49" charset="0"/>
              </a:rPr>
              <a:t>0.015625℃</a:t>
            </a:r>
            <a:br>
              <a:rPr lang="zh-CN" altLang="en-US" sz="1000" dirty="0"/>
            </a:b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return</a:t>
            </a:r>
            <a:r>
              <a:rPr lang="en-US" altLang="zh-CN" sz="1000" b="0" i="0" dirty="0">
                <a:solidFill>
                  <a:srgbClr val="000000"/>
                </a:solidFill>
                <a:effectLst/>
                <a:latin typeface="Consolas" panose="020B0609020204030204" pitchFamily="49" charset="0"/>
              </a:rPr>
              <a:t> temp</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返回实际温度值</a:t>
            </a:r>
            <a:br>
              <a:rPr lang="zh-CN" altLang="en-US" sz="1000" dirty="0"/>
            </a:br>
            <a:r>
              <a:rPr lang="en-US" altLang="zh-CN" sz="1000" b="0" i="0" dirty="0">
                <a:solidFill>
                  <a:srgbClr val="999999"/>
                </a:solidFill>
                <a:effectLst/>
                <a:latin typeface="Consolas" panose="020B0609020204030204" pitchFamily="49" charset="0"/>
              </a:rPr>
              <a:t>}</a:t>
            </a:r>
            <a:endParaRPr lang="zh-CN" altLang="en-US" sz="1000" dirty="0"/>
          </a:p>
        </p:txBody>
      </p:sp>
    </p:spTree>
    <p:extLst>
      <p:ext uri="{BB962C8B-B14F-4D97-AF65-F5344CB8AC3E}">
        <p14:creationId xmlns:p14="http://schemas.microsoft.com/office/powerpoint/2010/main" val="3378233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F784F-1498-08D0-D867-51948AD4ED78}"/>
              </a:ext>
            </a:extLst>
          </p:cNvPr>
          <p:cNvSpPr>
            <a:spLocks noGrp="1"/>
          </p:cNvSpPr>
          <p:nvPr>
            <p:ph type="title"/>
          </p:nvPr>
        </p:nvSpPr>
        <p:spPr/>
        <p:txBody>
          <a:bodyPr/>
          <a:lstStyle/>
          <a:p>
            <a:r>
              <a:rPr lang="zh-CN" altLang="en-US" dirty="0"/>
              <a:t>五、</a:t>
            </a:r>
            <a:r>
              <a:rPr lang="en-US" altLang="zh-CN" dirty="0"/>
              <a:t>MAX31856</a:t>
            </a:r>
            <a:r>
              <a:rPr lang="zh-CN" altLang="en-US" dirty="0"/>
              <a:t>（读取线性化温度程序）</a:t>
            </a:r>
          </a:p>
        </p:txBody>
      </p:sp>
      <p:sp>
        <p:nvSpPr>
          <p:cNvPr id="4" name="文本框 3">
            <a:extLst>
              <a:ext uri="{FF2B5EF4-FFF2-40B4-BE49-F238E27FC236}">
                <a16:creationId xmlns:a16="http://schemas.microsoft.com/office/drawing/2014/main" id="{91B720EB-AD46-10D4-D192-AFB4A6B05D51}"/>
              </a:ext>
            </a:extLst>
          </p:cNvPr>
          <p:cNvSpPr txBox="1"/>
          <p:nvPr/>
        </p:nvSpPr>
        <p:spPr>
          <a:xfrm>
            <a:off x="608400" y="1391453"/>
            <a:ext cx="2031325" cy="369332"/>
          </a:xfrm>
          <a:prstGeom prst="rect">
            <a:avLst/>
          </a:prstGeom>
          <a:noFill/>
        </p:spPr>
        <p:txBody>
          <a:bodyPr wrap="none" rtlCol="0">
            <a:spAutoFit/>
          </a:bodyPr>
          <a:lstStyle/>
          <a:p>
            <a:r>
              <a:rPr lang="zh-CN" altLang="en-US" dirty="0"/>
              <a:t>读取线性化温度：</a:t>
            </a:r>
          </a:p>
        </p:txBody>
      </p:sp>
      <p:sp>
        <p:nvSpPr>
          <p:cNvPr id="6" name="文本框 5">
            <a:extLst>
              <a:ext uri="{FF2B5EF4-FFF2-40B4-BE49-F238E27FC236}">
                <a16:creationId xmlns:a16="http://schemas.microsoft.com/office/drawing/2014/main" id="{22B58A75-4468-C046-783C-FF5B0DD42696}"/>
              </a:ext>
            </a:extLst>
          </p:cNvPr>
          <p:cNvSpPr txBox="1"/>
          <p:nvPr/>
        </p:nvSpPr>
        <p:spPr>
          <a:xfrm>
            <a:off x="1167703" y="1920895"/>
            <a:ext cx="9850594" cy="3016210"/>
          </a:xfrm>
          <a:prstGeom prst="rect">
            <a:avLst/>
          </a:prstGeom>
          <a:noFill/>
        </p:spPr>
        <p:txBody>
          <a:bodyPr wrap="square">
            <a:spAutoFit/>
          </a:bodyPr>
          <a:lstStyle/>
          <a:p>
            <a:r>
              <a:rPr lang="en-US" altLang="zh-CN" sz="1000" b="0" i="0" dirty="0">
                <a:solidFill>
                  <a:srgbClr val="0077AA"/>
                </a:solidFill>
                <a:effectLst/>
                <a:latin typeface="Consolas" panose="020B0609020204030204" pitchFamily="49" charset="0"/>
              </a:rPr>
              <a:t>float</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MAX31856_ReadLinearizedTemp</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void</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msb</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mid</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lsb</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long</a:t>
            </a:r>
            <a:r>
              <a:rPr lang="en-US" altLang="zh-CN" sz="1000" b="0" i="0" dirty="0">
                <a:solidFill>
                  <a:srgbClr val="000000"/>
                </a:solidFill>
                <a:effectLst/>
                <a:latin typeface="Consolas" panose="020B0609020204030204" pitchFamily="49" charset="0"/>
              </a:rPr>
              <a:t> raw</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float</a:t>
            </a:r>
            <a:r>
              <a:rPr lang="en-US" altLang="zh-CN" sz="1000" b="0" i="0" dirty="0">
                <a:solidFill>
                  <a:srgbClr val="000000"/>
                </a:solidFill>
                <a:effectLst/>
                <a:latin typeface="Consolas" panose="020B0609020204030204" pitchFamily="49" charset="0"/>
              </a:rPr>
              <a:t> temp</a:t>
            </a:r>
            <a:r>
              <a:rPr lang="en-US" altLang="zh-CN" sz="1000" b="0" i="0" dirty="0">
                <a:solidFill>
                  <a:srgbClr val="999999"/>
                </a:solidFill>
                <a:effectLst/>
                <a:latin typeface="Consolas" panose="020B0609020204030204" pitchFamily="49" charset="0"/>
              </a:rPr>
              <a:t>;</a:t>
            </a:r>
            <a:br>
              <a:rPr lang="en-US" altLang="zh-CN" sz="1000" dirty="0"/>
            </a:b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MAX31856_WriteAddress</a:t>
            </a:r>
            <a:r>
              <a:rPr lang="en-US" altLang="zh-CN" sz="1000" b="0" i="0" dirty="0">
                <a:solidFill>
                  <a:srgbClr val="999999"/>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0x0C</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指令：读 </a:t>
            </a:r>
            <a:r>
              <a:rPr lang="en-US" altLang="zh-CN" sz="1000" b="0" i="0" dirty="0">
                <a:solidFill>
                  <a:srgbClr val="708090"/>
                </a:solidFill>
                <a:effectLst/>
                <a:latin typeface="Consolas" panose="020B0609020204030204" pitchFamily="49" charset="0"/>
              </a:rPr>
              <a:t>LTCBH </a:t>
            </a:r>
            <a:r>
              <a:rPr lang="zh-CN" altLang="en-US" sz="1000" b="0" i="0" dirty="0">
                <a:solidFill>
                  <a:srgbClr val="708090"/>
                </a:solidFill>
                <a:effectLst/>
                <a:latin typeface="Consolas" panose="020B0609020204030204" pitchFamily="49" charset="0"/>
              </a:rPr>
              <a:t>寄存器</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msb</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MAX31856_ReadByte</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读取 </a:t>
            </a:r>
            <a:r>
              <a:rPr lang="en-US" altLang="zh-CN" sz="1000" b="0" i="0" dirty="0">
                <a:solidFill>
                  <a:srgbClr val="708090"/>
                </a:solidFill>
                <a:effectLst/>
                <a:latin typeface="Consolas" panose="020B0609020204030204" pitchFamily="49" charset="0"/>
              </a:rPr>
              <a:t>LTCBH </a:t>
            </a:r>
            <a:r>
              <a:rPr lang="zh-CN" altLang="en-US" sz="1000" b="0" i="0" dirty="0">
                <a:solidFill>
                  <a:srgbClr val="708090"/>
                </a:solidFill>
                <a:effectLst/>
                <a:latin typeface="Consolas" panose="020B0609020204030204" pitchFamily="49" charset="0"/>
              </a:rPr>
              <a:t>寄存器的数据，热端线性化温度数值的高</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0000"/>
                </a:solidFill>
                <a:effectLst/>
                <a:latin typeface="Consolas" panose="020B0609020204030204" pitchFamily="49" charset="0"/>
              </a:rPr>
              <a:t>mid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MAX31856_ReadByte</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读取 </a:t>
            </a:r>
            <a:r>
              <a:rPr lang="en-US" altLang="zh-CN" sz="1000" b="0" i="0" dirty="0">
                <a:solidFill>
                  <a:srgbClr val="708090"/>
                </a:solidFill>
                <a:effectLst/>
                <a:latin typeface="Consolas" panose="020B0609020204030204" pitchFamily="49" charset="0"/>
              </a:rPr>
              <a:t>LTCBM </a:t>
            </a:r>
            <a:r>
              <a:rPr lang="zh-CN" altLang="en-US" sz="1000" b="0" i="0" dirty="0">
                <a:solidFill>
                  <a:srgbClr val="708090"/>
                </a:solidFill>
                <a:effectLst/>
                <a:latin typeface="Consolas" panose="020B0609020204030204" pitchFamily="49" charset="0"/>
              </a:rPr>
              <a:t>寄存器的数据，热端线性化温度数值的中</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lsb</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MAX31856_ReadByte</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读取 </a:t>
            </a:r>
            <a:r>
              <a:rPr lang="en-US" altLang="zh-CN" sz="1000" b="0" i="0" dirty="0">
                <a:solidFill>
                  <a:srgbClr val="708090"/>
                </a:solidFill>
                <a:effectLst/>
                <a:latin typeface="Consolas" panose="020B0609020204030204" pitchFamily="49" charset="0"/>
              </a:rPr>
              <a:t>LTCBL </a:t>
            </a:r>
            <a:r>
              <a:rPr lang="zh-CN" altLang="en-US" sz="1000" b="0" i="0" dirty="0">
                <a:solidFill>
                  <a:srgbClr val="708090"/>
                </a:solidFill>
                <a:effectLst/>
                <a:latin typeface="Consolas" panose="020B0609020204030204" pitchFamily="49" charset="0"/>
              </a:rPr>
              <a:t>寄存器的数据，热端线性化温度数值的低</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MAX31856_End</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结束一次通信</a:t>
            </a:r>
            <a:br>
              <a:rPr lang="zh-CN" altLang="en-US" sz="1000" dirty="0"/>
            </a:b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0000"/>
                </a:solidFill>
                <a:effectLst/>
                <a:latin typeface="Consolas" panose="020B0609020204030204" pitchFamily="49" charset="0"/>
              </a:rPr>
              <a:t>raw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long</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long</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msb</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&lt;&lt;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16</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long</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mid </a:t>
            </a:r>
            <a:r>
              <a:rPr lang="en-US" altLang="zh-CN" sz="1000" b="0" i="0" dirty="0">
                <a:solidFill>
                  <a:srgbClr val="9A6E3A"/>
                </a:solidFill>
                <a:effectLst/>
                <a:latin typeface="Consolas" panose="020B0609020204030204" pitchFamily="49" charset="0"/>
              </a:rPr>
              <a:t>&lt;&lt;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8</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lsb</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拼接</a:t>
            </a:r>
            <a:r>
              <a:rPr lang="en-US" altLang="zh-CN" sz="1000" b="0" i="0" dirty="0">
                <a:solidFill>
                  <a:srgbClr val="708090"/>
                </a:solidFill>
                <a:effectLst/>
                <a:latin typeface="Consolas" panose="020B0609020204030204" pitchFamily="49" charset="0"/>
              </a:rPr>
              <a:t>32</a:t>
            </a:r>
            <a:r>
              <a:rPr lang="zh-CN" altLang="en-US" sz="1000" b="0" i="0" dirty="0">
                <a:solidFill>
                  <a:srgbClr val="708090"/>
                </a:solidFill>
                <a:effectLst/>
                <a:latin typeface="Consolas" panose="020B0609020204030204" pitchFamily="49" charset="0"/>
              </a:rPr>
              <a:t>位数据，使用逻辑左移，保留原始内容</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0000"/>
                </a:solidFill>
                <a:effectLst/>
                <a:latin typeface="Consolas" panose="020B0609020204030204" pitchFamily="49" charset="0"/>
              </a:rPr>
              <a:t>raw </a:t>
            </a:r>
            <a:r>
              <a:rPr lang="en-US" altLang="zh-CN" sz="1000" b="0" i="0" dirty="0">
                <a:solidFill>
                  <a:srgbClr val="9A6E3A"/>
                </a:solidFill>
                <a:effectLst/>
                <a:latin typeface="Consolas" panose="020B0609020204030204" pitchFamily="49" charset="0"/>
              </a:rPr>
              <a:t>&gt;&gt;=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5</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提取</a:t>
            </a:r>
            <a:r>
              <a:rPr lang="en-US" altLang="zh-CN" sz="1000" b="0" i="0" dirty="0">
                <a:solidFill>
                  <a:srgbClr val="708090"/>
                </a:solidFill>
                <a:effectLst/>
                <a:latin typeface="Consolas" panose="020B0609020204030204" pitchFamily="49" charset="0"/>
              </a:rPr>
              <a:t>19</a:t>
            </a:r>
            <a:r>
              <a:rPr lang="zh-CN" altLang="en-US" sz="1000" b="0" i="0" dirty="0">
                <a:solidFill>
                  <a:srgbClr val="708090"/>
                </a:solidFill>
                <a:effectLst/>
                <a:latin typeface="Consolas" panose="020B0609020204030204" pitchFamily="49" charset="0"/>
              </a:rPr>
              <a:t>位有效数据，通过算数右移处理二进制补码形式</a:t>
            </a:r>
            <a:br>
              <a:rPr lang="zh-CN" altLang="en-US" sz="1000" dirty="0"/>
            </a:b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0000"/>
                </a:solidFill>
                <a:effectLst/>
                <a:latin typeface="Consolas" panose="020B0609020204030204" pitchFamily="49" charset="0"/>
              </a:rPr>
              <a:t>temp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raw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0.0078125f</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转换为温度值：</a:t>
            </a:r>
            <a:r>
              <a:rPr lang="en-US" altLang="zh-CN" sz="1000" b="0" i="0" dirty="0">
                <a:solidFill>
                  <a:srgbClr val="708090"/>
                </a:solidFill>
                <a:effectLst/>
                <a:latin typeface="Consolas" panose="020B0609020204030204" pitchFamily="49" charset="0"/>
              </a:rPr>
              <a:t>19</a:t>
            </a:r>
            <a:r>
              <a:rPr lang="zh-CN" altLang="en-US" sz="1000" b="0" i="0" dirty="0">
                <a:solidFill>
                  <a:srgbClr val="708090"/>
                </a:solidFill>
                <a:effectLst/>
                <a:latin typeface="Consolas" panose="020B0609020204030204" pitchFamily="49" charset="0"/>
              </a:rPr>
              <a:t>位补码，分辨率</a:t>
            </a:r>
            <a:r>
              <a:rPr lang="en-US" altLang="zh-CN" sz="1000" b="0" i="0" dirty="0">
                <a:solidFill>
                  <a:srgbClr val="708090"/>
                </a:solidFill>
                <a:effectLst/>
                <a:latin typeface="Consolas" panose="020B0609020204030204" pitchFamily="49" charset="0"/>
              </a:rPr>
              <a:t>0.0078125℃</a:t>
            </a:r>
            <a:br>
              <a:rPr lang="zh-CN" altLang="en-US" sz="1000" dirty="0"/>
            </a:b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return</a:t>
            </a:r>
            <a:r>
              <a:rPr lang="en-US" altLang="zh-CN" sz="1000" b="0" i="0" dirty="0">
                <a:solidFill>
                  <a:srgbClr val="000000"/>
                </a:solidFill>
                <a:effectLst/>
                <a:latin typeface="Consolas" panose="020B0609020204030204" pitchFamily="49" charset="0"/>
              </a:rPr>
              <a:t> temp</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返回实际温度值</a:t>
            </a:r>
            <a:br>
              <a:rPr lang="zh-CN" altLang="en-US" sz="1000" dirty="0"/>
            </a:br>
            <a:r>
              <a:rPr lang="en-US" altLang="zh-CN" sz="1000" b="0" i="0" dirty="0">
                <a:solidFill>
                  <a:srgbClr val="999999"/>
                </a:solidFill>
                <a:effectLst/>
                <a:latin typeface="Consolas" panose="020B0609020204030204" pitchFamily="49" charset="0"/>
              </a:rPr>
              <a:t>}</a:t>
            </a:r>
            <a:endParaRPr lang="zh-CN" altLang="en-US" sz="1000" dirty="0"/>
          </a:p>
        </p:txBody>
      </p:sp>
    </p:spTree>
    <p:extLst>
      <p:ext uri="{BB962C8B-B14F-4D97-AF65-F5344CB8AC3E}">
        <p14:creationId xmlns:p14="http://schemas.microsoft.com/office/powerpoint/2010/main" val="1503583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16D8C-FED9-C9CB-1C12-5E895BD2D508}"/>
              </a:ext>
            </a:extLst>
          </p:cNvPr>
          <p:cNvSpPr>
            <a:spLocks noGrp="1"/>
          </p:cNvSpPr>
          <p:nvPr>
            <p:ph type="title"/>
          </p:nvPr>
        </p:nvSpPr>
        <p:spPr/>
        <p:txBody>
          <a:bodyPr/>
          <a:lstStyle/>
          <a:p>
            <a:r>
              <a:rPr lang="zh-CN" altLang="en-US" dirty="0"/>
              <a:t>五、</a:t>
            </a:r>
            <a:r>
              <a:rPr lang="en-US" altLang="zh-CN" dirty="0"/>
              <a:t>MAX31856</a:t>
            </a:r>
            <a:r>
              <a:rPr lang="zh-CN" altLang="en-US" dirty="0"/>
              <a:t>（更改传感器类型程序）</a:t>
            </a:r>
          </a:p>
        </p:txBody>
      </p:sp>
      <p:sp>
        <p:nvSpPr>
          <p:cNvPr id="4" name="文本框 3">
            <a:extLst>
              <a:ext uri="{FF2B5EF4-FFF2-40B4-BE49-F238E27FC236}">
                <a16:creationId xmlns:a16="http://schemas.microsoft.com/office/drawing/2014/main" id="{61C81567-C601-D481-1233-0C8974FA7EB9}"/>
              </a:ext>
            </a:extLst>
          </p:cNvPr>
          <p:cNvSpPr txBox="1"/>
          <p:nvPr/>
        </p:nvSpPr>
        <p:spPr>
          <a:xfrm>
            <a:off x="3354531" y="2536448"/>
            <a:ext cx="5476937" cy="1785104"/>
          </a:xfrm>
          <a:prstGeom prst="rect">
            <a:avLst/>
          </a:prstGeom>
          <a:noFill/>
        </p:spPr>
        <p:txBody>
          <a:bodyPr wrap="square">
            <a:spAutoFit/>
          </a:bodyPr>
          <a:lstStyle/>
          <a:p>
            <a:r>
              <a:rPr lang="en-US" altLang="zh-CN" sz="1000" b="0" i="0" dirty="0">
                <a:solidFill>
                  <a:srgbClr val="0077AA"/>
                </a:solidFill>
                <a:effectLst/>
                <a:latin typeface="Consolas" panose="020B0609020204030204" pitchFamily="49" charset="0"/>
              </a:rPr>
              <a:t>void</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MAX31856_ChangeType</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thermocouple_type</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999999"/>
                </a:solidFill>
                <a:effectLst/>
                <a:latin typeface="Consolas" panose="020B0609020204030204" pitchFamily="49" charset="0"/>
              </a:rPr>
              <a:t>;</a:t>
            </a:r>
            <a:br>
              <a:rPr lang="en-US" altLang="zh-CN" sz="1000" dirty="0"/>
            </a:b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MAX31856_ReadCR1</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指令：读 </a:t>
            </a:r>
            <a:r>
              <a:rPr lang="en-US" altLang="zh-CN" sz="1000" b="0" i="0" dirty="0">
                <a:solidFill>
                  <a:srgbClr val="708090"/>
                </a:solidFill>
                <a:effectLst/>
                <a:latin typeface="Consolas" panose="020B0609020204030204" pitchFamily="49" charset="0"/>
              </a:rPr>
              <a:t>CR1 </a:t>
            </a:r>
            <a:r>
              <a:rPr lang="zh-CN" altLang="en-US" sz="1000" b="0" i="0" dirty="0">
                <a:solidFill>
                  <a:srgbClr val="708090"/>
                </a:solidFill>
                <a:effectLst/>
                <a:latin typeface="Consolas" panose="020B0609020204030204" pitchFamily="49" charset="0"/>
              </a:rPr>
              <a:t>寄存器</a:t>
            </a:r>
            <a:br>
              <a:rPr lang="zh-CN" altLang="en-US" sz="1000" dirty="0"/>
            </a:b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&amp;</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0xF0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清除传感器类型的数据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thermocouple_type</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&amp;</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0x0F</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指定传感器类型的数据</a:t>
            </a:r>
            <a:br>
              <a:rPr lang="zh-CN" altLang="en-US" sz="1000" dirty="0"/>
            </a:b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MAX31856_WriteCR1</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dat</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指令：写 </a:t>
            </a:r>
            <a:r>
              <a:rPr lang="en-US" altLang="zh-CN" sz="1000" b="0" i="0" dirty="0">
                <a:solidFill>
                  <a:srgbClr val="708090"/>
                </a:solidFill>
                <a:effectLst/>
                <a:latin typeface="Consolas" panose="020B0609020204030204" pitchFamily="49" charset="0"/>
              </a:rPr>
              <a:t>CR1 </a:t>
            </a:r>
            <a:r>
              <a:rPr lang="zh-CN" altLang="en-US" sz="1000" b="0" i="0" dirty="0">
                <a:solidFill>
                  <a:srgbClr val="708090"/>
                </a:solidFill>
                <a:effectLst/>
                <a:latin typeface="Consolas" panose="020B0609020204030204" pitchFamily="49" charset="0"/>
              </a:rPr>
              <a:t>寄存器</a:t>
            </a:r>
            <a:br>
              <a:rPr lang="zh-CN" altLang="en-US" sz="1000" dirty="0"/>
            </a:br>
            <a:r>
              <a:rPr lang="en-US" altLang="zh-CN" sz="1000" b="0" i="0" dirty="0">
                <a:solidFill>
                  <a:srgbClr val="999999"/>
                </a:solidFill>
                <a:effectLst/>
                <a:latin typeface="Consolas" panose="020B0609020204030204" pitchFamily="49" charset="0"/>
              </a:rPr>
              <a:t>}</a:t>
            </a:r>
            <a:endParaRPr lang="zh-CN" altLang="en-US" sz="1000" dirty="0"/>
          </a:p>
        </p:txBody>
      </p:sp>
    </p:spTree>
    <p:extLst>
      <p:ext uri="{BB962C8B-B14F-4D97-AF65-F5344CB8AC3E}">
        <p14:creationId xmlns:p14="http://schemas.microsoft.com/office/powerpoint/2010/main" val="3016160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9E15F-4DA6-CA18-9A11-969CB54EACAB}"/>
              </a:ext>
            </a:extLst>
          </p:cNvPr>
          <p:cNvSpPr>
            <a:spLocks noGrp="1"/>
          </p:cNvSpPr>
          <p:nvPr>
            <p:ph type="title"/>
          </p:nvPr>
        </p:nvSpPr>
        <p:spPr/>
        <p:txBody>
          <a:bodyPr/>
          <a:lstStyle/>
          <a:p>
            <a:r>
              <a:rPr lang="zh-CN" altLang="en-US" dirty="0"/>
              <a:t>五、</a:t>
            </a:r>
            <a:r>
              <a:rPr lang="en-US" altLang="zh-CN" dirty="0"/>
              <a:t>MAX31856</a:t>
            </a:r>
            <a:r>
              <a:rPr lang="zh-CN" altLang="en-US" dirty="0"/>
              <a:t>（冷端温度上下限程序）</a:t>
            </a:r>
          </a:p>
        </p:txBody>
      </p:sp>
      <p:sp>
        <p:nvSpPr>
          <p:cNvPr id="5" name="文本框 4">
            <a:extLst>
              <a:ext uri="{FF2B5EF4-FFF2-40B4-BE49-F238E27FC236}">
                <a16:creationId xmlns:a16="http://schemas.microsoft.com/office/drawing/2014/main" id="{95446CF3-717A-E65A-DBF8-12713F8D4D88}"/>
              </a:ext>
            </a:extLst>
          </p:cNvPr>
          <p:cNvSpPr txBox="1"/>
          <p:nvPr/>
        </p:nvSpPr>
        <p:spPr>
          <a:xfrm>
            <a:off x="3122777" y="2142560"/>
            <a:ext cx="5940446" cy="3323987"/>
          </a:xfrm>
          <a:prstGeom prst="rect">
            <a:avLst/>
          </a:prstGeom>
          <a:noFill/>
        </p:spPr>
        <p:txBody>
          <a:bodyPr wrap="square">
            <a:spAutoFit/>
          </a:bodyPr>
          <a:lstStyle/>
          <a:p>
            <a:r>
              <a:rPr lang="en-US" altLang="zh-CN" sz="1000" b="0" i="0" dirty="0">
                <a:solidFill>
                  <a:srgbClr val="0077AA"/>
                </a:solidFill>
                <a:effectLst/>
                <a:latin typeface="Consolas" panose="020B0609020204030204" pitchFamily="49" charset="0"/>
              </a:rPr>
              <a:t>void</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MAX31856_SetCJHighThreshold</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temp</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检查参数是否超出范围</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if</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temp </a:t>
            </a:r>
            <a:r>
              <a:rPr lang="en-US" altLang="zh-CN" sz="1000" b="0" i="0" dirty="0">
                <a:solidFill>
                  <a:srgbClr val="9A6E3A"/>
                </a:solidFill>
                <a:effectLst/>
                <a:latin typeface="Consolas" panose="020B0609020204030204" pitchFamily="49" charset="0"/>
              </a:rPr>
              <a:t>&gt;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125</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temp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125</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if</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temp </a:t>
            </a:r>
            <a:r>
              <a:rPr lang="en-US" altLang="zh-CN" sz="1000" b="0" i="0" dirty="0">
                <a:solidFill>
                  <a:srgbClr val="9A6E3A"/>
                </a:solidFill>
                <a:effectLst/>
                <a:latin typeface="Consolas" panose="020B0609020204030204" pitchFamily="49" charset="0"/>
              </a:rPr>
              <a:t>&lt;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55</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temp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55</a:t>
            </a:r>
            <a:r>
              <a:rPr lang="en-US" altLang="zh-CN" sz="1000" b="0" i="0" dirty="0">
                <a:solidFill>
                  <a:srgbClr val="999999"/>
                </a:solidFill>
                <a:effectLst/>
                <a:latin typeface="Consolas" panose="020B0609020204030204" pitchFamily="49" charset="0"/>
              </a:rPr>
              <a:t>;</a:t>
            </a:r>
            <a:br>
              <a:rPr lang="en-US" altLang="zh-CN" sz="1000" dirty="0"/>
            </a:b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MAX31856_WriteAddress</a:t>
            </a:r>
            <a:r>
              <a:rPr lang="en-US" altLang="zh-CN" sz="1000" b="0" i="0" dirty="0">
                <a:solidFill>
                  <a:srgbClr val="999999"/>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0x83</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向温度上限寄存器写入数据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MAX31856_WriteByte</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temp</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存储格式为二进制补码，分辨率为</a:t>
            </a:r>
            <a:r>
              <a:rPr lang="en-US" altLang="zh-CN" sz="1000" b="0" i="0" dirty="0">
                <a:solidFill>
                  <a:srgbClr val="708090"/>
                </a:solidFill>
                <a:effectLst/>
                <a:latin typeface="Consolas" panose="020B0609020204030204" pitchFamily="49" charset="0"/>
              </a:rPr>
              <a:t>1</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MAX31856_End</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结束一次通信</a:t>
            </a:r>
            <a:br>
              <a:rPr lang="zh-CN" altLang="en-US" sz="1000" dirty="0"/>
            </a:br>
            <a:r>
              <a:rPr lang="en-US" altLang="zh-CN" sz="1000" b="0" i="0" dirty="0">
                <a:solidFill>
                  <a:srgbClr val="999999"/>
                </a:solidFill>
                <a:effectLst/>
                <a:latin typeface="Consolas" panose="020B0609020204030204" pitchFamily="49" charset="0"/>
              </a:rPr>
              <a:t>}</a:t>
            </a:r>
            <a:br>
              <a:rPr lang="zh-CN" altLang="en-US" sz="1000" dirty="0"/>
            </a:br>
            <a:br>
              <a:rPr lang="zh-CN" altLang="en-US" sz="1000" dirty="0"/>
            </a:br>
            <a:r>
              <a:rPr lang="en-US" altLang="zh-CN" sz="1000" b="0" i="0" dirty="0">
                <a:solidFill>
                  <a:srgbClr val="0077AA"/>
                </a:solidFill>
                <a:effectLst/>
                <a:latin typeface="Consolas" panose="020B0609020204030204" pitchFamily="49" charset="0"/>
              </a:rPr>
              <a:t>void</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MAX31856_SetCJLowThreshold</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temp</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检查参数是否超出范围</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if</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temp </a:t>
            </a:r>
            <a:r>
              <a:rPr lang="en-US" altLang="zh-CN" sz="1000" b="0" i="0" dirty="0">
                <a:solidFill>
                  <a:srgbClr val="9A6E3A"/>
                </a:solidFill>
                <a:effectLst/>
                <a:latin typeface="Consolas" panose="020B0609020204030204" pitchFamily="49" charset="0"/>
              </a:rPr>
              <a:t>&gt;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125</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temp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125</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if</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temp </a:t>
            </a:r>
            <a:r>
              <a:rPr lang="en-US" altLang="zh-CN" sz="1000" b="0" i="0" dirty="0">
                <a:solidFill>
                  <a:srgbClr val="9A6E3A"/>
                </a:solidFill>
                <a:effectLst/>
                <a:latin typeface="Consolas" panose="020B0609020204030204" pitchFamily="49" charset="0"/>
              </a:rPr>
              <a:t>&lt;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55</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temp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55</a:t>
            </a:r>
            <a:r>
              <a:rPr lang="en-US" altLang="zh-CN" sz="1000" b="0" i="0" dirty="0">
                <a:solidFill>
                  <a:srgbClr val="999999"/>
                </a:solidFill>
                <a:effectLst/>
                <a:latin typeface="Consolas" panose="020B0609020204030204" pitchFamily="49" charset="0"/>
              </a:rPr>
              <a:t>;</a:t>
            </a:r>
            <a:br>
              <a:rPr lang="en-US" altLang="zh-CN" sz="1000" dirty="0"/>
            </a:b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MAX31856_WriteAddress</a:t>
            </a:r>
            <a:r>
              <a:rPr lang="en-US" altLang="zh-CN" sz="1000" b="0" i="0" dirty="0">
                <a:solidFill>
                  <a:srgbClr val="999999"/>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0x84</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向温度下限寄存器写入数据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MAX31856_WriteByte</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temp</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存储格式为二进制补码，分辨率为</a:t>
            </a:r>
            <a:r>
              <a:rPr lang="en-US" altLang="zh-CN" sz="1000" b="0" i="0" dirty="0">
                <a:solidFill>
                  <a:srgbClr val="708090"/>
                </a:solidFill>
                <a:effectLst/>
                <a:latin typeface="Consolas" panose="020B0609020204030204" pitchFamily="49" charset="0"/>
              </a:rPr>
              <a:t>1</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MAX31856_End</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结束一次通信</a:t>
            </a:r>
            <a:br>
              <a:rPr lang="zh-CN" altLang="en-US" sz="1000" dirty="0"/>
            </a:br>
            <a:r>
              <a:rPr lang="en-US" altLang="zh-CN" sz="1000" b="0" i="0" dirty="0">
                <a:solidFill>
                  <a:srgbClr val="999999"/>
                </a:solidFill>
                <a:effectLst/>
                <a:latin typeface="Consolas" panose="020B0609020204030204" pitchFamily="49" charset="0"/>
              </a:rPr>
              <a:t>}</a:t>
            </a:r>
            <a:endParaRPr lang="zh-CN" altLang="en-US" sz="1000" dirty="0"/>
          </a:p>
        </p:txBody>
      </p:sp>
      <p:sp>
        <p:nvSpPr>
          <p:cNvPr id="6" name="文本框 5">
            <a:extLst>
              <a:ext uri="{FF2B5EF4-FFF2-40B4-BE49-F238E27FC236}">
                <a16:creationId xmlns:a16="http://schemas.microsoft.com/office/drawing/2014/main" id="{5E38E2B2-46D6-6900-7F27-181DB0BE6C30}"/>
              </a:ext>
            </a:extLst>
          </p:cNvPr>
          <p:cNvSpPr txBox="1"/>
          <p:nvPr/>
        </p:nvSpPr>
        <p:spPr>
          <a:xfrm>
            <a:off x="608400" y="1391453"/>
            <a:ext cx="3185487" cy="369332"/>
          </a:xfrm>
          <a:prstGeom prst="rect">
            <a:avLst/>
          </a:prstGeom>
          <a:noFill/>
        </p:spPr>
        <p:txBody>
          <a:bodyPr wrap="none" rtlCol="0">
            <a:spAutoFit/>
          </a:bodyPr>
          <a:lstStyle/>
          <a:p>
            <a:r>
              <a:rPr lang="zh-CN" altLang="en-US" dirty="0"/>
              <a:t>设置冷端温度的上限和下限：</a:t>
            </a:r>
          </a:p>
        </p:txBody>
      </p:sp>
    </p:spTree>
    <p:extLst>
      <p:ext uri="{BB962C8B-B14F-4D97-AF65-F5344CB8AC3E}">
        <p14:creationId xmlns:p14="http://schemas.microsoft.com/office/powerpoint/2010/main" val="37337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149E4-2F16-6A63-E2FD-B9722F2ACF8D}"/>
              </a:ext>
            </a:extLst>
          </p:cNvPr>
          <p:cNvSpPr>
            <a:spLocks noGrp="1"/>
          </p:cNvSpPr>
          <p:nvPr>
            <p:ph type="title"/>
          </p:nvPr>
        </p:nvSpPr>
        <p:spPr/>
        <p:txBody>
          <a:bodyPr/>
          <a:lstStyle/>
          <a:p>
            <a:r>
              <a:rPr lang="zh-CN" altLang="en-US" dirty="0"/>
              <a:t>二、热电偶的工作原理</a:t>
            </a:r>
          </a:p>
        </p:txBody>
      </p:sp>
      <p:pic>
        <p:nvPicPr>
          <p:cNvPr id="8" name="图片 7">
            <a:extLst>
              <a:ext uri="{FF2B5EF4-FFF2-40B4-BE49-F238E27FC236}">
                <a16:creationId xmlns:a16="http://schemas.microsoft.com/office/drawing/2014/main" id="{EE381916-4ED2-C816-94C4-EAC2AC405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087" y="1314000"/>
            <a:ext cx="3933825" cy="2400300"/>
          </a:xfrm>
          <a:prstGeom prst="rect">
            <a:avLst/>
          </a:prstGeom>
        </p:spPr>
      </p:pic>
      <p:sp>
        <p:nvSpPr>
          <p:cNvPr id="10" name="文本框 9">
            <a:extLst>
              <a:ext uri="{FF2B5EF4-FFF2-40B4-BE49-F238E27FC236}">
                <a16:creationId xmlns:a16="http://schemas.microsoft.com/office/drawing/2014/main" id="{1D58BCB9-EE15-3C7C-7515-C72C8704271F}"/>
              </a:ext>
            </a:extLst>
          </p:cNvPr>
          <p:cNvSpPr txBox="1"/>
          <p:nvPr/>
        </p:nvSpPr>
        <p:spPr>
          <a:xfrm>
            <a:off x="608399" y="3714300"/>
            <a:ext cx="10969200" cy="2776401"/>
          </a:xfrm>
          <a:prstGeom prst="rect">
            <a:avLst/>
          </a:prstGeom>
          <a:noFill/>
        </p:spPr>
        <p:txBody>
          <a:bodyPr wrap="square" rtlCol="0">
            <a:spAutoFit/>
          </a:bodyPr>
          <a:lstStyle/>
          <a:p>
            <a:pPr>
              <a:lnSpc>
                <a:spcPct val="200000"/>
              </a:lnSpc>
            </a:pPr>
            <a:r>
              <a:rPr lang="zh-CN" altLang="en-US" dirty="0"/>
              <a:t>上图为两根相同材质的金属导线，一端连接在一起，另一端连接到电压表，在</a:t>
            </a:r>
            <a:r>
              <a:rPr lang="en-US" altLang="zh-CN" dirty="0"/>
              <a:t>C</a:t>
            </a:r>
            <a:r>
              <a:rPr lang="zh-CN" altLang="en-US" dirty="0"/>
              <a:t>点处加热，此时：</a:t>
            </a:r>
            <a:endParaRPr lang="en-US" altLang="zh-CN" dirty="0"/>
          </a:p>
          <a:p>
            <a:pPr marL="342900" indent="-342900">
              <a:lnSpc>
                <a:spcPct val="200000"/>
              </a:lnSpc>
              <a:buFont typeface="+mj-lt"/>
              <a:buAutoNum type="arabicPeriod"/>
            </a:pPr>
            <a:r>
              <a:rPr lang="zh-CN" altLang="en-US" dirty="0"/>
              <a:t>温度较高的一端（</a:t>
            </a:r>
            <a:r>
              <a:rPr lang="en-US" altLang="zh-CN" dirty="0"/>
              <a:t>C</a:t>
            </a:r>
            <a:r>
              <a:rPr lang="zh-CN" altLang="en-US" dirty="0"/>
              <a:t>点处）的自由电子获得能量，因而会向温度较低的一端（</a:t>
            </a:r>
            <a:r>
              <a:rPr lang="en-US" altLang="zh-CN" dirty="0"/>
              <a:t>A</a:t>
            </a:r>
            <a:r>
              <a:rPr lang="zh-CN" altLang="en-US" dirty="0"/>
              <a:t>点和</a:t>
            </a:r>
            <a:r>
              <a:rPr lang="en-US" altLang="zh-CN" dirty="0"/>
              <a:t>B</a:t>
            </a:r>
            <a:r>
              <a:rPr lang="zh-CN" altLang="en-US" dirty="0"/>
              <a:t>点处）扩散。</a:t>
            </a:r>
            <a:endParaRPr lang="en-US" altLang="zh-CN" dirty="0"/>
          </a:p>
          <a:p>
            <a:pPr marL="342900" indent="-342900">
              <a:lnSpc>
                <a:spcPct val="200000"/>
              </a:lnSpc>
              <a:buFont typeface="+mj-lt"/>
              <a:buAutoNum type="arabicPeriod"/>
            </a:pPr>
            <a:r>
              <a:rPr lang="zh-CN" altLang="en-US" dirty="0"/>
              <a:t>温度较高的一端（</a:t>
            </a:r>
            <a:r>
              <a:rPr lang="en-US" altLang="zh-CN" dirty="0"/>
              <a:t>C</a:t>
            </a:r>
            <a:r>
              <a:rPr lang="zh-CN" altLang="en-US" dirty="0"/>
              <a:t>点处）因失去电子呈现正电，温度较低的一端（</a:t>
            </a:r>
            <a:r>
              <a:rPr lang="en-US" altLang="zh-CN" dirty="0"/>
              <a:t>A</a:t>
            </a:r>
            <a:r>
              <a:rPr lang="zh-CN" altLang="en-US" dirty="0"/>
              <a:t>点和</a:t>
            </a:r>
            <a:r>
              <a:rPr lang="en-US" altLang="zh-CN" dirty="0"/>
              <a:t>B</a:t>
            </a:r>
            <a:r>
              <a:rPr lang="zh-CN" altLang="en-US" dirty="0"/>
              <a:t>点处）因电子堆积呈现负电。</a:t>
            </a:r>
            <a:endParaRPr lang="en-US" altLang="zh-CN" dirty="0"/>
          </a:p>
          <a:p>
            <a:pPr marL="342900" indent="-342900">
              <a:lnSpc>
                <a:spcPct val="200000"/>
              </a:lnSpc>
              <a:buFont typeface="+mj-lt"/>
              <a:buAutoNum type="arabicPeriod"/>
            </a:pPr>
            <a:r>
              <a:rPr lang="zh-CN" altLang="en-US" dirty="0"/>
              <a:t>由于两根金属材质完全相同，电子运动的特性相同，导致</a:t>
            </a:r>
            <a:r>
              <a:rPr lang="en-US" altLang="zh-CN" dirty="0"/>
              <a:t>A</a:t>
            </a:r>
            <a:r>
              <a:rPr lang="zh-CN" altLang="en-US" dirty="0"/>
              <a:t>点堆积的电子量与</a:t>
            </a:r>
            <a:r>
              <a:rPr lang="en-US" altLang="zh-CN" dirty="0"/>
              <a:t>B</a:t>
            </a:r>
            <a:r>
              <a:rPr lang="zh-CN" altLang="en-US" dirty="0"/>
              <a:t>点堆积的电子量相同。</a:t>
            </a:r>
            <a:endParaRPr lang="en-US" altLang="zh-CN" dirty="0"/>
          </a:p>
          <a:p>
            <a:pPr marL="342900" indent="-342900">
              <a:lnSpc>
                <a:spcPct val="200000"/>
              </a:lnSpc>
              <a:buFont typeface="+mj-lt"/>
              <a:buAutoNum type="arabicPeriod"/>
            </a:pPr>
            <a:r>
              <a:rPr lang="zh-CN" altLang="en-US" dirty="0"/>
              <a:t>最终由于</a:t>
            </a:r>
            <a:r>
              <a:rPr lang="en-US" altLang="zh-CN" dirty="0"/>
              <a:t>A</a:t>
            </a:r>
            <a:r>
              <a:rPr lang="zh-CN" altLang="en-US" dirty="0"/>
              <a:t>点和</a:t>
            </a:r>
            <a:r>
              <a:rPr lang="en-US" altLang="zh-CN" dirty="0"/>
              <a:t>B</a:t>
            </a:r>
            <a:r>
              <a:rPr lang="zh-CN" altLang="en-US" dirty="0"/>
              <a:t>点电子量相同，电压表也就测量不出电压。</a:t>
            </a:r>
            <a:endParaRPr lang="en-US" altLang="zh-CN" dirty="0"/>
          </a:p>
        </p:txBody>
      </p:sp>
    </p:spTree>
    <p:extLst>
      <p:ext uri="{BB962C8B-B14F-4D97-AF65-F5344CB8AC3E}">
        <p14:creationId xmlns:p14="http://schemas.microsoft.com/office/powerpoint/2010/main" val="2205440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1263B-324B-D277-FFD7-BBF10EF854BD}"/>
              </a:ext>
            </a:extLst>
          </p:cNvPr>
          <p:cNvSpPr>
            <a:spLocks noGrp="1"/>
          </p:cNvSpPr>
          <p:nvPr>
            <p:ph type="title"/>
          </p:nvPr>
        </p:nvSpPr>
        <p:spPr/>
        <p:txBody>
          <a:bodyPr>
            <a:normAutofit/>
          </a:bodyPr>
          <a:lstStyle/>
          <a:p>
            <a:r>
              <a:rPr lang="zh-CN" altLang="en-US" dirty="0"/>
              <a:t>五、</a:t>
            </a:r>
            <a:r>
              <a:rPr lang="en-US" altLang="zh-CN" dirty="0"/>
              <a:t>MAX31856</a:t>
            </a:r>
            <a:r>
              <a:rPr lang="zh-CN" altLang="en-US" dirty="0"/>
              <a:t>（线性化温度上下限程序）</a:t>
            </a:r>
          </a:p>
        </p:txBody>
      </p:sp>
      <p:sp>
        <p:nvSpPr>
          <p:cNvPr id="4" name="文本框 3">
            <a:extLst>
              <a:ext uri="{FF2B5EF4-FFF2-40B4-BE49-F238E27FC236}">
                <a16:creationId xmlns:a16="http://schemas.microsoft.com/office/drawing/2014/main" id="{F8D2B021-36D1-758C-F794-B0270FE7622E}"/>
              </a:ext>
            </a:extLst>
          </p:cNvPr>
          <p:cNvSpPr txBox="1"/>
          <p:nvPr/>
        </p:nvSpPr>
        <p:spPr>
          <a:xfrm>
            <a:off x="608400" y="1391453"/>
            <a:ext cx="3416320" cy="369332"/>
          </a:xfrm>
          <a:prstGeom prst="rect">
            <a:avLst/>
          </a:prstGeom>
          <a:noFill/>
        </p:spPr>
        <p:txBody>
          <a:bodyPr wrap="none" rtlCol="0">
            <a:spAutoFit/>
          </a:bodyPr>
          <a:lstStyle/>
          <a:p>
            <a:r>
              <a:rPr lang="zh-CN" altLang="en-US" dirty="0"/>
              <a:t>设置线性化温度的上限和下限：</a:t>
            </a:r>
          </a:p>
        </p:txBody>
      </p:sp>
      <p:sp>
        <p:nvSpPr>
          <p:cNvPr id="8" name="文本框 7">
            <a:extLst>
              <a:ext uri="{FF2B5EF4-FFF2-40B4-BE49-F238E27FC236}">
                <a16:creationId xmlns:a16="http://schemas.microsoft.com/office/drawing/2014/main" id="{0A1B32C2-AC0D-307D-188B-C8CA5EDC1E19}"/>
              </a:ext>
            </a:extLst>
          </p:cNvPr>
          <p:cNvSpPr txBox="1"/>
          <p:nvPr/>
        </p:nvSpPr>
        <p:spPr>
          <a:xfrm>
            <a:off x="2669931" y="1838238"/>
            <a:ext cx="6846137" cy="4862870"/>
          </a:xfrm>
          <a:prstGeom prst="rect">
            <a:avLst/>
          </a:prstGeom>
          <a:noFill/>
        </p:spPr>
        <p:txBody>
          <a:bodyPr wrap="square">
            <a:spAutoFit/>
          </a:bodyPr>
          <a:lstStyle/>
          <a:p>
            <a:r>
              <a:rPr lang="en-US" altLang="zh-CN" sz="1000" b="0" i="0" dirty="0">
                <a:solidFill>
                  <a:srgbClr val="0077AA"/>
                </a:solidFill>
                <a:effectLst/>
                <a:latin typeface="Consolas" panose="020B0609020204030204" pitchFamily="49" charset="0"/>
              </a:rPr>
              <a:t>void</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MAX31856_SetTCHighThreshold</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float</a:t>
            </a:r>
            <a:r>
              <a:rPr lang="en-US" altLang="zh-CN" sz="1000" b="0" i="0" dirty="0">
                <a:solidFill>
                  <a:srgbClr val="000000"/>
                </a:solidFill>
                <a:effectLst/>
                <a:latin typeface="Consolas" panose="020B0609020204030204" pitchFamily="49" charset="0"/>
              </a:rPr>
              <a:t> temp</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int</a:t>
            </a:r>
            <a:r>
              <a:rPr lang="en-US" altLang="zh-CN" sz="1000" b="0" i="0" dirty="0">
                <a:solidFill>
                  <a:srgbClr val="000000"/>
                </a:solidFill>
                <a:effectLst/>
                <a:latin typeface="Consolas" panose="020B0609020204030204" pitchFamily="49" charset="0"/>
              </a:rPr>
              <a:t> raw</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msb</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lsb</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检查参数是否超出范围</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if</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temp </a:t>
            </a:r>
            <a:r>
              <a:rPr lang="en-US" altLang="zh-CN" sz="1000" b="0" i="0" dirty="0">
                <a:solidFill>
                  <a:srgbClr val="9A6E3A"/>
                </a:solidFill>
                <a:effectLst/>
                <a:latin typeface="Consolas" panose="020B0609020204030204" pitchFamily="49" charset="0"/>
              </a:rPr>
              <a:t>&gt;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2047.9375</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temp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2047.9375</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if</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temp </a:t>
            </a:r>
            <a:r>
              <a:rPr lang="en-US" altLang="zh-CN" sz="1000" b="0" i="0" dirty="0">
                <a:solidFill>
                  <a:srgbClr val="9A6E3A"/>
                </a:solidFill>
                <a:effectLst/>
                <a:latin typeface="Consolas" panose="020B0609020204030204" pitchFamily="49" charset="0"/>
              </a:rPr>
              <a:t>&lt;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2048.0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temp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2048.0</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raw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int</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temp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0.0625</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分辨率为</a:t>
            </a:r>
            <a:r>
              <a:rPr lang="en-US" altLang="zh-CN" sz="1000" b="0" i="0" dirty="0">
                <a:solidFill>
                  <a:srgbClr val="708090"/>
                </a:solidFill>
                <a:effectLst/>
                <a:latin typeface="Consolas" panose="020B0609020204030204" pitchFamily="49" charset="0"/>
              </a:rPr>
              <a:t>0.0625</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msb</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int</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raw </a:t>
            </a:r>
            <a:r>
              <a:rPr lang="en-US" altLang="zh-CN" sz="1000" b="0" i="0" dirty="0">
                <a:solidFill>
                  <a:srgbClr val="9A6E3A"/>
                </a:solidFill>
                <a:effectLst/>
                <a:latin typeface="Consolas" panose="020B0609020204030204" pitchFamily="49" charset="0"/>
              </a:rPr>
              <a:t>&gt;&gt;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8</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&amp;</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0xFF</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拼接高</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位数据，注意使用逻辑右移</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lsb</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int</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raw </a:t>
            </a:r>
            <a:r>
              <a:rPr lang="en-US" altLang="zh-CN" sz="1000" b="0" i="0" dirty="0">
                <a:solidFill>
                  <a:srgbClr val="9A6E3A"/>
                </a:solidFill>
                <a:effectLst/>
                <a:latin typeface="Consolas" panose="020B0609020204030204" pitchFamily="49" charset="0"/>
              </a:rPr>
              <a:t>&amp;</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0xFF</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拼接低</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位数据，注意使用逻辑右移</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MAX31856_WriteAddress</a:t>
            </a:r>
            <a:r>
              <a:rPr lang="en-US" altLang="zh-CN" sz="1000" b="0" i="0" dirty="0">
                <a:solidFill>
                  <a:srgbClr val="999999"/>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0x85</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向线性化温度上限寄存器写入数据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MAX31856_WriteByte</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msb</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写入高</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MAX31856_WriteByte</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lsb</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写入低</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MAX31856_End</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结束一次通信</a:t>
            </a:r>
            <a:br>
              <a:rPr lang="zh-CN" altLang="en-US" sz="1000" dirty="0"/>
            </a:br>
            <a:r>
              <a:rPr lang="en-US" altLang="zh-CN" sz="1000" b="0" i="0" dirty="0">
                <a:solidFill>
                  <a:srgbClr val="999999"/>
                </a:solidFill>
                <a:effectLst/>
                <a:latin typeface="Consolas" panose="020B0609020204030204" pitchFamily="49" charset="0"/>
              </a:rPr>
              <a:t>}</a:t>
            </a:r>
            <a:br>
              <a:rPr lang="zh-CN" altLang="en-US" sz="1000" dirty="0"/>
            </a:br>
            <a:r>
              <a:rPr lang="en-US" altLang="zh-CN" sz="1000" b="0" i="0" dirty="0">
                <a:solidFill>
                  <a:srgbClr val="0077AA"/>
                </a:solidFill>
                <a:effectLst/>
                <a:latin typeface="Consolas" panose="020B0609020204030204" pitchFamily="49" charset="0"/>
              </a:rPr>
              <a:t>void</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MAX31856_SetTCLowThreshold</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float</a:t>
            </a:r>
            <a:r>
              <a:rPr lang="en-US" altLang="zh-CN" sz="1000" b="0" i="0" dirty="0">
                <a:solidFill>
                  <a:srgbClr val="000000"/>
                </a:solidFill>
                <a:effectLst/>
                <a:latin typeface="Consolas" panose="020B0609020204030204" pitchFamily="49" charset="0"/>
              </a:rPr>
              <a:t> temp</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int</a:t>
            </a:r>
            <a:r>
              <a:rPr lang="en-US" altLang="zh-CN" sz="1000" b="0" i="0" dirty="0">
                <a:solidFill>
                  <a:srgbClr val="000000"/>
                </a:solidFill>
                <a:effectLst/>
                <a:latin typeface="Consolas" panose="020B0609020204030204" pitchFamily="49" charset="0"/>
              </a:rPr>
              <a:t> raw</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msb</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lsb</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检查参数是否超出范围</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if</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temp </a:t>
            </a:r>
            <a:r>
              <a:rPr lang="en-US" altLang="zh-CN" sz="1000" b="0" i="0" dirty="0">
                <a:solidFill>
                  <a:srgbClr val="9A6E3A"/>
                </a:solidFill>
                <a:effectLst/>
                <a:latin typeface="Consolas" panose="020B0609020204030204" pitchFamily="49" charset="0"/>
              </a:rPr>
              <a:t>&gt;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2047.9375</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temp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2047.9375</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if</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temp </a:t>
            </a:r>
            <a:r>
              <a:rPr lang="en-US" altLang="zh-CN" sz="1000" b="0" i="0" dirty="0">
                <a:solidFill>
                  <a:srgbClr val="9A6E3A"/>
                </a:solidFill>
                <a:effectLst/>
                <a:latin typeface="Consolas" panose="020B0609020204030204" pitchFamily="49" charset="0"/>
              </a:rPr>
              <a:t>&lt;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2048.0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temp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2048.0</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raw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int</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temp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0.0625</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分辨率为</a:t>
            </a:r>
            <a:r>
              <a:rPr lang="en-US" altLang="zh-CN" sz="1000" b="0" i="0" dirty="0">
                <a:solidFill>
                  <a:srgbClr val="708090"/>
                </a:solidFill>
                <a:effectLst/>
                <a:latin typeface="Consolas" panose="020B0609020204030204" pitchFamily="49" charset="0"/>
              </a:rPr>
              <a:t>0.0625</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msb</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int</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raw </a:t>
            </a:r>
            <a:r>
              <a:rPr lang="en-US" altLang="zh-CN" sz="1000" b="0" i="0" dirty="0">
                <a:solidFill>
                  <a:srgbClr val="9A6E3A"/>
                </a:solidFill>
                <a:effectLst/>
                <a:latin typeface="Consolas" panose="020B0609020204030204" pitchFamily="49" charset="0"/>
              </a:rPr>
              <a:t>&gt;&gt;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8</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&amp;</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0xFF</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拼接高</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位数据，注意使用逻辑右移</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lsb</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int</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raw </a:t>
            </a:r>
            <a:r>
              <a:rPr lang="en-US" altLang="zh-CN" sz="1000" b="0" i="0" dirty="0">
                <a:solidFill>
                  <a:srgbClr val="9A6E3A"/>
                </a:solidFill>
                <a:effectLst/>
                <a:latin typeface="Consolas" panose="020B0609020204030204" pitchFamily="49" charset="0"/>
              </a:rPr>
              <a:t>&amp;</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0xFF</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拼接低</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位数据，注意使用逻辑右移</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MAX31856_WriteAddress</a:t>
            </a:r>
            <a:r>
              <a:rPr lang="en-US" altLang="zh-CN" sz="1000" b="0" i="0" dirty="0">
                <a:solidFill>
                  <a:srgbClr val="999999"/>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0x87</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向线性化温度下限寄存器写入数据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MAX31856_WriteByte</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msb</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写入高</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MAX31856_WriteByte</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lsb</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写入低</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MAX31856_End</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结束一次通信</a:t>
            </a:r>
            <a:br>
              <a:rPr lang="zh-CN" altLang="en-US" sz="1000" dirty="0"/>
            </a:br>
            <a:r>
              <a:rPr lang="en-US" altLang="zh-CN" sz="1000" b="0" i="0" dirty="0">
                <a:solidFill>
                  <a:srgbClr val="999999"/>
                </a:solidFill>
                <a:effectLst/>
                <a:latin typeface="Consolas" panose="020B0609020204030204" pitchFamily="49" charset="0"/>
              </a:rPr>
              <a:t>}</a:t>
            </a:r>
            <a:endParaRPr lang="zh-CN" altLang="en-US" sz="1000" dirty="0"/>
          </a:p>
        </p:txBody>
      </p:sp>
    </p:spTree>
    <p:extLst>
      <p:ext uri="{BB962C8B-B14F-4D97-AF65-F5344CB8AC3E}">
        <p14:creationId xmlns:p14="http://schemas.microsoft.com/office/powerpoint/2010/main" val="610499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B8715-0F93-D932-34B9-7CDDFAFDE5B4}"/>
              </a:ext>
            </a:extLst>
          </p:cNvPr>
          <p:cNvSpPr>
            <a:spLocks noGrp="1"/>
          </p:cNvSpPr>
          <p:nvPr>
            <p:ph type="title"/>
          </p:nvPr>
        </p:nvSpPr>
        <p:spPr/>
        <p:txBody>
          <a:bodyPr/>
          <a:lstStyle/>
          <a:p>
            <a:r>
              <a:rPr lang="zh-CN" altLang="en-US" dirty="0"/>
              <a:t>五、</a:t>
            </a:r>
            <a:r>
              <a:rPr lang="en-US" altLang="zh-CN" dirty="0"/>
              <a:t>MAX31856</a:t>
            </a:r>
            <a:r>
              <a:rPr lang="zh-CN" altLang="en-US" dirty="0"/>
              <a:t>（冷端温度偏移程序）</a:t>
            </a:r>
          </a:p>
        </p:txBody>
      </p:sp>
      <p:sp>
        <p:nvSpPr>
          <p:cNvPr id="6" name="文本框 5">
            <a:extLst>
              <a:ext uri="{FF2B5EF4-FFF2-40B4-BE49-F238E27FC236}">
                <a16:creationId xmlns:a16="http://schemas.microsoft.com/office/drawing/2014/main" id="{09A8A0C2-820E-E418-458C-AEFAB6D9BB64}"/>
              </a:ext>
            </a:extLst>
          </p:cNvPr>
          <p:cNvSpPr txBox="1"/>
          <p:nvPr/>
        </p:nvSpPr>
        <p:spPr>
          <a:xfrm>
            <a:off x="608400" y="1391453"/>
            <a:ext cx="2262158" cy="369332"/>
          </a:xfrm>
          <a:prstGeom prst="rect">
            <a:avLst/>
          </a:prstGeom>
          <a:noFill/>
        </p:spPr>
        <p:txBody>
          <a:bodyPr wrap="none" rtlCol="0">
            <a:spAutoFit/>
          </a:bodyPr>
          <a:lstStyle/>
          <a:p>
            <a:r>
              <a:rPr lang="zh-CN" altLang="en-US" dirty="0"/>
              <a:t>设置冷端温度偏移：</a:t>
            </a:r>
          </a:p>
        </p:txBody>
      </p:sp>
      <p:sp>
        <p:nvSpPr>
          <p:cNvPr id="8" name="文本框 7">
            <a:extLst>
              <a:ext uri="{FF2B5EF4-FFF2-40B4-BE49-F238E27FC236}">
                <a16:creationId xmlns:a16="http://schemas.microsoft.com/office/drawing/2014/main" id="{C7BDB180-45F4-0FFA-4F9A-BC838FDDF3F3}"/>
              </a:ext>
            </a:extLst>
          </p:cNvPr>
          <p:cNvSpPr txBox="1"/>
          <p:nvPr/>
        </p:nvSpPr>
        <p:spPr>
          <a:xfrm>
            <a:off x="2648160" y="2305615"/>
            <a:ext cx="6889680" cy="2246769"/>
          </a:xfrm>
          <a:prstGeom prst="rect">
            <a:avLst/>
          </a:prstGeom>
          <a:noFill/>
        </p:spPr>
        <p:txBody>
          <a:bodyPr wrap="square">
            <a:spAutoFit/>
          </a:bodyPr>
          <a:lstStyle/>
          <a:p>
            <a:r>
              <a:rPr lang="en-US" altLang="zh-CN" sz="1000" b="0" i="0" dirty="0">
                <a:solidFill>
                  <a:srgbClr val="0077AA"/>
                </a:solidFill>
                <a:effectLst/>
                <a:latin typeface="Consolas" panose="020B0609020204030204" pitchFamily="49" charset="0"/>
              </a:rPr>
              <a:t>void</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MAX31856_WriteColdJunctionOffset</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float</a:t>
            </a:r>
            <a:r>
              <a:rPr lang="en-US" altLang="zh-CN" sz="1000" b="0" i="0" dirty="0">
                <a:solidFill>
                  <a:srgbClr val="000000"/>
                </a:solidFill>
                <a:effectLst/>
                <a:latin typeface="Consolas" panose="020B0609020204030204" pitchFamily="49" charset="0"/>
              </a:rPr>
              <a:t> offset</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999999"/>
                </a:solidFill>
                <a:effectLst/>
                <a:latin typeface="Consolas" panose="020B0609020204030204" pitchFamily="49" charset="0"/>
              </a:rPr>
              <a:t>;</a:t>
            </a:r>
            <a:br>
              <a:rPr lang="en-US" altLang="zh-CN" sz="1000" dirty="0"/>
            </a:b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检查参数是否超出范围</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if</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offset </a:t>
            </a:r>
            <a:r>
              <a:rPr lang="en-US" altLang="zh-CN" sz="1000" b="0" i="0" dirty="0">
                <a:solidFill>
                  <a:srgbClr val="9A6E3A"/>
                </a:solidFill>
                <a:effectLst/>
                <a:latin typeface="Consolas" panose="020B0609020204030204" pitchFamily="49" charset="0"/>
              </a:rPr>
              <a:t>&gt;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7.9375</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offset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7.9375</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if</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offset </a:t>
            </a:r>
            <a:r>
              <a:rPr lang="en-US" altLang="zh-CN" sz="1000" b="0" i="0" dirty="0">
                <a:solidFill>
                  <a:srgbClr val="9A6E3A"/>
                </a:solidFill>
                <a:effectLst/>
                <a:latin typeface="Consolas" panose="020B0609020204030204" pitchFamily="49" charset="0"/>
              </a:rPr>
              <a:t>&lt;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8</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offset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8</a:t>
            </a:r>
            <a:r>
              <a:rPr lang="en-US" altLang="zh-CN" sz="1000" b="0" i="0" dirty="0">
                <a:solidFill>
                  <a:srgbClr val="999999"/>
                </a:solidFill>
                <a:effectLst/>
                <a:latin typeface="Consolas" panose="020B0609020204030204" pitchFamily="49" charset="0"/>
              </a:rPr>
              <a:t>;</a:t>
            </a:r>
            <a:br>
              <a:rPr lang="en-US" altLang="zh-CN" sz="1000" dirty="0"/>
            </a:b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char</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offset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0.0625</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分辨率为</a:t>
            </a:r>
            <a:r>
              <a:rPr lang="en-US" altLang="zh-CN" sz="1000" b="0" i="0" dirty="0">
                <a:solidFill>
                  <a:srgbClr val="708090"/>
                </a:solidFill>
                <a:effectLst/>
                <a:latin typeface="Consolas" panose="020B0609020204030204" pitchFamily="49" charset="0"/>
              </a:rPr>
              <a:t>0.0625</a:t>
            </a:r>
            <a:br>
              <a:rPr lang="zh-CN" altLang="en-US" sz="1000" dirty="0"/>
            </a:b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MAX31856_WriteAddress</a:t>
            </a:r>
            <a:r>
              <a:rPr lang="en-US" altLang="zh-CN" sz="1000" b="0" i="0" dirty="0">
                <a:solidFill>
                  <a:srgbClr val="999999"/>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0x89</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向冷端温度偏移寄存器写入数据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MAX31856_WriteByte</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dat</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存储格式位二进制补码，分辨率为</a:t>
            </a:r>
            <a:r>
              <a:rPr lang="en-US" altLang="zh-CN" sz="1000" b="0" i="0" dirty="0">
                <a:solidFill>
                  <a:srgbClr val="708090"/>
                </a:solidFill>
                <a:effectLst/>
                <a:latin typeface="Consolas" panose="020B0609020204030204" pitchFamily="49" charset="0"/>
              </a:rPr>
              <a:t>0.0625</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MAX31856_End</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结束一次通信</a:t>
            </a:r>
            <a:br>
              <a:rPr lang="zh-CN" altLang="en-US" sz="1000" dirty="0"/>
            </a:br>
            <a:r>
              <a:rPr lang="en-US" altLang="zh-CN" sz="1000" b="0" i="0" dirty="0">
                <a:solidFill>
                  <a:srgbClr val="999999"/>
                </a:solidFill>
                <a:effectLst/>
                <a:latin typeface="Consolas" panose="020B0609020204030204" pitchFamily="49" charset="0"/>
              </a:rPr>
              <a:t>}</a:t>
            </a:r>
            <a:endParaRPr lang="zh-CN" altLang="en-US" sz="1000" dirty="0"/>
          </a:p>
        </p:txBody>
      </p:sp>
    </p:spTree>
    <p:extLst>
      <p:ext uri="{BB962C8B-B14F-4D97-AF65-F5344CB8AC3E}">
        <p14:creationId xmlns:p14="http://schemas.microsoft.com/office/powerpoint/2010/main" val="3001561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05BDF6-0CA0-2D4A-651E-6A042908C1F6}"/>
              </a:ext>
            </a:extLst>
          </p:cNvPr>
          <p:cNvSpPr>
            <a:spLocks noGrp="1"/>
          </p:cNvSpPr>
          <p:nvPr>
            <p:ph type="title"/>
          </p:nvPr>
        </p:nvSpPr>
        <p:spPr/>
        <p:txBody>
          <a:bodyPr/>
          <a:lstStyle/>
          <a:p>
            <a:r>
              <a:rPr lang="zh-CN" altLang="en-US" dirty="0"/>
              <a:t>五、</a:t>
            </a:r>
            <a:r>
              <a:rPr lang="en-US" altLang="zh-CN" dirty="0"/>
              <a:t>MAX31856</a:t>
            </a:r>
            <a:r>
              <a:rPr lang="zh-CN" altLang="en-US" dirty="0"/>
              <a:t>（写入冷端温度程序）</a:t>
            </a:r>
          </a:p>
        </p:txBody>
      </p:sp>
      <p:sp>
        <p:nvSpPr>
          <p:cNvPr id="4" name="文本框 3">
            <a:extLst>
              <a:ext uri="{FF2B5EF4-FFF2-40B4-BE49-F238E27FC236}">
                <a16:creationId xmlns:a16="http://schemas.microsoft.com/office/drawing/2014/main" id="{C39D9533-4091-BF88-C99D-7F7F02F72531}"/>
              </a:ext>
            </a:extLst>
          </p:cNvPr>
          <p:cNvSpPr txBox="1"/>
          <p:nvPr/>
        </p:nvSpPr>
        <p:spPr>
          <a:xfrm>
            <a:off x="608400" y="1391453"/>
            <a:ext cx="1800493" cy="369332"/>
          </a:xfrm>
          <a:prstGeom prst="rect">
            <a:avLst/>
          </a:prstGeom>
          <a:noFill/>
        </p:spPr>
        <p:txBody>
          <a:bodyPr wrap="none" rtlCol="0">
            <a:spAutoFit/>
          </a:bodyPr>
          <a:lstStyle/>
          <a:p>
            <a:r>
              <a:rPr lang="zh-CN" altLang="en-US" dirty="0"/>
              <a:t>写入冷端温度：</a:t>
            </a:r>
          </a:p>
        </p:txBody>
      </p:sp>
      <p:sp>
        <p:nvSpPr>
          <p:cNvPr id="6" name="文本框 5">
            <a:extLst>
              <a:ext uri="{FF2B5EF4-FFF2-40B4-BE49-F238E27FC236}">
                <a16:creationId xmlns:a16="http://schemas.microsoft.com/office/drawing/2014/main" id="{39D5B430-0ABF-885A-90D9-00E4FAD7D052}"/>
              </a:ext>
            </a:extLst>
          </p:cNvPr>
          <p:cNvSpPr txBox="1"/>
          <p:nvPr/>
        </p:nvSpPr>
        <p:spPr>
          <a:xfrm>
            <a:off x="3045000" y="1756430"/>
            <a:ext cx="6096000" cy="3170099"/>
          </a:xfrm>
          <a:prstGeom prst="rect">
            <a:avLst/>
          </a:prstGeom>
          <a:noFill/>
        </p:spPr>
        <p:txBody>
          <a:bodyPr wrap="square">
            <a:spAutoFit/>
          </a:bodyPr>
          <a:lstStyle/>
          <a:p>
            <a:r>
              <a:rPr lang="en-US" altLang="zh-CN" sz="1000" b="0" i="0" dirty="0">
                <a:solidFill>
                  <a:srgbClr val="0077AA"/>
                </a:solidFill>
                <a:effectLst/>
                <a:latin typeface="Consolas" panose="020B0609020204030204" pitchFamily="49" charset="0"/>
              </a:rPr>
              <a:t>void</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MAX31856_WriteColdJunctionTemp</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float</a:t>
            </a:r>
            <a:r>
              <a:rPr lang="en-US" altLang="zh-CN" sz="1000" b="0" i="0" dirty="0">
                <a:solidFill>
                  <a:srgbClr val="000000"/>
                </a:solidFill>
                <a:effectLst/>
                <a:latin typeface="Consolas" panose="020B0609020204030204" pitchFamily="49" charset="0"/>
              </a:rPr>
              <a:t> temp</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int</a:t>
            </a:r>
            <a:r>
              <a:rPr lang="en-US" altLang="zh-CN" sz="1000" b="0" i="0" dirty="0">
                <a:solidFill>
                  <a:srgbClr val="000000"/>
                </a:solidFill>
                <a:effectLst/>
                <a:latin typeface="Consolas" panose="020B0609020204030204" pitchFamily="49" charset="0"/>
              </a:rPr>
              <a:t> raw</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msb</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lsb</a:t>
            </a:r>
            <a:r>
              <a:rPr lang="en-US" altLang="zh-CN" sz="1000" b="0" i="0" dirty="0">
                <a:solidFill>
                  <a:srgbClr val="999999"/>
                </a:solidFill>
                <a:effectLst/>
                <a:latin typeface="Consolas" panose="020B0609020204030204" pitchFamily="49" charset="0"/>
              </a:rPr>
              <a:t>;</a:t>
            </a:r>
            <a:br>
              <a:rPr lang="en-US" altLang="zh-CN" sz="1000" dirty="0"/>
            </a:b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检查参数是否超出范围</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if</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temp </a:t>
            </a:r>
            <a:r>
              <a:rPr lang="en-US" altLang="zh-CN" sz="1000" b="0" i="0" dirty="0">
                <a:solidFill>
                  <a:srgbClr val="9A6E3A"/>
                </a:solidFill>
                <a:effectLst/>
                <a:latin typeface="Consolas" panose="020B0609020204030204" pitchFamily="49" charset="0"/>
              </a:rPr>
              <a:t>&gt;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125</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temp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125</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if</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temp </a:t>
            </a:r>
            <a:r>
              <a:rPr lang="en-US" altLang="zh-CN" sz="1000" b="0" i="0" dirty="0">
                <a:solidFill>
                  <a:srgbClr val="9A6E3A"/>
                </a:solidFill>
                <a:effectLst/>
                <a:latin typeface="Consolas" panose="020B0609020204030204" pitchFamily="49" charset="0"/>
              </a:rPr>
              <a:t>&lt;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55</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temp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55</a:t>
            </a:r>
            <a:r>
              <a:rPr lang="en-US" altLang="zh-CN" sz="1000" b="0" i="0" dirty="0">
                <a:solidFill>
                  <a:srgbClr val="999999"/>
                </a:solidFill>
                <a:effectLst/>
                <a:latin typeface="Consolas" panose="020B0609020204030204" pitchFamily="49" charset="0"/>
              </a:rPr>
              <a:t>;</a:t>
            </a:r>
            <a:br>
              <a:rPr lang="en-US" altLang="zh-CN" sz="1000" dirty="0"/>
            </a:br>
            <a:br>
              <a:rPr lang="en-US" altLang="zh-CN" sz="1000" dirty="0"/>
            </a:br>
            <a:r>
              <a:rPr lang="en-US" altLang="zh-CN" sz="1000" b="0" i="0" dirty="0">
                <a:solidFill>
                  <a:srgbClr val="000000"/>
                </a:solidFill>
                <a:effectLst/>
                <a:latin typeface="Consolas" panose="020B0609020204030204" pitchFamily="49" charset="0"/>
              </a:rPr>
              <a:t>    raw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int</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temp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0.015625</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分辨率为</a:t>
            </a:r>
            <a:r>
              <a:rPr lang="en-US" altLang="zh-CN" sz="1000" b="0" i="0" dirty="0">
                <a:solidFill>
                  <a:srgbClr val="708090"/>
                </a:solidFill>
                <a:effectLst/>
                <a:latin typeface="Consolas" panose="020B0609020204030204" pitchFamily="49" charset="0"/>
              </a:rPr>
              <a:t>0.015625</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000000"/>
                </a:solidFill>
                <a:effectLst/>
                <a:latin typeface="Consolas" panose="020B0609020204030204" pitchFamily="49" charset="0"/>
              </a:rPr>
              <a:t>raw </a:t>
            </a:r>
            <a:r>
              <a:rPr lang="en-US" altLang="zh-CN" sz="1000" b="0" i="0" dirty="0">
                <a:solidFill>
                  <a:srgbClr val="9A6E3A"/>
                </a:solidFill>
                <a:effectLst/>
                <a:latin typeface="Consolas" panose="020B0609020204030204" pitchFamily="49" charset="0"/>
              </a:rPr>
              <a:t>&lt;&lt;=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2</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通过算数左移，保留两位无效位</a:t>
            </a:r>
            <a:br>
              <a:rPr lang="zh-CN" altLang="en-US" sz="1000" dirty="0"/>
            </a:b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msb</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int</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raw </a:t>
            </a:r>
            <a:r>
              <a:rPr lang="en-US" altLang="zh-CN" sz="1000" b="0" i="0" dirty="0">
                <a:solidFill>
                  <a:srgbClr val="9A6E3A"/>
                </a:solidFill>
                <a:effectLst/>
                <a:latin typeface="Consolas" panose="020B0609020204030204" pitchFamily="49" charset="0"/>
              </a:rPr>
              <a:t>&gt;&gt;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8</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&amp;</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0xFF</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提取高</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位，通过逻辑右移，保留原始数据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lsb</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raw </a:t>
            </a:r>
            <a:r>
              <a:rPr lang="en-US" altLang="zh-CN" sz="1000" b="0" i="0" dirty="0">
                <a:solidFill>
                  <a:srgbClr val="9A6E3A"/>
                </a:solidFill>
                <a:effectLst/>
                <a:latin typeface="Consolas" panose="020B0609020204030204" pitchFamily="49" charset="0"/>
              </a:rPr>
              <a:t>&amp;</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0xFF</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提取低</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a:t>
            </a:r>
            <a:br>
              <a:rPr lang="zh-CN" altLang="en-US" sz="1000" dirty="0"/>
            </a:b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MAX31856_WriteAddress</a:t>
            </a:r>
            <a:r>
              <a:rPr lang="en-US" altLang="zh-CN" sz="1000" b="0" i="0" dirty="0">
                <a:solidFill>
                  <a:srgbClr val="999999"/>
                </a:solidFill>
                <a:effectLst/>
                <a:latin typeface="Consolas" panose="020B0609020204030204" pitchFamily="49" charset="0"/>
              </a:rPr>
              <a:t>(</a:t>
            </a:r>
            <a:r>
              <a:rPr lang="en-US" altLang="zh-CN" sz="1000" b="0" i="0" dirty="0">
                <a:solidFill>
                  <a:srgbClr val="990055"/>
                </a:solidFill>
                <a:effectLst/>
                <a:latin typeface="Consolas" panose="020B0609020204030204" pitchFamily="49" charset="0"/>
              </a:rPr>
              <a:t>0x8A</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向冷端温度寄存器写入数据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MAX31856_WriteByte</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msb</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写入高</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MAX31856_WriteByte</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lsb</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写入低</a:t>
            </a:r>
            <a:r>
              <a:rPr lang="en-US" altLang="zh-CN" sz="1000" b="0" i="0" dirty="0">
                <a:solidFill>
                  <a:srgbClr val="708090"/>
                </a:solidFill>
                <a:effectLst/>
                <a:latin typeface="Consolas" panose="020B0609020204030204" pitchFamily="49" charset="0"/>
              </a:rPr>
              <a:t>8</a:t>
            </a:r>
            <a:r>
              <a:rPr lang="zh-CN" altLang="en-US" sz="1000" b="0" i="0" dirty="0">
                <a:solidFill>
                  <a:srgbClr val="708090"/>
                </a:solidFill>
                <a:effectLst/>
                <a:latin typeface="Consolas" panose="020B0609020204030204" pitchFamily="49" charset="0"/>
              </a:rPr>
              <a:t>位数据</a:t>
            </a: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MAX31856_End</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结束一次通信</a:t>
            </a:r>
            <a:br>
              <a:rPr lang="zh-CN" altLang="en-US" sz="1000" dirty="0"/>
            </a:br>
            <a:r>
              <a:rPr lang="en-US" altLang="zh-CN" sz="1000" b="0" i="0" dirty="0">
                <a:solidFill>
                  <a:srgbClr val="999999"/>
                </a:solidFill>
                <a:effectLst/>
                <a:latin typeface="Consolas" panose="020B0609020204030204" pitchFamily="49" charset="0"/>
              </a:rPr>
              <a:t>}</a:t>
            </a:r>
          </a:p>
        </p:txBody>
      </p:sp>
      <p:sp>
        <p:nvSpPr>
          <p:cNvPr id="5" name="文本框 4">
            <a:extLst>
              <a:ext uri="{FF2B5EF4-FFF2-40B4-BE49-F238E27FC236}">
                <a16:creationId xmlns:a16="http://schemas.microsoft.com/office/drawing/2014/main" id="{A56A96EF-9407-8E16-596A-DA15DDEB6043}"/>
              </a:ext>
            </a:extLst>
          </p:cNvPr>
          <p:cNvSpPr txBox="1"/>
          <p:nvPr/>
        </p:nvSpPr>
        <p:spPr>
          <a:xfrm>
            <a:off x="3045000" y="4926529"/>
            <a:ext cx="6932023" cy="1631216"/>
          </a:xfrm>
          <a:prstGeom prst="rect">
            <a:avLst/>
          </a:prstGeom>
          <a:noFill/>
        </p:spPr>
        <p:txBody>
          <a:bodyPr wrap="square">
            <a:spAutoFit/>
          </a:bodyPr>
          <a:lstStyle/>
          <a:p>
            <a:r>
              <a:rPr lang="en-US" altLang="zh-CN" sz="1000" b="0" i="0" dirty="0">
                <a:solidFill>
                  <a:srgbClr val="0077AA"/>
                </a:solidFill>
                <a:effectLst/>
                <a:latin typeface="Consolas" panose="020B0609020204030204" pitchFamily="49" charset="0"/>
              </a:rPr>
              <a:t>void</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MAX31856_DisableColdJunctionSensor</a:t>
            </a:r>
            <a:r>
              <a:rPr lang="en-US" altLang="zh-CN" sz="1000" b="0" i="0" dirty="0">
                <a:solidFill>
                  <a:srgbClr val="999999"/>
                </a:solidFill>
                <a:effectLst/>
                <a:latin typeface="Consolas" panose="020B0609020204030204" pitchFamily="49" charset="0"/>
              </a:rPr>
              <a:t>(</a:t>
            </a:r>
            <a:r>
              <a:rPr lang="en-US" altLang="zh-CN" sz="1000" b="0" i="0" dirty="0">
                <a:solidFill>
                  <a:srgbClr val="0077AA"/>
                </a:solidFill>
                <a:effectLst/>
                <a:latin typeface="Consolas" panose="020B0609020204030204" pitchFamily="49" charset="0"/>
              </a:rPr>
              <a:t>void</a:t>
            </a: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999999"/>
                </a:solidFill>
                <a:effectLst/>
                <a:latin typeface="Consolas" panose="020B0609020204030204" pitchFamily="49" charset="0"/>
              </a:rPr>
              <a:t>{</a:t>
            </a: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unsigned</a:t>
            </a:r>
            <a:r>
              <a:rPr lang="en-US" altLang="zh-CN" sz="1000" b="0" i="0" dirty="0">
                <a:solidFill>
                  <a:srgbClr val="000000"/>
                </a:solidFill>
                <a:effectLst/>
                <a:latin typeface="Consolas" panose="020B0609020204030204" pitchFamily="49" charset="0"/>
              </a:rPr>
              <a:t> </a:t>
            </a:r>
            <a:r>
              <a:rPr lang="en-US" altLang="zh-CN" sz="1000" b="0" i="0" dirty="0">
                <a:solidFill>
                  <a:srgbClr val="0077AA"/>
                </a:solidFill>
                <a:effectLst/>
                <a:latin typeface="Consolas" panose="020B0609020204030204" pitchFamily="49" charset="0"/>
              </a:rPr>
              <a:t>char</a:t>
            </a: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999999"/>
                </a:solidFill>
                <a:effectLst/>
                <a:latin typeface="Consolas" panose="020B0609020204030204" pitchFamily="49" charset="0"/>
              </a:rPr>
              <a:t>;</a:t>
            </a:r>
            <a:br>
              <a:rPr lang="en-US" altLang="zh-CN" sz="1000" dirty="0"/>
            </a:br>
            <a:br>
              <a:rPr lang="en-US" altLang="zh-CN" sz="1000" dirty="0"/>
            </a:br>
            <a:r>
              <a:rPr lang="en-US" altLang="zh-CN"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MAX31856_ReadCR0</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读取</a:t>
            </a:r>
            <a:r>
              <a:rPr lang="en-US" altLang="zh-CN" sz="1000" b="0" i="0" dirty="0">
                <a:solidFill>
                  <a:srgbClr val="708090"/>
                </a:solidFill>
                <a:effectLst/>
                <a:latin typeface="Consolas" panose="020B0609020204030204" pitchFamily="49" charset="0"/>
              </a:rPr>
              <a:t>CR0</a:t>
            </a:r>
            <a:r>
              <a:rPr lang="zh-CN" altLang="en-US" sz="1000" b="0" i="0" dirty="0">
                <a:solidFill>
                  <a:srgbClr val="708090"/>
                </a:solidFill>
                <a:effectLst/>
                <a:latin typeface="Consolas" panose="020B0609020204030204" pitchFamily="49" charset="0"/>
              </a:rPr>
              <a:t>寄存器的内容</a:t>
            </a:r>
            <a:br>
              <a:rPr lang="zh-CN" altLang="en-US" sz="1000" dirty="0"/>
            </a:b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err="1">
                <a:solidFill>
                  <a:srgbClr val="000000"/>
                </a:solidFill>
                <a:effectLst/>
                <a:latin typeface="Consolas" panose="020B0609020204030204" pitchFamily="49" charset="0"/>
              </a:rPr>
              <a:t>dat</a:t>
            </a:r>
            <a:r>
              <a:rPr lang="en-US" altLang="zh-CN" sz="1000" b="0" i="0" dirty="0">
                <a:solidFill>
                  <a:srgbClr val="000000"/>
                </a:solidFill>
                <a:effectLst/>
                <a:latin typeface="Consolas" panose="020B0609020204030204" pitchFamily="49" charset="0"/>
              </a:rPr>
              <a:t> </a:t>
            </a:r>
            <a:r>
              <a:rPr lang="en-US" altLang="zh-CN" sz="1000" b="0" i="0" dirty="0">
                <a:solidFill>
                  <a:srgbClr val="9A6E3A"/>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990055"/>
                </a:solidFill>
                <a:effectLst/>
                <a:latin typeface="Consolas" panose="020B0609020204030204" pitchFamily="49" charset="0"/>
              </a:rPr>
              <a:t>0x08</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拼接数据，禁用内部冷端温度检测</a:t>
            </a:r>
            <a:br>
              <a:rPr lang="zh-CN" altLang="en-US" sz="1000" dirty="0"/>
            </a:br>
            <a:br>
              <a:rPr lang="zh-CN" altLang="en-US" sz="1000" dirty="0"/>
            </a:br>
            <a:r>
              <a:rPr lang="zh-CN" altLang="en-US" sz="1000" b="0" i="0" dirty="0">
                <a:solidFill>
                  <a:srgbClr val="000000"/>
                </a:solidFill>
                <a:effectLst/>
                <a:latin typeface="Consolas" panose="020B0609020204030204" pitchFamily="49" charset="0"/>
              </a:rPr>
              <a:t>    </a:t>
            </a:r>
            <a:r>
              <a:rPr lang="en-US" altLang="zh-CN" sz="1000" b="0" i="0" dirty="0">
                <a:solidFill>
                  <a:srgbClr val="DD4A68"/>
                </a:solidFill>
                <a:effectLst/>
                <a:latin typeface="Consolas" panose="020B0609020204030204" pitchFamily="49" charset="0"/>
              </a:rPr>
              <a:t>MAX31856_WriteCR0</a:t>
            </a:r>
            <a:r>
              <a:rPr lang="en-US" altLang="zh-CN" sz="1000" b="0" i="0" dirty="0">
                <a:solidFill>
                  <a:srgbClr val="999999"/>
                </a:solidFill>
                <a:effectLst/>
                <a:latin typeface="Consolas" panose="020B0609020204030204" pitchFamily="49" charset="0"/>
              </a:rPr>
              <a:t>(</a:t>
            </a:r>
            <a:r>
              <a:rPr lang="en-US" altLang="zh-CN" sz="1000" b="0" i="0" dirty="0" err="1">
                <a:solidFill>
                  <a:srgbClr val="000000"/>
                </a:solidFill>
                <a:effectLst/>
                <a:latin typeface="Consolas" panose="020B0609020204030204" pitchFamily="49" charset="0"/>
              </a:rPr>
              <a:t>dat</a:t>
            </a:r>
            <a:r>
              <a:rPr lang="en-US" altLang="zh-CN" sz="1000" b="0" i="0" dirty="0">
                <a:solidFill>
                  <a:srgbClr val="999999"/>
                </a:solidFill>
                <a:effectLst/>
                <a:latin typeface="Consolas" panose="020B0609020204030204" pitchFamily="49" charset="0"/>
              </a:rPr>
              <a:t>);</a:t>
            </a:r>
            <a:r>
              <a:rPr lang="en-US" altLang="zh-CN" sz="1000" b="0" i="0" dirty="0">
                <a:solidFill>
                  <a:srgbClr val="000000"/>
                </a:solidFill>
                <a:effectLst/>
                <a:latin typeface="Consolas" panose="020B0609020204030204" pitchFamily="49" charset="0"/>
              </a:rPr>
              <a:t>                    </a:t>
            </a:r>
            <a:r>
              <a:rPr lang="en-US" altLang="zh-CN" sz="1000" b="0" i="0" dirty="0">
                <a:solidFill>
                  <a:srgbClr val="708090"/>
                </a:solidFill>
                <a:effectLst/>
                <a:latin typeface="Consolas" panose="020B0609020204030204" pitchFamily="49" charset="0"/>
              </a:rPr>
              <a:t>// </a:t>
            </a:r>
            <a:r>
              <a:rPr lang="zh-CN" altLang="en-US" sz="1000" b="0" i="0" dirty="0">
                <a:solidFill>
                  <a:srgbClr val="708090"/>
                </a:solidFill>
                <a:effectLst/>
                <a:latin typeface="Consolas" panose="020B0609020204030204" pitchFamily="49" charset="0"/>
              </a:rPr>
              <a:t>将拼接的数据写入</a:t>
            </a:r>
            <a:r>
              <a:rPr lang="en-US" altLang="zh-CN" sz="1000" b="0" i="0" dirty="0">
                <a:solidFill>
                  <a:srgbClr val="708090"/>
                </a:solidFill>
                <a:effectLst/>
                <a:latin typeface="Consolas" panose="020B0609020204030204" pitchFamily="49" charset="0"/>
              </a:rPr>
              <a:t>CR0</a:t>
            </a:r>
            <a:r>
              <a:rPr lang="zh-CN" altLang="en-US" sz="1000" b="0" i="0" dirty="0">
                <a:solidFill>
                  <a:srgbClr val="708090"/>
                </a:solidFill>
                <a:effectLst/>
                <a:latin typeface="Consolas" panose="020B0609020204030204" pitchFamily="49" charset="0"/>
              </a:rPr>
              <a:t>寄存器</a:t>
            </a:r>
            <a:br>
              <a:rPr lang="zh-CN" altLang="en-US" sz="1000" dirty="0"/>
            </a:br>
            <a:r>
              <a:rPr lang="en-US" altLang="zh-CN" sz="1000" b="0" i="0" dirty="0">
                <a:solidFill>
                  <a:srgbClr val="999999"/>
                </a:solidFill>
                <a:effectLst/>
                <a:latin typeface="Consolas" panose="020B0609020204030204" pitchFamily="49" charset="0"/>
              </a:rPr>
              <a:t>}</a:t>
            </a:r>
            <a:endParaRPr lang="zh-CN" altLang="en-US" sz="1000" dirty="0"/>
          </a:p>
        </p:txBody>
      </p:sp>
    </p:spTree>
    <p:extLst>
      <p:ext uri="{BB962C8B-B14F-4D97-AF65-F5344CB8AC3E}">
        <p14:creationId xmlns:p14="http://schemas.microsoft.com/office/powerpoint/2010/main" val="337736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96812-E4B3-A21B-A9CA-F13D56FCBD27}"/>
              </a:ext>
            </a:extLst>
          </p:cNvPr>
          <p:cNvSpPr>
            <a:spLocks noGrp="1"/>
          </p:cNvSpPr>
          <p:nvPr>
            <p:ph type="title"/>
          </p:nvPr>
        </p:nvSpPr>
        <p:spPr/>
        <p:txBody>
          <a:bodyPr/>
          <a:lstStyle/>
          <a:p>
            <a:r>
              <a:rPr lang="zh-CN" altLang="en-US" dirty="0"/>
              <a:t>二、热电偶的工作原理</a:t>
            </a:r>
          </a:p>
        </p:txBody>
      </p:sp>
      <p:pic>
        <p:nvPicPr>
          <p:cNvPr id="5" name="图片 4">
            <a:extLst>
              <a:ext uri="{FF2B5EF4-FFF2-40B4-BE49-F238E27FC236}">
                <a16:creationId xmlns:a16="http://schemas.microsoft.com/office/drawing/2014/main" id="{2C38741D-1588-551B-213C-78F6721BD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087" y="1314000"/>
            <a:ext cx="3933825" cy="2390775"/>
          </a:xfrm>
          <a:prstGeom prst="rect">
            <a:avLst/>
          </a:prstGeom>
        </p:spPr>
      </p:pic>
      <p:sp>
        <p:nvSpPr>
          <p:cNvPr id="6" name="文本框 5">
            <a:extLst>
              <a:ext uri="{FF2B5EF4-FFF2-40B4-BE49-F238E27FC236}">
                <a16:creationId xmlns:a16="http://schemas.microsoft.com/office/drawing/2014/main" id="{A8C174D8-5E18-31FF-405A-F45811730C76}"/>
              </a:ext>
            </a:extLst>
          </p:cNvPr>
          <p:cNvSpPr txBox="1"/>
          <p:nvPr/>
        </p:nvSpPr>
        <p:spPr>
          <a:xfrm>
            <a:off x="608400" y="3704775"/>
            <a:ext cx="10969200" cy="2776401"/>
          </a:xfrm>
          <a:prstGeom prst="rect">
            <a:avLst/>
          </a:prstGeom>
          <a:noFill/>
        </p:spPr>
        <p:txBody>
          <a:bodyPr wrap="square" rtlCol="0">
            <a:spAutoFit/>
          </a:bodyPr>
          <a:lstStyle/>
          <a:p>
            <a:pPr>
              <a:lnSpc>
                <a:spcPct val="200000"/>
              </a:lnSpc>
            </a:pPr>
            <a:r>
              <a:rPr lang="zh-CN" altLang="en-US" dirty="0"/>
              <a:t>上图为两根不同材质的金属导线，一端连接在一起，另一端连接到电压表，在</a:t>
            </a:r>
            <a:r>
              <a:rPr lang="en-US" altLang="zh-CN" dirty="0"/>
              <a:t>C</a:t>
            </a:r>
            <a:r>
              <a:rPr lang="zh-CN" altLang="en-US" dirty="0"/>
              <a:t>点处加热，此时：</a:t>
            </a:r>
            <a:endParaRPr lang="en-US" altLang="zh-CN" dirty="0"/>
          </a:p>
          <a:p>
            <a:pPr marL="342900" indent="-342900">
              <a:lnSpc>
                <a:spcPct val="200000"/>
              </a:lnSpc>
              <a:buFont typeface="+mj-lt"/>
              <a:buAutoNum type="arabicPeriod"/>
            </a:pPr>
            <a:r>
              <a:rPr lang="zh-CN" altLang="en-US" dirty="0"/>
              <a:t>温度较高的一端（</a:t>
            </a:r>
            <a:r>
              <a:rPr lang="en-US" altLang="zh-CN" dirty="0"/>
              <a:t>C</a:t>
            </a:r>
            <a:r>
              <a:rPr lang="zh-CN" altLang="en-US" dirty="0"/>
              <a:t>点处）的自由电子获得能量，因而会向温度较低的一端（</a:t>
            </a:r>
            <a:r>
              <a:rPr lang="en-US" altLang="zh-CN" dirty="0"/>
              <a:t>A</a:t>
            </a:r>
            <a:r>
              <a:rPr lang="zh-CN" altLang="en-US" dirty="0"/>
              <a:t>点和</a:t>
            </a:r>
            <a:r>
              <a:rPr lang="en-US" altLang="zh-CN" dirty="0"/>
              <a:t>B</a:t>
            </a:r>
            <a:r>
              <a:rPr lang="zh-CN" altLang="en-US" dirty="0"/>
              <a:t>点处）扩散。</a:t>
            </a:r>
            <a:endParaRPr lang="en-US" altLang="zh-CN" dirty="0"/>
          </a:p>
          <a:p>
            <a:pPr marL="342900" indent="-342900">
              <a:lnSpc>
                <a:spcPct val="200000"/>
              </a:lnSpc>
              <a:buFont typeface="+mj-lt"/>
              <a:buAutoNum type="arabicPeriod"/>
            </a:pPr>
            <a:r>
              <a:rPr lang="zh-CN" altLang="en-US" dirty="0"/>
              <a:t>温度较高的一端（</a:t>
            </a:r>
            <a:r>
              <a:rPr lang="en-US" altLang="zh-CN" dirty="0"/>
              <a:t>C</a:t>
            </a:r>
            <a:r>
              <a:rPr lang="zh-CN" altLang="en-US" dirty="0"/>
              <a:t>点处）因失去电子呈现正电，温度较低的一端（</a:t>
            </a:r>
            <a:r>
              <a:rPr lang="en-US" altLang="zh-CN" dirty="0"/>
              <a:t>A</a:t>
            </a:r>
            <a:r>
              <a:rPr lang="zh-CN" altLang="en-US" dirty="0"/>
              <a:t>点和</a:t>
            </a:r>
            <a:r>
              <a:rPr lang="en-US" altLang="zh-CN" dirty="0"/>
              <a:t>B</a:t>
            </a:r>
            <a:r>
              <a:rPr lang="zh-CN" altLang="en-US" dirty="0"/>
              <a:t>点处）因电子堆积呈现负电。</a:t>
            </a:r>
            <a:endParaRPr lang="en-US" altLang="zh-CN" dirty="0"/>
          </a:p>
          <a:p>
            <a:pPr marL="342900" indent="-342900">
              <a:lnSpc>
                <a:spcPct val="200000"/>
              </a:lnSpc>
              <a:buFont typeface="+mj-lt"/>
              <a:buAutoNum type="arabicPeriod"/>
            </a:pPr>
            <a:r>
              <a:rPr lang="zh-CN" altLang="en-US" dirty="0"/>
              <a:t>由于两根金属材质不同，电子运动的特性也不同，导致</a:t>
            </a:r>
            <a:r>
              <a:rPr lang="en-US" altLang="zh-CN" dirty="0"/>
              <a:t>A</a:t>
            </a:r>
            <a:r>
              <a:rPr lang="zh-CN" altLang="en-US" dirty="0"/>
              <a:t>点堆积的电子量与</a:t>
            </a:r>
            <a:r>
              <a:rPr lang="en-US" altLang="zh-CN" dirty="0"/>
              <a:t>B</a:t>
            </a:r>
            <a:r>
              <a:rPr lang="zh-CN" altLang="en-US" dirty="0"/>
              <a:t>点堆积的电子量不同。</a:t>
            </a:r>
            <a:endParaRPr lang="en-US" altLang="zh-CN" dirty="0"/>
          </a:p>
          <a:p>
            <a:pPr marL="342900" indent="-342900">
              <a:lnSpc>
                <a:spcPct val="200000"/>
              </a:lnSpc>
              <a:buFont typeface="+mj-lt"/>
              <a:buAutoNum type="arabicPeriod"/>
            </a:pPr>
            <a:r>
              <a:rPr lang="zh-CN" altLang="en-US" dirty="0"/>
              <a:t>最终由于</a:t>
            </a:r>
            <a:r>
              <a:rPr lang="en-US" altLang="zh-CN" dirty="0"/>
              <a:t>A</a:t>
            </a:r>
            <a:r>
              <a:rPr lang="zh-CN" altLang="en-US" dirty="0"/>
              <a:t>点和</a:t>
            </a:r>
            <a:r>
              <a:rPr lang="en-US" altLang="zh-CN" dirty="0"/>
              <a:t>B</a:t>
            </a:r>
            <a:r>
              <a:rPr lang="zh-CN" altLang="en-US" dirty="0"/>
              <a:t>点电子量不同，电压表也就可以测量出电压。</a:t>
            </a:r>
            <a:endParaRPr lang="en-US" altLang="zh-CN" dirty="0"/>
          </a:p>
        </p:txBody>
      </p:sp>
    </p:spTree>
    <p:extLst>
      <p:ext uri="{BB962C8B-B14F-4D97-AF65-F5344CB8AC3E}">
        <p14:creationId xmlns:p14="http://schemas.microsoft.com/office/powerpoint/2010/main" val="41874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78307-B160-C0F6-CEFA-2AA9FF21CA07}"/>
              </a:ext>
            </a:extLst>
          </p:cNvPr>
          <p:cNvSpPr>
            <a:spLocks noGrp="1"/>
          </p:cNvSpPr>
          <p:nvPr>
            <p:ph type="title"/>
          </p:nvPr>
        </p:nvSpPr>
        <p:spPr/>
        <p:txBody>
          <a:bodyPr/>
          <a:lstStyle/>
          <a:p>
            <a:r>
              <a:rPr lang="zh-CN" altLang="en-US" dirty="0"/>
              <a:t>三、如何进行温度换算</a:t>
            </a:r>
          </a:p>
        </p:txBody>
      </p:sp>
      <p:sp>
        <p:nvSpPr>
          <p:cNvPr id="7" name="文本框 6">
            <a:extLst>
              <a:ext uri="{FF2B5EF4-FFF2-40B4-BE49-F238E27FC236}">
                <a16:creationId xmlns:a16="http://schemas.microsoft.com/office/drawing/2014/main" id="{347AC431-DCC7-6561-4D39-265BA192F6A6}"/>
              </a:ext>
            </a:extLst>
          </p:cNvPr>
          <p:cNvSpPr txBox="1"/>
          <p:nvPr/>
        </p:nvSpPr>
        <p:spPr>
          <a:xfrm>
            <a:off x="608400" y="1314000"/>
            <a:ext cx="6759051" cy="1704954"/>
          </a:xfrm>
          <a:prstGeom prst="rect">
            <a:avLst/>
          </a:prstGeom>
          <a:noFill/>
        </p:spPr>
        <p:txBody>
          <a:bodyPr wrap="square" rtlCol="0">
            <a:spAutoFit/>
          </a:bodyPr>
          <a:lstStyle/>
          <a:p>
            <a:pPr>
              <a:lnSpc>
                <a:spcPct val="150000"/>
              </a:lnSpc>
            </a:pPr>
            <a:r>
              <a:rPr lang="zh-CN" altLang="en-US" dirty="0"/>
              <a:t>实际使用时，如右图所示：</a:t>
            </a:r>
          </a:p>
          <a:p>
            <a:pPr marL="285750" indent="-285750">
              <a:lnSpc>
                <a:spcPct val="150000"/>
              </a:lnSpc>
              <a:buFont typeface="Wingdings" panose="05000000000000000000" pitchFamily="2" charset="2"/>
              <a:buChar char="l"/>
            </a:pPr>
            <a:r>
              <a:rPr lang="zh-CN" altLang="en-US" dirty="0"/>
              <a:t>将金属</a:t>
            </a:r>
            <a:r>
              <a:rPr lang="en-US" altLang="zh-CN" dirty="0"/>
              <a:t>A</a:t>
            </a:r>
            <a:r>
              <a:rPr lang="zh-CN" altLang="en-US" dirty="0"/>
              <a:t>和金属</a:t>
            </a:r>
            <a:r>
              <a:rPr lang="en-US" altLang="zh-CN" dirty="0"/>
              <a:t>B</a:t>
            </a:r>
            <a:r>
              <a:rPr lang="zh-CN" altLang="en-US" dirty="0"/>
              <a:t>的连接点（</a:t>
            </a:r>
            <a:r>
              <a:rPr lang="en-US" altLang="zh-CN" dirty="0"/>
              <a:t>C</a:t>
            </a:r>
            <a:r>
              <a:rPr lang="zh-CN" altLang="en-US" dirty="0"/>
              <a:t>点）称为热端（测温端）。</a:t>
            </a:r>
            <a:endParaRPr lang="en-US" altLang="zh-CN" dirty="0"/>
          </a:p>
          <a:p>
            <a:pPr marL="285750" indent="-285750">
              <a:lnSpc>
                <a:spcPct val="150000"/>
              </a:lnSpc>
              <a:buFont typeface="Wingdings" panose="05000000000000000000" pitchFamily="2" charset="2"/>
              <a:buChar char="l"/>
            </a:pPr>
            <a:r>
              <a:rPr lang="zh-CN" altLang="en-US" dirty="0"/>
              <a:t>将金属</a:t>
            </a:r>
            <a:r>
              <a:rPr lang="en-US" altLang="zh-CN" dirty="0"/>
              <a:t>A</a:t>
            </a:r>
            <a:r>
              <a:rPr lang="zh-CN" altLang="en-US" dirty="0"/>
              <a:t>和金属</a:t>
            </a:r>
            <a:r>
              <a:rPr lang="en-US" altLang="zh-CN" dirty="0"/>
              <a:t>B</a:t>
            </a:r>
            <a:r>
              <a:rPr lang="zh-CN" altLang="en-US" dirty="0"/>
              <a:t>与电压表（或测量仪器）的连接点（</a:t>
            </a:r>
            <a:r>
              <a:rPr lang="en-US" altLang="zh-CN" dirty="0"/>
              <a:t>A</a:t>
            </a:r>
            <a:r>
              <a:rPr lang="zh-CN" altLang="en-US" dirty="0"/>
              <a:t>点和</a:t>
            </a:r>
            <a:r>
              <a:rPr lang="en-US" altLang="zh-CN" dirty="0"/>
              <a:t>B</a:t>
            </a:r>
            <a:r>
              <a:rPr lang="zh-CN" altLang="en-US" dirty="0"/>
              <a:t>点）称为冷端（参考端）。</a:t>
            </a:r>
            <a:endParaRPr lang="en-US" altLang="zh-CN" dirty="0"/>
          </a:p>
        </p:txBody>
      </p:sp>
      <p:pic>
        <p:nvPicPr>
          <p:cNvPr id="6" name="图片 5">
            <a:extLst>
              <a:ext uri="{FF2B5EF4-FFF2-40B4-BE49-F238E27FC236}">
                <a16:creationId xmlns:a16="http://schemas.microsoft.com/office/drawing/2014/main" id="{022BEE49-03E4-F3A3-5301-C67C65EE8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395" y="1125289"/>
            <a:ext cx="3426377" cy="2082375"/>
          </a:xfrm>
          <a:prstGeom prst="rect">
            <a:avLst/>
          </a:prstGeom>
        </p:spPr>
      </p:pic>
      <p:sp>
        <p:nvSpPr>
          <p:cNvPr id="8" name="文本框 7">
            <a:extLst>
              <a:ext uri="{FF2B5EF4-FFF2-40B4-BE49-F238E27FC236}">
                <a16:creationId xmlns:a16="http://schemas.microsoft.com/office/drawing/2014/main" id="{1710EAA7-8280-4307-A9D4-8774226FCFA9}"/>
              </a:ext>
            </a:extLst>
          </p:cNvPr>
          <p:cNvSpPr txBox="1"/>
          <p:nvPr/>
        </p:nvSpPr>
        <p:spPr>
          <a:xfrm>
            <a:off x="608400" y="3279298"/>
            <a:ext cx="5330846" cy="2951449"/>
          </a:xfrm>
          <a:prstGeom prst="rect">
            <a:avLst/>
          </a:prstGeom>
          <a:noFill/>
        </p:spPr>
        <p:txBody>
          <a:bodyPr wrap="square" rtlCol="0">
            <a:spAutoFit/>
          </a:bodyPr>
          <a:lstStyle/>
          <a:p>
            <a:pPr>
              <a:lnSpc>
                <a:spcPct val="150000"/>
              </a:lnSpc>
            </a:pPr>
            <a:r>
              <a:rPr lang="zh-CN" altLang="en-US" dirty="0"/>
              <a:t>经过前面的讲解，可以知道：</a:t>
            </a:r>
            <a:endParaRPr lang="en-US" altLang="zh-CN" dirty="0"/>
          </a:p>
          <a:p>
            <a:pPr marL="285750" indent="-285750">
              <a:lnSpc>
                <a:spcPct val="150000"/>
              </a:lnSpc>
              <a:buFont typeface="Wingdings" panose="05000000000000000000" pitchFamily="2" charset="2"/>
              <a:buChar char="l"/>
            </a:pPr>
            <a:r>
              <a:rPr lang="zh-CN" altLang="en-US" dirty="0"/>
              <a:t>热电偶的两端（热端和冷端）有温差时。</a:t>
            </a:r>
            <a:endParaRPr lang="en-US" altLang="zh-CN" dirty="0"/>
          </a:p>
          <a:p>
            <a:pPr marL="285750" indent="-285750">
              <a:lnSpc>
                <a:spcPct val="150000"/>
              </a:lnSpc>
              <a:buFont typeface="Wingdings" panose="05000000000000000000" pitchFamily="2" charset="2"/>
              <a:buChar char="l"/>
            </a:pPr>
            <a:r>
              <a:rPr lang="zh-CN" altLang="en-US" dirty="0"/>
              <a:t>可以通过测量仪器（电压表）测量出电压。</a:t>
            </a:r>
            <a:endParaRPr lang="en-US" altLang="zh-CN" dirty="0"/>
          </a:p>
          <a:p>
            <a:pPr marL="285750" indent="-285750">
              <a:lnSpc>
                <a:spcPct val="150000"/>
              </a:lnSpc>
              <a:buFont typeface="Wingdings" panose="05000000000000000000" pitchFamily="2" charset="2"/>
              <a:buChar char="l"/>
            </a:pPr>
            <a:r>
              <a:rPr lang="zh-CN" altLang="en-US" dirty="0"/>
              <a:t>这个电压与热电偶两端的温差呈对应关系。</a:t>
            </a:r>
            <a:endParaRPr lang="en-US" altLang="zh-CN" dirty="0"/>
          </a:p>
          <a:p>
            <a:pPr>
              <a:lnSpc>
                <a:spcPct val="150000"/>
              </a:lnSpc>
            </a:pPr>
            <a:r>
              <a:rPr lang="zh-CN" altLang="en-US" dirty="0"/>
              <a:t>对应关系由热电偶生产厂家提供，如右图所示：</a:t>
            </a:r>
            <a:endParaRPr lang="en-US" altLang="zh-CN" dirty="0"/>
          </a:p>
          <a:p>
            <a:pPr marL="285750" indent="-285750">
              <a:lnSpc>
                <a:spcPct val="150000"/>
              </a:lnSpc>
              <a:buFont typeface="Wingdings" panose="05000000000000000000" pitchFamily="2" charset="2"/>
              <a:buChar char="l"/>
            </a:pPr>
            <a:r>
              <a:rPr lang="zh-CN" altLang="en-US" dirty="0"/>
              <a:t>当电压表测得的电压为</a:t>
            </a:r>
            <a:r>
              <a:rPr lang="en-US" altLang="zh-CN" dirty="0"/>
              <a:t>1.611mV</a:t>
            </a:r>
            <a:r>
              <a:rPr lang="zh-CN" altLang="en-US" dirty="0"/>
              <a:t>时，此时热电偶两端的温差为</a:t>
            </a:r>
            <a:r>
              <a:rPr lang="en-US" altLang="zh-CN" dirty="0"/>
              <a:t>40</a:t>
            </a:r>
            <a:r>
              <a:rPr lang="zh-CN" altLang="en-US" dirty="0"/>
              <a:t>℃。</a:t>
            </a:r>
            <a:endParaRPr lang="en-US" altLang="zh-CN" dirty="0"/>
          </a:p>
        </p:txBody>
      </p:sp>
      <p:pic>
        <p:nvPicPr>
          <p:cNvPr id="9" name="图片 8">
            <a:extLst>
              <a:ext uri="{FF2B5EF4-FFF2-40B4-BE49-F238E27FC236}">
                <a16:creationId xmlns:a16="http://schemas.microsoft.com/office/drawing/2014/main" id="{FF4237E0-E865-1195-B952-CB8F2C8F5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764" y="3207664"/>
            <a:ext cx="5409836" cy="2822523"/>
          </a:xfrm>
          <a:prstGeom prst="rect">
            <a:avLst/>
          </a:prstGeom>
        </p:spPr>
      </p:pic>
    </p:spTree>
    <p:extLst>
      <p:ext uri="{BB962C8B-B14F-4D97-AF65-F5344CB8AC3E}">
        <p14:creationId xmlns:p14="http://schemas.microsoft.com/office/powerpoint/2010/main" val="115699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3E2F5-2033-2748-F1EE-052B064883E7}"/>
              </a:ext>
            </a:extLst>
          </p:cNvPr>
          <p:cNvSpPr>
            <a:spLocks noGrp="1"/>
          </p:cNvSpPr>
          <p:nvPr>
            <p:ph type="title"/>
          </p:nvPr>
        </p:nvSpPr>
        <p:spPr/>
        <p:txBody>
          <a:bodyPr/>
          <a:lstStyle/>
          <a:p>
            <a:r>
              <a:rPr lang="zh-CN" altLang="en-US" dirty="0"/>
              <a:t>三、热电偶测温实例</a:t>
            </a:r>
          </a:p>
        </p:txBody>
      </p:sp>
      <p:pic>
        <p:nvPicPr>
          <p:cNvPr id="4" name="图片 3">
            <a:extLst>
              <a:ext uri="{FF2B5EF4-FFF2-40B4-BE49-F238E27FC236}">
                <a16:creationId xmlns:a16="http://schemas.microsoft.com/office/drawing/2014/main" id="{1E52FD94-AFF9-55D7-E14B-0A2F76D7A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1223" y="1490399"/>
            <a:ext cx="3426377" cy="2082375"/>
          </a:xfrm>
          <a:prstGeom prst="rect">
            <a:avLst/>
          </a:prstGeom>
        </p:spPr>
      </p:pic>
      <p:sp>
        <p:nvSpPr>
          <p:cNvPr id="5" name="文本框 4">
            <a:extLst>
              <a:ext uri="{FF2B5EF4-FFF2-40B4-BE49-F238E27FC236}">
                <a16:creationId xmlns:a16="http://schemas.microsoft.com/office/drawing/2014/main" id="{052B876A-C58B-FEB0-EB91-0CF4DD7BE579}"/>
              </a:ext>
            </a:extLst>
          </p:cNvPr>
          <p:cNvSpPr txBox="1"/>
          <p:nvPr/>
        </p:nvSpPr>
        <p:spPr>
          <a:xfrm>
            <a:off x="608400" y="1490399"/>
            <a:ext cx="7542823" cy="4613442"/>
          </a:xfrm>
          <a:prstGeom prst="rect">
            <a:avLst/>
          </a:prstGeom>
          <a:noFill/>
        </p:spPr>
        <p:txBody>
          <a:bodyPr wrap="square" rtlCol="0">
            <a:spAutoFit/>
          </a:bodyPr>
          <a:lstStyle/>
          <a:p>
            <a:pPr>
              <a:lnSpc>
                <a:spcPct val="150000"/>
              </a:lnSpc>
            </a:pPr>
            <a:r>
              <a:rPr lang="zh-CN" altLang="en-US" dirty="0"/>
              <a:t>以</a:t>
            </a:r>
            <a:r>
              <a:rPr lang="en-US" altLang="zh-CN" dirty="0"/>
              <a:t>K</a:t>
            </a:r>
            <a:r>
              <a:rPr lang="zh-CN" altLang="en-US" dirty="0"/>
              <a:t>型热电偶为例，右图中金属</a:t>
            </a:r>
            <a:r>
              <a:rPr lang="en-US" altLang="zh-CN" dirty="0"/>
              <a:t>A</a:t>
            </a:r>
            <a:r>
              <a:rPr lang="zh-CN" altLang="en-US" dirty="0"/>
              <a:t>对应镍铬、金属</a:t>
            </a:r>
            <a:r>
              <a:rPr lang="en-US" altLang="zh-CN" dirty="0"/>
              <a:t>B</a:t>
            </a:r>
            <a:r>
              <a:rPr lang="zh-CN" altLang="en-US" dirty="0"/>
              <a:t>对应镍硅， </a:t>
            </a:r>
          </a:p>
          <a:p>
            <a:pPr>
              <a:lnSpc>
                <a:spcPct val="150000"/>
              </a:lnSpc>
            </a:pPr>
            <a:r>
              <a:rPr lang="en-US" altLang="zh-CN" dirty="0"/>
              <a:t>C</a:t>
            </a:r>
            <a:r>
              <a:rPr lang="zh-CN" altLang="en-US" dirty="0"/>
              <a:t>点为热电偶的热端、 </a:t>
            </a:r>
            <a:r>
              <a:rPr lang="en-US" altLang="zh-CN" dirty="0"/>
              <a:t>A</a:t>
            </a:r>
            <a:r>
              <a:rPr lang="zh-CN" altLang="en-US" dirty="0"/>
              <a:t>、 </a:t>
            </a:r>
            <a:r>
              <a:rPr lang="en-US" altLang="zh-CN" dirty="0"/>
              <a:t>B</a:t>
            </a:r>
            <a:r>
              <a:rPr lang="zh-CN" altLang="en-US" dirty="0"/>
              <a:t>点为热电偶的冷端，连接至测量仪器。</a:t>
            </a:r>
            <a:endParaRPr lang="en-US" altLang="zh-CN" dirty="0"/>
          </a:p>
          <a:p>
            <a:pPr>
              <a:lnSpc>
                <a:spcPct val="150000"/>
              </a:lnSpc>
            </a:pPr>
            <a:endParaRPr lang="zh-CN" altLang="en-US" dirty="0"/>
          </a:p>
          <a:p>
            <a:pPr marL="342900" indent="-342900">
              <a:lnSpc>
                <a:spcPct val="150000"/>
              </a:lnSpc>
              <a:buFont typeface="+mj-lt"/>
              <a:buAutoNum type="arabicPeriod"/>
            </a:pPr>
            <a:r>
              <a:rPr lang="zh-CN" altLang="en-US" dirty="0"/>
              <a:t>对热端进行加热。</a:t>
            </a:r>
            <a:endParaRPr lang="en-US" altLang="zh-CN" dirty="0"/>
          </a:p>
          <a:p>
            <a:pPr marL="342900" indent="-342900">
              <a:lnSpc>
                <a:spcPct val="150000"/>
              </a:lnSpc>
              <a:buFont typeface="+mj-lt"/>
              <a:buAutoNum type="arabicPeriod"/>
            </a:pPr>
            <a:r>
              <a:rPr lang="zh-CN" altLang="en-US" dirty="0"/>
              <a:t>通过测量仪器测得此时热电偶的电压为</a:t>
            </a:r>
            <a:r>
              <a:rPr lang="en-US" altLang="zh-CN" dirty="0"/>
              <a:t>1.611mV</a:t>
            </a:r>
            <a:r>
              <a:rPr lang="zh-CN" altLang="en-US" dirty="0"/>
              <a:t>。</a:t>
            </a:r>
          </a:p>
          <a:p>
            <a:pPr marL="342900" indent="-342900">
              <a:lnSpc>
                <a:spcPct val="150000"/>
              </a:lnSpc>
              <a:buFont typeface="+mj-lt"/>
              <a:buAutoNum type="arabicPeriod"/>
            </a:pPr>
            <a:r>
              <a:rPr lang="zh-CN" altLang="en-US" dirty="0"/>
              <a:t>将测得的电压</a:t>
            </a:r>
            <a:r>
              <a:rPr lang="en-US" altLang="zh-CN" dirty="0"/>
              <a:t>1.611mV</a:t>
            </a:r>
            <a:r>
              <a:rPr lang="zh-CN" altLang="en-US" dirty="0"/>
              <a:t>带入</a:t>
            </a:r>
            <a:r>
              <a:rPr lang="en-US" altLang="zh-CN" dirty="0"/>
              <a:t>K</a:t>
            </a:r>
            <a:r>
              <a:rPr lang="zh-CN" altLang="en-US" dirty="0"/>
              <a:t>型热电偶的温度分度表，得到对应的热端和冷端的温差为</a:t>
            </a:r>
            <a:r>
              <a:rPr lang="en-US" altLang="zh-CN" dirty="0"/>
              <a:t>40℃</a:t>
            </a:r>
            <a:r>
              <a:rPr lang="zh-CN" altLang="en-US" dirty="0"/>
              <a:t>。</a:t>
            </a:r>
          </a:p>
          <a:p>
            <a:pPr marL="342900" indent="-342900">
              <a:lnSpc>
                <a:spcPct val="150000"/>
              </a:lnSpc>
              <a:buFont typeface="+mj-lt"/>
              <a:buAutoNum type="arabicPeriod"/>
            </a:pPr>
            <a:r>
              <a:rPr lang="zh-CN" altLang="en-US" dirty="0"/>
              <a:t>通过其他测温仪器测得热电偶的冷端温度为</a:t>
            </a:r>
            <a:r>
              <a:rPr lang="en-US" altLang="zh-CN" dirty="0"/>
              <a:t>10℃</a:t>
            </a:r>
            <a:r>
              <a:rPr lang="zh-CN" altLang="en-US" dirty="0"/>
              <a:t>。</a:t>
            </a:r>
          </a:p>
          <a:p>
            <a:pPr marL="342900" indent="-342900">
              <a:lnSpc>
                <a:spcPct val="150000"/>
              </a:lnSpc>
              <a:buFont typeface="+mj-lt"/>
              <a:buAutoNum type="arabicPeriod"/>
            </a:pPr>
            <a:r>
              <a:rPr lang="zh-CN" altLang="en-US" dirty="0"/>
              <a:t>最后求出热端温度 </a:t>
            </a:r>
            <a:r>
              <a:rPr lang="en-US" altLang="zh-CN" dirty="0"/>
              <a:t>= </a:t>
            </a:r>
            <a:r>
              <a:rPr lang="zh-CN" altLang="en-US" dirty="0"/>
              <a:t>温差 </a:t>
            </a:r>
            <a:r>
              <a:rPr lang="en-US" altLang="zh-CN" dirty="0"/>
              <a:t>+ </a:t>
            </a:r>
            <a:r>
              <a:rPr lang="zh-CN" altLang="en-US" dirty="0"/>
              <a:t>冷端温度 </a:t>
            </a:r>
            <a:r>
              <a:rPr lang="en-US" altLang="zh-CN" dirty="0"/>
              <a:t>= 40℃ + 10℃ = 50℃</a:t>
            </a:r>
            <a:r>
              <a:rPr lang="zh-CN" altLang="en-US" dirty="0"/>
              <a:t>。</a:t>
            </a:r>
          </a:p>
          <a:p>
            <a:pPr>
              <a:lnSpc>
                <a:spcPct val="150000"/>
              </a:lnSpc>
            </a:pPr>
            <a:endParaRPr lang="zh-CN" altLang="en-US" dirty="0"/>
          </a:p>
          <a:p>
            <a:pPr>
              <a:lnSpc>
                <a:spcPct val="150000"/>
              </a:lnSpc>
            </a:pPr>
            <a:r>
              <a:rPr lang="zh-CN" altLang="en-US" dirty="0"/>
              <a:t>测量出冷端温度并与温差相加求得热端的过程称为冷端补偿。</a:t>
            </a:r>
          </a:p>
        </p:txBody>
      </p:sp>
    </p:spTree>
    <p:extLst>
      <p:ext uri="{BB962C8B-B14F-4D97-AF65-F5344CB8AC3E}">
        <p14:creationId xmlns:p14="http://schemas.microsoft.com/office/powerpoint/2010/main" val="267197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567F9-F3D5-FC30-B3C7-B785D0793B9F}"/>
              </a:ext>
            </a:extLst>
          </p:cNvPr>
          <p:cNvSpPr>
            <a:spLocks noGrp="1"/>
          </p:cNvSpPr>
          <p:nvPr>
            <p:ph type="title"/>
          </p:nvPr>
        </p:nvSpPr>
        <p:spPr/>
        <p:txBody>
          <a:bodyPr/>
          <a:lstStyle/>
          <a:p>
            <a:r>
              <a:rPr lang="zh-CN" altLang="en-US" dirty="0"/>
              <a:t>五、</a:t>
            </a:r>
            <a:r>
              <a:rPr lang="en-US" altLang="zh-CN" dirty="0"/>
              <a:t>MAX31856</a:t>
            </a:r>
            <a:endParaRPr lang="zh-CN" altLang="en-US" dirty="0"/>
          </a:p>
        </p:txBody>
      </p:sp>
      <p:pic>
        <p:nvPicPr>
          <p:cNvPr id="8" name="图片 7">
            <a:extLst>
              <a:ext uri="{FF2B5EF4-FFF2-40B4-BE49-F238E27FC236}">
                <a16:creationId xmlns:a16="http://schemas.microsoft.com/office/drawing/2014/main" id="{3EC7AB60-3034-7AF1-F59D-1B1346BB8243}"/>
              </a:ext>
            </a:extLst>
          </p:cNvPr>
          <p:cNvPicPr>
            <a:picLocks noChangeAspect="1"/>
          </p:cNvPicPr>
          <p:nvPr/>
        </p:nvPicPr>
        <p:blipFill>
          <a:blip r:embed="rId2"/>
          <a:stretch>
            <a:fillRect/>
          </a:stretch>
        </p:blipFill>
        <p:spPr>
          <a:xfrm>
            <a:off x="608400" y="2536423"/>
            <a:ext cx="3615257" cy="3869719"/>
          </a:xfrm>
          <a:prstGeom prst="rect">
            <a:avLst/>
          </a:prstGeom>
        </p:spPr>
      </p:pic>
      <p:sp>
        <p:nvSpPr>
          <p:cNvPr id="13" name="文本框 12">
            <a:extLst>
              <a:ext uri="{FF2B5EF4-FFF2-40B4-BE49-F238E27FC236}">
                <a16:creationId xmlns:a16="http://schemas.microsoft.com/office/drawing/2014/main" id="{A8CBA679-B094-8EAF-2B82-24EEE47AD0FB}"/>
              </a:ext>
            </a:extLst>
          </p:cNvPr>
          <p:cNvSpPr txBox="1"/>
          <p:nvPr/>
        </p:nvSpPr>
        <p:spPr>
          <a:xfrm>
            <a:off x="5460274" y="2777869"/>
            <a:ext cx="6117326" cy="3386825"/>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1200" b="0" i="0" dirty="0">
                <a:solidFill>
                  <a:srgbClr val="000000"/>
                </a:solidFill>
                <a:effectLst/>
                <a:latin typeface="FZHTJW--GB1-0"/>
              </a:rPr>
              <a:t>提供高精度热电偶温度读数</a:t>
            </a:r>
            <a:endParaRPr lang="en-US" altLang="zh-CN" sz="1200" b="0" i="0" dirty="0">
              <a:solidFill>
                <a:srgbClr val="000000"/>
              </a:solidFill>
              <a:effectLst/>
              <a:latin typeface="FZHTJW--GB1-0"/>
            </a:endParaRPr>
          </a:p>
          <a:p>
            <a:pPr marL="742950" lvl="1" indent="-285750">
              <a:lnSpc>
                <a:spcPct val="150000"/>
              </a:lnSpc>
              <a:buFont typeface="Wingdings" panose="05000000000000000000" pitchFamily="2" charset="2"/>
              <a:buChar char="n"/>
            </a:pPr>
            <a:r>
              <a:rPr lang="zh-CN" altLang="en-US" sz="1200" b="0" i="0" dirty="0">
                <a:solidFill>
                  <a:srgbClr val="000000"/>
                </a:solidFill>
                <a:effectLst/>
                <a:latin typeface="FZHTJW--GB1-0"/>
              </a:rPr>
              <a:t>包括</a:t>
            </a:r>
            <a:r>
              <a:rPr lang="en-US" altLang="zh-CN" sz="1200" b="0" i="0" dirty="0">
                <a:solidFill>
                  <a:srgbClr val="000000"/>
                </a:solidFill>
                <a:effectLst/>
                <a:latin typeface="FZHTJW--GB1-0"/>
              </a:rPr>
              <a:t>8</a:t>
            </a:r>
            <a:r>
              <a:rPr lang="zh-CN" altLang="en-US" sz="1200" b="0" i="0" dirty="0">
                <a:solidFill>
                  <a:srgbClr val="000000"/>
                </a:solidFill>
                <a:effectLst/>
                <a:latin typeface="FZHTJW--GB1-0"/>
              </a:rPr>
              <a:t>种热电偶的自动线性补偿</a:t>
            </a:r>
            <a:endParaRPr lang="en-US" altLang="zh-CN" sz="1200" dirty="0">
              <a:solidFill>
                <a:srgbClr val="000000"/>
              </a:solidFill>
              <a:latin typeface="FZHTJW--GB1-0"/>
            </a:endParaRPr>
          </a:p>
          <a:p>
            <a:pPr marL="742950" lvl="1" indent="-285750">
              <a:lnSpc>
                <a:spcPct val="150000"/>
              </a:lnSpc>
              <a:buFont typeface="Wingdings" panose="05000000000000000000" pitchFamily="2" charset="2"/>
              <a:buChar char="n"/>
            </a:pPr>
            <a:r>
              <a:rPr lang="en-US" altLang="zh-CN" sz="1200" b="0" i="0" dirty="0">
                <a:solidFill>
                  <a:srgbClr val="000000"/>
                </a:solidFill>
                <a:effectLst/>
                <a:latin typeface="FZHTJW--GB1-0"/>
              </a:rPr>
              <a:t>±0.15%(</a:t>
            </a:r>
            <a:r>
              <a:rPr lang="zh-CN" altLang="en-US" sz="1200" b="0" i="0" dirty="0">
                <a:solidFill>
                  <a:srgbClr val="000000"/>
                </a:solidFill>
                <a:effectLst/>
                <a:latin typeface="FZHTJW--GB1-0"/>
              </a:rPr>
              <a:t>最大值， </a:t>
            </a:r>
            <a:r>
              <a:rPr lang="en-US" altLang="zh-CN" sz="1200" b="0" i="0" dirty="0">
                <a:solidFill>
                  <a:srgbClr val="000000"/>
                </a:solidFill>
                <a:effectLst/>
                <a:latin typeface="FZHTJW--GB1-0"/>
              </a:rPr>
              <a:t>-20°C</a:t>
            </a:r>
            <a:r>
              <a:rPr lang="zh-CN" altLang="en-US" sz="1200" b="0" i="0" dirty="0">
                <a:solidFill>
                  <a:srgbClr val="000000"/>
                </a:solidFill>
                <a:effectLst/>
                <a:latin typeface="FZHTJW--GB1-0"/>
              </a:rPr>
              <a:t>至</a:t>
            </a:r>
            <a:r>
              <a:rPr lang="en-US" altLang="zh-CN" sz="1200" b="0" i="0" dirty="0">
                <a:solidFill>
                  <a:srgbClr val="000000"/>
                </a:solidFill>
                <a:effectLst/>
                <a:latin typeface="FZHTJW--GB1-0"/>
              </a:rPr>
              <a:t>+85°C)</a:t>
            </a:r>
            <a:r>
              <a:rPr lang="zh-CN" altLang="en-US" sz="1200" b="0" i="0" dirty="0">
                <a:solidFill>
                  <a:srgbClr val="000000"/>
                </a:solidFill>
                <a:effectLst/>
                <a:latin typeface="FZHTJW--GB1-0"/>
              </a:rPr>
              <a:t>热电偶满幅和线性误差</a:t>
            </a:r>
            <a:endParaRPr lang="en-US" altLang="zh-CN" sz="1200" dirty="0">
              <a:solidFill>
                <a:srgbClr val="000000"/>
              </a:solidFill>
              <a:latin typeface="FZHTJW--GB1-0"/>
            </a:endParaRPr>
          </a:p>
          <a:p>
            <a:pPr marL="742950" lvl="1" indent="-285750">
              <a:lnSpc>
                <a:spcPct val="150000"/>
              </a:lnSpc>
              <a:buFont typeface="Wingdings" panose="05000000000000000000" pitchFamily="2" charset="2"/>
              <a:buChar char="n"/>
            </a:pPr>
            <a:r>
              <a:rPr lang="en-US" altLang="zh-CN" sz="1200" b="0" i="0" dirty="0">
                <a:solidFill>
                  <a:srgbClr val="000000"/>
                </a:solidFill>
                <a:effectLst/>
                <a:latin typeface="FZHTJW--GB1-0"/>
              </a:rPr>
              <a:t>19</a:t>
            </a:r>
            <a:r>
              <a:rPr lang="zh-CN" altLang="en-US" sz="1200" b="0" i="0" dirty="0">
                <a:solidFill>
                  <a:srgbClr val="000000"/>
                </a:solidFill>
                <a:effectLst/>
                <a:latin typeface="FZHTJW--GB1-0"/>
              </a:rPr>
              <a:t>位、</a:t>
            </a:r>
            <a:r>
              <a:rPr lang="en-US" altLang="zh-CN" sz="1200" b="0" i="0" dirty="0">
                <a:solidFill>
                  <a:srgbClr val="000000"/>
                </a:solidFill>
                <a:effectLst/>
                <a:latin typeface="FZHTJW--GB1-0"/>
              </a:rPr>
              <a:t>0.0078125°C</a:t>
            </a:r>
            <a:r>
              <a:rPr lang="zh-CN" altLang="en-US" sz="1200" b="0" i="0" dirty="0">
                <a:solidFill>
                  <a:srgbClr val="000000"/>
                </a:solidFill>
                <a:effectLst/>
                <a:latin typeface="FZHTJW--GB1-0"/>
              </a:rPr>
              <a:t>热电偶温度分辨率</a:t>
            </a:r>
            <a:endParaRPr lang="en-US" altLang="zh-CN" sz="1200" b="0" i="0" dirty="0">
              <a:solidFill>
                <a:srgbClr val="000000"/>
              </a:solidFill>
              <a:effectLst/>
              <a:latin typeface="FZHTJW--GB1-0"/>
            </a:endParaRPr>
          </a:p>
          <a:p>
            <a:pPr marL="285750" indent="-285750">
              <a:lnSpc>
                <a:spcPct val="150000"/>
              </a:lnSpc>
              <a:buFont typeface="Wingdings" panose="05000000000000000000" pitchFamily="2" charset="2"/>
              <a:buChar char="l"/>
            </a:pPr>
            <a:r>
              <a:rPr lang="zh-CN" altLang="en-US" sz="1200" b="0" i="0" dirty="0">
                <a:solidFill>
                  <a:srgbClr val="000000"/>
                </a:solidFill>
                <a:effectLst/>
                <a:latin typeface="FZHTJW--GB1-0"/>
              </a:rPr>
              <a:t>内置冷端补偿，将系统元件数量降至最少</a:t>
            </a:r>
            <a:endParaRPr lang="en-US" altLang="zh-CN" sz="1200" b="0" i="0" dirty="0">
              <a:solidFill>
                <a:srgbClr val="000000"/>
              </a:solidFill>
              <a:effectLst/>
              <a:latin typeface="FZHTJW--GB1-0"/>
            </a:endParaRPr>
          </a:p>
          <a:p>
            <a:pPr marL="742950" lvl="1" indent="-285750">
              <a:lnSpc>
                <a:spcPct val="150000"/>
              </a:lnSpc>
              <a:buFont typeface="Wingdings" panose="05000000000000000000" pitchFamily="2" charset="2"/>
              <a:buChar char="n"/>
            </a:pPr>
            <a:r>
              <a:rPr lang="en-US" altLang="zh-CN" sz="1200" b="0" i="0" dirty="0">
                <a:solidFill>
                  <a:srgbClr val="000000"/>
                </a:solidFill>
                <a:effectLst/>
                <a:latin typeface="FZHTJW--GB1-0"/>
              </a:rPr>
              <a:t>±0.7°C(</a:t>
            </a:r>
            <a:r>
              <a:rPr lang="zh-CN" altLang="en-US" sz="1200" b="0" i="0" dirty="0">
                <a:solidFill>
                  <a:srgbClr val="000000"/>
                </a:solidFill>
                <a:effectLst/>
                <a:latin typeface="FZHTJW--GB1-0"/>
              </a:rPr>
              <a:t>最大值， </a:t>
            </a:r>
            <a:r>
              <a:rPr lang="en-US" altLang="zh-CN" sz="1200" b="0" i="0" dirty="0">
                <a:solidFill>
                  <a:srgbClr val="000000"/>
                </a:solidFill>
                <a:effectLst/>
                <a:latin typeface="FZHTJW--GB1-0"/>
              </a:rPr>
              <a:t>-20°C</a:t>
            </a:r>
            <a:r>
              <a:rPr lang="zh-CN" altLang="en-US" sz="1200" b="0" i="0" dirty="0">
                <a:solidFill>
                  <a:srgbClr val="000000"/>
                </a:solidFill>
                <a:effectLst/>
                <a:latin typeface="FZHTJW--GB1-0"/>
              </a:rPr>
              <a:t>至</a:t>
            </a:r>
            <a:r>
              <a:rPr lang="en-US" altLang="zh-CN" sz="1200" b="0" i="0" dirty="0">
                <a:solidFill>
                  <a:srgbClr val="000000"/>
                </a:solidFill>
                <a:effectLst/>
                <a:latin typeface="FZHTJW--GB1-0"/>
              </a:rPr>
              <a:t>+85°C)</a:t>
            </a:r>
            <a:r>
              <a:rPr lang="zh-CN" altLang="en-US" sz="1200" b="0" i="0" dirty="0">
                <a:solidFill>
                  <a:srgbClr val="000000"/>
                </a:solidFill>
                <a:effectLst/>
                <a:latin typeface="FZHTJW--GB1-0"/>
              </a:rPr>
              <a:t>冷端补偿精度</a:t>
            </a:r>
            <a:endParaRPr lang="en-US" altLang="zh-CN" sz="1200" b="0" i="0" dirty="0">
              <a:solidFill>
                <a:srgbClr val="000000"/>
              </a:solidFill>
              <a:effectLst/>
              <a:latin typeface="FZHTJW--GB1-0"/>
            </a:endParaRPr>
          </a:p>
          <a:p>
            <a:pPr marL="285750" indent="-285750">
              <a:lnSpc>
                <a:spcPct val="150000"/>
              </a:lnSpc>
              <a:buFont typeface="Wingdings" panose="05000000000000000000" pitchFamily="2" charset="2"/>
              <a:buChar char="l"/>
            </a:pPr>
            <a:r>
              <a:rPr lang="en-US" altLang="zh-CN" sz="1200" b="0" i="0" dirty="0">
                <a:solidFill>
                  <a:srgbClr val="000000"/>
                </a:solidFill>
                <a:effectLst/>
                <a:latin typeface="FZHTJW--GB1-0"/>
              </a:rPr>
              <a:t>±45V</a:t>
            </a:r>
            <a:r>
              <a:rPr lang="zh-CN" altLang="en-US" sz="1200" b="0" i="0" dirty="0">
                <a:solidFill>
                  <a:srgbClr val="000000"/>
                </a:solidFill>
                <a:effectLst/>
                <a:latin typeface="FZHTJW--GB1-0"/>
              </a:rPr>
              <a:t>输入保护，确保可靠的系统性能</a:t>
            </a:r>
            <a:endParaRPr lang="en-US" altLang="zh-CN" sz="1200" b="0" i="0" dirty="0">
              <a:solidFill>
                <a:srgbClr val="000000"/>
              </a:solidFill>
              <a:effectLst/>
              <a:latin typeface="FZHTJW--GB1-0"/>
            </a:endParaRPr>
          </a:p>
          <a:p>
            <a:pPr marL="285750" indent="-285750">
              <a:lnSpc>
                <a:spcPct val="150000"/>
              </a:lnSpc>
              <a:buFont typeface="Wingdings" panose="05000000000000000000" pitchFamily="2" charset="2"/>
              <a:buChar char="l"/>
            </a:pPr>
            <a:r>
              <a:rPr lang="zh-CN" altLang="en-US" sz="1200" b="0" i="0" dirty="0">
                <a:solidFill>
                  <a:srgbClr val="000000"/>
                </a:solidFill>
                <a:effectLst/>
                <a:latin typeface="FZHTJW--GB1-0"/>
              </a:rPr>
              <a:t>简化系统故障管理和诊断</a:t>
            </a:r>
            <a:endParaRPr lang="en-US" altLang="zh-CN" sz="1200" b="0" i="0" dirty="0">
              <a:solidFill>
                <a:srgbClr val="000000"/>
              </a:solidFill>
              <a:effectLst/>
              <a:latin typeface="FZHTJW--GB1-0"/>
            </a:endParaRPr>
          </a:p>
          <a:p>
            <a:pPr marL="742950" lvl="1" indent="-285750">
              <a:lnSpc>
                <a:spcPct val="150000"/>
              </a:lnSpc>
              <a:buFont typeface="Wingdings" panose="05000000000000000000" pitchFamily="2" charset="2"/>
              <a:buChar char="n"/>
            </a:pPr>
            <a:r>
              <a:rPr lang="zh-CN" altLang="en-US" sz="1200" b="0" i="0" dirty="0">
                <a:solidFill>
                  <a:srgbClr val="000000"/>
                </a:solidFill>
                <a:effectLst/>
                <a:latin typeface="FZHTJW--GB1-0"/>
              </a:rPr>
              <a:t>检测热电偶开路</a:t>
            </a:r>
            <a:endParaRPr lang="en-US" altLang="zh-CN" sz="1200" dirty="0">
              <a:solidFill>
                <a:srgbClr val="000000"/>
              </a:solidFill>
              <a:latin typeface="FZHTJW--GB1-0"/>
            </a:endParaRPr>
          </a:p>
          <a:p>
            <a:pPr marL="742950" lvl="1" indent="-285750">
              <a:lnSpc>
                <a:spcPct val="150000"/>
              </a:lnSpc>
              <a:buFont typeface="Wingdings" panose="05000000000000000000" pitchFamily="2" charset="2"/>
              <a:buChar char="n"/>
            </a:pPr>
            <a:r>
              <a:rPr lang="zh-CN" altLang="en-US" sz="1200" b="0" i="0" dirty="0">
                <a:solidFill>
                  <a:srgbClr val="000000"/>
                </a:solidFill>
                <a:effectLst/>
                <a:latin typeface="FZHTJW--GB1-0"/>
              </a:rPr>
              <a:t>高温和低温故障检测</a:t>
            </a:r>
            <a:endParaRPr lang="en-US" altLang="zh-CN" sz="1200" b="0" i="0" dirty="0">
              <a:solidFill>
                <a:srgbClr val="000000"/>
              </a:solidFill>
              <a:effectLst/>
              <a:latin typeface="FZHTJW--GB1-0"/>
            </a:endParaRPr>
          </a:p>
          <a:p>
            <a:pPr marL="285750" indent="-285750">
              <a:lnSpc>
                <a:spcPct val="150000"/>
              </a:lnSpc>
              <a:buFont typeface="Wingdings" panose="05000000000000000000" pitchFamily="2" charset="2"/>
              <a:buChar char="l"/>
            </a:pPr>
            <a:r>
              <a:rPr lang="en-US" altLang="zh-CN" sz="1200" b="0" i="0" dirty="0">
                <a:solidFill>
                  <a:srgbClr val="000000"/>
                </a:solidFill>
                <a:effectLst/>
                <a:latin typeface="FZHTJW--GB1-0"/>
              </a:rPr>
              <a:t>50Hz/60Hz</a:t>
            </a:r>
            <a:r>
              <a:rPr lang="zh-CN" altLang="en-US" sz="1200" b="0" i="0" dirty="0">
                <a:solidFill>
                  <a:srgbClr val="000000"/>
                </a:solidFill>
                <a:effectLst/>
                <a:latin typeface="FZHTJW--GB1-0"/>
              </a:rPr>
              <a:t>噪声抑制滤波器，提高系统性能</a:t>
            </a:r>
            <a:endParaRPr lang="en-US" altLang="zh-CN" sz="1200" b="0" i="0" dirty="0">
              <a:solidFill>
                <a:srgbClr val="000000"/>
              </a:solidFill>
              <a:effectLst/>
              <a:latin typeface="FZHTJW--GB1-0"/>
            </a:endParaRPr>
          </a:p>
          <a:p>
            <a:pPr marL="285750" indent="-285750">
              <a:lnSpc>
                <a:spcPct val="150000"/>
              </a:lnSpc>
              <a:buFont typeface="Wingdings" panose="05000000000000000000" pitchFamily="2" charset="2"/>
              <a:buChar char="l"/>
            </a:pPr>
            <a:r>
              <a:rPr lang="en-US" altLang="zh-CN" sz="1200" b="0" i="0" dirty="0">
                <a:solidFill>
                  <a:srgbClr val="000000"/>
                </a:solidFill>
                <a:effectLst/>
                <a:latin typeface="FZHTJW--GB1-0"/>
              </a:rPr>
              <a:t>14</a:t>
            </a:r>
            <a:r>
              <a:rPr lang="zh-CN" altLang="en-US" sz="1200" b="0" i="0" dirty="0">
                <a:solidFill>
                  <a:srgbClr val="000000"/>
                </a:solidFill>
                <a:effectLst/>
                <a:latin typeface="FZHTJW--GB1-0"/>
              </a:rPr>
              <a:t>引脚</a:t>
            </a:r>
            <a:r>
              <a:rPr lang="en-US" altLang="zh-CN" sz="1200" b="0" i="0" dirty="0">
                <a:solidFill>
                  <a:srgbClr val="000000"/>
                </a:solidFill>
                <a:effectLst/>
                <a:latin typeface="FZHTJW--GB1-0"/>
              </a:rPr>
              <a:t>TSSOP</a:t>
            </a:r>
            <a:r>
              <a:rPr lang="zh-CN" altLang="en-US" sz="1200" b="0" i="0" dirty="0">
                <a:solidFill>
                  <a:srgbClr val="000000"/>
                </a:solidFill>
                <a:effectLst/>
                <a:latin typeface="FZHTJW--GB1-0"/>
              </a:rPr>
              <a:t>封装</a:t>
            </a:r>
            <a:endParaRPr lang="en-US" altLang="zh-CN" sz="1200" b="0" i="0" dirty="0">
              <a:solidFill>
                <a:srgbClr val="000000"/>
              </a:solidFill>
              <a:effectLst/>
              <a:latin typeface="FZHTJW--GB1-0"/>
            </a:endParaRPr>
          </a:p>
        </p:txBody>
      </p:sp>
      <p:pic>
        <p:nvPicPr>
          <p:cNvPr id="15" name="图片 14">
            <a:extLst>
              <a:ext uri="{FF2B5EF4-FFF2-40B4-BE49-F238E27FC236}">
                <a16:creationId xmlns:a16="http://schemas.microsoft.com/office/drawing/2014/main" id="{82074552-33D5-EA75-A684-2EEBD74EF4E9}"/>
              </a:ext>
            </a:extLst>
          </p:cNvPr>
          <p:cNvPicPr>
            <a:picLocks noChangeAspect="1"/>
          </p:cNvPicPr>
          <p:nvPr/>
        </p:nvPicPr>
        <p:blipFill>
          <a:blip r:embed="rId3"/>
          <a:stretch>
            <a:fillRect/>
          </a:stretch>
        </p:blipFill>
        <p:spPr>
          <a:xfrm>
            <a:off x="9458966" y="1110463"/>
            <a:ext cx="2118634" cy="1629496"/>
          </a:xfrm>
          <a:prstGeom prst="rect">
            <a:avLst/>
          </a:prstGeom>
        </p:spPr>
      </p:pic>
      <p:sp>
        <p:nvSpPr>
          <p:cNvPr id="3" name="文本框 2">
            <a:extLst>
              <a:ext uri="{FF2B5EF4-FFF2-40B4-BE49-F238E27FC236}">
                <a16:creationId xmlns:a16="http://schemas.microsoft.com/office/drawing/2014/main" id="{13FC7D25-C322-1658-E984-DA27A4A35693}"/>
              </a:ext>
            </a:extLst>
          </p:cNvPr>
          <p:cNvSpPr txBox="1"/>
          <p:nvPr/>
        </p:nvSpPr>
        <p:spPr>
          <a:xfrm>
            <a:off x="608400" y="1488233"/>
            <a:ext cx="8361429" cy="873957"/>
          </a:xfrm>
          <a:prstGeom prst="rect">
            <a:avLst/>
          </a:prstGeom>
          <a:noFill/>
        </p:spPr>
        <p:txBody>
          <a:bodyPr wrap="square" rtlCol="0">
            <a:spAutoFit/>
          </a:bodyPr>
          <a:lstStyle/>
          <a:p>
            <a:pPr>
              <a:lnSpc>
                <a:spcPct val="150000"/>
              </a:lnSpc>
            </a:pPr>
            <a:r>
              <a:rPr lang="en-US" altLang="zh-CN" dirty="0"/>
              <a:t>MAX31856</a:t>
            </a:r>
            <a:r>
              <a:rPr lang="zh-CN" altLang="en-US" dirty="0"/>
              <a:t>是一款高精度热电偶至数字转换器芯片，集成冷端补偿、信号调理和</a:t>
            </a:r>
            <a:r>
              <a:rPr lang="en-US" altLang="zh-CN" dirty="0"/>
              <a:t>SPI</a:t>
            </a:r>
            <a:r>
              <a:rPr lang="zh-CN" altLang="en-US" dirty="0"/>
              <a:t>接口，支持</a:t>
            </a:r>
            <a:r>
              <a:rPr lang="en-US" altLang="zh-CN" dirty="0"/>
              <a:t>K/J/N/T</a:t>
            </a:r>
            <a:r>
              <a:rPr lang="zh-CN" altLang="en-US" dirty="0"/>
              <a:t>等八种热电偶类型，适用于工业测温系统。</a:t>
            </a:r>
          </a:p>
        </p:txBody>
      </p:sp>
    </p:spTree>
    <p:extLst>
      <p:ext uri="{BB962C8B-B14F-4D97-AF65-F5344CB8AC3E}">
        <p14:creationId xmlns:p14="http://schemas.microsoft.com/office/powerpoint/2010/main" val="30508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DAC34-F890-94E2-CA39-92DDADA8D3F2}"/>
              </a:ext>
            </a:extLst>
          </p:cNvPr>
          <p:cNvSpPr>
            <a:spLocks noGrp="1"/>
          </p:cNvSpPr>
          <p:nvPr>
            <p:ph type="title"/>
          </p:nvPr>
        </p:nvSpPr>
        <p:spPr/>
        <p:txBody>
          <a:bodyPr/>
          <a:lstStyle/>
          <a:p>
            <a:r>
              <a:rPr lang="zh-CN" altLang="en-US" dirty="0"/>
              <a:t>五、</a:t>
            </a:r>
            <a:r>
              <a:rPr lang="en-US" altLang="zh-CN" dirty="0"/>
              <a:t>MAX31856</a:t>
            </a:r>
            <a:endParaRPr lang="zh-CN" altLang="en-US" dirty="0"/>
          </a:p>
        </p:txBody>
      </p:sp>
      <p:pic>
        <p:nvPicPr>
          <p:cNvPr id="5" name="内容占位符 4">
            <a:extLst>
              <a:ext uri="{FF2B5EF4-FFF2-40B4-BE49-F238E27FC236}">
                <a16:creationId xmlns:a16="http://schemas.microsoft.com/office/drawing/2014/main" id="{DE79E129-48E0-5B11-1E1D-E656D4397A99}"/>
              </a:ext>
            </a:extLst>
          </p:cNvPr>
          <p:cNvPicPr>
            <a:picLocks noGrp="1" noChangeAspect="1"/>
          </p:cNvPicPr>
          <p:nvPr>
            <p:ph idx="1"/>
          </p:nvPr>
        </p:nvPicPr>
        <p:blipFill>
          <a:blip r:embed="rId2"/>
          <a:stretch>
            <a:fillRect/>
          </a:stretch>
        </p:blipFill>
        <p:spPr>
          <a:xfrm>
            <a:off x="1226709" y="2421223"/>
            <a:ext cx="2862536" cy="2614135"/>
          </a:xfrm>
        </p:spPr>
      </p:pic>
      <p:graphicFrame>
        <p:nvGraphicFramePr>
          <p:cNvPr id="3" name="表格 2">
            <a:extLst>
              <a:ext uri="{FF2B5EF4-FFF2-40B4-BE49-F238E27FC236}">
                <a16:creationId xmlns:a16="http://schemas.microsoft.com/office/drawing/2014/main" id="{12A4D1C6-EECE-BD45-9017-A67702881F51}"/>
              </a:ext>
            </a:extLst>
          </p:cNvPr>
          <p:cNvGraphicFramePr>
            <a:graphicFrameLocks noGrp="1"/>
          </p:cNvGraphicFramePr>
          <p:nvPr>
            <p:extLst>
              <p:ext uri="{D42A27DB-BD31-4B8C-83A1-F6EECF244321}">
                <p14:modId xmlns:p14="http://schemas.microsoft.com/office/powerpoint/2010/main" val="787178678"/>
              </p:ext>
            </p:extLst>
          </p:nvPr>
        </p:nvGraphicFramePr>
        <p:xfrm>
          <a:off x="5319040" y="1313006"/>
          <a:ext cx="5814423" cy="4687610"/>
        </p:xfrm>
        <a:graphic>
          <a:graphicData uri="http://schemas.openxmlformats.org/drawingml/2006/table">
            <a:tbl>
              <a:tblPr firstRow="1" bandRow="1">
                <a:tableStyleId>{5C22544A-7EE6-4342-B048-85BDC9FD1C3A}</a:tableStyleId>
              </a:tblPr>
              <a:tblGrid>
                <a:gridCol w="881463">
                  <a:extLst>
                    <a:ext uri="{9D8B030D-6E8A-4147-A177-3AD203B41FA5}">
                      <a16:colId xmlns:a16="http://schemas.microsoft.com/office/drawing/2014/main" val="2165959607"/>
                    </a:ext>
                  </a:extLst>
                </a:gridCol>
                <a:gridCol w="1105988">
                  <a:extLst>
                    <a:ext uri="{9D8B030D-6E8A-4147-A177-3AD203B41FA5}">
                      <a16:colId xmlns:a16="http://schemas.microsoft.com/office/drawing/2014/main" val="1164399358"/>
                    </a:ext>
                  </a:extLst>
                </a:gridCol>
                <a:gridCol w="3826972">
                  <a:extLst>
                    <a:ext uri="{9D8B030D-6E8A-4147-A177-3AD203B41FA5}">
                      <a16:colId xmlns:a16="http://schemas.microsoft.com/office/drawing/2014/main" val="2967812084"/>
                    </a:ext>
                  </a:extLst>
                </a:gridCol>
              </a:tblGrid>
              <a:tr h="233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aseline="0" dirty="0">
                          <a:latin typeface="+mn-ea"/>
                          <a:ea typeface="+mn-ea"/>
                        </a:rPr>
                        <a:t>引脚标号</a:t>
                      </a:r>
                    </a:p>
                  </a:txBody>
                  <a:tcPr anchor="ctr"/>
                </a:tc>
                <a:tc>
                  <a:txBody>
                    <a:bodyPr/>
                    <a:lstStyle/>
                    <a:p>
                      <a:pPr algn="ctr"/>
                      <a:r>
                        <a:rPr lang="zh-CN" altLang="en-US" sz="1200" baseline="0" dirty="0">
                          <a:latin typeface="+mn-ea"/>
                          <a:ea typeface="+mn-ea"/>
                        </a:rPr>
                        <a:t>名称</a:t>
                      </a:r>
                    </a:p>
                  </a:txBody>
                  <a:tcPr anchor="ctr"/>
                </a:tc>
                <a:tc>
                  <a:txBody>
                    <a:bodyPr/>
                    <a:lstStyle/>
                    <a:p>
                      <a:pPr algn="ctr"/>
                      <a:r>
                        <a:rPr lang="zh-CN" altLang="en-US" sz="1200" baseline="0" dirty="0">
                          <a:latin typeface="+mn-ea"/>
                          <a:ea typeface="+mn-ea"/>
                        </a:rPr>
                        <a:t>功能</a:t>
                      </a:r>
                    </a:p>
                  </a:txBody>
                  <a:tcPr anchor="ctr"/>
                </a:tc>
                <a:extLst>
                  <a:ext uri="{0D108BD9-81ED-4DB2-BD59-A6C34878D82A}">
                    <a16:rowId xmlns:a16="http://schemas.microsoft.com/office/drawing/2014/main" val="2312950647"/>
                  </a:ext>
                </a:extLst>
              </a:tr>
              <a:tr h="315235">
                <a:tc>
                  <a:txBody>
                    <a:bodyPr/>
                    <a:lstStyle/>
                    <a:p>
                      <a:pPr algn="ctr"/>
                      <a:r>
                        <a:rPr lang="en-US" altLang="zh-CN" sz="1200" baseline="0" dirty="0">
                          <a:latin typeface="+mn-ea"/>
                          <a:ea typeface="+mn-ea"/>
                        </a:rPr>
                        <a:t>1</a:t>
                      </a:r>
                      <a:endParaRPr lang="zh-CN" altLang="en-US" sz="1200" baseline="0" dirty="0">
                        <a:latin typeface="+mn-ea"/>
                        <a:ea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a:t>AGND</a:t>
                      </a:r>
                      <a:endParaRPr lang="zh-CN" altLang="en-US" sz="1200" baseline="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模拟地。</a:t>
                      </a:r>
                      <a:endParaRPr lang="en-US" altLang="zh-CN" sz="1200" dirty="0"/>
                    </a:p>
                  </a:txBody>
                  <a:tcPr anchor="ctr"/>
                </a:tc>
                <a:extLst>
                  <a:ext uri="{0D108BD9-81ED-4DB2-BD59-A6C34878D82A}">
                    <a16:rowId xmlns:a16="http://schemas.microsoft.com/office/drawing/2014/main" val="3343437520"/>
                  </a:ext>
                </a:extLst>
              </a:tr>
              <a:tr h="315235">
                <a:tc>
                  <a:txBody>
                    <a:bodyPr/>
                    <a:lstStyle/>
                    <a:p>
                      <a:pPr algn="ctr"/>
                      <a:r>
                        <a:rPr lang="en-US" altLang="zh-CN" sz="1200" baseline="0" dirty="0">
                          <a:latin typeface="+mn-ea"/>
                          <a:ea typeface="+mn-ea"/>
                        </a:rPr>
                        <a:t>2</a:t>
                      </a:r>
                      <a:endParaRPr lang="zh-CN" altLang="en-US" sz="1200" baseline="0" dirty="0">
                        <a:latin typeface="+mn-ea"/>
                        <a:ea typeface="+mn-ea"/>
                      </a:endParaRPr>
                    </a:p>
                  </a:txBody>
                  <a:tcPr anchor="ctr"/>
                </a:tc>
                <a:tc>
                  <a:txBody>
                    <a:bodyPr/>
                    <a:lstStyle/>
                    <a:p>
                      <a:pPr algn="ctr"/>
                      <a:r>
                        <a:rPr lang="en-US" altLang="zh-CN" sz="1200" baseline="0" dirty="0"/>
                        <a:t>BIAS</a:t>
                      </a:r>
                      <a:endParaRPr lang="zh-CN" altLang="en-US" sz="1200" baseline="0" dirty="0">
                        <a:latin typeface="+mn-ea"/>
                        <a:ea typeface="+mn-ea"/>
                      </a:endParaRPr>
                    </a:p>
                  </a:txBody>
                  <a:tcPr anchor="ctr"/>
                </a:tc>
                <a:tc>
                  <a:txBody>
                    <a:bodyPr/>
                    <a:lstStyle/>
                    <a:p>
                      <a:pPr algn="l"/>
                      <a:r>
                        <a:rPr lang="zh-CN" altLang="en-US" sz="1200" dirty="0"/>
                        <a:t>偏置电源，标称值为</a:t>
                      </a:r>
                      <a:r>
                        <a:rPr lang="en-US" altLang="zh-CN" sz="1200" dirty="0"/>
                        <a:t>0.735V</a:t>
                      </a:r>
                      <a:r>
                        <a:rPr lang="zh-CN" altLang="en-US" sz="1200" dirty="0"/>
                        <a:t>，不转换时，该引脚悬空。</a:t>
                      </a:r>
                      <a:endParaRPr lang="zh-CN" altLang="en-US" sz="1200" baseline="0" dirty="0">
                        <a:latin typeface="+mn-ea"/>
                        <a:ea typeface="+mn-ea"/>
                      </a:endParaRPr>
                    </a:p>
                  </a:txBody>
                  <a:tcPr anchor="ctr"/>
                </a:tc>
                <a:extLst>
                  <a:ext uri="{0D108BD9-81ED-4DB2-BD59-A6C34878D82A}">
                    <a16:rowId xmlns:a16="http://schemas.microsoft.com/office/drawing/2014/main" val="4136946209"/>
                  </a:ext>
                </a:extLst>
              </a:tr>
              <a:tr h="315235">
                <a:tc>
                  <a:txBody>
                    <a:bodyPr/>
                    <a:lstStyle/>
                    <a:p>
                      <a:pPr algn="ctr"/>
                      <a:r>
                        <a:rPr lang="en-US" altLang="zh-CN" sz="1200" baseline="0" dirty="0">
                          <a:latin typeface="+mn-ea"/>
                          <a:ea typeface="+mn-ea"/>
                        </a:rPr>
                        <a:t>3</a:t>
                      </a:r>
                      <a:endParaRPr lang="zh-CN" altLang="en-US" sz="1200" baseline="0" dirty="0">
                        <a:latin typeface="+mn-ea"/>
                        <a:ea typeface="+mn-ea"/>
                      </a:endParaRPr>
                    </a:p>
                  </a:txBody>
                  <a:tcPr anchor="ctr"/>
                </a:tc>
                <a:tc>
                  <a:txBody>
                    <a:bodyPr/>
                    <a:lstStyle/>
                    <a:p>
                      <a:pPr algn="ctr"/>
                      <a:r>
                        <a:rPr lang="en-US" altLang="zh-CN" sz="1200" baseline="0" dirty="0"/>
                        <a:t>T-</a:t>
                      </a:r>
                      <a:endParaRPr lang="zh-CN" altLang="en-US" sz="1200" baseline="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热电偶输入负端。</a:t>
                      </a:r>
                    </a:p>
                  </a:txBody>
                  <a:tcPr anchor="ctr"/>
                </a:tc>
                <a:extLst>
                  <a:ext uri="{0D108BD9-81ED-4DB2-BD59-A6C34878D82A}">
                    <a16:rowId xmlns:a16="http://schemas.microsoft.com/office/drawing/2014/main" val="38283079"/>
                  </a:ext>
                </a:extLst>
              </a:tr>
              <a:tr h="315235">
                <a:tc>
                  <a:txBody>
                    <a:bodyPr/>
                    <a:lstStyle/>
                    <a:p>
                      <a:pPr algn="ctr"/>
                      <a:r>
                        <a:rPr lang="en-US" altLang="zh-CN" sz="1200" baseline="0" dirty="0">
                          <a:latin typeface="+mn-ea"/>
                          <a:ea typeface="+mn-ea"/>
                        </a:rPr>
                        <a:t>4</a:t>
                      </a:r>
                      <a:endParaRPr lang="zh-CN" altLang="en-US" sz="1200" baseline="0" dirty="0">
                        <a:latin typeface="+mn-ea"/>
                        <a:ea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a:t>T+</a:t>
                      </a:r>
                      <a:endParaRPr lang="zh-CN" altLang="en-US" sz="1200" baseline="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热电偶输入正端。</a:t>
                      </a:r>
                    </a:p>
                  </a:txBody>
                  <a:tcPr anchor="ctr"/>
                </a:tc>
                <a:extLst>
                  <a:ext uri="{0D108BD9-81ED-4DB2-BD59-A6C34878D82A}">
                    <a16:rowId xmlns:a16="http://schemas.microsoft.com/office/drawing/2014/main" val="110428968"/>
                  </a:ext>
                </a:extLst>
              </a:tr>
              <a:tr h="315235">
                <a:tc>
                  <a:txBody>
                    <a:bodyPr/>
                    <a:lstStyle/>
                    <a:p>
                      <a:pPr algn="ctr"/>
                      <a:r>
                        <a:rPr lang="en-US" altLang="zh-CN" sz="1200" baseline="0" dirty="0">
                          <a:latin typeface="+mn-ea"/>
                          <a:ea typeface="+mn-ea"/>
                        </a:rPr>
                        <a:t>5</a:t>
                      </a:r>
                      <a:endParaRPr lang="zh-CN" altLang="en-US" sz="1200" baseline="0" dirty="0">
                        <a:latin typeface="+mn-ea"/>
                        <a:ea typeface="+mn-ea"/>
                      </a:endParaRPr>
                    </a:p>
                  </a:txBody>
                  <a:tcPr anchor="ctr"/>
                </a:tc>
                <a:tc>
                  <a:txBody>
                    <a:bodyPr/>
                    <a:lstStyle/>
                    <a:p>
                      <a:pPr algn="ctr"/>
                      <a:r>
                        <a:rPr lang="en-US" altLang="zh-CN" sz="1200" dirty="0"/>
                        <a:t>AVDD</a:t>
                      </a:r>
                      <a:endParaRPr lang="zh-CN" altLang="en-US" sz="1200" baseline="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模拟供电电源，用</a:t>
                      </a:r>
                      <a:r>
                        <a:rPr lang="en-US" altLang="zh-CN" sz="1200" dirty="0"/>
                        <a:t>0.1</a:t>
                      </a:r>
                      <a:r>
                        <a:rPr lang="el-GR" altLang="zh-CN" sz="1200" dirty="0"/>
                        <a:t>μ</a:t>
                      </a:r>
                      <a:r>
                        <a:rPr lang="en-US" altLang="zh-CN" sz="1200" dirty="0"/>
                        <a:t>F</a:t>
                      </a:r>
                      <a:r>
                        <a:rPr lang="zh-CN" altLang="en-US" sz="1200" dirty="0"/>
                        <a:t>电容旁路至</a:t>
                      </a:r>
                      <a:r>
                        <a:rPr lang="en-US" altLang="zh-CN" sz="1200" dirty="0"/>
                        <a:t>AGND</a:t>
                      </a:r>
                      <a:r>
                        <a:rPr lang="zh-CN" altLang="en-US" sz="1200" dirty="0"/>
                        <a:t>。</a:t>
                      </a:r>
                    </a:p>
                  </a:txBody>
                  <a:tcPr anchor="ctr"/>
                </a:tc>
                <a:extLst>
                  <a:ext uri="{0D108BD9-81ED-4DB2-BD59-A6C34878D82A}">
                    <a16:rowId xmlns:a16="http://schemas.microsoft.com/office/drawing/2014/main" val="4133899930"/>
                  </a:ext>
                </a:extLst>
              </a:tr>
              <a:tr h="315235">
                <a:tc>
                  <a:txBody>
                    <a:bodyPr/>
                    <a:lstStyle/>
                    <a:p>
                      <a:pPr algn="ctr"/>
                      <a:r>
                        <a:rPr lang="en-US" altLang="zh-CN" sz="1200" baseline="0" dirty="0">
                          <a:latin typeface="+mn-ea"/>
                          <a:ea typeface="+mn-ea"/>
                        </a:rPr>
                        <a:t>6</a:t>
                      </a:r>
                      <a:endParaRPr lang="zh-CN" altLang="en-US" sz="1200" baseline="0" dirty="0">
                        <a:latin typeface="+mn-ea"/>
                        <a:ea typeface="+mn-ea"/>
                      </a:endParaRPr>
                    </a:p>
                  </a:txBody>
                  <a:tcPr anchor="ctr"/>
                </a:tc>
                <a:tc>
                  <a:txBody>
                    <a:bodyPr/>
                    <a:lstStyle/>
                    <a:p>
                      <a:pPr algn="ctr"/>
                      <a:r>
                        <a:rPr lang="en-US" altLang="zh-CN" sz="1200" dirty="0"/>
                        <a:t>DNC</a:t>
                      </a:r>
                      <a:endParaRPr lang="zh-CN" altLang="en-US" sz="1200" baseline="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不连接。</a:t>
                      </a:r>
                    </a:p>
                  </a:txBody>
                  <a:tcPr anchor="ctr"/>
                </a:tc>
                <a:extLst>
                  <a:ext uri="{0D108BD9-81ED-4DB2-BD59-A6C34878D82A}">
                    <a16:rowId xmlns:a16="http://schemas.microsoft.com/office/drawing/2014/main" val="1116691691"/>
                  </a:ext>
                </a:extLst>
              </a:tr>
              <a:tr h="315235">
                <a:tc>
                  <a:txBody>
                    <a:bodyPr/>
                    <a:lstStyle/>
                    <a:p>
                      <a:pPr algn="ctr"/>
                      <a:r>
                        <a:rPr lang="en-US" altLang="zh-CN" sz="1200" baseline="0" dirty="0">
                          <a:latin typeface="+mn-ea"/>
                          <a:ea typeface="+mn-ea"/>
                        </a:rPr>
                        <a:t>7</a:t>
                      </a:r>
                      <a:endParaRPr lang="zh-CN" altLang="en-US" sz="1200" baseline="0" dirty="0">
                        <a:latin typeface="+mn-ea"/>
                        <a:ea typeface="+mn-ea"/>
                      </a:endParaRPr>
                    </a:p>
                  </a:txBody>
                  <a:tcPr anchor="ctr"/>
                </a:tc>
                <a:tc>
                  <a:txBody>
                    <a:bodyPr/>
                    <a:lstStyle/>
                    <a:p>
                      <a:pPr algn="ctr"/>
                      <a:r>
                        <a:rPr lang="en-US" altLang="zh-CN" sz="1200" dirty="0"/>
                        <a:t>DRDY</a:t>
                      </a:r>
                      <a:endParaRPr lang="zh-CN" altLang="en-US" sz="1200" baseline="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数据就绪输出。</a:t>
                      </a:r>
                    </a:p>
                  </a:txBody>
                  <a:tcPr anchor="ctr"/>
                </a:tc>
                <a:extLst>
                  <a:ext uri="{0D108BD9-81ED-4DB2-BD59-A6C34878D82A}">
                    <a16:rowId xmlns:a16="http://schemas.microsoft.com/office/drawing/2014/main" val="907902945"/>
                  </a:ext>
                </a:extLst>
              </a:tr>
              <a:tr h="315235">
                <a:tc>
                  <a:txBody>
                    <a:bodyPr/>
                    <a:lstStyle/>
                    <a:p>
                      <a:pPr algn="ctr"/>
                      <a:r>
                        <a:rPr lang="en-US" altLang="zh-CN" sz="1200" baseline="0" dirty="0">
                          <a:latin typeface="+mn-ea"/>
                          <a:ea typeface="+mn-ea"/>
                        </a:rPr>
                        <a:t>8</a:t>
                      </a:r>
                      <a:endParaRPr lang="zh-CN" altLang="en-US" sz="1200" baseline="0" dirty="0">
                        <a:latin typeface="+mn-ea"/>
                        <a:ea typeface="+mn-ea"/>
                      </a:endParaRPr>
                    </a:p>
                  </a:txBody>
                  <a:tcPr anchor="ctr"/>
                </a:tc>
                <a:tc>
                  <a:txBody>
                    <a:bodyPr/>
                    <a:lstStyle/>
                    <a:p>
                      <a:pPr algn="ctr"/>
                      <a:r>
                        <a:rPr lang="en-US" altLang="zh-CN" sz="1200" dirty="0"/>
                        <a:t>DVDD</a:t>
                      </a:r>
                      <a:endParaRPr lang="zh-CN" altLang="en-US" sz="1200" baseline="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数值供电电源，用</a:t>
                      </a:r>
                      <a:r>
                        <a:rPr lang="en-US" altLang="zh-CN" sz="1200" dirty="0"/>
                        <a:t>0.1</a:t>
                      </a:r>
                      <a:r>
                        <a:rPr lang="el-GR" altLang="zh-CN" sz="1200" dirty="0"/>
                        <a:t>μ</a:t>
                      </a:r>
                      <a:r>
                        <a:rPr lang="en-US" altLang="zh-CN" sz="1200" dirty="0"/>
                        <a:t>F</a:t>
                      </a:r>
                      <a:r>
                        <a:rPr lang="zh-CN" altLang="en-US" sz="1200" dirty="0"/>
                        <a:t>电容旁路至</a:t>
                      </a:r>
                      <a:r>
                        <a:rPr lang="en-US" altLang="zh-CN" sz="1200" dirty="0"/>
                        <a:t>DGND</a:t>
                      </a:r>
                      <a:r>
                        <a:rPr lang="zh-CN" altLang="en-US" sz="1200" dirty="0"/>
                        <a:t>。</a:t>
                      </a:r>
                    </a:p>
                  </a:txBody>
                  <a:tcPr anchor="ctr"/>
                </a:tc>
                <a:extLst>
                  <a:ext uri="{0D108BD9-81ED-4DB2-BD59-A6C34878D82A}">
                    <a16:rowId xmlns:a16="http://schemas.microsoft.com/office/drawing/2014/main" val="1629782318"/>
                  </a:ext>
                </a:extLst>
              </a:tr>
              <a:tr h="315235">
                <a:tc>
                  <a:txBody>
                    <a:bodyPr/>
                    <a:lstStyle/>
                    <a:p>
                      <a:pPr algn="ctr"/>
                      <a:r>
                        <a:rPr lang="en-US" altLang="zh-CN" sz="1200" baseline="0" dirty="0">
                          <a:latin typeface="+mn-ea"/>
                          <a:ea typeface="+mn-ea"/>
                        </a:rPr>
                        <a:t>9</a:t>
                      </a:r>
                      <a:endParaRPr lang="zh-CN" altLang="en-US" sz="1200" baseline="0" dirty="0">
                        <a:latin typeface="+mn-ea"/>
                        <a:ea typeface="+mn-ea"/>
                      </a:endParaRPr>
                    </a:p>
                  </a:txBody>
                  <a:tcPr anchor="ctr"/>
                </a:tc>
                <a:tc>
                  <a:txBody>
                    <a:bodyPr/>
                    <a:lstStyle/>
                    <a:p>
                      <a:pPr algn="ctr"/>
                      <a:r>
                        <a:rPr lang="en-US" altLang="zh-CN" sz="1200" dirty="0"/>
                        <a:t>CS</a:t>
                      </a:r>
                      <a:endParaRPr lang="zh-CN" altLang="en-US" sz="1200" baseline="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片选。</a:t>
                      </a:r>
                      <a:r>
                        <a:rPr lang="en-US" altLang="zh-CN" sz="1200" dirty="0"/>
                        <a:t>CS</a:t>
                      </a:r>
                      <a:r>
                        <a:rPr lang="zh-CN" altLang="en-US" sz="1200" dirty="0"/>
                        <a:t>为低电平时，使能串口。</a:t>
                      </a:r>
                    </a:p>
                  </a:txBody>
                  <a:tcPr anchor="ctr"/>
                </a:tc>
                <a:extLst>
                  <a:ext uri="{0D108BD9-81ED-4DB2-BD59-A6C34878D82A}">
                    <a16:rowId xmlns:a16="http://schemas.microsoft.com/office/drawing/2014/main" val="2493387460"/>
                  </a:ext>
                </a:extLst>
              </a:tr>
              <a:tr h="315235">
                <a:tc>
                  <a:txBody>
                    <a:bodyPr/>
                    <a:lstStyle/>
                    <a:p>
                      <a:pPr algn="ctr"/>
                      <a:r>
                        <a:rPr lang="en-US" altLang="zh-CN" sz="1200" baseline="0" dirty="0">
                          <a:latin typeface="+mn-ea"/>
                          <a:ea typeface="+mn-ea"/>
                        </a:rPr>
                        <a:t>10</a:t>
                      </a:r>
                      <a:endParaRPr lang="zh-CN" altLang="en-US" sz="1200" baseline="0" dirty="0">
                        <a:latin typeface="+mn-ea"/>
                        <a:ea typeface="+mn-ea"/>
                      </a:endParaRPr>
                    </a:p>
                  </a:txBody>
                  <a:tcPr anchor="ctr"/>
                </a:tc>
                <a:tc>
                  <a:txBody>
                    <a:bodyPr/>
                    <a:lstStyle/>
                    <a:p>
                      <a:pPr algn="ctr"/>
                      <a:r>
                        <a:rPr lang="en-US" altLang="zh-CN" sz="1200" dirty="0"/>
                        <a:t>SCK</a:t>
                      </a:r>
                      <a:endParaRPr lang="zh-CN" altLang="en-US" sz="1200" baseline="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串行时钟输入。</a:t>
                      </a:r>
                    </a:p>
                  </a:txBody>
                  <a:tcPr anchor="ctr"/>
                </a:tc>
                <a:extLst>
                  <a:ext uri="{0D108BD9-81ED-4DB2-BD59-A6C34878D82A}">
                    <a16:rowId xmlns:a16="http://schemas.microsoft.com/office/drawing/2014/main" val="3950977330"/>
                  </a:ext>
                </a:extLst>
              </a:tr>
              <a:tr h="315235">
                <a:tc>
                  <a:txBody>
                    <a:bodyPr/>
                    <a:lstStyle/>
                    <a:p>
                      <a:pPr algn="ctr"/>
                      <a:r>
                        <a:rPr lang="en-US" altLang="zh-CN" sz="1200" baseline="0" dirty="0">
                          <a:latin typeface="+mn-ea"/>
                          <a:ea typeface="+mn-ea"/>
                        </a:rPr>
                        <a:t>11</a:t>
                      </a:r>
                      <a:endParaRPr lang="zh-CN" altLang="en-US" sz="1200" baseline="0" dirty="0">
                        <a:latin typeface="+mn-ea"/>
                        <a:ea typeface="+mn-ea"/>
                      </a:endParaRPr>
                    </a:p>
                  </a:txBody>
                  <a:tcPr anchor="ctr"/>
                </a:tc>
                <a:tc>
                  <a:txBody>
                    <a:bodyPr/>
                    <a:lstStyle/>
                    <a:p>
                      <a:pPr algn="ctr"/>
                      <a:r>
                        <a:rPr lang="en-US" altLang="zh-CN" sz="1200" dirty="0"/>
                        <a:t>SDO</a:t>
                      </a:r>
                      <a:endParaRPr lang="zh-CN" altLang="en-US" sz="1200" baseline="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串行数据输出。</a:t>
                      </a:r>
                    </a:p>
                  </a:txBody>
                  <a:tcPr anchor="ctr"/>
                </a:tc>
                <a:extLst>
                  <a:ext uri="{0D108BD9-81ED-4DB2-BD59-A6C34878D82A}">
                    <a16:rowId xmlns:a16="http://schemas.microsoft.com/office/drawing/2014/main" val="1853409533"/>
                  </a:ext>
                </a:extLst>
              </a:tr>
              <a:tr h="315235">
                <a:tc>
                  <a:txBody>
                    <a:bodyPr/>
                    <a:lstStyle/>
                    <a:p>
                      <a:pPr algn="ctr"/>
                      <a:r>
                        <a:rPr lang="en-US" altLang="zh-CN" sz="1200" baseline="0" dirty="0">
                          <a:latin typeface="+mn-ea"/>
                          <a:ea typeface="+mn-ea"/>
                        </a:rPr>
                        <a:t>12</a:t>
                      </a:r>
                      <a:endParaRPr lang="zh-CN" altLang="en-US" sz="1200" baseline="0" dirty="0">
                        <a:latin typeface="+mn-ea"/>
                        <a:ea typeface="+mn-ea"/>
                      </a:endParaRPr>
                    </a:p>
                  </a:txBody>
                  <a:tcPr anchor="ctr"/>
                </a:tc>
                <a:tc>
                  <a:txBody>
                    <a:bodyPr/>
                    <a:lstStyle/>
                    <a:p>
                      <a:pPr algn="ctr"/>
                      <a:r>
                        <a:rPr lang="en-US" altLang="zh-CN" sz="1200" dirty="0"/>
                        <a:t>SDI</a:t>
                      </a:r>
                      <a:endParaRPr lang="zh-CN" altLang="en-US" sz="1200" baseline="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串行数据输入。</a:t>
                      </a:r>
                    </a:p>
                  </a:txBody>
                  <a:tcPr anchor="ctr"/>
                </a:tc>
                <a:extLst>
                  <a:ext uri="{0D108BD9-81ED-4DB2-BD59-A6C34878D82A}">
                    <a16:rowId xmlns:a16="http://schemas.microsoft.com/office/drawing/2014/main" val="2922684517"/>
                  </a:ext>
                </a:extLst>
              </a:tr>
              <a:tr h="315235">
                <a:tc>
                  <a:txBody>
                    <a:bodyPr/>
                    <a:lstStyle/>
                    <a:p>
                      <a:pPr algn="ctr"/>
                      <a:r>
                        <a:rPr lang="en-US" altLang="zh-CN" sz="1200" baseline="0" dirty="0">
                          <a:latin typeface="+mn-ea"/>
                          <a:ea typeface="+mn-ea"/>
                        </a:rPr>
                        <a:t>13</a:t>
                      </a:r>
                      <a:endParaRPr lang="zh-CN" altLang="en-US" sz="1200" baseline="0" dirty="0">
                        <a:latin typeface="+mn-ea"/>
                        <a:ea typeface="+mn-ea"/>
                      </a:endParaRPr>
                    </a:p>
                  </a:txBody>
                  <a:tcPr anchor="ctr"/>
                </a:tc>
                <a:tc>
                  <a:txBody>
                    <a:bodyPr/>
                    <a:lstStyle/>
                    <a:p>
                      <a:pPr algn="ctr"/>
                      <a:r>
                        <a:rPr lang="en-US" altLang="zh-CN" sz="1200" dirty="0"/>
                        <a:t>FAULT</a:t>
                      </a:r>
                      <a:endParaRPr lang="zh-CN" altLang="en-US" sz="1200" baseline="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电缆、热电偶或温度故障指示输出。</a:t>
                      </a:r>
                    </a:p>
                  </a:txBody>
                  <a:tcPr anchor="ctr"/>
                </a:tc>
                <a:extLst>
                  <a:ext uri="{0D108BD9-81ED-4DB2-BD59-A6C34878D82A}">
                    <a16:rowId xmlns:a16="http://schemas.microsoft.com/office/drawing/2014/main" val="627269764"/>
                  </a:ext>
                </a:extLst>
              </a:tr>
              <a:tr h="315235">
                <a:tc>
                  <a:txBody>
                    <a:bodyPr/>
                    <a:lstStyle/>
                    <a:p>
                      <a:pPr algn="ctr"/>
                      <a:r>
                        <a:rPr lang="en-US" altLang="zh-CN" sz="1200" baseline="0" dirty="0">
                          <a:latin typeface="+mn-ea"/>
                          <a:ea typeface="+mn-ea"/>
                        </a:rPr>
                        <a:t>14</a:t>
                      </a:r>
                      <a:endParaRPr lang="zh-CN" altLang="en-US" sz="1200" baseline="0" dirty="0">
                        <a:latin typeface="+mn-ea"/>
                        <a:ea typeface="+mn-ea"/>
                      </a:endParaRPr>
                    </a:p>
                  </a:txBody>
                  <a:tcPr anchor="ctr"/>
                </a:tc>
                <a:tc>
                  <a:txBody>
                    <a:bodyPr/>
                    <a:lstStyle/>
                    <a:p>
                      <a:pPr algn="ctr"/>
                      <a:r>
                        <a:rPr lang="en-US" altLang="zh-CN" sz="1200" dirty="0"/>
                        <a:t>DGND</a:t>
                      </a:r>
                      <a:endParaRPr lang="zh-CN" altLang="en-US" sz="1200" baseline="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数字地。</a:t>
                      </a:r>
                    </a:p>
                  </a:txBody>
                  <a:tcPr anchor="ctr"/>
                </a:tc>
                <a:extLst>
                  <a:ext uri="{0D108BD9-81ED-4DB2-BD59-A6C34878D82A}">
                    <a16:rowId xmlns:a16="http://schemas.microsoft.com/office/drawing/2014/main" val="726180098"/>
                  </a:ext>
                </a:extLst>
              </a:tr>
            </a:tbl>
          </a:graphicData>
        </a:graphic>
      </p:graphicFrame>
    </p:spTree>
    <p:extLst>
      <p:ext uri="{BB962C8B-B14F-4D97-AF65-F5344CB8AC3E}">
        <p14:creationId xmlns:p14="http://schemas.microsoft.com/office/powerpoint/2010/main" val="25170355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4098</TotalTime>
  <Words>7497</Words>
  <Application>Microsoft Office PowerPoint</Application>
  <PresentationFormat>宽屏</PresentationFormat>
  <Paragraphs>655</Paragraphs>
  <Slides>42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FZHTJW--GB1-0</vt:lpstr>
      <vt:lpstr>Arial</vt:lpstr>
      <vt:lpstr>Consolas</vt:lpstr>
      <vt:lpstr>Wingdings</vt:lpstr>
      <vt:lpstr>WPS</vt:lpstr>
      <vt:lpstr>PowerPoint 演示文稿</vt:lpstr>
      <vt:lpstr>一、什么是热电偶</vt:lpstr>
      <vt:lpstr>二、热电偶的工作原理</vt:lpstr>
      <vt:lpstr>二、热电偶的工作原理</vt:lpstr>
      <vt:lpstr>二、热电偶的工作原理</vt:lpstr>
      <vt:lpstr>三、如何进行温度换算</vt:lpstr>
      <vt:lpstr>三、热电偶测温实例</vt:lpstr>
      <vt:lpstr>五、MAX31856</vt:lpstr>
      <vt:lpstr>五、MAX31856</vt:lpstr>
      <vt:lpstr>五、MAX31856</vt:lpstr>
      <vt:lpstr>五、MAX31856</vt:lpstr>
      <vt:lpstr>五、MAX31856（内部寄存器）</vt:lpstr>
      <vt:lpstr>五、MAX31856（故障状态寄存器）</vt:lpstr>
      <vt:lpstr>五、MAX31856（故障状态寄存器）</vt:lpstr>
      <vt:lpstr>五、MAX31856（故障状态寄存器）</vt:lpstr>
      <vt:lpstr>五、MAX31856（配置0寄存器）</vt:lpstr>
      <vt:lpstr>五、MAX31856（配置0寄存器）</vt:lpstr>
      <vt:lpstr>五、MAX31856（配置0寄存器）</vt:lpstr>
      <vt:lpstr>五、MAX31856（配置0寄存器）</vt:lpstr>
      <vt:lpstr>五、MAX31856（配置1寄存器）</vt:lpstr>
      <vt:lpstr>五、MAX31856（配置1寄存器）</vt:lpstr>
      <vt:lpstr>五、MAX31856（故障屏蔽寄存器）</vt:lpstr>
      <vt:lpstr>五、MAX31856（故障屏蔽寄存器）</vt:lpstr>
      <vt:lpstr>五、MAX31856（冷端上限/下限故障寄存器）</vt:lpstr>
      <vt:lpstr>五、MAX31856（线性化温度上限故障寄存器）</vt:lpstr>
      <vt:lpstr>五、MAX31856（线性化温度下限故障寄存器）</vt:lpstr>
      <vt:lpstr>五、MAX31856（冷端温度偏移寄存器）</vt:lpstr>
      <vt:lpstr>五、MAX31856（冷端温度寄存器）</vt:lpstr>
      <vt:lpstr>五、MAX31856（线性化TC温度寄存器）</vt:lpstr>
      <vt:lpstr>五、MAX31856（SPI时序）</vt:lpstr>
      <vt:lpstr>五、MAX31856（SPI时序）</vt:lpstr>
      <vt:lpstr>五、MAX31856（开发板）</vt:lpstr>
      <vt:lpstr>五、MAX31856（SPI通信程序）</vt:lpstr>
      <vt:lpstr>五、MAX31856（SPI通信程序）</vt:lpstr>
      <vt:lpstr>五、MAX31856（SPI通信程序）</vt:lpstr>
      <vt:lpstr>五、MAX31856（读取冷端温度程序）</vt:lpstr>
      <vt:lpstr>五、MAX31856（读取线性化温度程序）</vt:lpstr>
      <vt:lpstr>五、MAX31856（更改传感器类型程序）</vt:lpstr>
      <vt:lpstr>五、MAX31856（冷端温度上下限程序）</vt:lpstr>
      <vt:lpstr>五、MAX31856（线性化温度上下限程序）</vt:lpstr>
      <vt:lpstr>五、MAX31856（冷端温度偏移程序）</vt:lpstr>
      <vt:lpstr>五、MAX31856（写入冷端温度程序）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346</cp:revision>
  <dcterms:created xsi:type="dcterms:W3CDTF">2019-06-19T02:08:00Z</dcterms:created>
  <dcterms:modified xsi:type="dcterms:W3CDTF">2025-04-10T05:44:55Z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BD2D6C38782A48A09E4294D079530AD5_11</vt:lpwstr>
  </property>
</Properties>
</file>