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F56B-7CEE-4E7A-AE53-F2FDAB271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B47E7-565B-4C8E-ADB2-05E126510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EC90-29E2-4ECC-8A83-92F8A325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4A89-8842-4C44-820F-A9E7AA3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8DD-0715-449C-98D3-6452867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1038-065C-4134-B6FB-F52917B3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EFCA6-C771-47E6-AA09-1AAC8B9C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AF7C-CF7A-4B33-AEC1-0B591E81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2122-6E79-4611-AF37-0A04373B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8FD3-14CE-4D35-A4D4-DF85522C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B7044-05DB-4B62-9820-BEFD996F5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14641-E38A-4029-A26E-8DBE3AC7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75BB-841D-4179-B979-19EEA02F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2CE-B338-44C5-84D1-473BE91D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2FDB-77BC-45DD-B8B0-BEE073FE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7995-635F-4230-9874-77A7FFD2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ED49-AE7E-49DF-A7BB-3C87E168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F43C-70BC-4807-8167-4C478BA2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5907-7E9E-45AB-9B67-B34A650B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13A0-7E14-4F8E-BAF7-138E39A9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EC7B-EC1F-4D45-8843-B175FCF1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1594-E3AE-422F-9BC1-1D888DC6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72DE-FC27-417C-8C44-CD9DB33D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0525-BDF8-4344-8B60-AE8EC2D6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34DB-ACFE-4CDA-9F2D-9BF19551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CED5-ED6A-4DA5-8989-6FD0C11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6BF9-1DAA-4A4D-904D-6799D120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C84D7-1E8B-45DD-ACF4-28D0A5AD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0742-1D91-4C7B-854D-D6D012B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934DA-3C30-4800-8B03-4131EA62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407E-AFC0-4612-B8C9-1A57E67A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D0F-08AB-41A2-A720-364FD6D2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5014-ACE2-489B-B3A5-B0523C57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D9C7C-A58B-49CB-9EA8-740ED21C0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95C6-38A5-49E9-BC21-F93D03B8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1FFC5-C02B-4F70-AB7F-ABA440DCB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D5667-A309-41B3-BDCB-E6339516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96633-3B5F-4E0C-9E16-4DC4423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143C-6A1B-492C-9624-B820DF13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9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E4D-F478-4214-B214-231C89B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09D1-1482-48AC-B81C-B9B32896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8E1D-3F7A-4AC9-A53A-496CC79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ED9EB-AA2F-42D6-8BB8-2F17AC1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C5DAE-51AF-41D5-AC2D-2A032F42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4F157-982C-41A1-ADA7-8CAE0B09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A484-6A81-4181-81F5-EF292B4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9CD5-0125-4431-B0B9-CD81A49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ECD6-9925-4D62-ABC2-607DED33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B7C00-52EF-4B02-8806-0FB2D9B35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27E3-88AB-4542-B457-7254E3C3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1735-4581-4C86-928A-03B82D40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F3A4-89D1-4C56-893D-9B75F947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4FA1-AB01-4BDF-946A-6F6EE533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AC78F-784F-469A-9CEF-5289717C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8FE00-54CB-403C-8945-D8A9ABF8C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06F0-21F7-40F5-B208-59808330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0A12-D184-4A89-BCA4-B0CC9B8E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7A1B-39AB-401B-A486-0476862F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6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18AD9-0016-44FC-98F8-479DDF87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2DD0-46B7-44B5-87F4-204C7B40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59AA-2A48-48EF-A8B5-165C7D8A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2D2D-B80F-4D5E-8B7E-B52FD4F4F54E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7E3B-2BAE-4D52-80D8-CAD39C99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6F84-23E7-437D-921E-990D55BCC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ACF2-0C53-412B-BFA0-F2D2AC0A2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DCEFE5-3D31-4EDA-A5D5-E9E3C58E42C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031235" y="1217204"/>
            <a:ext cx="2612120" cy="24623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4C11E-0655-4F62-A06F-721503CFD4AC}"/>
              </a:ext>
            </a:extLst>
          </p:cNvPr>
          <p:cNvCxnSpPr>
            <a:cxnSpLocks/>
          </p:cNvCxnSpPr>
          <p:nvPr/>
        </p:nvCxnSpPr>
        <p:spPr>
          <a:xfrm flipV="1">
            <a:off x="4048070" y="2243080"/>
            <a:ext cx="2592610" cy="2369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04CAF7-651D-4E73-82FB-A303C7158629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089184" y="3723590"/>
            <a:ext cx="2554171" cy="1498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C3FB0D-D605-457E-9555-927F0A5A57F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77956" y="5408928"/>
            <a:ext cx="2573789" cy="2184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E8538-2496-4724-80B3-553D012C2D41}"/>
              </a:ext>
            </a:extLst>
          </p:cNvPr>
          <p:cNvSpPr/>
          <p:nvPr/>
        </p:nvSpPr>
        <p:spPr>
          <a:xfrm>
            <a:off x="493687" y="1160753"/>
            <a:ext cx="3595497" cy="512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7EC29-8684-409C-9D48-8055D0093A6C}"/>
              </a:ext>
            </a:extLst>
          </p:cNvPr>
          <p:cNvSpPr/>
          <p:nvPr/>
        </p:nvSpPr>
        <p:spPr>
          <a:xfrm>
            <a:off x="1356379" y="174904"/>
            <a:ext cx="1870113" cy="679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Instance</a:t>
            </a:r>
          </a:p>
          <a:p>
            <a:pPr algn="ctr"/>
            <a:r>
              <a:rPr lang="en-GB" dirty="0"/>
              <a:t>(actual class =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D499DF-D6BA-440D-9D6C-82847D52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67876"/>
              </p:ext>
            </p:extLst>
          </p:nvPr>
        </p:nvGraphicFramePr>
        <p:xfrm>
          <a:off x="671236" y="1345311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C75983-978E-438D-8A2A-9BC331A3888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291436" y="854274"/>
            <a:ext cx="0" cy="306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DAD64-88A5-4861-8267-06CF554C96E0}"/>
              </a:ext>
            </a:extLst>
          </p:cNvPr>
          <p:cNvSpPr/>
          <p:nvPr/>
        </p:nvSpPr>
        <p:spPr>
          <a:xfrm>
            <a:off x="4580712" y="1007513"/>
            <a:ext cx="1535186" cy="550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Majority Vote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6D57B2-ACBC-4EDC-BE1C-303C2036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12123"/>
              </p:ext>
            </p:extLst>
          </p:nvPr>
        </p:nvGraphicFramePr>
        <p:xfrm>
          <a:off x="6643355" y="816455"/>
          <a:ext cx="3017006" cy="8014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8503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08503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 + 1 = 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 + 1 + 1 = </a:t>
                      </a:r>
                      <a:br>
                        <a:rPr lang="en-GB" sz="1200" dirty="0"/>
                      </a:br>
                      <a:r>
                        <a:rPr lang="en-GB" sz="1200" b="1" u="sn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AE961E7-AE96-4A4A-BB20-46FBB7733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85786"/>
              </p:ext>
            </p:extLst>
          </p:nvPr>
        </p:nvGraphicFramePr>
        <p:xfrm>
          <a:off x="2382532" y="1345310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CDAD7-0FAD-4015-A90D-B3BDFE570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33375"/>
              </p:ext>
            </p:extLst>
          </p:nvPr>
        </p:nvGraphicFramePr>
        <p:xfrm>
          <a:off x="681502" y="3030650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C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0.75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672EA8B-D7BC-4923-A974-E8B268286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3400"/>
              </p:ext>
            </p:extLst>
          </p:nvPr>
        </p:nvGraphicFramePr>
        <p:xfrm>
          <a:off x="2392798" y="3030649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6C9EF5A-846E-417C-9B3C-29A7238E8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38839"/>
              </p:ext>
            </p:extLst>
          </p:nvPr>
        </p:nvGraphicFramePr>
        <p:xfrm>
          <a:off x="1524596" y="4658537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4991CB9-8199-4861-B0AC-8E10C6C0B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1297"/>
              </p:ext>
            </p:extLst>
          </p:nvPr>
        </p:nvGraphicFramePr>
        <p:xfrm>
          <a:off x="6651745" y="1847604"/>
          <a:ext cx="3025396" cy="801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0.6 + 0.9 = 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0.8 + 0.5 + 0.75 = </a:t>
                      </a:r>
                      <a:r>
                        <a:rPr lang="en-GB" sz="1200" b="1" u="sng" dirty="0"/>
                        <a:t>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8C82A1E-3847-4463-B5FC-BF13D5B30792}"/>
              </a:ext>
            </a:extLst>
          </p:cNvPr>
          <p:cNvSpPr/>
          <p:nvPr/>
        </p:nvSpPr>
        <p:spPr>
          <a:xfrm>
            <a:off x="4580712" y="2034413"/>
            <a:ext cx="1535186" cy="6566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Proportional Votes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E05C94-8599-407B-A777-2F36ED43BC5D}"/>
              </a:ext>
            </a:extLst>
          </p:cNvPr>
          <p:cNvSpPr/>
          <p:nvPr/>
        </p:nvSpPr>
        <p:spPr>
          <a:xfrm>
            <a:off x="4580712" y="3361148"/>
            <a:ext cx="1535186" cy="1024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Probabilities</a:t>
            </a:r>
          </a:p>
          <a:p>
            <a:pPr algn="ctr"/>
            <a:r>
              <a:rPr lang="en-GB" dirty="0"/>
              <a:t>(</a:t>
            </a:r>
            <a:r>
              <a:rPr lang="el-GR" dirty="0"/>
              <a:t>α</a:t>
            </a:r>
            <a:r>
              <a:rPr lang="en-GB" dirty="0"/>
              <a:t> = 1)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FA7232D-7A7B-4BB3-9377-C81F4AC9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64138"/>
              </p:ext>
            </p:extLst>
          </p:nvPr>
        </p:nvGraphicFramePr>
        <p:xfrm>
          <a:off x="6643355" y="3106929"/>
          <a:ext cx="3025396" cy="15330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0.8*0.48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0.5*0.3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0.75*0.3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0.6*0.7 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0.9*0.9 =</a:t>
                      </a:r>
                      <a:br>
                        <a:rPr lang="en-GB" sz="1200" dirty="0"/>
                      </a:br>
                      <a:r>
                        <a:rPr lang="en-GB" sz="1200" b="1" u="sng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0.8*0.52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0.5*0.7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0.75*0.7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0.6*0.3 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0.9*0.1 =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1.56</a:t>
                      </a:r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2ED83B4B-5B7A-4B46-B65A-C62414547EE1}"/>
              </a:ext>
            </a:extLst>
          </p:cNvPr>
          <p:cNvSpPr/>
          <p:nvPr/>
        </p:nvSpPr>
        <p:spPr>
          <a:xfrm>
            <a:off x="4580712" y="5029441"/>
            <a:ext cx="1535186" cy="10245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Probabilities</a:t>
            </a:r>
          </a:p>
          <a:p>
            <a:pPr algn="ctr"/>
            <a:r>
              <a:rPr lang="en-GB" dirty="0"/>
              <a:t>(</a:t>
            </a:r>
            <a:r>
              <a:rPr lang="el-GR" dirty="0"/>
              <a:t>α</a:t>
            </a:r>
            <a:r>
              <a:rPr lang="en-GB" dirty="0"/>
              <a:t> = 4)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89041FF-B7AC-4627-93E8-30437D875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2749"/>
              </p:ext>
            </p:extLst>
          </p:nvPr>
        </p:nvGraphicFramePr>
        <p:xfrm>
          <a:off x="6651745" y="4860866"/>
          <a:ext cx="3025396" cy="15330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(0.8*0.48)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(0.5*0.3)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(0.75*0.3)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(0.6*0.7)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(0.9*0.9)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=</a:t>
                      </a:r>
                      <a:br>
                        <a:rPr lang="en-GB" sz="1200" dirty="0"/>
                      </a:br>
                      <a:r>
                        <a:rPr lang="en-GB" sz="1200" b="1" u="sng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(0.8*0.52)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(0.5*0.7)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(0.75*0.7)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(0.6*0.3)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+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(0.9*0.1)</a:t>
                      </a:r>
                      <a:r>
                        <a:rPr lang="en-GB" sz="1200" baseline="30000" dirty="0"/>
                        <a:t>4</a:t>
                      </a:r>
                      <a:r>
                        <a:rPr lang="en-GB" sz="1200" dirty="0"/>
                        <a:t> =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0.12</a:t>
                      </a:r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B16ADB65-4E3F-4BFC-A90D-211B200E023D}"/>
              </a:ext>
            </a:extLst>
          </p:cNvPr>
          <p:cNvSpPr/>
          <p:nvPr/>
        </p:nvSpPr>
        <p:spPr>
          <a:xfrm>
            <a:off x="10040383" y="58723"/>
            <a:ext cx="1870113" cy="6553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Ensemble Predictions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871512-4049-4FB7-B08C-BEDA36C5AB33}"/>
              </a:ext>
            </a:extLst>
          </p:cNvPr>
          <p:cNvSpPr txBox="1"/>
          <p:nvPr/>
        </p:nvSpPr>
        <p:spPr>
          <a:xfrm>
            <a:off x="10553350" y="962272"/>
            <a:ext cx="528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BE4190-417D-4B0E-832B-6AB04CB6078E}"/>
              </a:ext>
            </a:extLst>
          </p:cNvPr>
          <p:cNvSpPr txBox="1"/>
          <p:nvPr/>
        </p:nvSpPr>
        <p:spPr>
          <a:xfrm>
            <a:off x="10553350" y="1992468"/>
            <a:ext cx="528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8B625C-6BC5-4DB0-B2AD-6300B710A356}"/>
              </a:ext>
            </a:extLst>
          </p:cNvPr>
          <p:cNvSpPr txBox="1"/>
          <p:nvPr/>
        </p:nvSpPr>
        <p:spPr>
          <a:xfrm>
            <a:off x="10553349" y="3596373"/>
            <a:ext cx="528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F8AF8-504A-4E53-8E1F-731814FD6063}"/>
              </a:ext>
            </a:extLst>
          </p:cNvPr>
          <p:cNvSpPr txBox="1"/>
          <p:nvPr/>
        </p:nvSpPr>
        <p:spPr>
          <a:xfrm>
            <a:off x="10553349" y="5408928"/>
            <a:ext cx="528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1026" name="Picture 2" descr="Image result for open source tick clipart transparent">
            <a:extLst>
              <a:ext uri="{FF2B5EF4-FFF2-40B4-BE49-F238E27FC236}">
                <a16:creationId xmlns:a16="http://schemas.microsoft.com/office/drawing/2014/main" id="{0ABED917-DB03-4207-A5A3-3290BF37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09" y="5387440"/>
            <a:ext cx="385917" cy="35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 source incorrect clipart transparent">
            <a:extLst>
              <a:ext uri="{FF2B5EF4-FFF2-40B4-BE49-F238E27FC236}">
                <a16:creationId xmlns:a16="http://schemas.microsoft.com/office/drawing/2014/main" id="{81E09A28-1CA4-4A05-A72C-BA7D3BAB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09" y="1035131"/>
            <a:ext cx="283716" cy="2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Image result for open source incorrect clipart transparent">
            <a:extLst>
              <a:ext uri="{FF2B5EF4-FFF2-40B4-BE49-F238E27FC236}">
                <a16:creationId xmlns:a16="http://schemas.microsoft.com/office/drawing/2014/main" id="{AEB3D670-183F-49BF-B1F7-68F4536F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09" y="2036115"/>
            <a:ext cx="283716" cy="2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open source tick clipart transparent">
            <a:extLst>
              <a:ext uri="{FF2B5EF4-FFF2-40B4-BE49-F238E27FC236}">
                <a16:creationId xmlns:a16="http://schemas.microsoft.com/office/drawing/2014/main" id="{07058465-5FD8-4A55-BC77-19D1DCFB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008" y="3619711"/>
            <a:ext cx="385917" cy="35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DCEFE5-3D31-4EDA-A5D5-E9E3C58E42C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077956" y="1225929"/>
            <a:ext cx="2582179" cy="3953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4C11E-0655-4F62-A06F-721503CFD4A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048070" y="2410875"/>
            <a:ext cx="2612065" cy="12627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04CAF7-651D-4E73-82FB-A303C7158629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089184" y="3723590"/>
            <a:ext cx="2554171" cy="1986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C3FB0D-D605-457E-9555-927F0A5A57F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69566" y="5495310"/>
            <a:ext cx="2573789" cy="26727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E8538-2496-4724-80B3-553D012C2D41}"/>
              </a:ext>
            </a:extLst>
          </p:cNvPr>
          <p:cNvSpPr/>
          <p:nvPr/>
        </p:nvSpPr>
        <p:spPr>
          <a:xfrm>
            <a:off x="493687" y="1160753"/>
            <a:ext cx="3595497" cy="512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7EC29-8684-409C-9D48-8055D0093A6C}"/>
              </a:ext>
            </a:extLst>
          </p:cNvPr>
          <p:cNvSpPr/>
          <p:nvPr/>
        </p:nvSpPr>
        <p:spPr>
          <a:xfrm>
            <a:off x="1356379" y="174904"/>
            <a:ext cx="1870113" cy="679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Instance</a:t>
            </a:r>
          </a:p>
          <a:p>
            <a:pPr algn="ctr"/>
            <a:r>
              <a:rPr lang="en-GB" dirty="0"/>
              <a:t>(actual class =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D499DF-D6BA-440D-9D6C-82847D5278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236" y="1345311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C75983-978E-438D-8A2A-9BC331A3888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291436" y="854274"/>
            <a:ext cx="0" cy="306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DAD64-88A5-4861-8267-06CF554C96E0}"/>
              </a:ext>
            </a:extLst>
          </p:cNvPr>
          <p:cNvSpPr/>
          <p:nvPr/>
        </p:nvSpPr>
        <p:spPr>
          <a:xfrm>
            <a:off x="4580712" y="1131338"/>
            <a:ext cx="1535186" cy="550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Majority Vote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6D57B2-ACBC-4EDC-BE1C-303C2036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27759"/>
              </p:ext>
            </p:extLst>
          </p:nvPr>
        </p:nvGraphicFramePr>
        <p:xfrm>
          <a:off x="6660135" y="745869"/>
          <a:ext cx="3017006" cy="960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8503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08503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2334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36318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 + 1 = 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 + 1 + 1 = </a:t>
                      </a:r>
                      <a:br>
                        <a:rPr lang="en-GB" sz="1100" dirty="0"/>
                      </a:br>
                      <a:r>
                        <a:rPr lang="en-GB" sz="1100" b="1" u="sn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  <a:tr h="22206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(0.6)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9424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AE961E7-AE96-4A4A-BB20-46FBB77330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82532" y="1345310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CDAD7-0FAD-4015-A90D-B3BDFE5702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502" y="3030650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C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0.75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672EA8B-D7BC-4923-A974-E8B2682862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2798" y="3030649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6C9EF5A-846E-417C-9B3C-29A7238E8E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596" y="4658537"/>
          <a:ext cx="1487989" cy="1500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629">
                  <a:extLst>
                    <a:ext uri="{9D8B030D-6E8A-4147-A177-3AD203B41FA5}">
                      <a16:colId xmlns:a16="http://schemas.microsoft.com/office/drawing/2014/main" val="2001900752"/>
                    </a:ext>
                  </a:extLst>
                </a:gridCol>
                <a:gridCol w="523360">
                  <a:extLst>
                    <a:ext uri="{9D8B030D-6E8A-4147-A177-3AD203B41FA5}">
                      <a16:colId xmlns:a16="http://schemas.microsoft.com/office/drawing/2014/main" val="351155742"/>
                    </a:ext>
                  </a:extLst>
                </a:gridCol>
              </a:tblGrid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Classifier 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90764"/>
                  </a:ext>
                </a:extLst>
              </a:tr>
              <a:tr h="2431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Train: 0.9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510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352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Prob</a:t>
                      </a:r>
                      <a:r>
                        <a:rPr lang="en-GB" sz="1200" dirty="0"/>
                        <a:t>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4106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03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4991CB9-8199-4861-B0AC-8E10C6C0B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08752"/>
              </p:ext>
            </p:extLst>
          </p:nvPr>
        </p:nvGraphicFramePr>
        <p:xfrm>
          <a:off x="6660135" y="1930815"/>
          <a:ext cx="3025396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128337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 + 0.9 = 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 + 0.5 + 0.75 = </a:t>
                      </a:r>
                      <a:br>
                        <a:rPr lang="en-GB" sz="1100" dirty="0"/>
                      </a:br>
                      <a:r>
                        <a:rPr lang="en-GB" sz="1100" b="1" u="sng" dirty="0"/>
                        <a:t>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(0.58)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38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8C82A1E-3847-4463-B5FC-BF13D5B30792}"/>
              </a:ext>
            </a:extLst>
          </p:cNvPr>
          <p:cNvSpPr/>
          <p:nvPr/>
        </p:nvSpPr>
        <p:spPr>
          <a:xfrm>
            <a:off x="4580712" y="2091563"/>
            <a:ext cx="1535186" cy="6566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Proportional Votes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E05C94-8599-407B-A777-2F36ED43BC5D}"/>
              </a:ext>
            </a:extLst>
          </p:cNvPr>
          <p:cNvSpPr/>
          <p:nvPr/>
        </p:nvSpPr>
        <p:spPr>
          <a:xfrm>
            <a:off x="4580712" y="3361148"/>
            <a:ext cx="1535186" cy="1024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Probabilities</a:t>
            </a:r>
          </a:p>
          <a:p>
            <a:pPr algn="ctr"/>
            <a:r>
              <a:rPr lang="en-GB" dirty="0"/>
              <a:t>(</a:t>
            </a:r>
            <a:r>
              <a:rPr lang="el-GR" dirty="0"/>
              <a:t>α</a:t>
            </a:r>
            <a:r>
              <a:rPr lang="en-GB" dirty="0"/>
              <a:t> = 1)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FA7232D-7A7B-4BB3-9377-C81F4AC9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54207"/>
              </p:ext>
            </p:extLst>
          </p:nvPr>
        </p:nvGraphicFramePr>
        <p:xfrm>
          <a:off x="6643355" y="3106929"/>
          <a:ext cx="3025396" cy="1630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1829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58301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0.8*0.48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0.5*0.3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0.75*0.3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0.6*0.7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0.9*0.9 =</a:t>
                      </a:r>
                      <a:br>
                        <a:rPr lang="en-GB" sz="1100" dirty="0"/>
                      </a:br>
                      <a:r>
                        <a:rPr lang="en-GB" sz="1100" b="1" u="sng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0.8*0.52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0.5*0.7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0.75*0.7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0.6*0.3 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0.9*0.1 =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1.56</a:t>
                      </a:r>
                      <a:endParaRPr lang="en-GB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  <a:tr h="137657"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(0.56)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/>
                        <a:t>(0.44)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35698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2ED83B4B-5B7A-4B46-B65A-C62414547EE1}"/>
              </a:ext>
            </a:extLst>
          </p:cNvPr>
          <p:cNvSpPr/>
          <p:nvPr/>
        </p:nvSpPr>
        <p:spPr>
          <a:xfrm>
            <a:off x="4580712" y="5229974"/>
            <a:ext cx="1535186" cy="10245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Probabilities</a:t>
            </a:r>
          </a:p>
          <a:p>
            <a:pPr algn="ctr"/>
            <a:r>
              <a:rPr lang="en-GB" dirty="0"/>
              <a:t>(</a:t>
            </a:r>
            <a:r>
              <a:rPr lang="el-GR" dirty="0"/>
              <a:t>α</a:t>
            </a:r>
            <a:r>
              <a:rPr lang="en-GB" dirty="0"/>
              <a:t> = 4)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89041FF-B7AC-4627-93E8-30437D875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24485"/>
              </p:ext>
            </p:extLst>
          </p:nvPr>
        </p:nvGraphicFramePr>
        <p:xfrm>
          <a:off x="6643355" y="4947248"/>
          <a:ext cx="3025396" cy="1630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698">
                  <a:extLst>
                    <a:ext uri="{9D8B030D-6E8A-4147-A177-3AD203B41FA5}">
                      <a16:colId xmlns:a16="http://schemas.microsoft.com/office/drawing/2014/main" val="386714572"/>
                    </a:ext>
                  </a:extLst>
                </a:gridCol>
                <a:gridCol w="1512698">
                  <a:extLst>
                    <a:ext uri="{9D8B030D-6E8A-4147-A177-3AD203B41FA5}">
                      <a16:colId xmlns:a16="http://schemas.microsoft.com/office/drawing/2014/main" val="48541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65920"/>
                  </a:ext>
                </a:extLst>
              </a:tr>
              <a:tr h="17537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*0.48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0.5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*0.3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0.75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*0.3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0.6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0.9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*0.9 =</a:t>
                      </a:r>
                      <a:br>
                        <a:rPr lang="en-GB" sz="1100" dirty="0"/>
                      </a:br>
                      <a:r>
                        <a:rPr lang="en-GB" sz="1100" b="1" u="sng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0.8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*0.52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0.5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0.75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*0.7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0.6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*0.3 +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0.9</a:t>
                      </a:r>
                      <a:r>
                        <a:rPr lang="en-GB" sz="1100" baseline="30000" dirty="0"/>
                        <a:t>4</a:t>
                      </a:r>
                      <a:r>
                        <a:rPr lang="en-GB" sz="1100" dirty="0"/>
                        <a:t>*0.1 =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0.58</a:t>
                      </a:r>
                      <a:endParaRPr lang="en-GB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(0.63)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/>
                        <a:t>(0.37)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1563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B16ADB65-4E3F-4BFC-A90D-211B200E023D}"/>
              </a:ext>
            </a:extLst>
          </p:cNvPr>
          <p:cNvSpPr/>
          <p:nvPr/>
        </p:nvSpPr>
        <p:spPr>
          <a:xfrm>
            <a:off x="10040383" y="174904"/>
            <a:ext cx="1870113" cy="643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Ensemble Predictions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871512-4049-4FB7-B08C-BEDA36C5AB33}"/>
              </a:ext>
            </a:extLst>
          </p:cNvPr>
          <p:cNvSpPr txBox="1"/>
          <p:nvPr/>
        </p:nvSpPr>
        <p:spPr>
          <a:xfrm>
            <a:off x="10553350" y="1200602"/>
            <a:ext cx="5285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BE4190-417D-4B0E-832B-6AB04CB6078E}"/>
              </a:ext>
            </a:extLst>
          </p:cNvPr>
          <p:cNvSpPr txBox="1"/>
          <p:nvPr/>
        </p:nvSpPr>
        <p:spPr>
          <a:xfrm>
            <a:off x="10545835" y="2352479"/>
            <a:ext cx="5285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8B625C-6BC5-4DB0-B2AD-6300B710A356}"/>
              </a:ext>
            </a:extLst>
          </p:cNvPr>
          <p:cNvSpPr txBox="1"/>
          <p:nvPr/>
        </p:nvSpPr>
        <p:spPr>
          <a:xfrm>
            <a:off x="10545835" y="3746338"/>
            <a:ext cx="5285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F8AF8-504A-4E53-8E1F-731814FD6063}"/>
              </a:ext>
            </a:extLst>
          </p:cNvPr>
          <p:cNvSpPr txBox="1"/>
          <p:nvPr/>
        </p:nvSpPr>
        <p:spPr>
          <a:xfrm>
            <a:off x="10553349" y="5408928"/>
            <a:ext cx="5285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1026" name="Picture 2" descr="Image result for open source tick clipart transparent">
            <a:extLst>
              <a:ext uri="{FF2B5EF4-FFF2-40B4-BE49-F238E27FC236}">
                <a16:creationId xmlns:a16="http://schemas.microsoft.com/office/drawing/2014/main" id="{0ABED917-DB03-4207-A5A3-3290BF37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09" y="5387440"/>
            <a:ext cx="385917" cy="35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 source incorrect clipart transparent">
            <a:extLst>
              <a:ext uri="{FF2B5EF4-FFF2-40B4-BE49-F238E27FC236}">
                <a16:creationId xmlns:a16="http://schemas.microsoft.com/office/drawing/2014/main" id="{81E09A28-1CA4-4A05-A72C-BA7D3BAB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09" y="1250601"/>
            <a:ext cx="283716" cy="2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Image result for open source incorrect clipart transparent">
            <a:extLst>
              <a:ext uri="{FF2B5EF4-FFF2-40B4-BE49-F238E27FC236}">
                <a16:creationId xmlns:a16="http://schemas.microsoft.com/office/drawing/2014/main" id="{AEB3D670-183F-49BF-B1F7-68F4536F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94" y="2396126"/>
            <a:ext cx="283716" cy="2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open source tick clipart transparent">
            <a:extLst>
              <a:ext uri="{FF2B5EF4-FFF2-40B4-BE49-F238E27FC236}">
                <a16:creationId xmlns:a16="http://schemas.microsoft.com/office/drawing/2014/main" id="{07058465-5FD8-4A55-BC77-19D1DCFB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94" y="3769676"/>
            <a:ext cx="385917" cy="35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9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329</Words>
  <Application>Microsoft Office PowerPoint</Application>
  <PresentationFormat>Widescreen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Lines</dc:creator>
  <cp:lastModifiedBy>Jason Lines</cp:lastModifiedBy>
  <cp:revision>12</cp:revision>
  <dcterms:created xsi:type="dcterms:W3CDTF">2018-03-29T11:22:13Z</dcterms:created>
  <dcterms:modified xsi:type="dcterms:W3CDTF">2018-03-29T16:06:33Z</dcterms:modified>
</cp:coreProperties>
</file>