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Alatsi" panose="00000500000000000000"/>
      <p:regular r:id="rId18"/>
    </p:embeddedFont>
    <p:embeddedFont>
      <p:font typeface="Canva Sans Bold" panose="020B0803030501040103"/>
      <p:bold r:id="rId19"/>
    </p:embeddedFont>
    <p:embeddedFont>
      <p:font typeface="Open Sans Bold" panose="020B0806030504020204"/>
      <p:bold r:id="rId20"/>
    </p:embeddedFont>
    <p:embeddedFont>
      <p:font typeface="Abhaya Libre Bold Italics" panose="0200080300000000000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581183" y="436918"/>
            <a:ext cx="11723315" cy="390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0"/>
              </a:lnSpc>
            </a:pPr>
          </a:p>
          <a:p>
            <a:pPr algn="ctr">
              <a:lnSpc>
                <a:spcPts val="8830"/>
              </a:lnSpc>
            </a:pPr>
          </a:p>
          <a:p>
            <a:pPr algn="ctr">
              <a:lnSpc>
                <a:spcPts val="6120"/>
              </a:lnSpc>
            </a:pPr>
            <a:r>
              <a:rPr lang="en-US" sz="630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SENTIMENT ANALYSIS ON CUSTOMER CHURN BEHAVIOUR</a:t>
            </a:r>
            <a:endParaRPr lang="en-US" sz="630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137366" y="6003077"/>
            <a:ext cx="5464334" cy="4106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</a:p>
          <a:p>
            <a:pPr algn="l">
              <a:lnSpc>
                <a:spcPts val="4680"/>
              </a:lnSpc>
            </a:pPr>
            <a:r>
              <a:rPr lang="en-US" sz="33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Saloni Singh Yadav  RBA26</a:t>
            </a:r>
            <a:endParaRPr lang="en-US" sz="33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680"/>
              </a:lnSpc>
            </a:pPr>
            <a:r>
              <a:rPr lang="en-US" sz="33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Kanchan Ninawe       RBA100</a:t>
            </a:r>
            <a:endParaRPr lang="en-US" sz="33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680"/>
              </a:lnSpc>
            </a:pPr>
            <a:r>
              <a:rPr lang="en-US" sz="33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Ojaswi Soni                   RBA18</a:t>
            </a:r>
            <a:endParaRPr lang="en-US" sz="33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680"/>
              </a:lnSpc>
            </a:pPr>
            <a:r>
              <a:rPr lang="en-US" sz="33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Ritika Rajoria               RBA24</a:t>
            </a:r>
            <a:endParaRPr lang="en-US" sz="33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680"/>
              </a:lnSpc>
            </a:pPr>
            <a:r>
              <a:rPr lang="en-US" sz="33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Pranav Khadke            RBA108</a:t>
            </a:r>
            <a:endParaRPr lang="en-US" sz="33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680"/>
              </a:lnSpc>
            </a:pPr>
            <a:r>
              <a:rPr lang="en-US" sz="33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Ritesh Shinde              RBA 111</a:t>
            </a:r>
            <a:endParaRPr lang="en-US" sz="33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700063" y="5778605"/>
            <a:ext cx="5360928" cy="4916048"/>
          </a:xfrm>
          <a:custGeom>
            <a:avLst/>
            <a:gdLst/>
            <a:ahLst/>
            <a:cxnLst/>
            <a:rect l="l" t="t" r="r" b="b"/>
            <a:pathLst>
              <a:path w="5360928" h="4916048">
                <a:moveTo>
                  <a:pt x="0" y="0"/>
                </a:moveTo>
                <a:lnTo>
                  <a:pt x="5360928" y="0"/>
                </a:lnTo>
                <a:lnTo>
                  <a:pt x="5360928" y="4916047"/>
                </a:lnTo>
                <a:lnTo>
                  <a:pt x="0" y="49160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807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9192218" y="5711930"/>
            <a:ext cx="29300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 b="1" u="sng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Group 12</a:t>
            </a:r>
            <a:endParaRPr lang="en-US" sz="3700" b="1" u="sng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538795" y="446822"/>
            <a:ext cx="8236900" cy="96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0"/>
              </a:lnSpc>
            </a:pPr>
            <a:r>
              <a:rPr lang="en-US" sz="570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TEXT ANALYTICS</a:t>
            </a:r>
            <a:endParaRPr lang="en-US" sz="570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3601700" y="847273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58300"/>
            <a:ext cx="18639852" cy="57147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9</a:t>
              </a:r>
              <a:endParaRPr lang="en-US" sz="557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38957" y="2809799"/>
            <a:ext cx="6831155" cy="5120909"/>
          </a:xfrm>
          <a:custGeom>
            <a:avLst/>
            <a:gdLst/>
            <a:ahLst/>
            <a:cxnLst/>
            <a:rect l="l" t="t" r="r" b="b"/>
            <a:pathLst>
              <a:path w="6831155" h="5120909">
                <a:moveTo>
                  <a:pt x="0" y="0"/>
                </a:moveTo>
                <a:lnTo>
                  <a:pt x="6831155" y="0"/>
                </a:lnTo>
                <a:lnTo>
                  <a:pt x="6831155" y="5120909"/>
                </a:lnTo>
                <a:lnTo>
                  <a:pt x="0" y="5120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15478" y="895350"/>
            <a:ext cx="1098542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KEY INSIGHTS</a:t>
            </a:r>
            <a:endParaRPr lang="en-US" sz="7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764598" y="2465128"/>
            <a:ext cx="9930906" cy="719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1. Average Polarity: 0.14</a:t>
            </a:r>
            <a:endParaRPr lang="en-US" sz="23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Indicates general satisfaction with slight positivity in customer feedback.</a:t>
            </a:r>
            <a:endParaRPr lang="en-US" sz="23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Suggests room for improvement to enhance overall customer experiences.</a:t>
            </a:r>
            <a:endParaRPr lang="en-US" sz="23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2.Average Subjectivity: 0.22</a:t>
            </a:r>
            <a:endParaRPr lang="en-US" sz="23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Feedback is mostly objective and fact-based, reflecting real customer experiences.</a:t>
            </a:r>
            <a:endParaRPr lang="en-US" sz="23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Objective insights allow for data-driven decision-making to improve services.</a:t>
            </a:r>
            <a:endParaRPr lang="en-US" sz="23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3.Overall Sentiment: Neutral or Slightly Positive</a:t>
            </a:r>
            <a:endParaRPr lang="en-US" sz="23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Customers are generally content, but there’s potential to exceed expectations.</a:t>
            </a:r>
            <a:endParaRPr lang="en-US" sz="23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496570" lvl="1" indent="-248285" algn="l">
              <a:lnSpc>
                <a:spcPts val="3220"/>
              </a:lnSpc>
              <a:buFont typeface="Arial" panose="020B0604020202020204"/>
              <a:buChar char="•"/>
            </a:pPr>
            <a:r>
              <a:rPr lang="en-US" sz="23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 stable customer base can be further engaged through service improvements.</a:t>
            </a:r>
            <a:endParaRPr lang="en-US" sz="23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6461" y="365125"/>
            <a:ext cx="1581530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RECOMMENDATIONS</a:t>
            </a:r>
            <a:endParaRPr lang="en-US" sz="7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84464" y="1874113"/>
            <a:ext cx="17259300" cy="881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0"/>
              </a:lnSpc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1. Maintain Service Quality and Consistency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520"/>
              </a:lnSpc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Focus on Core Strengths: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42925" lvl="1" indent="-271780" algn="l">
              <a:lnSpc>
                <a:spcPts val="3520"/>
              </a:lnSpc>
              <a:buFont typeface="Arial" panose="020B0604020202020204"/>
              <a:buChar char="•"/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Ensure key strengths like reliability, product quality, and responsiveness are consistently delivered.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42925" lvl="1" indent="-271780" algn="l">
              <a:lnSpc>
                <a:spcPts val="3520"/>
              </a:lnSpc>
              <a:buFont typeface="Arial" panose="020B0604020202020204"/>
              <a:buChar char="•"/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Monitor performance metrics (e.g., response times, product defects) to maintain high standards.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520"/>
              </a:lnSpc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520"/>
              </a:lnSpc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Implement Continuous Monitoring: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42925" lvl="1" indent="-271780" algn="l">
              <a:lnSpc>
                <a:spcPts val="3520"/>
              </a:lnSpc>
              <a:buFont typeface="Arial" panose="020B0604020202020204"/>
              <a:buChar char="•"/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Regularly track customer satisfaction using feedback tools like NPS or CSAT.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42925" lvl="1" indent="-271780" algn="l">
              <a:lnSpc>
                <a:spcPts val="3520"/>
              </a:lnSpc>
              <a:buFont typeface="Arial" panose="020B0604020202020204"/>
              <a:buChar char="•"/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Use this data to catch and resolve service dips before they become larger issues.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520"/>
              </a:lnSpc>
            </a:pPr>
          </a:p>
          <a:p>
            <a:pPr algn="l">
              <a:lnSpc>
                <a:spcPts val="3520"/>
              </a:lnSpc>
            </a:pPr>
          </a:p>
          <a:p>
            <a:pPr algn="l">
              <a:lnSpc>
                <a:spcPts val="3520"/>
              </a:lnSpc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2. Proactively Address Potential Issues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520"/>
              </a:lnSpc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Develop a Feedback Loop: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42925" lvl="1" indent="-271780" algn="l">
              <a:lnSpc>
                <a:spcPts val="3520"/>
              </a:lnSpc>
              <a:buFont typeface="Arial" panose="020B0604020202020204"/>
              <a:buChar char="•"/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Create channels for customers to provide feedback easily (e.g., follow-up emails, website forms).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42925" lvl="1" indent="-271780" algn="l">
              <a:lnSpc>
                <a:spcPts val="3520"/>
              </a:lnSpc>
              <a:buFont typeface="Arial" panose="020B0604020202020204"/>
              <a:buChar char="•"/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Automate feedback requests after important touchpoints, like purchases or service interactions.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520"/>
              </a:lnSpc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520"/>
              </a:lnSpc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Customer-Centric Solutions: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42925" lvl="1" indent="-271780" algn="l">
              <a:lnSpc>
                <a:spcPts val="3520"/>
              </a:lnSpc>
              <a:buFont typeface="Arial" panose="020B0604020202020204"/>
              <a:buChar char="•"/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Address feedback by tailoring services to customer needs (e.g., improved response times or customized solutions).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42925" lvl="1" indent="-271780" algn="l">
              <a:lnSpc>
                <a:spcPts val="3520"/>
              </a:lnSpc>
              <a:buFont typeface="Arial" panose="020B0604020202020204"/>
              <a:buChar char="•"/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Assign a team or individuals to analyze and prioritize addressing recurring customer concerns.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520"/>
              </a:lnSpc>
            </a:pPr>
          </a:p>
          <a:p>
            <a:pPr algn="l">
              <a:lnSpc>
                <a:spcPts val="3520"/>
              </a:lnSpc>
            </a:pPr>
            <a:r>
              <a:rPr lang="en-US" sz="251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</a:t>
            </a:r>
            <a:endParaRPr lang="en-US" sz="251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10</a:t>
              </a:r>
              <a:endParaRPr lang="en-US" sz="557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-2628900" y="-55604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982801" y="80194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2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5"/>
              </a:lnSpc>
            </a:pPr>
            <a:r>
              <a:rPr lang="en-US" sz="1469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THANK YOU</a:t>
            </a:r>
            <a:endParaRPr lang="en-US" sz="1469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062230"/>
            <a:ext cx="14705320" cy="6719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Customer churn, the rate at which customers stop doing business with a company, is a critical metric for any business. High churn rates can have significant negative consequences, including:</a:t>
            </a:r>
            <a:endParaRPr lang="en-US" sz="32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480"/>
              </a:lnSpc>
            </a:pPr>
          </a:p>
          <a:p>
            <a:pPr marL="690880" lvl="1" indent="-34544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Loss of revenue: Churned customers no longer generate revenue.</a:t>
            </a:r>
            <a:endParaRPr lang="en-US" sz="32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690880" lvl="1" indent="-34544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Increased acquisition costs: Businesses must spend more on acquiring new customers to replace those lost to churn.</a:t>
            </a:r>
            <a:endParaRPr lang="en-US" sz="32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690880" lvl="1" indent="-34544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Damage to brand reputation: Negative word-of-mouth from churned customers can harm a company's reputation.</a:t>
            </a:r>
            <a:endParaRPr lang="en-US" sz="32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690880" lvl="1" indent="-34544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Decreased customer lifetime value: Churn reduces the overall value that customers bring to a business</a:t>
            </a:r>
            <a:endParaRPr lang="en-US" sz="32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4480"/>
              </a:lnSpc>
            </a:pP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553980" y="703263"/>
            <a:ext cx="131800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INTRODUCTION</a:t>
            </a:r>
            <a:endParaRPr lang="en-US" sz="70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1</a:t>
              </a:r>
              <a:endParaRPr lang="en-US" sz="557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899" y="9800771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182583" y="9876971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9116" y="308500"/>
            <a:ext cx="1318003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DATASET OVERVIEW</a:t>
            </a:r>
            <a:endParaRPr lang="en-US" sz="70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3</a:t>
              </a:r>
              <a:endParaRPr lang="en-US" sz="557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6980853" cy="2364534"/>
          </a:xfrm>
          <a:custGeom>
            <a:avLst/>
            <a:gdLst/>
            <a:ahLst/>
            <a:cxnLst/>
            <a:rect l="l" t="t" r="r" b="b"/>
            <a:pathLst>
              <a:path w="6980853" h="2364534">
                <a:moveTo>
                  <a:pt x="0" y="0"/>
                </a:moveTo>
                <a:lnTo>
                  <a:pt x="6980853" y="0"/>
                </a:lnTo>
                <a:lnTo>
                  <a:pt x="6980853" y="2364535"/>
                </a:lnTo>
                <a:lnTo>
                  <a:pt x="0" y="23645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1896601"/>
            <a:ext cx="16839746" cy="7576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The dataset, named Telco_Churn, contains information related to customer churn in a telecom company. It consists of 33 columns, detailing various attributes of customers. Below is a description of the key fields: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1. CustomerID: Unique identifier for each customer.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2. Count: Numeric value (likely the number of accounts or interactions).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3. Country, State, City, Zip Code: Location-based information.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4. Latitude, Longitude: Geographic coordinates of customers.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5. Gender: Gender of the customer (Male/Female).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6. Contract: Type of contract the customer is on (e.g., Month-to-month).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7. Paperless Billing: Whether the customer has paperless billing.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8. Payment Method: Method used for payment (e.g., Electronic check, Bank transfer).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9. Monthly Charges: Monthly charges for the customer.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10. Total Charges: Total amount billed to the customer.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11. Churn Label: Whether the customer churned (Yes/No).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12. Churn Value: Binary representation of churn (1 for Yes, 0 for No).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13. Churn Score: A score representing the likelihood of churn.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14. CLTV: Customer Lifetime Value.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15. Churn Reason: Reason why the customer churned (e.g., Competitor made better offer).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214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The dataset provides rich details about each customer's demographics, billing, and churn behavior, which can be useful for churn analysis.</a:t>
            </a:r>
            <a:endParaRPr lang="en-US" sz="214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96328" y="367140"/>
            <a:ext cx="1154172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DATA PRE-PROCESSING</a:t>
            </a:r>
            <a:endParaRPr lang="en-US" sz="7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3" name="AutoShape 3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4</a:t>
              </a:r>
              <a:endParaRPr lang="en-US" sz="557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73200" y="2179320"/>
            <a:ext cx="8659495" cy="746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25"/>
              </a:lnSpc>
              <a:spcBef>
                <a:spcPct val="0"/>
              </a:spcBef>
            </a:pPr>
            <a:r>
              <a:rPr lang="en-US" sz="416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Importing Necessary</a:t>
            </a:r>
            <a:r>
              <a:rPr lang="en-GB" altLang="en-US" sz="416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</a:t>
            </a:r>
            <a:r>
              <a:rPr lang="en-US" sz="416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Libraries</a:t>
            </a:r>
            <a:endParaRPr lang="en-US" sz="416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2237738" y="3382341"/>
            <a:ext cx="3980310" cy="2068002"/>
            <a:chOff x="0" y="0"/>
            <a:chExt cx="1048312" cy="54465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48312" cy="544659"/>
            </a:xfrm>
            <a:custGeom>
              <a:avLst/>
              <a:gdLst/>
              <a:ahLst/>
              <a:cxnLst/>
              <a:rect l="l" t="t" r="r" b="b"/>
              <a:pathLst>
                <a:path w="1048312" h="544659">
                  <a:moveTo>
                    <a:pt x="99198" y="0"/>
                  </a:moveTo>
                  <a:lnTo>
                    <a:pt x="949114" y="0"/>
                  </a:lnTo>
                  <a:cubicBezTo>
                    <a:pt x="1003900" y="0"/>
                    <a:pt x="1048312" y="44412"/>
                    <a:pt x="1048312" y="99198"/>
                  </a:cubicBezTo>
                  <a:lnTo>
                    <a:pt x="1048312" y="445461"/>
                  </a:lnTo>
                  <a:cubicBezTo>
                    <a:pt x="1048312" y="500247"/>
                    <a:pt x="1003900" y="544659"/>
                    <a:pt x="949114" y="544659"/>
                  </a:cubicBezTo>
                  <a:lnTo>
                    <a:pt x="99198" y="544659"/>
                  </a:lnTo>
                  <a:cubicBezTo>
                    <a:pt x="44412" y="544659"/>
                    <a:pt x="0" y="500247"/>
                    <a:pt x="0" y="445461"/>
                  </a:cubicBezTo>
                  <a:lnTo>
                    <a:pt x="0" y="99198"/>
                  </a:lnTo>
                  <a:cubicBezTo>
                    <a:pt x="0" y="44412"/>
                    <a:pt x="44412" y="0"/>
                    <a:pt x="99198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048312" cy="58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58841" y="3505114"/>
            <a:ext cx="4984387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pandas</a:t>
            </a:r>
            <a:endParaRPr lang="en-US" sz="315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983131" y="4251304"/>
            <a:ext cx="2735807" cy="638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5"/>
              </a:lnSpc>
            </a:pPr>
            <a:r>
              <a:rPr lang="en-US" sz="1865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For data manipulation and analyse</a:t>
            </a:r>
            <a:endParaRPr lang="en-US" sz="1865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grpSp>
        <p:nvGrpSpPr>
          <p:cNvPr id="18" name="Group 18"/>
          <p:cNvGrpSpPr/>
          <p:nvPr/>
        </p:nvGrpSpPr>
        <p:grpSpPr>
          <a:xfrm rot="0">
            <a:off x="13278990" y="3382341"/>
            <a:ext cx="3980310" cy="2068002"/>
            <a:chOff x="0" y="0"/>
            <a:chExt cx="1048312" cy="54465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8312" cy="544659"/>
            </a:xfrm>
            <a:custGeom>
              <a:avLst/>
              <a:gdLst/>
              <a:ahLst/>
              <a:cxnLst/>
              <a:rect l="l" t="t" r="r" b="b"/>
              <a:pathLst>
                <a:path w="1048312" h="544659">
                  <a:moveTo>
                    <a:pt x="99198" y="0"/>
                  </a:moveTo>
                  <a:lnTo>
                    <a:pt x="949114" y="0"/>
                  </a:lnTo>
                  <a:cubicBezTo>
                    <a:pt x="1003900" y="0"/>
                    <a:pt x="1048312" y="44412"/>
                    <a:pt x="1048312" y="99198"/>
                  </a:cubicBezTo>
                  <a:lnTo>
                    <a:pt x="1048312" y="445461"/>
                  </a:lnTo>
                  <a:cubicBezTo>
                    <a:pt x="1048312" y="500247"/>
                    <a:pt x="1003900" y="544659"/>
                    <a:pt x="949114" y="544659"/>
                  </a:cubicBezTo>
                  <a:lnTo>
                    <a:pt x="99198" y="544659"/>
                  </a:lnTo>
                  <a:cubicBezTo>
                    <a:pt x="44412" y="544659"/>
                    <a:pt x="0" y="500247"/>
                    <a:pt x="0" y="445461"/>
                  </a:cubicBezTo>
                  <a:lnTo>
                    <a:pt x="0" y="99198"/>
                  </a:lnTo>
                  <a:cubicBezTo>
                    <a:pt x="0" y="44412"/>
                    <a:pt x="44412" y="0"/>
                    <a:pt x="99198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048312" cy="58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7729960" y="3382341"/>
            <a:ext cx="3980310" cy="2068002"/>
            <a:chOff x="0" y="0"/>
            <a:chExt cx="1048312" cy="54465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48312" cy="544659"/>
            </a:xfrm>
            <a:custGeom>
              <a:avLst/>
              <a:gdLst/>
              <a:ahLst/>
              <a:cxnLst/>
              <a:rect l="l" t="t" r="r" b="b"/>
              <a:pathLst>
                <a:path w="1048312" h="544659">
                  <a:moveTo>
                    <a:pt x="99198" y="0"/>
                  </a:moveTo>
                  <a:lnTo>
                    <a:pt x="949114" y="0"/>
                  </a:lnTo>
                  <a:cubicBezTo>
                    <a:pt x="1003900" y="0"/>
                    <a:pt x="1048312" y="44412"/>
                    <a:pt x="1048312" y="99198"/>
                  </a:cubicBezTo>
                  <a:lnTo>
                    <a:pt x="1048312" y="445461"/>
                  </a:lnTo>
                  <a:cubicBezTo>
                    <a:pt x="1048312" y="500247"/>
                    <a:pt x="1003900" y="544659"/>
                    <a:pt x="949114" y="544659"/>
                  </a:cubicBezTo>
                  <a:lnTo>
                    <a:pt x="99198" y="544659"/>
                  </a:lnTo>
                  <a:cubicBezTo>
                    <a:pt x="44412" y="544659"/>
                    <a:pt x="0" y="500247"/>
                    <a:pt x="0" y="445461"/>
                  </a:cubicBezTo>
                  <a:lnTo>
                    <a:pt x="0" y="99198"/>
                  </a:lnTo>
                  <a:cubicBezTo>
                    <a:pt x="0" y="44412"/>
                    <a:pt x="44412" y="0"/>
                    <a:pt x="99198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048312" cy="58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2237738" y="6707643"/>
            <a:ext cx="3980310" cy="2068002"/>
            <a:chOff x="0" y="0"/>
            <a:chExt cx="1048312" cy="54465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48312" cy="544659"/>
            </a:xfrm>
            <a:custGeom>
              <a:avLst/>
              <a:gdLst/>
              <a:ahLst/>
              <a:cxnLst/>
              <a:rect l="l" t="t" r="r" b="b"/>
              <a:pathLst>
                <a:path w="1048312" h="544659">
                  <a:moveTo>
                    <a:pt x="99198" y="0"/>
                  </a:moveTo>
                  <a:lnTo>
                    <a:pt x="949114" y="0"/>
                  </a:lnTo>
                  <a:cubicBezTo>
                    <a:pt x="1003900" y="0"/>
                    <a:pt x="1048312" y="44412"/>
                    <a:pt x="1048312" y="99198"/>
                  </a:cubicBezTo>
                  <a:lnTo>
                    <a:pt x="1048312" y="445461"/>
                  </a:lnTo>
                  <a:cubicBezTo>
                    <a:pt x="1048312" y="500247"/>
                    <a:pt x="1003900" y="544659"/>
                    <a:pt x="949114" y="544659"/>
                  </a:cubicBezTo>
                  <a:lnTo>
                    <a:pt x="99198" y="544659"/>
                  </a:lnTo>
                  <a:cubicBezTo>
                    <a:pt x="44412" y="544659"/>
                    <a:pt x="0" y="500247"/>
                    <a:pt x="0" y="445461"/>
                  </a:cubicBezTo>
                  <a:lnTo>
                    <a:pt x="0" y="99198"/>
                  </a:lnTo>
                  <a:cubicBezTo>
                    <a:pt x="0" y="44412"/>
                    <a:pt x="44412" y="0"/>
                    <a:pt x="99198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048312" cy="58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3278990" y="6707643"/>
            <a:ext cx="3980310" cy="2068002"/>
            <a:chOff x="0" y="0"/>
            <a:chExt cx="1048312" cy="54465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48312" cy="544659"/>
            </a:xfrm>
            <a:custGeom>
              <a:avLst/>
              <a:gdLst/>
              <a:ahLst/>
              <a:cxnLst/>
              <a:rect l="l" t="t" r="r" b="b"/>
              <a:pathLst>
                <a:path w="1048312" h="544659">
                  <a:moveTo>
                    <a:pt x="99198" y="0"/>
                  </a:moveTo>
                  <a:lnTo>
                    <a:pt x="949114" y="0"/>
                  </a:lnTo>
                  <a:cubicBezTo>
                    <a:pt x="1003900" y="0"/>
                    <a:pt x="1048312" y="44412"/>
                    <a:pt x="1048312" y="99198"/>
                  </a:cubicBezTo>
                  <a:lnTo>
                    <a:pt x="1048312" y="445461"/>
                  </a:lnTo>
                  <a:cubicBezTo>
                    <a:pt x="1048312" y="500247"/>
                    <a:pt x="1003900" y="544659"/>
                    <a:pt x="949114" y="544659"/>
                  </a:cubicBezTo>
                  <a:lnTo>
                    <a:pt x="99198" y="544659"/>
                  </a:lnTo>
                  <a:cubicBezTo>
                    <a:pt x="44412" y="544659"/>
                    <a:pt x="0" y="500247"/>
                    <a:pt x="0" y="445461"/>
                  </a:cubicBezTo>
                  <a:lnTo>
                    <a:pt x="0" y="99198"/>
                  </a:lnTo>
                  <a:cubicBezTo>
                    <a:pt x="0" y="44412"/>
                    <a:pt x="44412" y="0"/>
                    <a:pt x="99198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048312" cy="58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7729960" y="6707643"/>
            <a:ext cx="3980310" cy="2068002"/>
            <a:chOff x="0" y="0"/>
            <a:chExt cx="1048312" cy="54465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48312" cy="544659"/>
            </a:xfrm>
            <a:custGeom>
              <a:avLst/>
              <a:gdLst/>
              <a:ahLst/>
              <a:cxnLst/>
              <a:rect l="l" t="t" r="r" b="b"/>
              <a:pathLst>
                <a:path w="1048312" h="544659">
                  <a:moveTo>
                    <a:pt x="99198" y="0"/>
                  </a:moveTo>
                  <a:lnTo>
                    <a:pt x="949114" y="0"/>
                  </a:lnTo>
                  <a:cubicBezTo>
                    <a:pt x="1003900" y="0"/>
                    <a:pt x="1048312" y="44412"/>
                    <a:pt x="1048312" y="99198"/>
                  </a:cubicBezTo>
                  <a:lnTo>
                    <a:pt x="1048312" y="445461"/>
                  </a:lnTo>
                  <a:cubicBezTo>
                    <a:pt x="1048312" y="500247"/>
                    <a:pt x="1003900" y="544659"/>
                    <a:pt x="949114" y="544659"/>
                  </a:cubicBezTo>
                  <a:lnTo>
                    <a:pt x="99198" y="544659"/>
                  </a:lnTo>
                  <a:cubicBezTo>
                    <a:pt x="44412" y="544659"/>
                    <a:pt x="0" y="500247"/>
                    <a:pt x="0" y="445461"/>
                  </a:cubicBezTo>
                  <a:lnTo>
                    <a:pt x="0" y="99198"/>
                  </a:lnTo>
                  <a:cubicBezTo>
                    <a:pt x="0" y="44412"/>
                    <a:pt x="44412" y="0"/>
                    <a:pt x="99198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048312" cy="58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8270465" y="4217670"/>
            <a:ext cx="2899299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For numerical operations, such as arrays and matrices.</a:t>
            </a:r>
            <a:endParaRPr lang="en-US" sz="18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8270465" y="3541306"/>
            <a:ext cx="2899299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numpy</a:t>
            </a:r>
            <a:endParaRPr lang="en-US" sz="315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278990" y="6750326"/>
            <a:ext cx="3980310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nltk</a:t>
            </a:r>
            <a:endParaRPr lang="en-US" sz="315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3496856" y="7497086"/>
            <a:ext cx="3544579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Natural language processing library, with punkt being used for tokenization.</a:t>
            </a:r>
            <a:endParaRPr lang="en-US" sz="18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3278990" y="5412243"/>
            <a:ext cx="3980310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</a:p>
        </p:txBody>
      </p:sp>
      <p:sp>
        <p:nvSpPr>
          <p:cNvPr id="38" name="TextBox 38"/>
          <p:cNvSpPr txBox="1"/>
          <p:nvPr/>
        </p:nvSpPr>
        <p:spPr>
          <a:xfrm>
            <a:off x="13224745" y="3541306"/>
            <a:ext cx="3980310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textblob</a:t>
            </a:r>
            <a:endParaRPr lang="en-US" sz="315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3758145" y="4217670"/>
            <a:ext cx="3070957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For performing text processing tasks like sentiment analysis.</a:t>
            </a:r>
            <a:endParaRPr lang="en-US" sz="18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312352" y="6750326"/>
            <a:ext cx="1831082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wordcloud</a:t>
            </a:r>
            <a:endParaRPr lang="en-US" sz="315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3228735" y="7497086"/>
            <a:ext cx="1998315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To create word cloud visualizations.</a:t>
            </a:r>
            <a:endParaRPr lang="en-US" sz="18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8607751" y="6750326"/>
            <a:ext cx="2281535" cy="53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</a:pPr>
            <a:r>
              <a:rPr lang="en-US" sz="315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nltk.tokenize</a:t>
            </a:r>
            <a:endParaRPr lang="en-US" sz="315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8207258" y="7654249"/>
            <a:ext cx="3134917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For tokenizing text into words and sentences</a:t>
            </a:r>
            <a:endParaRPr lang="en-US" sz="18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02727" y="0"/>
            <a:ext cx="7796461" cy="10287000"/>
          </a:xfrm>
          <a:custGeom>
            <a:avLst/>
            <a:gdLst/>
            <a:ahLst/>
            <a:cxnLst/>
            <a:rect l="l" t="t" r="r" b="b"/>
            <a:pathLst>
              <a:path w="7796461" h="10287000">
                <a:moveTo>
                  <a:pt x="0" y="0"/>
                </a:moveTo>
                <a:lnTo>
                  <a:pt x="7796461" y="0"/>
                </a:lnTo>
                <a:lnTo>
                  <a:pt x="77964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5298" r="-11926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4041" y="478586"/>
            <a:ext cx="5517456" cy="513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0"/>
              </a:lnSpc>
            </a:pPr>
            <a:r>
              <a:rPr lang="en-US" sz="305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Loading Dataset and Initial Setup</a:t>
            </a:r>
            <a:endParaRPr lang="en-US" sz="305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4041" y="990600"/>
            <a:ext cx="9480153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Downloaded tokenizer data from nltk.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18160" lvl="1" indent="-259080" algn="l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Loaded the dataset from an Excel file 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18160" lvl="1" indent="-259080" algn="ctr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Displayed the column names to identify the structure of the dataset.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18160" lvl="1" indent="-259080" algn="ctr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Checking the first few rows of the dataset for better understanding.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4041" y="3016254"/>
            <a:ext cx="11004456" cy="679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Column Identification for Text Processing</a:t>
            </a:r>
            <a:endParaRPr lang="en-US" sz="3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18160" lvl="1" indent="-259080" algn="just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The code checks if columns like Churn Reason or Feedback exist to focus on customer churn explanations.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18160" lvl="1" indent="-259080" algn="just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If these columns do not exist, a KeyError is raised.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Data Cleaning and Conversion</a:t>
            </a:r>
            <a:endParaRPr lang="en-US" sz="3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18160" lvl="1" indent="-259080" algn="just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Missing values in the identified text column are removed using dropna. Ensures the text column data is converted into a string type for consistent processing.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 </a:t>
            </a:r>
            <a:endParaRPr lang="en-US" sz="3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Tokenization</a:t>
            </a:r>
            <a:endParaRPr lang="en-US" sz="3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18160" lvl="1" indent="-259080" algn="just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Word Tokenization: Converts the text into individual words using word_tokenize.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18160" lvl="1" indent="-259080" algn="just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Sentence Tokenization: Converts the text into sentences using sent_tokenize.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  <a:p>
            <a:pPr marL="518160" lvl="1" indent="-259080" algn="just">
              <a:lnSpc>
                <a:spcPts val="336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These tokenized outputs are stored in new columns for further analysis and  visualization.</a:t>
            </a:r>
            <a:endParaRPr lang="en-US" sz="24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4423" y="479425"/>
            <a:ext cx="15694877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TEXT ANALYSIS TECHNIQUES</a:t>
            </a:r>
            <a:endParaRPr lang="en-US" sz="7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AutoShape 6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5</a:t>
              </a:r>
              <a:endParaRPr lang="en-US" sz="557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13" name="Freeform 13"/>
          <p:cNvSpPr/>
          <p:nvPr/>
        </p:nvSpPr>
        <p:spPr>
          <a:xfrm>
            <a:off x="11901523" y="904800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55140" y="-18650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2481751" y="2089150"/>
          <a:ext cx="14158710" cy="7324725"/>
        </p:xfrm>
        <a:graphic>
          <a:graphicData uri="http://schemas.openxmlformats.org/drawingml/2006/table">
            <a:tbl>
              <a:tblPr/>
              <a:tblGrid>
                <a:gridCol w="3192070"/>
                <a:gridCol w="3192070"/>
                <a:gridCol w="3192070"/>
                <a:gridCol w="4582499"/>
              </a:tblGrid>
              <a:tr h="1464945"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Technique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Contextual Awareness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Semantic Understanding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Best Use Cases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945"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Bag of Words (BoW)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Low (no word order)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Limited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Keyword extraction, document classification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945"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N-Gram Analysis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Medium (captures phrases)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Partial (short dependencies)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Text completion, phrase mining, more context than BoW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945"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TF-IDF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Low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Moderate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Document relevance, search engine optimization (SEO)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945"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Sentiment Analysis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High (emotional tone)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High (subject to training)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atsi" panose="00000500000000000000"/>
                          <a:ea typeface="Alatsi" panose="00000500000000000000"/>
                          <a:cs typeface="Alatsi" panose="00000500000000000000"/>
                          <a:sym typeface="Alatsi" panose="00000500000000000000"/>
                        </a:rPr>
                        <a:t>Opinion mining, customer feedback, brand monitoring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3769" y="58737"/>
            <a:ext cx="1623060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TF-IDF ANALYSIS</a:t>
            </a:r>
            <a:endParaRPr lang="en-US" sz="7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465270" y="5682792"/>
            <a:ext cx="6597793" cy="3651354"/>
            <a:chOff x="0" y="0"/>
            <a:chExt cx="8797058" cy="4868473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8797058" cy="4868473"/>
              <a:chOff x="0" y="0"/>
              <a:chExt cx="1780480" cy="98535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80480" cy="985354"/>
              </a:xfrm>
              <a:custGeom>
                <a:avLst/>
                <a:gdLst/>
                <a:ahLst/>
                <a:cxnLst/>
                <a:rect l="l" t="t" r="r" b="b"/>
                <a:pathLst>
                  <a:path w="1780480" h="985354">
                    <a:moveTo>
                      <a:pt x="58406" y="0"/>
                    </a:moveTo>
                    <a:lnTo>
                      <a:pt x="1722074" y="0"/>
                    </a:lnTo>
                    <a:cubicBezTo>
                      <a:pt x="1737564" y="0"/>
                      <a:pt x="1752420" y="6153"/>
                      <a:pt x="1763373" y="17107"/>
                    </a:cubicBezTo>
                    <a:cubicBezTo>
                      <a:pt x="1774327" y="28060"/>
                      <a:pt x="1780480" y="42916"/>
                      <a:pt x="1780480" y="58406"/>
                    </a:cubicBezTo>
                    <a:lnTo>
                      <a:pt x="1780480" y="926949"/>
                    </a:lnTo>
                    <a:cubicBezTo>
                      <a:pt x="1780480" y="942439"/>
                      <a:pt x="1774327" y="957294"/>
                      <a:pt x="1763373" y="968248"/>
                    </a:cubicBezTo>
                    <a:cubicBezTo>
                      <a:pt x="1752420" y="979201"/>
                      <a:pt x="1737564" y="985354"/>
                      <a:pt x="1722074" y="985354"/>
                    </a:cubicBezTo>
                    <a:lnTo>
                      <a:pt x="58406" y="985354"/>
                    </a:lnTo>
                    <a:cubicBezTo>
                      <a:pt x="42916" y="985354"/>
                      <a:pt x="28060" y="979201"/>
                      <a:pt x="17107" y="968248"/>
                    </a:cubicBezTo>
                    <a:cubicBezTo>
                      <a:pt x="6153" y="957294"/>
                      <a:pt x="0" y="942439"/>
                      <a:pt x="0" y="926949"/>
                    </a:cubicBezTo>
                    <a:lnTo>
                      <a:pt x="0" y="58406"/>
                    </a:lnTo>
                    <a:cubicBezTo>
                      <a:pt x="0" y="42916"/>
                      <a:pt x="6153" y="28060"/>
                      <a:pt x="17107" y="17107"/>
                    </a:cubicBezTo>
                    <a:cubicBezTo>
                      <a:pt x="28060" y="6153"/>
                      <a:pt x="42916" y="0"/>
                      <a:pt x="58406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780480" cy="102345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489134" y="40962"/>
              <a:ext cx="7818789" cy="42267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Alatsi" panose="00000500000000000000"/>
                  <a:ea typeface="Alatsi" panose="00000500000000000000"/>
                  <a:cs typeface="Alatsi" panose="00000500000000000000"/>
                  <a:sym typeface="Alatsi" panose="00000500000000000000"/>
                </a:rPr>
                <a:t>measures how important a word is by the IDF score.</a:t>
              </a:r>
              <a:endParaRPr lang="en-US" sz="26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endParaRPr>
            </a:p>
            <a:p>
              <a:pPr marL="561340" lvl="1" indent="-280670" algn="l">
                <a:lnSpc>
                  <a:spcPts val="3640"/>
                </a:lnSpc>
                <a:buFont typeface="Arial" panose="020B0604020202020204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Alatsi" panose="00000500000000000000"/>
                  <a:ea typeface="Alatsi" panose="00000500000000000000"/>
                  <a:cs typeface="Alatsi" panose="00000500000000000000"/>
                  <a:sym typeface="Alatsi" panose="00000500000000000000"/>
                </a:rPr>
                <a:t>Higher IDF score-the term is rare, appearing in fewer documents.</a:t>
              </a:r>
              <a:endParaRPr lang="en-US" sz="26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endParaRPr>
            </a:p>
            <a:p>
              <a:pPr marL="561340" lvl="1" indent="-280670" algn="l">
                <a:lnSpc>
                  <a:spcPts val="3640"/>
                </a:lnSpc>
                <a:buFont typeface="Arial" panose="020B0604020202020204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Alatsi" panose="00000500000000000000"/>
                  <a:ea typeface="Alatsi" panose="00000500000000000000"/>
                  <a:cs typeface="Alatsi" panose="00000500000000000000"/>
                  <a:sym typeface="Alatsi" panose="00000500000000000000"/>
                </a:rPr>
                <a:t>L</a:t>
              </a:r>
              <a:r>
                <a:rPr lang="en-US" sz="2600">
                  <a:solidFill>
                    <a:srgbClr val="000000"/>
                  </a:solidFill>
                  <a:latin typeface="Alatsi" panose="00000500000000000000"/>
                  <a:ea typeface="Alatsi" panose="00000500000000000000"/>
                  <a:cs typeface="Alatsi" panose="00000500000000000000"/>
                  <a:sym typeface="Alatsi" panose="00000500000000000000"/>
                </a:rPr>
                <a:t>ower IDF score-the term is common, appearing in many documents.</a:t>
              </a:r>
              <a:endParaRPr lang="en-US" sz="26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endParaRPr>
            </a:p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6</a:t>
              </a:r>
              <a:endParaRPr lang="en-US" sz="557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216632" y="3262883"/>
            <a:ext cx="3444875" cy="1688217"/>
          </a:xfrm>
          <a:custGeom>
            <a:avLst/>
            <a:gdLst/>
            <a:ahLst/>
            <a:cxnLst/>
            <a:rect l="l" t="t" r="r" b="b"/>
            <a:pathLst>
              <a:path w="3444875" h="1688217">
                <a:moveTo>
                  <a:pt x="0" y="0"/>
                </a:moveTo>
                <a:lnTo>
                  <a:pt x="3444875" y="0"/>
                </a:lnTo>
                <a:lnTo>
                  <a:pt x="3444875" y="1688217"/>
                </a:lnTo>
                <a:lnTo>
                  <a:pt x="0" y="1688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532" t="-33198" r="-22312" b="-32897"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361859" y="4622832"/>
            <a:ext cx="7145371" cy="758793"/>
            <a:chOff x="0" y="0"/>
            <a:chExt cx="9527162" cy="1011724"/>
          </a:xfrm>
        </p:grpSpPr>
        <p:grpSp>
          <p:nvGrpSpPr>
            <p:cNvPr id="17" name="Group 17"/>
            <p:cNvGrpSpPr/>
            <p:nvPr/>
          </p:nvGrpSpPr>
          <p:grpSpPr>
            <a:xfrm rot="0">
              <a:off x="1596918" y="0"/>
              <a:ext cx="6333326" cy="1011724"/>
              <a:chOff x="0" y="0"/>
              <a:chExt cx="993830" cy="15876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93830" cy="158760"/>
              </a:xfrm>
              <a:custGeom>
                <a:avLst/>
                <a:gdLst/>
                <a:ahLst/>
                <a:cxnLst/>
                <a:rect l="l" t="t" r="r" b="b"/>
                <a:pathLst>
                  <a:path w="993830" h="158760">
                    <a:moveTo>
                      <a:pt x="79380" y="0"/>
                    </a:moveTo>
                    <a:lnTo>
                      <a:pt x="914449" y="0"/>
                    </a:lnTo>
                    <a:cubicBezTo>
                      <a:pt x="935502" y="0"/>
                      <a:pt x="955693" y="8363"/>
                      <a:pt x="970580" y="23250"/>
                    </a:cubicBezTo>
                    <a:cubicBezTo>
                      <a:pt x="985466" y="38137"/>
                      <a:pt x="993830" y="58327"/>
                      <a:pt x="993830" y="79380"/>
                    </a:cubicBezTo>
                    <a:lnTo>
                      <a:pt x="993830" y="79380"/>
                    </a:lnTo>
                    <a:cubicBezTo>
                      <a:pt x="993830" y="123221"/>
                      <a:pt x="958290" y="158760"/>
                      <a:pt x="914449" y="158760"/>
                    </a:cubicBezTo>
                    <a:lnTo>
                      <a:pt x="79380" y="158760"/>
                    </a:lnTo>
                    <a:cubicBezTo>
                      <a:pt x="35540" y="158760"/>
                      <a:pt x="0" y="123221"/>
                      <a:pt x="0" y="79380"/>
                    </a:cubicBezTo>
                    <a:lnTo>
                      <a:pt x="0" y="79380"/>
                    </a:lnTo>
                    <a:cubicBezTo>
                      <a:pt x="0" y="35540"/>
                      <a:pt x="35540" y="0"/>
                      <a:pt x="7938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993830" cy="1873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86053"/>
              <a:ext cx="9527162" cy="576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30"/>
                </a:lnSpc>
              </a:pPr>
              <a:r>
                <a:rPr lang="en-US" sz="2595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Term Frequency</a:t>
              </a:r>
              <a:endParaRPr lang="en-US" sz="2595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9633784" y="4600407"/>
            <a:ext cx="6671494" cy="701385"/>
            <a:chOff x="0" y="0"/>
            <a:chExt cx="8895325" cy="935180"/>
          </a:xfrm>
        </p:grpSpPr>
        <p:grpSp>
          <p:nvGrpSpPr>
            <p:cNvPr id="22" name="Group 22"/>
            <p:cNvGrpSpPr/>
            <p:nvPr/>
          </p:nvGrpSpPr>
          <p:grpSpPr>
            <a:xfrm rot="0">
              <a:off x="1383709" y="0"/>
              <a:ext cx="6250446" cy="935180"/>
              <a:chOff x="0" y="0"/>
              <a:chExt cx="1061104" cy="15876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061104" cy="158760"/>
              </a:xfrm>
              <a:custGeom>
                <a:avLst/>
                <a:gdLst/>
                <a:ahLst/>
                <a:cxnLst/>
                <a:rect l="l" t="t" r="r" b="b"/>
                <a:pathLst>
                  <a:path w="1061104" h="158760">
                    <a:moveTo>
                      <a:pt x="79380" y="0"/>
                    </a:moveTo>
                    <a:lnTo>
                      <a:pt x="981723" y="0"/>
                    </a:lnTo>
                    <a:cubicBezTo>
                      <a:pt x="1002776" y="0"/>
                      <a:pt x="1022967" y="8363"/>
                      <a:pt x="1037854" y="23250"/>
                    </a:cubicBezTo>
                    <a:cubicBezTo>
                      <a:pt x="1052740" y="38137"/>
                      <a:pt x="1061104" y="58327"/>
                      <a:pt x="1061104" y="79380"/>
                    </a:cubicBezTo>
                    <a:lnTo>
                      <a:pt x="1061104" y="79380"/>
                    </a:lnTo>
                    <a:cubicBezTo>
                      <a:pt x="1061104" y="123221"/>
                      <a:pt x="1025564" y="158760"/>
                      <a:pt x="981723" y="158760"/>
                    </a:cubicBezTo>
                    <a:lnTo>
                      <a:pt x="79380" y="158760"/>
                    </a:lnTo>
                    <a:cubicBezTo>
                      <a:pt x="35540" y="158760"/>
                      <a:pt x="0" y="123221"/>
                      <a:pt x="0" y="79380"/>
                    </a:cubicBezTo>
                    <a:lnTo>
                      <a:pt x="0" y="79380"/>
                    </a:lnTo>
                    <a:cubicBezTo>
                      <a:pt x="0" y="35540"/>
                      <a:pt x="35540" y="0"/>
                      <a:pt x="7938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1061104" cy="1968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0" y="94268"/>
              <a:ext cx="8895325" cy="518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5"/>
                </a:lnSpc>
              </a:pPr>
              <a:r>
                <a:rPr lang="en-US" sz="24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Inverse Document Frequency</a:t>
              </a:r>
              <a:endParaRPr lang="en-US" sz="2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3188740" y="5761643"/>
            <a:ext cx="3711984" cy="2679382"/>
            <a:chOff x="0" y="0"/>
            <a:chExt cx="4949313" cy="3572509"/>
          </a:xfrm>
        </p:grpSpPr>
        <p:grpSp>
          <p:nvGrpSpPr>
            <p:cNvPr id="27" name="Group 27"/>
            <p:cNvGrpSpPr/>
            <p:nvPr/>
          </p:nvGrpSpPr>
          <p:grpSpPr>
            <a:xfrm rot="0">
              <a:off x="85430" y="0"/>
              <a:ext cx="4778453" cy="3572509"/>
              <a:chOff x="0" y="0"/>
              <a:chExt cx="896116" cy="669962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96116" cy="669962"/>
              </a:xfrm>
              <a:custGeom>
                <a:avLst/>
                <a:gdLst/>
                <a:ahLst/>
                <a:cxnLst/>
                <a:rect l="l" t="t" r="r" b="b"/>
                <a:pathLst>
                  <a:path w="896116" h="669962">
                    <a:moveTo>
                      <a:pt x="116046" y="0"/>
                    </a:moveTo>
                    <a:lnTo>
                      <a:pt x="780071" y="0"/>
                    </a:lnTo>
                    <a:cubicBezTo>
                      <a:pt x="844161" y="0"/>
                      <a:pt x="896116" y="51955"/>
                      <a:pt x="896116" y="116046"/>
                    </a:cubicBezTo>
                    <a:lnTo>
                      <a:pt x="896116" y="553917"/>
                    </a:lnTo>
                    <a:cubicBezTo>
                      <a:pt x="896116" y="584694"/>
                      <a:pt x="883890" y="614210"/>
                      <a:pt x="862127" y="635973"/>
                    </a:cubicBezTo>
                    <a:cubicBezTo>
                      <a:pt x="840364" y="657736"/>
                      <a:pt x="810848" y="669962"/>
                      <a:pt x="780071" y="669962"/>
                    </a:cubicBezTo>
                    <a:lnTo>
                      <a:pt x="116046" y="669962"/>
                    </a:lnTo>
                    <a:cubicBezTo>
                      <a:pt x="51955" y="669962"/>
                      <a:pt x="0" y="618007"/>
                      <a:pt x="0" y="553917"/>
                    </a:cubicBezTo>
                    <a:lnTo>
                      <a:pt x="0" y="116046"/>
                    </a:lnTo>
                    <a:cubicBezTo>
                      <a:pt x="0" y="51955"/>
                      <a:pt x="51955" y="0"/>
                      <a:pt x="116046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896116" cy="6985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0" y="263900"/>
              <a:ext cx="4949313" cy="2505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Alatsi" panose="00000500000000000000"/>
                  <a:ea typeface="Alatsi" panose="00000500000000000000"/>
                  <a:cs typeface="Alatsi" panose="00000500000000000000"/>
                  <a:sym typeface="Alatsi" panose="00000500000000000000"/>
                </a:rPr>
                <a:t>measures how frequently a term appears in a specific document</a:t>
              </a:r>
              <a:endParaRPr lang="en-US" sz="27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endParaRPr>
            </a:p>
          </p:txBody>
        </p:sp>
      </p:grpSp>
      <p:sp>
        <p:nvSpPr>
          <p:cNvPr id="31" name="Freeform 31"/>
          <p:cNvSpPr/>
          <p:nvPr/>
        </p:nvSpPr>
        <p:spPr>
          <a:xfrm>
            <a:off x="6900724" y="5133106"/>
            <a:ext cx="4076690" cy="5854394"/>
          </a:xfrm>
          <a:custGeom>
            <a:avLst/>
            <a:gdLst/>
            <a:ahLst/>
            <a:cxnLst/>
            <a:rect l="l" t="t" r="r" b="b"/>
            <a:pathLst>
              <a:path w="4076690" h="5854394">
                <a:moveTo>
                  <a:pt x="0" y="0"/>
                </a:moveTo>
                <a:lnTo>
                  <a:pt x="4076691" y="0"/>
                </a:lnTo>
                <a:lnTo>
                  <a:pt x="4076691" y="5854395"/>
                </a:lnTo>
                <a:lnTo>
                  <a:pt x="0" y="5854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2869261" y="1855431"/>
            <a:ext cx="12549479" cy="1028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5"/>
              </a:lnSpc>
            </a:pPr>
            <a:r>
              <a:rPr lang="en-US" sz="2995" b="1" i="1">
                <a:solidFill>
                  <a:srgbClr val="000000"/>
                </a:solidFill>
                <a:latin typeface="Abhaya Libre Bold Italics" panose="02000803000000000000"/>
                <a:ea typeface="Abhaya Libre Bold Italics" panose="02000803000000000000"/>
                <a:cs typeface="Abhaya Libre Bold Italics" panose="02000803000000000000"/>
                <a:sym typeface="Abhaya Libre Bold Italics" panose="02000803000000000000"/>
              </a:rPr>
              <a:t>Statistical measure used to evaluate how important a word is to a document within a corpus</a:t>
            </a:r>
            <a:endParaRPr lang="en-US" sz="2995" b="1" i="1">
              <a:solidFill>
                <a:srgbClr val="000000"/>
              </a:solidFill>
              <a:latin typeface="Abhaya Libre Bold Italics" panose="02000803000000000000"/>
              <a:ea typeface="Abhaya Libre Bold Italics" panose="02000803000000000000"/>
              <a:cs typeface="Abhaya Libre Bold Italics" panose="02000803000000000000"/>
              <a:sym typeface="Abhaya Libre Bold Italics" panose="02000803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7</a:t>
              </a:r>
              <a:endParaRPr lang="en-US" sz="557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589908" y="7415263"/>
            <a:ext cx="4481985" cy="2387943"/>
          </a:xfrm>
          <a:custGeom>
            <a:avLst/>
            <a:gdLst/>
            <a:ahLst/>
            <a:cxnLst/>
            <a:rect l="l" t="t" r="r" b="b"/>
            <a:pathLst>
              <a:path w="4481985" h="2387943">
                <a:moveTo>
                  <a:pt x="0" y="0"/>
                </a:moveTo>
                <a:lnTo>
                  <a:pt x="4481984" y="0"/>
                </a:lnTo>
                <a:lnTo>
                  <a:pt x="4481984" y="2387943"/>
                </a:lnTo>
                <a:lnTo>
                  <a:pt x="0" y="2387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43" t="-34118" r="-9995" b="-29791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89908" y="1673225"/>
            <a:ext cx="4017565" cy="5340810"/>
          </a:xfrm>
          <a:custGeom>
            <a:avLst/>
            <a:gdLst/>
            <a:ahLst/>
            <a:cxnLst/>
            <a:rect l="l" t="t" r="r" b="b"/>
            <a:pathLst>
              <a:path w="4017565" h="5340810">
                <a:moveTo>
                  <a:pt x="0" y="0"/>
                </a:moveTo>
                <a:lnTo>
                  <a:pt x="4017564" y="0"/>
                </a:lnTo>
                <a:lnTo>
                  <a:pt x="4017564" y="5340811"/>
                </a:lnTo>
                <a:lnTo>
                  <a:pt x="0" y="534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05075" y="1768035"/>
            <a:ext cx="3856745" cy="2063572"/>
          </a:xfrm>
          <a:custGeom>
            <a:avLst/>
            <a:gdLst/>
            <a:ahLst/>
            <a:cxnLst/>
            <a:rect l="l" t="t" r="r" b="b"/>
            <a:pathLst>
              <a:path w="3856745" h="2063572">
                <a:moveTo>
                  <a:pt x="0" y="0"/>
                </a:moveTo>
                <a:lnTo>
                  <a:pt x="3856745" y="0"/>
                </a:lnTo>
                <a:lnTo>
                  <a:pt x="3856745" y="2063572"/>
                </a:lnTo>
                <a:lnTo>
                  <a:pt x="0" y="20635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05075" y="6861242"/>
            <a:ext cx="3856745" cy="1613536"/>
          </a:xfrm>
          <a:custGeom>
            <a:avLst/>
            <a:gdLst/>
            <a:ahLst/>
            <a:cxnLst/>
            <a:rect l="l" t="t" r="r" b="b"/>
            <a:pathLst>
              <a:path w="3856745" h="1613536">
                <a:moveTo>
                  <a:pt x="0" y="0"/>
                </a:moveTo>
                <a:lnTo>
                  <a:pt x="3856745" y="0"/>
                </a:lnTo>
                <a:lnTo>
                  <a:pt x="3856745" y="1613536"/>
                </a:lnTo>
                <a:lnTo>
                  <a:pt x="0" y="16135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05075" y="4343630"/>
            <a:ext cx="3856745" cy="1774662"/>
          </a:xfrm>
          <a:custGeom>
            <a:avLst/>
            <a:gdLst/>
            <a:ahLst/>
            <a:cxnLst/>
            <a:rect l="l" t="t" r="r" b="b"/>
            <a:pathLst>
              <a:path w="3856745" h="1774662">
                <a:moveTo>
                  <a:pt x="0" y="0"/>
                </a:moveTo>
                <a:lnTo>
                  <a:pt x="3856745" y="0"/>
                </a:lnTo>
                <a:lnTo>
                  <a:pt x="3856745" y="1774662"/>
                </a:lnTo>
                <a:lnTo>
                  <a:pt x="0" y="17746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137663" y="2274183"/>
            <a:ext cx="8280898" cy="994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5"/>
              </a:lnSpc>
            </a:pPr>
            <a:r>
              <a:rPr lang="en-US" sz="286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"Deceased" likely refers to rare, specific cases where the customer left due to death.</a:t>
            </a:r>
            <a:endParaRPr lang="en-US" sz="286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005799" y="4452911"/>
            <a:ext cx="8276402" cy="1498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5"/>
              </a:lnSpc>
            </a:pPr>
            <a:r>
              <a:rPr lang="en-US" sz="286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"Moved" indicates that several customers churned due to relocation, but it’s not the most frequent reason.</a:t>
            </a:r>
            <a:endParaRPr lang="en-US" sz="286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137663" y="6889959"/>
            <a:ext cx="8280898" cy="1498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5"/>
              </a:lnSpc>
            </a:pPr>
            <a:r>
              <a:rPr lang="en-US" sz="286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"Competitor" is mentioned often, indicating that many customers left because they found a better deal or service elsewhere.</a:t>
            </a:r>
            <a:endParaRPr lang="en-US" sz="286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01700" y="77939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 panose="020B0806030504020204"/>
                  <a:ea typeface="Open Sans Bold" panose="020B0806030504020204"/>
                  <a:cs typeface="Open Sans Bold" panose="020B0806030504020204"/>
                  <a:sym typeface="Open Sans Bold" panose="020B0806030504020204"/>
                </a:rPr>
                <a:t>8</a:t>
              </a:r>
              <a:endParaRPr lang="en-US" sz="5575" b="1">
                <a:solidFill>
                  <a:srgbClr val="000000"/>
                </a:solidFill>
                <a:latin typeface="Open Sans Bold" panose="020B0806030504020204"/>
                <a:ea typeface="Open Sans Bold" panose="020B0806030504020204"/>
                <a:cs typeface="Open Sans Bold" panose="020B0806030504020204"/>
                <a:sym typeface="Open Sans Bold" panose="020B0806030504020204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-2896182" y="-57114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86523" y="4261913"/>
            <a:ext cx="16139091" cy="1148946"/>
          </a:xfrm>
          <a:custGeom>
            <a:avLst/>
            <a:gdLst/>
            <a:ahLst/>
            <a:cxnLst/>
            <a:rect l="l" t="t" r="r" b="b"/>
            <a:pathLst>
              <a:path w="16139091" h="1148946">
                <a:moveTo>
                  <a:pt x="0" y="0"/>
                </a:moveTo>
                <a:lnTo>
                  <a:pt x="16139091" y="0"/>
                </a:lnTo>
                <a:lnTo>
                  <a:pt x="16139091" y="1148946"/>
                </a:lnTo>
                <a:lnTo>
                  <a:pt x="0" y="11489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867" b="-12867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573735" y="-62692"/>
            <a:ext cx="11130703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rPr>
              <a:t>SENTIMENT ANALYSIS POLARITY AND SUBJECTIVITY</a:t>
            </a:r>
            <a:endParaRPr lang="en-US" sz="7000">
              <a:solidFill>
                <a:srgbClr val="000000"/>
              </a:solidFill>
              <a:latin typeface="Alatsi" panose="00000500000000000000"/>
              <a:ea typeface="Alatsi" panose="00000500000000000000"/>
              <a:cs typeface="Alatsi" panose="00000500000000000000"/>
              <a:sym typeface="Alatsi" panose="00000500000000000000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224137" y="2375108"/>
            <a:ext cx="18063863" cy="1496280"/>
            <a:chOff x="0" y="0"/>
            <a:chExt cx="24085150" cy="1995040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0" y="0"/>
              <a:ext cx="24085150" cy="1995040"/>
              <a:chOff x="0" y="0"/>
              <a:chExt cx="4757561" cy="39408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4757561" cy="394082"/>
              </a:xfrm>
              <a:custGeom>
                <a:avLst/>
                <a:gdLst/>
                <a:ahLst/>
                <a:cxnLst/>
                <a:rect l="l" t="t" r="r" b="b"/>
                <a:pathLst>
                  <a:path w="4757561" h="394082">
                    <a:moveTo>
                      <a:pt x="21858" y="0"/>
                    </a:moveTo>
                    <a:lnTo>
                      <a:pt x="4735703" y="0"/>
                    </a:lnTo>
                    <a:cubicBezTo>
                      <a:pt x="4741500" y="0"/>
                      <a:pt x="4747059" y="2303"/>
                      <a:pt x="4751159" y="6402"/>
                    </a:cubicBezTo>
                    <a:cubicBezTo>
                      <a:pt x="4755258" y="10501"/>
                      <a:pt x="4757561" y="16061"/>
                      <a:pt x="4757561" y="21858"/>
                    </a:cubicBezTo>
                    <a:lnTo>
                      <a:pt x="4757561" y="372224"/>
                    </a:lnTo>
                    <a:cubicBezTo>
                      <a:pt x="4757561" y="378021"/>
                      <a:pt x="4755258" y="383581"/>
                      <a:pt x="4751159" y="387680"/>
                    </a:cubicBezTo>
                    <a:cubicBezTo>
                      <a:pt x="4747059" y="391779"/>
                      <a:pt x="4741500" y="394082"/>
                      <a:pt x="4735703" y="394082"/>
                    </a:cubicBezTo>
                    <a:lnTo>
                      <a:pt x="21858" y="394082"/>
                    </a:lnTo>
                    <a:cubicBezTo>
                      <a:pt x="16061" y="394082"/>
                      <a:pt x="10501" y="391779"/>
                      <a:pt x="6402" y="387680"/>
                    </a:cubicBezTo>
                    <a:cubicBezTo>
                      <a:pt x="2303" y="383581"/>
                      <a:pt x="0" y="378021"/>
                      <a:pt x="0" y="372224"/>
                    </a:cubicBezTo>
                    <a:lnTo>
                      <a:pt x="0" y="21858"/>
                    </a:lnTo>
                    <a:cubicBezTo>
                      <a:pt x="0" y="16061"/>
                      <a:pt x="2303" y="10501"/>
                      <a:pt x="6402" y="6402"/>
                    </a:cubicBezTo>
                    <a:cubicBezTo>
                      <a:pt x="10501" y="2303"/>
                      <a:pt x="16061" y="0"/>
                      <a:pt x="21858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4757561" cy="4321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594772" y="276576"/>
              <a:ext cx="22977177" cy="1409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Alatsi" panose="00000500000000000000"/>
                  <a:ea typeface="Alatsi" panose="00000500000000000000"/>
                  <a:cs typeface="Alatsi" panose="00000500000000000000"/>
                  <a:sym typeface="Alatsi" panose="00000500000000000000"/>
                </a:rPr>
                <a:t> Polarity: Measures if the sentiment is positive (above 0), negative (below 0), or neutral (0).</a:t>
              </a:r>
              <a:endParaRPr lang="en-US" sz="31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endParaRPr>
            </a:p>
            <a:p>
              <a:pPr algn="l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Alatsi" panose="00000500000000000000"/>
                  <a:ea typeface="Alatsi" panose="00000500000000000000"/>
                  <a:cs typeface="Alatsi" panose="00000500000000000000"/>
                  <a:sym typeface="Alatsi" panose="00000500000000000000"/>
                </a:rPr>
                <a:t> Subjectivity: Captures whether the statement is based on facts or personal opinions.</a:t>
              </a:r>
              <a:endParaRPr lang="en-US" sz="3100">
                <a:solidFill>
                  <a:srgbClr val="000000"/>
                </a:solidFill>
                <a:latin typeface="Alatsi" panose="00000500000000000000"/>
                <a:ea typeface="Alatsi" panose="00000500000000000000"/>
                <a:cs typeface="Alatsi" panose="00000500000000000000"/>
                <a:sym typeface="Alatsi" panose="0000050000000000000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2276679" y="6115709"/>
            <a:ext cx="13958780" cy="2571559"/>
            <a:chOff x="0" y="0"/>
            <a:chExt cx="18611706" cy="3428746"/>
          </a:xfrm>
        </p:grpSpPr>
        <p:sp>
          <p:nvSpPr>
            <p:cNvPr id="17" name="Freeform 17"/>
            <p:cNvSpPr/>
            <p:nvPr/>
          </p:nvSpPr>
          <p:spPr>
            <a:xfrm>
              <a:off x="0" y="1140459"/>
              <a:ext cx="9007859" cy="2288287"/>
            </a:xfrm>
            <a:custGeom>
              <a:avLst/>
              <a:gdLst/>
              <a:ahLst/>
              <a:cxnLst/>
              <a:rect l="l" t="t" r="r" b="b"/>
              <a:pathLst>
                <a:path w="9007859" h="2288287">
                  <a:moveTo>
                    <a:pt x="0" y="0"/>
                  </a:moveTo>
                  <a:lnTo>
                    <a:pt x="9007859" y="0"/>
                  </a:lnTo>
                  <a:lnTo>
                    <a:pt x="9007859" y="2288287"/>
                  </a:lnTo>
                  <a:lnTo>
                    <a:pt x="0" y="22882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9603847" y="1140459"/>
              <a:ext cx="9007859" cy="2178130"/>
            </a:xfrm>
            <a:custGeom>
              <a:avLst/>
              <a:gdLst/>
              <a:ahLst/>
              <a:cxnLst/>
              <a:rect l="l" t="t" r="r" b="b"/>
              <a:pathLst>
                <a:path w="9007859" h="2178130">
                  <a:moveTo>
                    <a:pt x="0" y="0"/>
                  </a:moveTo>
                  <a:lnTo>
                    <a:pt x="9007859" y="0"/>
                  </a:lnTo>
                  <a:lnTo>
                    <a:pt x="9007859" y="2178130"/>
                  </a:lnTo>
                  <a:lnTo>
                    <a:pt x="0" y="2178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932556" y="-76200"/>
              <a:ext cx="7175736" cy="8365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0"/>
                </a:lnSpc>
              </a:pPr>
              <a:r>
                <a:rPr lang="en-US" sz="3800" b="1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Correlation Matrix</a:t>
              </a:r>
              <a:endParaRPr lang="en-US" sz="38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0820400" y="-76200"/>
              <a:ext cx="7175736" cy="8365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20"/>
                </a:lnSpc>
                <a:spcBef>
                  <a:spcPct val="0"/>
                </a:spcBef>
              </a:pPr>
              <a:r>
                <a:rPr lang="en-US" sz="3800" b="1" u="none" strike="noStrike">
                  <a:solidFill>
                    <a:srgbClr val="000000"/>
                  </a:solidFill>
                  <a:latin typeface="Canva Sans Bold" panose="020B0803030501040103"/>
                  <a:ea typeface="Canva Sans Bold" panose="020B0803030501040103"/>
                  <a:cs typeface="Canva Sans Bold" panose="020B0803030501040103"/>
                  <a:sym typeface="Canva Sans Bold" panose="020B0803030501040103"/>
                </a:rPr>
                <a:t>Covariance Matrix</a:t>
              </a:r>
              <a:endParaRPr lang="en-US" sz="3800" b="1" u="none" strike="noStrike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6409</Words>
  <Application>WPS Presentation</Application>
  <PresentationFormat>On-screen Show (4:3)</PresentationFormat>
  <Paragraphs>224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Alatsi</vt:lpstr>
      <vt:lpstr>Canva Sans Bold</vt:lpstr>
      <vt:lpstr>Arial</vt:lpstr>
      <vt:lpstr>Open Sans Bold</vt:lpstr>
      <vt:lpstr>Abhaya Libre Bold Italics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</dc:title>
  <dc:creator/>
  <cp:lastModifiedBy>Kanchan Ninawe</cp:lastModifiedBy>
  <cp:revision>2</cp:revision>
  <dcterms:created xsi:type="dcterms:W3CDTF">2006-08-16T00:00:00Z</dcterms:created>
  <dcterms:modified xsi:type="dcterms:W3CDTF">2024-10-04T06:08:37Z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420D54CA1585417CADCFAFCF58DFE087_12</vt:lpwstr>
  </property>
  <property fmtid="{D5CDD505-2E9C-101B-9397-08002B2CF9AE}" pid="3" name="KSOProductBuildVer">
    <vt:lpwstr>1033-12.2.0.18283</vt:lpwstr>
  </property>
</Properties>
</file>