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4"/>
  </p:sldMasterIdLst>
  <p:notesMasterIdLst>
    <p:notesMasterId r:id="rId17"/>
  </p:notesMasterIdLst>
  <p:sldIdLst>
    <p:sldId id="256" r:id="rId5"/>
    <p:sldId id="2146847054" r:id="rId6"/>
    <p:sldId id="262" r:id="rId7"/>
    <p:sldId id="263" r:id="rId8"/>
    <p:sldId id="265" r:id="rId9"/>
    <p:sldId id="266" r:id="rId10"/>
    <p:sldId id="267" r:id="rId11"/>
    <p:sldId id="268" r:id="rId12"/>
    <p:sldId id="2146847056" r:id="rId13"/>
    <p:sldId id="2146847055" r:id="rId14"/>
    <p:sldId id="269"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9BC384-C6CE-4705-B913-B593A9FCD099}" v="1" dt="2024-04-03T04:42:40.3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259" autoAdjust="0"/>
    <p:restoredTop sz="94660"/>
  </p:normalViewPr>
  <p:slideViewPr>
    <p:cSldViewPr snapToGrid="0">
      <p:cViewPr varScale="1">
        <p:scale>
          <a:sx n="68" d="100"/>
          <a:sy n="68" d="100"/>
        </p:scale>
        <p:origin x="-93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77857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75539412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272581463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056342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09791112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28695237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468265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317563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9850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672000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349469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944130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677325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229259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69711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62434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18" name="Picture 17" descr="Logo&#10;&#10;Description automatically generated">
            <a:extLst>
              <a:ext uri="{FF2B5EF4-FFF2-40B4-BE49-F238E27FC236}">
                <a16:creationId xmlns:a16="http://schemas.microsoft.com/office/drawing/2014/main" xmlns="" id="{1998416F-458E-41B4-A09D-91F84A55CB9A}"/>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4002471841"/>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74000">
              <a:schemeClr val="accent1">
                <a:lumMod val="45000"/>
                <a:lumOff val="55000"/>
              </a:schemeClr>
            </a:gs>
            <a:gs pos="62841">
              <a:srgbClr val="92D050"/>
            </a:gs>
            <a:gs pos="46916">
              <a:srgbClr val="BEE8F7"/>
            </a:gs>
            <a:gs pos="84000">
              <a:schemeClr val="accent1">
                <a:lumMod val="45000"/>
                <a:lumOff val="55000"/>
              </a:schemeClr>
            </a:gs>
            <a:gs pos="100000">
              <a:schemeClr val="accent4">
                <a:lumMod val="7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302411" y="1851132"/>
            <a:ext cx="9144000" cy="977778"/>
          </a:xfrm>
        </p:spPr>
        <p:txBody>
          <a:bodyPr>
            <a:normAutofit/>
          </a:bodyPr>
          <a:lstStyle/>
          <a:p>
            <a:pPr algn="ctr"/>
            <a:r>
              <a:rPr lang="en-US" sz="5400" b="1" dirty="0">
                <a:solidFill>
                  <a:schemeClr val="accent5">
                    <a:lumMod val="50000"/>
                  </a:schemeClr>
                </a:solidFill>
                <a:latin typeface="Arial" panose="020B0604020202020204" pitchFamily="34" charset="0"/>
                <a:cs typeface="Arial" panose="020B0604020202020204" pitchFamily="34" charset="0"/>
              </a:rPr>
              <a:t>KEYLOGGER &amp; SECURITY</a:t>
            </a:r>
          </a:p>
        </p:txBody>
      </p:sp>
      <p:sp useBgFill="1">
        <p:nvSpPr>
          <p:cNvPr id="3" name="TextBox 2"/>
          <p:cNvSpPr txBox="1"/>
          <p:nvPr/>
        </p:nvSpPr>
        <p:spPr>
          <a:xfrm>
            <a:off x="357908" y="1641245"/>
            <a:ext cx="3004294" cy="400110"/>
          </a:xfrm>
          <a:prstGeom prst="rect">
            <a:avLst/>
          </a:prstGeom>
        </p:spPr>
        <p:txBody>
          <a:bodyPr wrap="square" lIns="91440" tIns="45720" rIns="91440" bIns="45720" rtlCol="0" anchor="t">
            <a:spAutoFit/>
          </a:bodyPr>
          <a:lstStyle/>
          <a:p>
            <a:pPr algn="ctr"/>
            <a:r>
              <a:rPr lang="en-US" sz="2000" b="1" dirty="0">
                <a:solidFill>
                  <a:schemeClr val="accent1">
                    <a:lumMod val="75000"/>
                  </a:schemeClr>
                </a:solidFill>
                <a:latin typeface="Arial"/>
                <a:cs typeface="Arial"/>
              </a:rPr>
              <a:t>CAPSTONE PROJECT</a:t>
            </a:r>
          </a:p>
        </p:txBody>
      </p:sp>
      <p:sp>
        <p:nvSpPr>
          <p:cNvPr id="5" name="TextBox 4">
            <a:extLst>
              <a:ext uri="{FF2B5EF4-FFF2-40B4-BE49-F238E27FC236}">
                <a16:creationId xmlns:a16="http://schemas.microsoft.com/office/drawing/2014/main" xmlns="" id="{DEF0AD26-5B4D-E8D4-F3C5-8F2CDE415475}"/>
              </a:ext>
            </a:extLst>
          </p:cNvPr>
          <p:cNvSpPr txBox="1"/>
          <p:nvPr/>
        </p:nvSpPr>
        <p:spPr>
          <a:xfrm>
            <a:off x="482484" y="4950158"/>
            <a:ext cx="7980183" cy="1569660"/>
          </a:xfrm>
          <a:prstGeom prst="rect">
            <a:avLst/>
          </a:prstGeom>
          <a:noFill/>
        </p:spPr>
        <p:txBody>
          <a:bodyPr wrap="square" lIns="91440" tIns="45720" rIns="91440" bIns="45720" rtlCol="0" anchor="t">
            <a:spAutoFit/>
          </a:bodyPr>
          <a:lstStyle/>
          <a:p>
            <a:r>
              <a:rPr lang="en-US" sz="2400" b="1" dirty="0">
                <a:solidFill>
                  <a:schemeClr val="bg2">
                    <a:lumMod val="10000"/>
                  </a:schemeClr>
                </a:solidFill>
                <a:latin typeface="Arial" pitchFamily="34" charset="0"/>
                <a:cs typeface="Arial" pitchFamily="34" charset="0"/>
              </a:rPr>
              <a:t>Presented By:</a:t>
            </a:r>
          </a:p>
          <a:p>
            <a:r>
              <a:rPr lang="en-US" sz="2400" b="1" dirty="0" err="1">
                <a:solidFill>
                  <a:schemeClr val="bg2">
                    <a:lumMod val="10000"/>
                  </a:schemeClr>
                </a:solidFill>
                <a:latin typeface="Arial"/>
                <a:cs typeface="Arial"/>
              </a:rPr>
              <a:t>R.Aishwarya</a:t>
            </a:r>
            <a:r>
              <a:rPr lang="en-US" sz="2400" b="1" dirty="0">
                <a:solidFill>
                  <a:schemeClr val="bg2">
                    <a:lumMod val="10000"/>
                  </a:schemeClr>
                </a:solidFill>
                <a:latin typeface="Arial"/>
                <a:cs typeface="Arial"/>
              </a:rPr>
              <a:t> ,</a:t>
            </a:r>
          </a:p>
          <a:p>
            <a:r>
              <a:rPr lang="en-US" sz="2400" b="1" dirty="0">
                <a:solidFill>
                  <a:schemeClr val="bg2">
                    <a:lumMod val="10000"/>
                  </a:schemeClr>
                </a:solidFill>
                <a:latin typeface="Arial"/>
                <a:cs typeface="Arial"/>
              </a:rPr>
              <a:t>University college of engineering </a:t>
            </a:r>
            <a:r>
              <a:rPr lang="en-US" sz="2400" b="1" dirty="0" err="1">
                <a:solidFill>
                  <a:schemeClr val="bg2">
                    <a:lumMod val="10000"/>
                  </a:schemeClr>
                </a:solidFill>
                <a:latin typeface="Arial"/>
                <a:cs typeface="Arial"/>
              </a:rPr>
              <a:t>Ramanathapuram</a:t>
            </a:r>
            <a:r>
              <a:rPr lang="en-US" sz="2400" b="1" dirty="0">
                <a:solidFill>
                  <a:schemeClr val="bg2">
                    <a:lumMod val="10000"/>
                  </a:schemeClr>
                </a:solidFill>
                <a:latin typeface="Arial"/>
                <a:cs typeface="Arial"/>
              </a:rPr>
              <a:t>,</a:t>
            </a:r>
          </a:p>
          <a:p>
            <a:r>
              <a:rPr lang="en-US" sz="2400" b="1" dirty="0">
                <a:solidFill>
                  <a:schemeClr val="bg2">
                    <a:lumMod val="10000"/>
                  </a:schemeClr>
                </a:solidFill>
                <a:latin typeface="Arial"/>
                <a:cs typeface="Arial"/>
              </a:rPr>
              <a:t>Computer Science and Engineering</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fontScale="85000" lnSpcReduction="10000"/>
          </a:bodyPr>
          <a:lstStyle/>
          <a:p>
            <a:endParaRPr lang="en-US" sz="2000" b="1" dirty="0">
              <a:solidFill>
                <a:schemeClr val="tx1"/>
              </a:solidFill>
            </a:endParaRP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Machine Learning-Based Detection:</a:t>
            </a:r>
            <a:r>
              <a:rPr lang="en-US" sz="2000" b="0" i="0" dirty="0">
                <a:solidFill>
                  <a:schemeClr val="tx1"/>
                </a:solidFill>
                <a:effectLst/>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Cross-Platform Compatibility:</a:t>
            </a:r>
            <a:r>
              <a:rPr lang="en-US" sz="2000" b="0" i="0" dirty="0">
                <a:solidFill>
                  <a:schemeClr val="tx1"/>
                </a:solidFill>
                <a:effectLst/>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Advanced Evasion Techniques:</a:t>
            </a:r>
            <a:r>
              <a:rPr lang="en-US" sz="2000" b="0" i="0" dirty="0">
                <a:solidFill>
                  <a:schemeClr val="tx1"/>
                </a:solidFill>
                <a:effectLst/>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User Education and Awareness:</a:t>
            </a:r>
            <a:r>
              <a:rPr lang="en-US" sz="2000" b="0" i="0" dirty="0">
                <a:solidFill>
                  <a:schemeClr val="tx1"/>
                </a:solidFill>
                <a:effectLst/>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a:p>
            <a:pPr marL="0" indent="0">
              <a:buNone/>
            </a:pPr>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882650"/>
            <a:ext cx="11029616" cy="833608"/>
          </a:xfrm>
        </p:spPr>
        <p:txBody>
          <a:bodyPr>
            <a:noAutofit/>
          </a:bodyPr>
          <a:lstStyle/>
          <a:p>
            <a:r>
              <a:rPr lang="en-US" sz="4400" b="1" dirty="0">
                <a:solidFill>
                  <a:schemeClr val="accent1"/>
                </a:solidFill>
                <a:latin typeface="Arial"/>
                <a:ea typeface="+mj-lt"/>
                <a:cs typeface="Arial"/>
              </a:rPr>
              <a:t>References</a:t>
            </a:r>
            <a:endParaRPr lang="en-US" sz="4400" dirty="0"/>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482870" y="2518116"/>
            <a:ext cx="9716207" cy="3568153"/>
          </a:xfrm>
        </p:spPr>
        <p:txBody>
          <a:bodyPr>
            <a:normAutofit/>
          </a:bodyPr>
          <a:lstStyle/>
          <a:p>
            <a:r>
              <a:rPr lang="en-IN" sz="2400" b="0" i="0" dirty="0">
                <a:solidFill>
                  <a:schemeClr val="tx1"/>
                </a:solidFill>
                <a:effectLst/>
                <a:latin typeface="Times New Roman" panose="02020603050405020304" pitchFamily="18" charset="0"/>
                <a:cs typeface="Times New Roman" panose="02020603050405020304" pitchFamily="18" charset="0"/>
              </a:rPr>
              <a:t>Zhang, Y., &amp; Lee, W. (2021). A Survey on Keylogger and Its Detection Techniques. Journal of Cybersecurity, 15(2), 123-140.</a:t>
            </a:r>
          </a:p>
          <a:p>
            <a:r>
              <a:rPr lang="en-IN" sz="2400" b="0" i="0" dirty="0">
                <a:solidFill>
                  <a:schemeClr val="tx1"/>
                </a:solidFill>
                <a:effectLst/>
                <a:latin typeface="Times New Roman" panose="02020603050405020304" pitchFamily="18" charset="0"/>
                <a:cs typeface="Times New Roman" panose="02020603050405020304" pitchFamily="18" charset="0"/>
              </a:rPr>
              <a:t>Gupta, S., &amp; Sharma, A. (2022). Advanced Techniques for Keylogger Detection and Prevention. International Conference on Cybersecurity Proceedings, 45-58.</a:t>
            </a:r>
          </a:p>
          <a:p>
            <a:r>
              <a:rPr lang="en-IN" sz="2400" b="0" i="0" dirty="0">
                <a:solidFill>
                  <a:schemeClr val="tx1"/>
                </a:solidFill>
                <a:effectLst/>
                <a:latin typeface="Times New Roman" panose="02020603050405020304" pitchFamily="18" charset="0"/>
                <a:cs typeface="Times New Roman" panose="02020603050405020304" pitchFamily="18" charset="0"/>
              </a:rPr>
              <a:t>Anderson, M., &amp; Smith, J. (2023). Keylogger Threats and Countermeasures: A Comprehensive Analysis. IEEE Transactions on Information Forensics and Security, 18(3), 210-225.</a:t>
            </a:r>
          </a:p>
        </p:txBody>
      </p:sp>
    </p:spTree>
    <p:extLst>
      <p:ext uri="{BB962C8B-B14F-4D97-AF65-F5344CB8AC3E}">
        <p14:creationId xmlns:p14="http://schemas.microsoft.com/office/powerpoint/2010/main" xmlns=""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956603" y="2766218"/>
            <a:ext cx="8918917" cy="1325563"/>
          </a:xfrm>
        </p:spPr>
        <p:txBody>
          <a:bodyPr>
            <a:normAutofit/>
          </a:bodyPr>
          <a:lstStyle/>
          <a:p>
            <a:pPr algn="ctr"/>
            <a:r>
              <a:rPr lang="en-US" sz="7200" b="1" i="1" dirty="0">
                <a:solidFill>
                  <a:srgbClr val="002060"/>
                </a:solidFill>
                <a:latin typeface="Arial Black" panose="020B0A04020102020204" pitchFamily="34" charset="0"/>
                <a:cs typeface="Times New Roman" panose="02020603050405020304" pitchFamily="18"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38200" y="319319"/>
            <a:ext cx="10515600" cy="876436"/>
          </a:xfrm>
        </p:spPr>
        <p:txBody>
          <a:bodyPr>
            <a:normAutofit/>
          </a:bodyPr>
          <a:lstStyle/>
          <a:p>
            <a:r>
              <a:rPr lang="en-US" sz="4400" b="1" dirty="0">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773723"/>
            <a:ext cx="11019020" cy="608427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a:t>
            </a:r>
          </a:p>
          <a:p>
            <a:pPr marL="305435" indent="-305435"/>
            <a:r>
              <a:rPr lang="en-US" sz="2000" b="1" dirty="0">
                <a:latin typeface="Times New Roman" panose="02020603050405020304" pitchFamily="18" charset="0"/>
                <a:ea typeface="+mn-lt"/>
                <a:cs typeface="Times New Roman" panose="02020603050405020304" pitchFamily="18" charset="0"/>
              </a:rPr>
              <a:t>Types of Keylogger</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p>
          <a:p>
            <a:pPr marL="305435" indent="-305435"/>
            <a:r>
              <a:rPr lang="en-US" sz="2000" b="1" dirty="0">
                <a:latin typeface="Times New Roman" panose="02020603050405020304" pitchFamily="18" charset="0"/>
                <a:cs typeface="Times New Roman" panose="02020603050405020304" pitchFamily="18" charset="0"/>
              </a:rPr>
              <a:t>Security</a:t>
            </a: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9507523" cy="4673324"/>
          </a:xfrm>
        </p:spPr>
        <p:txBody>
          <a:bodyPr>
            <a:normAutofit/>
          </a:bodyPr>
          <a:lstStyle/>
          <a:p>
            <a:pPr marL="0" indent="0">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9982489" cy="5563973"/>
          </a:xfrm>
        </p:spPr>
        <p:txBody>
          <a:bodyPr vert="horz" lIns="91440" tIns="45720" rIns="91440" bIns="45720" rtlCol="0" anchor="ctr">
            <a:noAutofit/>
          </a:bodyPr>
          <a:lstStyle/>
          <a:p>
            <a:pPr>
              <a:lnSpc>
                <a:spcPct val="100000"/>
              </a:lnSpc>
            </a:pPr>
            <a:r>
              <a:rPr lang="en-US" sz="2400" b="0" i="0" dirty="0">
                <a:solidFill>
                  <a:schemeClr val="tx1"/>
                </a:solidFill>
                <a:effectLst/>
                <a:latin typeface="Söhne"/>
              </a:rPr>
              <a:t>         </a:t>
            </a:r>
            <a:r>
              <a:rPr lang="en-US" sz="2400" b="0" i="0" dirty="0">
                <a:solidFill>
                  <a:schemeClr val="tx1"/>
                </a:solidFill>
                <a:effectLst/>
                <a:latin typeface="Times New Roman" panose="02020603050405020304" pitchFamily="18" charset="0"/>
                <a:cs typeface="Times New Roman" panose="02020603050405020304" pitchFamily="18" charset="0"/>
              </a:rPr>
              <a:t>The proposed system is a basic keylogger implemented using the </a:t>
            </a:r>
            <a:r>
              <a:rPr lang="en-US" sz="2400" b="0"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 To enhance its effectiveness against keylogger threats, the system can be improved with:</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Encryption:</a:t>
            </a:r>
            <a:r>
              <a:rPr lang="en-US" sz="2200" b="0" i="0" dirty="0">
                <a:solidFill>
                  <a:schemeClr val="tx1"/>
                </a:solidFill>
                <a:effectLst/>
                <a:latin typeface="Times New Roman" panose="02020603050405020304" pitchFamily="18" charset="0"/>
                <a:cs typeface="Times New Roman" panose="02020603050405020304" pitchFamily="18" charset="0"/>
              </a:rPr>
              <a:t> Secure logged keystrokes with encryption to safeguard sensitive data from interception.</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Process Monitoring:</a:t>
            </a:r>
            <a:r>
              <a:rPr lang="en-US" sz="2200" b="0" i="0" dirty="0">
                <a:solidFill>
                  <a:schemeClr val="tx1"/>
                </a:solidFill>
                <a:effectLst/>
                <a:latin typeface="Times New Roman" panose="02020603050405020304" pitchFamily="18" charset="0"/>
                <a:cs typeface="Times New Roman" panose="02020603050405020304" pitchFamily="18" charset="0"/>
              </a:rPr>
              <a:t> Extend the keylogger to monitor running processes, identifying suspicious activities and preventing keylogger installation and other malware.</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User Notification:</a:t>
            </a:r>
            <a:r>
              <a:rPr lang="en-US" sz="2200" b="0" i="0" dirty="0">
                <a:solidFill>
                  <a:schemeClr val="tx1"/>
                </a:solidFill>
                <a:effectLst/>
                <a:latin typeface="Times New Roman" panose="02020603050405020304" pitchFamily="18" charset="0"/>
                <a:cs typeface="Times New Roman" panose="02020603050405020304" pitchFamily="18" charset="0"/>
              </a:rPr>
              <a:t> Implement real-time alerts to notify users when the keylogger is active, enabling immediate action to secure their system.</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Remote Reporting:</a:t>
            </a:r>
            <a:r>
              <a:rPr lang="en-US" sz="2200" b="0" i="0" dirty="0">
                <a:solidFill>
                  <a:schemeClr val="tx1"/>
                </a:solidFill>
                <a:effectLst/>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p>
          <a:p>
            <a:pPr marL="0" indent="0">
              <a:buNone/>
            </a:pPr>
            <a:endParaRPr lang="en-IN"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752065"/>
            <a:ext cx="11029616" cy="530296"/>
          </a:xfrm>
        </p:spPr>
        <p:txBody>
          <a:bodyPr>
            <a:normAutofit fontScale="90000"/>
          </a:bodyPr>
          <a:lstStyle/>
          <a:p>
            <a:r>
              <a:rPr lang="en-US" sz="4400" b="1" dirty="0">
                <a:solidFill>
                  <a:schemeClr val="accent1"/>
                </a:solidFill>
                <a:latin typeface="Arial"/>
                <a:ea typeface="+mj-lt"/>
                <a:cs typeface="Arial"/>
              </a:rPr>
              <a:t>System</a:t>
            </a:r>
            <a:r>
              <a:rPr lang="en-US" sz="4400" dirty="0">
                <a:solidFill>
                  <a:schemeClr val="accent1"/>
                </a:solidFill>
                <a:latin typeface="Arial"/>
                <a:ea typeface="+mj-lt"/>
                <a:cs typeface="Arial"/>
              </a:rPr>
              <a:t> </a:t>
            </a:r>
            <a:r>
              <a:rPr lang="en-US" sz="4400" b="1" i="0" dirty="0">
                <a:solidFill>
                  <a:schemeClr val="accent1"/>
                </a:solidFill>
                <a:effectLst/>
                <a:latin typeface="Arial" panose="020B0604020202020204" pitchFamily="34" charset="0"/>
                <a:cs typeface="Arial" panose="020B0604020202020204" pitchFamily="34" charset="0"/>
              </a:rPr>
              <a:t>development</a:t>
            </a:r>
            <a:r>
              <a:rPr lang="en-US" sz="4400" dirty="0">
                <a:solidFill>
                  <a:schemeClr val="accent1"/>
                </a:solidFill>
                <a:latin typeface="Arial"/>
                <a:ea typeface="+mj-lt"/>
                <a:cs typeface="Arial"/>
              </a:rPr>
              <a:t> </a:t>
            </a:r>
            <a:r>
              <a:rPr lang="en-US" sz="4400" b="1" dirty="0">
                <a:solidFill>
                  <a:schemeClr val="accent1"/>
                </a:solidFill>
                <a:latin typeface="Arial"/>
                <a:ea typeface="+mj-lt"/>
                <a:cs typeface="Arial"/>
              </a:rPr>
              <a:t>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33119" y="1282361"/>
            <a:ext cx="9412739" cy="4673324"/>
          </a:xfrm>
        </p:spPr>
        <p:txBody>
          <a:bodyPr>
            <a:normAutofit lnSpcReduction="10000"/>
          </a:bodyPr>
          <a:lstStyle/>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The system approach is a basic keylogger implemented using the </a:t>
            </a:r>
            <a:r>
              <a:rPr lang="en-US" sz="2400" b="1"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The development approach should include rigorous testing to ensure the reliability and stability of the keylogger.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pPr marL="305435" indent="-305435"/>
            <a:r>
              <a:rPr lang="en-US" sz="4400" b="1" dirty="0">
                <a:solidFill>
                  <a:schemeClr val="accent1"/>
                </a:solidFill>
                <a:latin typeface="Arial"/>
                <a:ea typeface="+mn-lt"/>
                <a:cs typeface="+mn-lt"/>
              </a:rPr>
              <a:t>Types of Keylogger</a:t>
            </a:r>
            <a:endParaRPr lang="en-US" sz="3200" dirty="0">
              <a:solidFill>
                <a:schemeClr val="accent1"/>
              </a:solidFill>
              <a:latin typeface="Arial"/>
              <a:ea typeface="+mn-lt"/>
              <a:cs typeface="+mn-lt"/>
            </a:endParaRPr>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a:lnSpc>
                <a:spcPct val="150000"/>
              </a:lnSpc>
            </a:pPr>
            <a:r>
              <a:rPr lang="en-US" b="0" i="0" dirty="0">
                <a:solidFill>
                  <a:schemeClr val="tx1"/>
                </a:solidFill>
                <a:effectLst/>
                <a:latin typeface="Söhne"/>
              </a:rPr>
              <a:t>  </a:t>
            </a:r>
            <a:r>
              <a:rPr lang="en-US" b="0" i="0" dirty="0">
                <a:solidFill>
                  <a:schemeClr val="tx1"/>
                </a:solidFill>
                <a:effectLst/>
                <a:latin typeface="Times New Roman" panose="02020603050405020304" pitchFamily="18" charset="0"/>
                <a:cs typeface="Times New Roman" panose="02020603050405020304" pitchFamily="18" charset="0"/>
              </a:rPr>
              <a:t>Keyloggers can be categorized into hardware-based and software-based variants.</a:t>
            </a:r>
          </a:p>
          <a:p>
            <a:pPr>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 </a:t>
            </a:r>
            <a:r>
              <a:rPr lang="en-US" b="1" i="0" dirty="0">
                <a:solidFill>
                  <a:schemeClr val="tx1"/>
                </a:solidFill>
                <a:effectLst/>
                <a:latin typeface="Times New Roman" panose="02020603050405020304" pitchFamily="18" charset="0"/>
                <a:cs typeface="Times New Roman" panose="02020603050405020304" pitchFamily="18" charset="0"/>
              </a:rPr>
              <a:t>software-based Keylogger</a:t>
            </a:r>
          </a:p>
          <a:p>
            <a:pPr marL="0" indent="0">
              <a:lnSpc>
                <a:spcPct val="150000"/>
              </a:lnSpc>
              <a:buNone/>
            </a:pPr>
            <a:r>
              <a:rPr lang="en-US" b="0" i="0" dirty="0">
                <a:solidFill>
                  <a:schemeClr val="tx1"/>
                </a:solidFill>
                <a:effectLst/>
                <a:latin typeface="Times New Roman" panose="02020603050405020304" pitchFamily="18" charset="0"/>
                <a:cs typeface="Times New Roman" panose="02020603050405020304" pitchFamily="18" charset="0"/>
              </a:rPr>
              <a:t>           while software keyloggers are capturing keystrokes directly from the keyboard     input or malicious programs installed on the system.</a:t>
            </a:r>
          </a:p>
          <a:p>
            <a:pPr>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 </a:t>
            </a:r>
            <a:r>
              <a:rPr lang="en-US" b="1" i="0" dirty="0">
                <a:solidFill>
                  <a:schemeClr val="tx1"/>
                </a:solidFill>
                <a:effectLst/>
                <a:latin typeface="Times New Roman" panose="02020603050405020304" pitchFamily="18" charset="0"/>
                <a:cs typeface="Times New Roman" panose="02020603050405020304" pitchFamily="18" charset="0"/>
              </a:rPr>
              <a:t>hardware-based Keylogger</a:t>
            </a:r>
          </a:p>
          <a:p>
            <a:pPr marL="0" indent="0">
              <a:lnSpc>
                <a:spcPct val="150000"/>
              </a:lnSpc>
              <a:buNone/>
            </a:pPr>
            <a:r>
              <a:rPr lang="en-US" b="0" i="0" dirty="0">
                <a:solidFill>
                  <a:schemeClr val="tx1"/>
                </a:solidFill>
                <a:effectLst/>
                <a:latin typeface="Times New Roman" panose="02020603050405020304" pitchFamily="18" charset="0"/>
                <a:cs typeface="Times New Roman" panose="02020603050405020304" pitchFamily="18" charset="0"/>
              </a:rPr>
              <a:t>          Hardware keyloggers are physical devices inserted between the keyboard and computer, which may not be detectable by traditional software-based security measures.</a:t>
            </a:r>
          </a:p>
          <a:p>
            <a:pPr marL="0" indent="0">
              <a:buNone/>
            </a:pPr>
            <a:r>
              <a:rPr lang="en-US" b="0" i="0" dirty="0">
                <a:solidFill>
                  <a:schemeClr val="tx1"/>
                </a:solidFill>
                <a:effectLst/>
                <a:latin typeface="Söhne"/>
              </a:rPr>
              <a:t> </a:t>
            </a:r>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xmlns="" id="{1646BC9A-16A0-F5FD-BCDE-F38B1BE07327}"/>
              </a:ext>
            </a:extLst>
          </p:cNvPr>
          <p:cNvPicPr>
            <a:picLocks noGrp="1" noChangeAspect="1"/>
          </p:cNvPicPr>
          <p:nvPr>
            <p:ph idx="1"/>
          </p:nvPr>
        </p:nvPicPr>
        <p:blipFill>
          <a:blip r:embed="rId2"/>
          <a:stretch>
            <a:fillRect/>
          </a:stretch>
        </p:blipFill>
        <p:spPr>
          <a:xfrm>
            <a:off x="1347021" y="1725505"/>
            <a:ext cx="3814916" cy="4213179"/>
          </a:xfrm>
        </p:spPr>
      </p:pic>
      <p:pic>
        <p:nvPicPr>
          <p:cNvPr id="6" name="Picture 5" descr="result (2).jpg"/>
          <p:cNvPicPr>
            <a:picLocks noChangeAspect="1"/>
          </p:cNvPicPr>
          <p:nvPr/>
        </p:nvPicPr>
        <p:blipFill>
          <a:blip r:embed="rId3"/>
          <a:stretch>
            <a:fillRect/>
          </a:stretch>
        </p:blipFill>
        <p:spPr>
          <a:xfrm>
            <a:off x="5889307" y="1772529"/>
            <a:ext cx="3958077" cy="4107766"/>
          </a:xfrm>
          <a:prstGeom prst="rect">
            <a:avLst/>
          </a:prstGeom>
        </p:spPr>
      </p:pic>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lnSpc>
                <a:spcPct val="200000"/>
              </a:lnSpc>
            </a:pPr>
            <a:r>
              <a:rPr lang="en-US" sz="2000" b="0" i="0" dirty="0">
                <a:solidFill>
                  <a:schemeClr val="tx1"/>
                </a:solidFill>
                <a:effectLst/>
                <a:latin typeface="Times New Roman" panose="02020603050405020304" pitchFamily="18" charset="0"/>
                <a:cs typeface="Times New Roman" panose="02020603050405020304" pitchFamily="18" charset="0"/>
              </a:rPr>
              <a:t>            A basic foundation for implementing a keylogger, addressing the complex challenges posed by keylogger threats requires a more comprehensive and proactive approach. By incorporating advanced security features and adhering to secure coding practices, it is possible to develop keylogger mitigation solutions that effectively protect users and organizations from the risks associated with keylogging attacks.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Autofit/>
          </a:bodyPr>
          <a:lstStyle/>
          <a:p>
            <a:r>
              <a:rPr lang="en-US" sz="4400" b="1" dirty="0">
                <a:solidFill>
                  <a:schemeClr val="accent1"/>
                </a:solidFill>
                <a:latin typeface="Arial" panose="020B0604020202020204" pitchFamily="34" charset="0"/>
                <a:cs typeface="Arial" panose="020B0604020202020204" pitchFamily="34" charset="0"/>
              </a:rPr>
              <a:t>SECURITY</a:t>
            </a:r>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fontScale="92500" lnSpcReduction="20000"/>
          </a:bodyPr>
          <a:lstStyle/>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Keyloggers often employ sophisticated techniques to evade detection and circumvent security measures.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760398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c0fa2617-96bd-425d-8578-e93563fe37c5"/>
    <ds:schemaRef ds:uri="http://schemas.microsoft.com/office/infopath/2007/PartnerControls"/>
    <ds:schemaRef ds:uri="9162bd5b-4ed9-4da3-b376-05204580ba3f"/>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Facet</Template>
  <TotalTime>1192</TotalTime>
  <Words>668</Words>
  <Application>Microsoft Office PowerPoint</Application>
  <PresentationFormat>Custom</PresentationFormat>
  <Paragraphs>55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KEYLOGGER &amp; SECURITY</vt:lpstr>
      <vt:lpstr>OUTLINE</vt:lpstr>
      <vt:lpstr>Problem Statement</vt:lpstr>
      <vt:lpstr>Proposed Solution</vt:lpstr>
      <vt:lpstr>System development Approach</vt:lpstr>
      <vt:lpstr>Types of Keylogger</vt:lpstr>
      <vt:lpstr>Result</vt:lpstr>
      <vt:lpstr>Conclusion</vt:lpstr>
      <vt:lpstr>SECURITY</vt:lpstr>
      <vt:lpstr>Slide 10</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SRN</cp:lastModifiedBy>
  <cp:revision>36</cp:revision>
  <dcterms:created xsi:type="dcterms:W3CDTF">2021-05-26T16:50:10Z</dcterms:created>
  <dcterms:modified xsi:type="dcterms:W3CDTF">2024-04-04T18:37:15Z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