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2E9B50-A5B0-4EE8-9191-7D58C8AF23A6}">
  <a:tblStyle styleId="{562E9B50-A5B0-4EE8-9191-7D58C8AF23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de2df7373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de2df7373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e2df7373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e2df7373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e2df7373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e2df7373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e2df7373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e2df7373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e2df7373_0_2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de2df7373_0_2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e2df7373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e2df7373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e2df7373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e2df7373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e2df7373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e2df7373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de2df7373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de2df7373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e2df7373_0_1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e2df7373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3251 – Statistics for Data Sciences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Study of Toronto </a:t>
            </a:r>
            <a:r>
              <a:rPr lang="en" sz="2400"/>
              <a:t>Accidents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882775"/>
            <a:ext cx="7641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Local Conditions Impact Injury?</a:t>
            </a:r>
            <a:endParaRPr/>
          </a:p>
        </p:txBody>
      </p:sp>
      <p:sp>
        <p:nvSpPr>
          <p:cNvPr id="88" name="Google Shape;88;p13"/>
          <p:cNvSpPr txBox="1"/>
          <p:nvPr>
            <p:ph idx="4294967295" type="body"/>
          </p:nvPr>
        </p:nvSpPr>
        <p:spPr>
          <a:xfrm>
            <a:off x="729625" y="3714100"/>
            <a:ext cx="2759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Sakshi Sharma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Sridhar Mani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Thangappa Tamilarasan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Vijayalakshmi TA</a:t>
            </a:r>
            <a:endParaRPr sz="1200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00" y="2625650"/>
            <a:ext cx="2702850" cy="12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7800" y="6020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5111000" y="1441200"/>
            <a:ext cx="37743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Hypothesis</a:t>
            </a:r>
            <a:r>
              <a:rPr lang="en"/>
              <a:t> - H</a:t>
            </a:r>
            <a:r>
              <a:rPr baseline="-25000" lang="en"/>
              <a:t>0</a:t>
            </a:r>
            <a:r>
              <a:rPr lang="en"/>
              <a:t> : 𝝁</a:t>
            </a:r>
            <a:r>
              <a:rPr baseline="-25000" lang="en"/>
              <a:t>accident</a:t>
            </a:r>
            <a:r>
              <a:rPr lang="en"/>
              <a:t> ≥ 36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Alternate Hypothesis</a:t>
            </a:r>
            <a:r>
              <a:rPr lang="en"/>
              <a:t> - H</a:t>
            </a:r>
            <a:r>
              <a:rPr baseline="-25000" lang="en"/>
              <a:t>A</a:t>
            </a:r>
            <a:r>
              <a:rPr lang="en"/>
              <a:t>: </a:t>
            </a:r>
            <a:r>
              <a:rPr lang="en"/>
              <a:t> 𝝁</a:t>
            </a:r>
            <a:r>
              <a:rPr baseline="-25000" lang="en"/>
              <a:t>accident </a:t>
            </a:r>
            <a:r>
              <a:rPr lang="en"/>
              <a:t>&lt; 36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00" y="2571750"/>
            <a:ext cx="4530701" cy="21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17100" y="1475550"/>
            <a:ext cx="37743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 of severely injured road accidents in Toronto City is on the decline.</a:t>
            </a:r>
            <a:endParaRPr i="1" sz="1800"/>
          </a:p>
        </p:txBody>
      </p:sp>
      <p:sp>
        <p:nvSpPr>
          <p:cNvPr id="166" name="Google Shape;166;p22"/>
          <p:cNvSpPr/>
          <p:nvPr/>
        </p:nvSpPr>
        <p:spPr>
          <a:xfrm>
            <a:off x="1822800" y="2730250"/>
            <a:ext cx="1215000" cy="1789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3037800" y="2730250"/>
            <a:ext cx="1257000" cy="178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897700" y="2748188"/>
            <a:ext cx="973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Period 1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146100" y="2748188"/>
            <a:ext cx="9738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Period 2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727800" y="6029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Testing</a:t>
            </a:r>
            <a:endParaRPr/>
          </a:p>
        </p:txBody>
      </p:sp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3903500" y="1280875"/>
            <a:ext cx="49353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set meets the criteria for 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t-test:</a:t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sets are independent observation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sets are near normal or normal distribution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Observations are &gt; 30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Outliers were identified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Ɑ = 0.05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one-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t-test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 =-3.191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Pvalue =0.00293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Two-sample t-test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Statistic = 2.207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Pvalue = 0.03007)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pval &lt; Ɑ, reject null hypothesis and accept 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alternative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hypothesis.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99" y="1280871"/>
            <a:ext cx="3035875" cy="19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00" y="3194890"/>
            <a:ext cx="3035876" cy="193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7800" y="6090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727800" y="1321775"/>
            <a:ext cx="8244900" cy="3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Prediction model was built using Random Forest Classifier method and Logistic Regression method.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approaches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resulted in &lt; ~50% accuracy,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Tuning the model did not result in significant increase in accuracy scores.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 both the models have only &lt; 50% accuracy score, prediction models cannot be treated final and used in Production for real use.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Further study is required to find suitable parameters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Cross linking with other databases may be necessary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Alternate hypothesis was tested using both one sampled and two-sample t-test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Null Hypothesis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H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: 𝝁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accident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≥ 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■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Alternate Hypothesis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- H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:  𝝁</a:t>
            </a:r>
            <a:r>
              <a:rPr baseline="-25000" lang="en">
                <a:latin typeface="Calibri"/>
                <a:ea typeface="Calibri"/>
                <a:cs typeface="Calibri"/>
                <a:sym typeface="Calibri"/>
              </a:rPr>
              <a:t>accident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&lt; 36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160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Lato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Results indicate that the null hypothesis can be rejected and the alternate hypothesis can be accepted.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This indicates reduction in severe injuries from accidents in Toronto.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13900" y="598575"/>
            <a:ext cx="75162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Look into Road Accidents?</a:t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848850" y="1386075"/>
            <a:ext cx="3784500" cy="31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Road traffic injuries caused an estimated 1.35 million deaths worldwide in the year 2016.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person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killed every </a:t>
            </a:r>
            <a:r>
              <a:rPr b="1"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 seconds</a:t>
            </a: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Toronto, Traffic accidents and critical injury rate on the decline. 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Attributed to reasons such as increased driver awareness, improved infrastructure and increased safety standards in cars etc. </a:t>
            </a:r>
            <a:endParaRPr i="1" sz="14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51634" l="7178" r="4090" t="3825"/>
          <a:stretch/>
        </p:blipFill>
        <p:spPr>
          <a:xfrm>
            <a:off x="4572000" y="1261150"/>
            <a:ext cx="4584650" cy="275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800" y="641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29450" y="1324500"/>
            <a:ext cx="7653300" cy="31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1. Develop a </a:t>
            </a:r>
            <a:r>
              <a:rPr b="1"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prediction model(s)</a:t>
            </a: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to predict the severity of an injury when traffic accident happens in Toronto.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 b="1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Evaluate if critically injured accident rate of last four-year period (2014-2018) is lower than the severely previous four-year period (2010 – 2014).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POTENTIAL BUSINESS OPPORTUNITY?</a:t>
            </a:r>
            <a:endParaRPr b="1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Toronto City Council for Policy Development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Hospitals to plan and effectively utilize their resources,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Insurance companies to optimize insurance rates etc. 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i="1"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Real Estate Price Estimation?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46175" y="6445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Adopted for Study</a:t>
            </a: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121363" y="1551339"/>
            <a:ext cx="2214600" cy="3217636"/>
            <a:chOff x="0" y="1189989"/>
            <a:chExt cx="2214600" cy="3217636"/>
          </a:xfrm>
        </p:grpSpPr>
        <p:sp>
          <p:nvSpPr>
            <p:cNvPr id="109" name="Google Shape;109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Preparation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Source Data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Load Data (*csv File) to Pandas Dataframe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Analyze for Data Quality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1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Review Headers &amp; Description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1959688" y="1551125"/>
            <a:ext cx="2064000" cy="3217850"/>
            <a:chOff x="1838325" y="1189775"/>
            <a:chExt cx="2064000" cy="3217850"/>
          </a:xfrm>
        </p:grpSpPr>
        <p:sp>
          <p:nvSpPr>
            <p:cNvPr id="112" name="Google Shape;112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Wrangling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Explore Data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Reshape Data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3638112" y="1551125"/>
            <a:ext cx="2064000" cy="3217850"/>
            <a:chOff x="3516750" y="1189775"/>
            <a:chExt cx="2064000" cy="3217850"/>
          </a:xfrm>
        </p:grpSpPr>
        <p:sp>
          <p:nvSpPr>
            <p:cNvPr id="115" name="Google Shape;115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Create Derived Features suitable for Model Development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Ignore fields that are not applicable for analysis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004237" y="1551238"/>
            <a:ext cx="2064000" cy="3217850"/>
            <a:chOff x="6874025" y="1189775"/>
            <a:chExt cx="2064000" cy="3217850"/>
          </a:xfrm>
        </p:grpSpPr>
        <p:sp>
          <p:nvSpPr>
            <p:cNvPr id="118" name="Google Shape;118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Hypothesis Testing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Develop Hypothesis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Test assumptions are valid for testing method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Accept or reject hypothesis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316713" y="1551125"/>
            <a:ext cx="2064000" cy="3217850"/>
            <a:chOff x="5195350" y="1189775"/>
            <a:chExt cx="2064000" cy="3217850"/>
          </a:xfrm>
        </p:grpSpPr>
        <p:sp>
          <p:nvSpPr>
            <p:cNvPr id="121" name="Google Shape;121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 Development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Random Forest Classification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b="1" lang="en" sz="1100">
                  <a:latin typeface="Roboto"/>
                  <a:ea typeface="Roboto"/>
                  <a:cs typeface="Roboto"/>
                  <a:sym typeface="Roboto"/>
                </a:rPr>
                <a:t>Logistic Regression Classification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Build model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Test &amp; tune the model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- Accuracy score analysis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7800" y="619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729450" y="1297300"/>
            <a:ext cx="81291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ata source?</a:t>
            </a:r>
            <a:endParaRPr b="1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Source of the data is the Toronto City - killed or severely injured (KSI) accident data set. 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Reported accidents in Toronto between the year 2007 and 2017.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did you need to do to procure it?  </a:t>
            </a:r>
            <a:endParaRPr b="1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 was available as a *.csv file which was read directly into python pandas dataframe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Quality? </a:t>
            </a:r>
            <a:endParaRPr b="1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data set was quite comprehensive.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was mostly categorical data with a lot of particular information about conditions at the time of the accident.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b="1" lang="en">
                <a:solidFill>
                  <a:srgbClr val="2D3B45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What challenges did you face?</a:t>
            </a:r>
            <a:endParaRPr b="1"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Preparing the derived features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Finalizing the parameters/factors/derived features that should be included in the model</a:t>
            </a:r>
            <a:endParaRPr>
              <a:solidFill>
                <a:srgbClr val="2D3B45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7800" y="6196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 &amp; Data Analysis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729450" y="1361300"/>
            <a:ext cx="81210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Data was used to derive the following features, which were ultimately used in the analysis.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Note that these factors were considered important to achieve the objectives for the potential clients.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</a:pPr>
            <a:r>
              <a:rPr lang="en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Note that speeding and alcohol were not considered as parameters were considered beyond “reasonable control”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18"/>
          <p:cNvGraphicFramePr/>
          <p:nvPr/>
        </p:nvGraphicFramePr>
        <p:xfrm>
          <a:off x="341250" y="29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{562E9B50-A5B0-4EE8-9191-7D58C8AF23A6}</a:tableStyleId>
              </a:tblPr>
              <a:tblGrid>
                <a:gridCol w="1368125"/>
                <a:gridCol w="1415375"/>
                <a:gridCol w="1084425"/>
                <a:gridCol w="1756800"/>
                <a:gridCol w="1319450"/>
                <a:gridCol w="1485500"/>
              </a:tblGrid>
              <a:tr h="223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CRITICALLY INJURED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PERIOD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ROAD TYPE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DRIVING CONDITIONS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DISTRICT CODE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SEASON CODE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Fatal or Major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injury marked 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critically_injured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rest as 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not_critically_injured 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Injured can be driver, passenger, 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pedestrian</a:t>
                      </a: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or cyclist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(Night)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 00 to 06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(Rush hour)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Hours 07 to 10 and 16 to 19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Rush hour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Everything Else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Expressway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– Other roads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–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–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Poor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Toronto East York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– Scarborough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– Etobicoke York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– North York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– No district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– Winter – (Dec to March)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– Spring – (April to June)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– Summer – (July to Sep)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– Fall – (Oct to Nov)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7800" y="6416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redictive Model for </a:t>
            </a:r>
            <a:r>
              <a:rPr lang="en"/>
              <a:t>Classification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727800" y="1444575"/>
            <a:ext cx="765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Random forests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or random decision forests are an ensemble learning method for classification, regression and other tasks that operates by constructing a multitude of decision trees at training time and outputting the class that is the mode of the classes (classification) or mean prediction (regression) of the individual trees.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Random decision forests correct for decision trees' habit of overfitting to their training set.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Logistic regression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 a statistical model that in its basic form uses a logistic function to model a binary dependent variable, although many more complex extensions exist.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regression analysis, logistic regression (or logit regression) is estimating the parameters of a logistic model (a form of binary regression).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accident data set is split into two groups - train and test.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25% of data is randomly selected as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test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75% data is selected as </a:t>
            </a: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7800" y="627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5722"/>
          <a:stretch/>
        </p:blipFill>
        <p:spPr>
          <a:xfrm>
            <a:off x="5601300" y="1034900"/>
            <a:ext cx="3293325" cy="19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800" y="2997725"/>
            <a:ext cx="3352325" cy="21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800" y="1356250"/>
            <a:ext cx="3954475" cy="365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14350" y="4093775"/>
            <a:ext cx="1615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Weighted Avg. Accuracy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&lt;50%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7800" y="6278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Classification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1315450"/>
            <a:ext cx="4004927" cy="36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142375" y="1401950"/>
            <a:ext cx="22737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Weighted Avg. Accuracy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&lt;50%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