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notesMasterIdLst>
    <p:notesMasterId r:id="rId24"/>
  </p:notesMasterIdLst>
  <p:handoutMasterIdLst>
    <p:handoutMasterId r:id="rId25"/>
  </p:handoutMasterIdLst>
  <p:sldIdLst>
    <p:sldId id="257" r:id="rId2"/>
    <p:sldId id="256"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itchFamily="-108" charset="0"/>
        <a:ea typeface="ＭＳ Ｐゴシック" pitchFamily="-108" charset="-128"/>
        <a:cs typeface="ＭＳ Ｐゴシック" pitchFamily="-108" charset="-128"/>
      </a:defRPr>
    </a:lvl1pPr>
    <a:lvl2pPr marL="457200" algn="l" defTabSz="457200" rtl="0" fontAlgn="base">
      <a:spcBef>
        <a:spcPct val="0"/>
      </a:spcBef>
      <a:spcAft>
        <a:spcPct val="0"/>
      </a:spcAft>
      <a:defRPr kern="1200">
        <a:solidFill>
          <a:schemeClr val="tx1"/>
        </a:solidFill>
        <a:latin typeface="Arial" pitchFamily="-108" charset="0"/>
        <a:ea typeface="ＭＳ Ｐゴシック" pitchFamily="-108" charset="-128"/>
        <a:cs typeface="ＭＳ Ｐゴシック" pitchFamily="-108" charset="-128"/>
      </a:defRPr>
    </a:lvl2pPr>
    <a:lvl3pPr marL="914400" algn="l" defTabSz="457200" rtl="0" fontAlgn="base">
      <a:spcBef>
        <a:spcPct val="0"/>
      </a:spcBef>
      <a:spcAft>
        <a:spcPct val="0"/>
      </a:spcAft>
      <a:defRPr kern="1200">
        <a:solidFill>
          <a:schemeClr val="tx1"/>
        </a:solidFill>
        <a:latin typeface="Arial" pitchFamily="-108" charset="0"/>
        <a:ea typeface="ＭＳ Ｐゴシック" pitchFamily="-108" charset="-128"/>
        <a:cs typeface="ＭＳ Ｐゴシック" pitchFamily="-108" charset="-128"/>
      </a:defRPr>
    </a:lvl3pPr>
    <a:lvl4pPr marL="1371600" algn="l" defTabSz="457200" rtl="0" fontAlgn="base">
      <a:spcBef>
        <a:spcPct val="0"/>
      </a:spcBef>
      <a:spcAft>
        <a:spcPct val="0"/>
      </a:spcAft>
      <a:defRPr kern="1200">
        <a:solidFill>
          <a:schemeClr val="tx1"/>
        </a:solidFill>
        <a:latin typeface="Arial" pitchFamily="-108" charset="0"/>
        <a:ea typeface="ＭＳ Ｐゴシック" pitchFamily="-108" charset="-128"/>
        <a:cs typeface="ＭＳ Ｐゴシック" pitchFamily="-108" charset="-128"/>
      </a:defRPr>
    </a:lvl4pPr>
    <a:lvl5pPr marL="1828800" algn="l" defTabSz="457200" rtl="0" fontAlgn="base">
      <a:spcBef>
        <a:spcPct val="0"/>
      </a:spcBef>
      <a:spcAft>
        <a:spcPct val="0"/>
      </a:spcAft>
      <a:defRPr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kern="1200">
        <a:solidFill>
          <a:schemeClr val="tx1"/>
        </a:solidFill>
        <a:latin typeface="Arial" pitchFamily="-108" charset="0"/>
        <a:ea typeface="ＭＳ Ｐゴシック" pitchFamily="-108" charset="-128"/>
        <a:cs typeface="ＭＳ Ｐゴシック" pitchFamily="-108"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41464C"/>
    <a:srgbClr val="00002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590" autoAdjust="0"/>
    <p:restoredTop sz="80726" autoAdjust="0"/>
  </p:normalViewPr>
  <p:slideViewPr>
    <p:cSldViewPr snapToGrid="0" snapToObjects="1">
      <p:cViewPr varScale="1">
        <p:scale>
          <a:sx n="123" d="100"/>
          <a:sy n="123" d="100"/>
        </p:scale>
        <p:origin x="-376" y="-1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A00EF3-9907-774F-96AC-8184AA10C626}" type="datetimeFigureOut">
              <a:rPr lang="en-US" smtClean="0"/>
              <a:t>8/8/15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E2ECD8-5AF6-4147-84B6-59880E0C6FCA}"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D8A46E85-F0F4-914D-8C59-C0EFF2D6D304}" type="datetime1">
              <a:rPr lang="en-US"/>
              <a:pPr>
                <a:defRPr/>
              </a:pPr>
              <a:t>8/8/15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1AC28FC7-926D-2E44-BAE1-EAF7DDC7E42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Slide Image Placeholder 1"/>
          <p:cNvSpPr>
            <a:spLocks noGrp="1" noRot="1" noChangeAspec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170D3C-B27C-4E41-B3DA-9E33314ADDCC}" type="slidenum">
              <a:rPr lang="en-US" smtClean="0">
                <a:ea typeface="ＭＳ Ｐゴシック" pitchFamily="-108" charset="-128"/>
                <a:cs typeface="ＭＳ Ｐゴシック" pitchFamily="-108" charset="-128"/>
              </a:rPr>
              <a:pPr fontAlgn="base">
                <a:spcBef>
                  <a:spcPct val="0"/>
                </a:spcBef>
                <a:spcAft>
                  <a:spcPct val="0"/>
                </a:spcAft>
                <a:defRPr/>
              </a:pPr>
              <a:t>2</a:t>
            </a:fld>
            <a:endParaRPr lang="en-US" smtClean="0">
              <a:ea typeface="ＭＳ Ｐゴシック" pitchFamily="-108" charset="-128"/>
              <a:cs typeface="ＭＳ Ｐゴシック" pitchFamily="-108"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ＭＳ Ｐゴシック" pitchFamily="-108" charset="-128"/>
                <a:cs typeface="ＭＳ Ｐゴシック" pitchFamily="-108" charset="-128"/>
              </a:rPr>
              <a:t>https://twitter.com/TimSweeneyEpic/status/628713913094422528</a:t>
            </a:r>
            <a:endParaRPr lang="en-US" dirty="0" smtClean="0"/>
          </a:p>
          <a:p>
            <a:r>
              <a:rPr lang="en-US" sz="1200" kern="1200" dirty="0" smtClean="0">
                <a:solidFill>
                  <a:schemeClr val="tx1"/>
                </a:solidFill>
                <a:latin typeface="+mn-lt"/>
                <a:ea typeface="ＭＳ Ｐゴシック" pitchFamily="-108" charset="-128"/>
                <a:cs typeface="ＭＳ Ｐゴシック" pitchFamily="-108" charset="-128"/>
              </a:rPr>
              <a:t>https://twitter.com/tom_forsyth/status/628751206492569601</a:t>
            </a:r>
          </a:p>
          <a:p>
            <a:r>
              <a:rPr lang="en-US" sz="1200" kern="1200" dirty="0" smtClean="0">
                <a:solidFill>
                  <a:schemeClr val="tx1"/>
                </a:solidFill>
                <a:latin typeface="+mn-lt"/>
                <a:ea typeface="ＭＳ Ｐゴシック" pitchFamily="-108" charset="-128"/>
                <a:cs typeface="ＭＳ Ｐゴシック" pitchFamily="-108" charset="-128"/>
              </a:rPr>
              <a:t>https://twitter.com/Tojiro/status/628664374408839169</a:t>
            </a:r>
          </a:p>
        </p:txBody>
      </p:sp>
      <p:sp>
        <p:nvSpPr>
          <p:cNvPr id="4" name="Slide Number Placeholder 3"/>
          <p:cNvSpPr>
            <a:spLocks noGrp="1"/>
          </p:cNvSpPr>
          <p:nvPr>
            <p:ph type="sldNum" sz="quarter" idx="10"/>
          </p:nvPr>
        </p:nvSpPr>
        <p:spPr/>
        <p:txBody>
          <a:bodyPr/>
          <a:lstStyle/>
          <a:p>
            <a:pPr>
              <a:defRPr/>
            </a:pPr>
            <a:fld id="{1AC28FC7-926D-2E44-BAE1-EAF7DDC7E42E}"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ＭＳ Ｐゴシック" pitchFamily="-108" charset="-128"/>
                <a:cs typeface="ＭＳ Ｐゴシック" pitchFamily="-108" charset="-128"/>
              </a:rPr>
              <a:t>GfxDevice</a:t>
            </a:r>
            <a:r>
              <a:rPr lang="en-US" sz="1200" kern="1200" dirty="0" smtClean="0">
                <a:solidFill>
                  <a:schemeClr val="tx1"/>
                </a:solidFill>
                <a:latin typeface="+mn-lt"/>
                <a:ea typeface="ＭＳ Ｐゴシック" pitchFamily="-108" charset="-128"/>
                <a:cs typeface="ＭＳ Ｐゴシック" pitchFamily="-108" charset="-128"/>
              </a:rPr>
              <a:t> (our “graphics platform abstraction”) implementation sizes in Unity right now (~5.3), so not reflecting the “initial port” state.</a:t>
            </a:r>
          </a:p>
          <a:p>
            <a:r>
              <a:rPr lang="en-US" sz="1200" kern="1200" dirty="0" smtClean="0">
                <a:solidFill>
                  <a:schemeClr val="tx1"/>
                </a:solidFill>
                <a:latin typeface="+mn-lt"/>
                <a:ea typeface="ＭＳ Ｐゴシック" pitchFamily="-108" charset="-128"/>
                <a:cs typeface="ＭＳ Ｐゴシック" pitchFamily="-108" charset="-128"/>
              </a:rPr>
              <a:t/>
            </a:r>
            <a:br>
              <a:rPr lang="en-US" sz="1200" kern="1200" dirty="0" smtClean="0">
                <a:solidFill>
                  <a:schemeClr val="tx1"/>
                </a:solidFill>
                <a:latin typeface="+mn-lt"/>
                <a:ea typeface="ＭＳ Ｐゴシック" pitchFamily="-108" charset="-128"/>
                <a:cs typeface="ＭＳ Ｐゴシック" pitchFamily="-108" charset="-128"/>
              </a:rPr>
            </a:br>
            <a:r>
              <a:rPr lang="en-US" sz="1200" kern="1200" dirty="0" smtClean="0">
                <a:solidFill>
                  <a:schemeClr val="tx1"/>
                </a:solidFill>
                <a:latin typeface="+mn-lt"/>
                <a:ea typeface="ＭＳ Ｐゴシック" pitchFamily="-108" charset="-128"/>
                <a:cs typeface="ＭＳ Ｐゴシック" pitchFamily="-108" charset="-128"/>
              </a:rPr>
              <a:t>OpenGL + ES </a:t>
            </a:r>
            <a:r>
              <a:rPr lang="en-US" sz="1200" b="1" kern="1200" dirty="0" smtClean="0">
                <a:solidFill>
                  <a:schemeClr val="tx1"/>
                </a:solidFill>
                <a:latin typeface="+mn-lt"/>
                <a:ea typeface="ＭＳ Ｐゴシック" pitchFamily="-108" charset="-128"/>
                <a:cs typeface="ＭＳ Ｐゴシック" pitchFamily="-108" charset="-128"/>
              </a:rPr>
              <a:t>727</a:t>
            </a:r>
            <a:r>
              <a:rPr lang="en-US" sz="1200" kern="1200" dirty="0" smtClean="0">
                <a:solidFill>
                  <a:schemeClr val="tx1"/>
                </a:solidFill>
                <a:latin typeface="+mn-lt"/>
                <a:ea typeface="ＭＳ Ｐゴシック" pitchFamily="-108" charset="-128"/>
                <a:cs typeface="ＭＳ Ｐゴシック" pitchFamily="-108" charset="-128"/>
              </a:rPr>
              <a:t>kb </a:t>
            </a:r>
            <a:r>
              <a:rPr lang="en-US" sz="1200" i="1" kern="1200" dirty="0" smtClean="0">
                <a:solidFill>
                  <a:schemeClr val="tx1"/>
                </a:solidFill>
                <a:latin typeface="+mn-lt"/>
                <a:ea typeface="ＭＳ Ｐゴシック" pitchFamily="-108" charset="-128"/>
                <a:cs typeface="ＭＳ Ｐゴシック" pitchFamily="-108" charset="-128"/>
              </a:rPr>
              <a:t>(does all GL/ES versions, and this includes all the functions/extensions loading code) </a:t>
            </a:r>
            <a:endParaRPr lang="en-US" i="1" dirty="0" smtClean="0"/>
          </a:p>
          <a:p>
            <a:r>
              <a:rPr lang="en-US" sz="1200" kern="1200" dirty="0" smtClean="0">
                <a:solidFill>
                  <a:schemeClr val="tx1"/>
                </a:solidFill>
                <a:latin typeface="+mn-lt"/>
                <a:ea typeface="ＭＳ Ｐゴシック" pitchFamily="-108" charset="-128"/>
                <a:cs typeface="ＭＳ Ｐゴシック" pitchFamily="-108" charset="-128"/>
              </a:rPr>
              <a:t>D3D11 </a:t>
            </a:r>
            <a:r>
              <a:rPr lang="en-US" sz="1200" b="1" kern="1200" dirty="0" smtClean="0">
                <a:solidFill>
                  <a:schemeClr val="tx1"/>
                </a:solidFill>
                <a:latin typeface="+mn-lt"/>
                <a:ea typeface="ＭＳ Ｐゴシック" pitchFamily="-108" charset="-128"/>
                <a:cs typeface="ＭＳ Ｐゴシック" pitchFamily="-108" charset="-128"/>
              </a:rPr>
              <a:t>474</a:t>
            </a:r>
            <a:r>
              <a:rPr lang="en-US" sz="1200" kern="1200" dirty="0" smtClean="0">
                <a:solidFill>
                  <a:schemeClr val="tx1"/>
                </a:solidFill>
                <a:latin typeface="+mn-lt"/>
                <a:ea typeface="ＭＳ Ｐゴシック" pitchFamily="-108" charset="-128"/>
                <a:cs typeface="ＭＳ Ｐゴシック" pitchFamily="-108" charset="-128"/>
              </a:rPr>
              <a:t>kb </a:t>
            </a:r>
            <a:r>
              <a:rPr lang="en-US" sz="1200" i="1" kern="1200" dirty="0" smtClean="0">
                <a:solidFill>
                  <a:schemeClr val="tx1"/>
                </a:solidFill>
                <a:latin typeface="+mn-lt"/>
                <a:ea typeface="ＭＳ Ｐゴシック" pitchFamily="-108" charset="-128"/>
                <a:cs typeface="ＭＳ Ｐゴシック" pitchFamily="-108" charset="-128"/>
              </a:rPr>
              <a:t>(quite some related to WSA/WP8, and DX11 </a:t>
            </a:r>
            <a:r>
              <a:rPr lang="en-US" sz="1200" i="1" kern="1200" dirty="0" err="1" smtClean="0">
                <a:solidFill>
                  <a:schemeClr val="tx1"/>
                </a:solidFill>
                <a:latin typeface="+mn-lt"/>
                <a:ea typeface="ＭＳ Ｐゴシック" pitchFamily="-108" charset="-128"/>
                <a:cs typeface="ＭＳ Ｐゴシック" pitchFamily="-108" charset="-128"/>
              </a:rPr>
              <a:t>bytecode</a:t>
            </a:r>
            <a:r>
              <a:rPr lang="en-US" sz="1200" i="1" kern="1200" dirty="0" smtClean="0">
                <a:solidFill>
                  <a:schemeClr val="tx1"/>
                </a:solidFill>
                <a:latin typeface="+mn-lt"/>
                <a:ea typeface="ＭＳ Ｐゴシック" pitchFamily="-108" charset="-128"/>
                <a:cs typeface="ＭＳ Ｐゴシック" pitchFamily="-108" charset="-128"/>
              </a:rPr>
              <a:t> massaging)</a:t>
            </a:r>
          </a:p>
          <a:p>
            <a:r>
              <a:rPr lang="en-US" sz="1200" kern="1200" dirty="0" smtClean="0">
                <a:solidFill>
                  <a:schemeClr val="tx1"/>
                </a:solidFill>
                <a:latin typeface="+mn-lt"/>
                <a:ea typeface="ＭＳ Ｐゴシック" pitchFamily="-108" charset="-128"/>
                <a:cs typeface="ＭＳ Ｐゴシック" pitchFamily="-108" charset="-128"/>
              </a:rPr>
              <a:t>D3D12 </a:t>
            </a:r>
            <a:r>
              <a:rPr lang="en-US" sz="1200" b="1" kern="1200" dirty="0" smtClean="0">
                <a:solidFill>
                  <a:schemeClr val="tx1"/>
                </a:solidFill>
                <a:latin typeface="+mn-lt"/>
                <a:ea typeface="ＭＳ Ｐゴシック" pitchFamily="-108" charset="-128"/>
                <a:cs typeface="ＭＳ Ｐゴシック" pitchFamily="-108" charset="-128"/>
              </a:rPr>
              <a:t>364</a:t>
            </a:r>
            <a:r>
              <a:rPr lang="en-US" sz="1200" kern="1200" dirty="0" smtClean="0">
                <a:solidFill>
                  <a:schemeClr val="tx1"/>
                </a:solidFill>
                <a:latin typeface="+mn-lt"/>
                <a:ea typeface="ＭＳ Ｐゴシック" pitchFamily="-108" charset="-128"/>
                <a:cs typeface="ＭＳ Ｐゴシック" pitchFamily="-108" charset="-128"/>
              </a:rPr>
              <a:t>kb</a:t>
            </a:r>
            <a:br>
              <a:rPr lang="en-US" sz="1200" kern="1200" dirty="0" smtClean="0">
                <a:solidFill>
                  <a:schemeClr val="tx1"/>
                </a:solidFill>
                <a:latin typeface="+mn-lt"/>
                <a:ea typeface="ＭＳ Ｐゴシック" pitchFamily="-108" charset="-128"/>
                <a:cs typeface="ＭＳ Ｐゴシック" pitchFamily="-108" charset="-128"/>
              </a:rPr>
            </a:br>
            <a:r>
              <a:rPr lang="en-US" sz="1200" kern="1200" dirty="0" smtClean="0">
                <a:solidFill>
                  <a:schemeClr val="tx1"/>
                </a:solidFill>
                <a:latin typeface="+mn-lt"/>
                <a:ea typeface="ＭＳ Ｐゴシック" pitchFamily="-108" charset="-128"/>
                <a:cs typeface="ＭＳ Ｐゴシック" pitchFamily="-108" charset="-128"/>
              </a:rPr>
              <a:t>D3D9 </a:t>
            </a:r>
            <a:r>
              <a:rPr lang="en-US" sz="1200" b="1" kern="1200" dirty="0" smtClean="0">
                <a:solidFill>
                  <a:schemeClr val="tx1"/>
                </a:solidFill>
                <a:latin typeface="+mn-lt"/>
                <a:ea typeface="ＭＳ Ｐゴシック" pitchFamily="-108" charset="-128"/>
                <a:cs typeface="ＭＳ Ｐゴシック" pitchFamily="-108" charset="-128"/>
              </a:rPr>
              <a:t>231</a:t>
            </a:r>
            <a:r>
              <a:rPr lang="en-US" sz="1200" kern="1200" dirty="0" smtClean="0">
                <a:solidFill>
                  <a:schemeClr val="tx1"/>
                </a:solidFill>
                <a:latin typeface="+mn-lt"/>
                <a:ea typeface="ＭＳ Ｐゴシック" pitchFamily="-108" charset="-128"/>
                <a:cs typeface="ＭＳ Ｐゴシック" pitchFamily="-108" charset="-128"/>
              </a:rPr>
              <a:t>kb</a:t>
            </a:r>
            <a:br>
              <a:rPr lang="en-US" sz="1200" kern="1200" dirty="0" smtClean="0">
                <a:solidFill>
                  <a:schemeClr val="tx1"/>
                </a:solidFill>
                <a:latin typeface="+mn-lt"/>
                <a:ea typeface="ＭＳ Ｐゴシック" pitchFamily="-108" charset="-128"/>
                <a:cs typeface="ＭＳ Ｐゴシック" pitchFamily="-108" charset="-128"/>
              </a:rPr>
            </a:br>
            <a:r>
              <a:rPr lang="en-US" sz="1200" kern="1200" dirty="0" smtClean="0">
                <a:solidFill>
                  <a:schemeClr val="tx1"/>
                </a:solidFill>
                <a:latin typeface="+mn-lt"/>
                <a:ea typeface="ＭＳ Ｐゴシック" pitchFamily="-108" charset="-128"/>
                <a:cs typeface="ＭＳ Ｐゴシック" pitchFamily="-108" charset="-128"/>
              </a:rPr>
              <a:t>Legacy GL </a:t>
            </a:r>
            <a:r>
              <a:rPr lang="en-US" sz="1200" b="1" kern="1200" dirty="0" smtClean="0">
                <a:solidFill>
                  <a:schemeClr val="tx1"/>
                </a:solidFill>
                <a:latin typeface="+mn-lt"/>
                <a:ea typeface="ＭＳ Ｐゴシック" pitchFamily="-108" charset="-128"/>
                <a:cs typeface="ＭＳ Ｐゴシック" pitchFamily="-108" charset="-128"/>
              </a:rPr>
              <a:t>231</a:t>
            </a:r>
            <a:r>
              <a:rPr lang="en-US" sz="1200" kern="1200" dirty="0" smtClean="0">
                <a:solidFill>
                  <a:schemeClr val="tx1"/>
                </a:solidFill>
                <a:latin typeface="+mn-lt"/>
                <a:ea typeface="ＭＳ Ｐゴシック" pitchFamily="-108" charset="-128"/>
                <a:cs typeface="ＭＳ Ｐゴシック" pitchFamily="-108" charset="-128"/>
              </a:rPr>
              <a:t>kb </a:t>
            </a:r>
            <a:r>
              <a:rPr lang="en-US" sz="1200" i="1" kern="1200" dirty="0" smtClean="0">
                <a:solidFill>
                  <a:schemeClr val="tx1"/>
                </a:solidFill>
                <a:latin typeface="+mn-lt"/>
                <a:ea typeface="ＭＳ Ｐゴシック" pitchFamily="-108" charset="-128"/>
                <a:cs typeface="ＭＳ Ｐゴシック" pitchFamily="-108" charset="-128"/>
              </a:rPr>
              <a:t>(</a:t>
            </a:r>
            <a:r>
              <a:rPr lang="en-US" sz="1200" i="1" kern="1200" dirty="0" err="1" smtClean="0">
                <a:solidFill>
                  <a:schemeClr val="tx1"/>
                </a:solidFill>
                <a:latin typeface="+mn-lt"/>
                <a:ea typeface="ＭＳ Ｐゴシック" pitchFamily="-108" charset="-128"/>
                <a:cs typeface="ＭＳ Ｐゴシック" pitchFamily="-108" charset="-128"/>
              </a:rPr>
              <a:t>dekstop</a:t>
            </a:r>
            <a:r>
              <a:rPr lang="en-US" sz="1200" i="1" kern="1200" dirty="0" smtClean="0">
                <a:solidFill>
                  <a:schemeClr val="tx1"/>
                </a:solidFill>
                <a:latin typeface="+mn-lt"/>
                <a:ea typeface="ＭＳ Ｐゴシック" pitchFamily="-108" charset="-128"/>
                <a:cs typeface="ＭＳ Ｐゴシック" pitchFamily="-108" charset="-128"/>
              </a:rPr>
              <a:t> GL 2.0-2.1, will go away soon) </a:t>
            </a:r>
            <a:endParaRPr lang="en-US" i="1" dirty="0" smtClean="0"/>
          </a:p>
          <a:p>
            <a:r>
              <a:rPr lang="en-US" sz="1200" kern="1200" dirty="0" smtClean="0">
                <a:solidFill>
                  <a:schemeClr val="tx1"/>
                </a:solidFill>
                <a:latin typeface="+mn-lt"/>
                <a:ea typeface="ＭＳ Ｐゴシック" pitchFamily="-108" charset="-128"/>
                <a:cs typeface="ＭＳ Ｐゴシック" pitchFamily="-108" charset="-128"/>
              </a:rPr>
              <a:t>Metal </a:t>
            </a:r>
            <a:r>
              <a:rPr lang="en-US" sz="1200" b="1" kern="1200" dirty="0" smtClean="0">
                <a:solidFill>
                  <a:schemeClr val="tx1"/>
                </a:solidFill>
                <a:latin typeface="+mn-lt"/>
                <a:ea typeface="ＭＳ Ｐゴシック" pitchFamily="-108" charset="-128"/>
                <a:cs typeface="ＭＳ Ｐゴシック" pitchFamily="-108" charset="-128"/>
              </a:rPr>
              <a:t>132</a:t>
            </a:r>
            <a:r>
              <a:rPr lang="en-US" sz="1200" kern="1200" dirty="0" smtClean="0">
                <a:solidFill>
                  <a:schemeClr val="tx1"/>
                </a:solidFill>
                <a:latin typeface="+mn-lt"/>
                <a:ea typeface="ＭＳ Ｐゴシック" pitchFamily="-108" charset="-128"/>
                <a:cs typeface="ＭＳ Ｐゴシック" pitchFamily="-108" charset="-128"/>
              </a:rPr>
              <a:t>kb</a:t>
            </a:r>
            <a:endParaRPr lang="en-US" dirty="0" smtClean="0"/>
          </a:p>
        </p:txBody>
      </p:sp>
      <p:sp>
        <p:nvSpPr>
          <p:cNvPr id="4" name="Slide Number Placeholder 3"/>
          <p:cNvSpPr>
            <a:spLocks noGrp="1"/>
          </p:cNvSpPr>
          <p:nvPr>
            <p:ph type="sldNum" sz="quarter" idx="10"/>
          </p:nvPr>
        </p:nvSpPr>
        <p:spPr/>
        <p:txBody>
          <a:bodyPr/>
          <a:lstStyle/>
          <a:p>
            <a:pPr>
              <a:defRPr/>
            </a:pPr>
            <a:fld id="{1AC28FC7-926D-2E44-BAE1-EAF7DDC7E42E}"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None/>
            </a:pPr>
            <a:r>
              <a:rPr lang="en-US" sz="1200" kern="1200" dirty="0" smtClean="0">
                <a:solidFill>
                  <a:schemeClr val="tx1"/>
                </a:solidFill>
                <a:latin typeface="+mn-lt"/>
                <a:ea typeface="ＭＳ Ｐゴシック" pitchFamily="-108" charset="-128"/>
                <a:cs typeface="ＭＳ Ｐゴシック" pitchFamily="-108" charset="-128"/>
              </a:rPr>
              <a:t>Our current messy pipeline:</a:t>
            </a:r>
          </a:p>
          <a:p>
            <a:pPr>
              <a:buFont typeface="Arial"/>
              <a:buChar char="•"/>
            </a:pPr>
            <a:r>
              <a:rPr lang="en-US" sz="1200" kern="1200" dirty="0" smtClean="0">
                <a:solidFill>
                  <a:schemeClr val="tx1"/>
                </a:solidFill>
                <a:latin typeface="+mn-lt"/>
                <a:ea typeface="ＭＳ Ｐゴシック" pitchFamily="-108" charset="-128"/>
                <a:cs typeface="ＭＳ Ｐゴシック" pitchFamily="-108" charset="-128"/>
              </a:rPr>
              <a:t> HLSL is the source language </a:t>
            </a:r>
            <a:endParaRPr lang="en-US" dirty="0" smtClean="0"/>
          </a:p>
          <a:p>
            <a:pPr lvl="1">
              <a:buFont typeface="Arial"/>
              <a:buChar char="•"/>
            </a:pPr>
            <a:r>
              <a:rPr lang="en-US" sz="1200" kern="1200" dirty="0" smtClean="0">
                <a:solidFill>
                  <a:schemeClr val="tx1"/>
                </a:solidFill>
                <a:latin typeface="+mn-lt"/>
                <a:ea typeface="ＭＳ Ｐゴシック" pitchFamily="-108" charset="-128"/>
                <a:cs typeface="ＭＳ Ｐゴシック" pitchFamily="-108" charset="-128"/>
              </a:rPr>
              <a:t> We also do some code analysis / generation (Unity surface </a:t>
            </a:r>
            <a:r>
              <a:rPr lang="en-US" sz="1200" kern="1200" dirty="0" err="1" smtClean="0">
                <a:solidFill>
                  <a:schemeClr val="tx1"/>
                </a:solidFill>
                <a:latin typeface="+mn-lt"/>
                <a:ea typeface="ＭＳ Ｐゴシック" pitchFamily="-108" charset="-128"/>
                <a:cs typeface="ＭＳ Ｐゴシック" pitchFamily="-108" charset="-128"/>
              </a:rPr>
              <a:t>shaders</a:t>
            </a:r>
            <a:r>
              <a:rPr lang="en-US" sz="1200" kern="1200" dirty="0" smtClean="0">
                <a:solidFill>
                  <a:schemeClr val="tx1"/>
                </a:solidFill>
                <a:latin typeface="+mn-lt"/>
                <a:ea typeface="ＭＳ Ｐゴシック" pitchFamily="-108" charset="-128"/>
                <a:cs typeface="ＭＳ Ｐゴシック" pitchFamily="-108" charset="-128"/>
              </a:rPr>
              <a:t>); that is a combination of Cg 2.2 and </a:t>
            </a:r>
            <a:r>
              <a:rPr lang="en-US" sz="1200" kern="1200" dirty="0" err="1" smtClean="0">
                <a:solidFill>
                  <a:schemeClr val="tx1"/>
                </a:solidFill>
                <a:latin typeface="+mn-lt"/>
                <a:ea typeface="ＭＳ Ｐゴシック" pitchFamily="-108" charset="-128"/>
                <a:cs typeface="ＭＳ Ｐゴシック" pitchFamily="-108" charset="-128"/>
              </a:rPr>
              <a:t>MojoShader</a:t>
            </a:r>
            <a:r>
              <a:rPr lang="en-US" sz="1200" kern="1200" dirty="0" smtClean="0">
                <a:solidFill>
                  <a:schemeClr val="tx1"/>
                </a:solidFill>
                <a:latin typeface="+mn-lt"/>
                <a:ea typeface="ＭＳ Ｐゴシック" pitchFamily="-108" charset="-128"/>
                <a:cs typeface="ＭＳ Ｐゴシック" pitchFamily="-108" charset="-128"/>
              </a:rPr>
              <a:t>. </a:t>
            </a:r>
            <a:endParaRPr lang="en-US" dirty="0" smtClean="0"/>
          </a:p>
          <a:p>
            <a:pPr>
              <a:buFont typeface="Arial"/>
              <a:buChar char="•"/>
            </a:pPr>
            <a:r>
              <a:rPr lang="en-US" sz="1200" kern="1200" dirty="0" smtClean="0">
                <a:solidFill>
                  <a:schemeClr val="tx1"/>
                </a:solidFill>
                <a:latin typeface="+mn-lt"/>
                <a:ea typeface="ＭＳ Ｐゴシック" pitchFamily="-108" charset="-128"/>
                <a:cs typeface="ＭＳ Ｐゴシック" pitchFamily="-108" charset="-128"/>
              </a:rPr>
              <a:t> D3D9/11/12: use d3dcompiler_xx.dll </a:t>
            </a:r>
            <a:endParaRPr lang="en-US" dirty="0" smtClean="0"/>
          </a:p>
          <a:p>
            <a:pPr>
              <a:buFont typeface="Arial"/>
              <a:buChar char="•"/>
            </a:pPr>
            <a:r>
              <a:rPr lang="en-US" sz="1200" kern="1200" dirty="0" smtClean="0">
                <a:solidFill>
                  <a:schemeClr val="tx1"/>
                </a:solidFill>
                <a:latin typeface="+mn-lt"/>
                <a:ea typeface="ＭＳ Ｐゴシック" pitchFamily="-108" charset="-128"/>
                <a:cs typeface="ＭＳ Ｐゴシック" pitchFamily="-108" charset="-128"/>
              </a:rPr>
              <a:t> GL2, GLES2: HLSL -&gt; (hlsl2glslfork) -&gt; GLSL -&gt; (</a:t>
            </a:r>
            <a:r>
              <a:rPr lang="en-US" sz="1200" kern="1200" dirty="0" err="1" smtClean="0">
                <a:solidFill>
                  <a:schemeClr val="tx1"/>
                </a:solidFill>
                <a:latin typeface="+mn-lt"/>
                <a:ea typeface="ＭＳ Ｐゴシック" pitchFamily="-108" charset="-128"/>
                <a:cs typeface="ＭＳ Ｐゴシック" pitchFamily="-108" charset="-128"/>
              </a:rPr>
              <a:t>glsl</a:t>
            </a:r>
            <a:r>
              <a:rPr lang="en-US" sz="1200" kern="1200" dirty="0" smtClean="0">
                <a:solidFill>
                  <a:schemeClr val="tx1"/>
                </a:solidFill>
                <a:latin typeface="+mn-lt"/>
                <a:ea typeface="ＭＳ Ｐゴシック" pitchFamily="-108" charset="-128"/>
                <a:cs typeface="ＭＳ Ｐゴシック" pitchFamily="-108" charset="-128"/>
              </a:rPr>
              <a:t>-optimizer) -&gt; GLSL </a:t>
            </a:r>
            <a:endParaRPr lang="en-US" dirty="0" smtClean="0"/>
          </a:p>
          <a:p>
            <a:pPr>
              <a:buFont typeface="Arial"/>
              <a:buChar char="•"/>
            </a:pPr>
            <a:r>
              <a:rPr lang="en-US" sz="1200" kern="1200" dirty="0" smtClean="0">
                <a:solidFill>
                  <a:schemeClr val="tx1"/>
                </a:solidFill>
                <a:latin typeface="+mn-lt"/>
                <a:ea typeface="ＭＳ Ｐゴシック" pitchFamily="-108" charset="-128"/>
                <a:cs typeface="ＭＳ Ｐゴシック" pitchFamily="-108" charset="-128"/>
              </a:rPr>
              <a:t> GL3/4, GLES3: HLSL -&gt; (</a:t>
            </a:r>
            <a:r>
              <a:rPr lang="en-US" sz="1200" kern="1200" dirty="0" err="1" smtClean="0">
                <a:solidFill>
                  <a:schemeClr val="tx1"/>
                </a:solidFill>
                <a:latin typeface="+mn-lt"/>
                <a:ea typeface="ＭＳ Ｐゴシック" pitchFamily="-108" charset="-128"/>
                <a:cs typeface="ＭＳ Ｐゴシック" pitchFamily="-108" charset="-128"/>
              </a:rPr>
              <a:t>hlslcc</a:t>
            </a:r>
            <a:r>
              <a:rPr lang="en-US" sz="1200" kern="1200" dirty="0" smtClean="0">
                <a:solidFill>
                  <a:schemeClr val="tx1"/>
                </a:solidFill>
                <a:latin typeface="+mn-lt"/>
                <a:ea typeface="ＭＳ Ｐゴシック" pitchFamily="-108" charset="-128"/>
                <a:cs typeface="ＭＳ Ｐゴシック" pitchFamily="-108" charset="-128"/>
              </a:rPr>
              <a:t>) -&gt; GLSL </a:t>
            </a:r>
            <a:endParaRPr lang="en-US" dirty="0" smtClean="0"/>
          </a:p>
          <a:p>
            <a:pPr>
              <a:buFont typeface="Arial"/>
              <a:buChar char="•"/>
            </a:pPr>
            <a:r>
              <a:rPr lang="en-US" sz="1200" kern="1200" dirty="0" smtClean="0">
                <a:solidFill>
                  <a:schemeClr val="tx1"/>
                </a:solidFill>
                <a:latin typeface="+mn-lt"/>
                <a:ea typeface="ＭＳ Ｐゴシック" pitchFamily="-108" charset="-128"/>
                <a:cs typeface="ＭＳ Ｐゴシック" pitchFamily="-108" charset="-128"/>
              </a:rPr>
              <a:t> Metal: HLSL -&gt; (hlsl2glslfork) -&gt; GLSL -&gt; (</a:t>
            </a:r>
            <a:r>
              <a:rPr lang="en-US" sz="1200" kern="1200" dirty="0" err="1" smtClean="0">
                <a:solidFill>
                  <a:schemeClr val="tx1"/>
                </a:solidFill>
                <a:latin typeface="+mn-lt"/>
                <a:ea typeface="ＭＳ Ｐゴシック" pitchFamily="-108" charset="-128"/>
                <a:cs typeface="ＭＳ Ｐゴシック" pitchFamily="-108" charset="-128"/>
              </a:rPr>
              <a:t>glsl</a:t>
            </a:r>
            <a:r>
              <a:rPr lang="en-US" sz="1200" kern="1200" dirty="0" smtClean="0">
                <a:solidFill>
                  <a:schemeClr val="tx1"/>
                </a:solidFill>
                <a:latin typeface="+mn-lt"/>
                <a:ea typeface="ＭＳ Ｐゴシック" pitchFamily="-108" charset="-128"/>
                <a:cs typeface="ＭＳ Ｐゴシック" pitchFamily="-108" charset="-128"/>
              </a:rPr>
              <a:t>-optimizer) -&gt; </a:t>
            </a:r>
            <a:r>
              <a:rPr lang="en-US" sz="1200" kern="1200" dirty="0" err="1" smtClean="0">
                <a:solidFill>
                  <a:schemeClr val="tx1"/>
                </a:solidFill>
                <a:latin typeface="+mn-lt"/>
                <a:ea typeface="ＭＳ Ｐゴシック" pitchFamily="-108" charset="-128"/>
                <a:cs typeface="ＭＳ Ｐゴシック" pitchFamily="-108" charset="-128"/>
              </a:rPr>
              <a:t>MetalSL</a:t>
            </a:r>
            <a:r>
              <a:rPr lang="en-US" sz="1200" kern="1200" dirty="0" smtClean="0">
                <a:solidFill>
                  <a:schemeClr val="tx1"/>
                </a:solidFill>
                <a:latin typeface="+mn-lt"/>
                <a:ea typeface="ＭＳ Ｐゴシック" pitchFamily="-108" charset="-128"/>
                <a:cs typeface="ＭＳ Ｐゴシック" pitchFamily="-108" charset="-128"/>
              </a:rPr>
              <a:t> </a:t>
            </a:r>
            <a:endParaRPr lang="en-US" dirty="0" smtClean="0"/>
          </a:p>
          <a:p>
            <a:pPr>
              <a:buFont typeface="Arial"/>
              <a:buChar char="•"/>
            </a:pPr>
            <a:r>
              <a:rPr lang="en-US" sz="1200" kern="1200" dirty="0" smtClean="0">
                <a:solidFill>
                  <a:schemeClr val="tx1"/>
                </a:solidFill>
                <a:latin typeface="+mn-lt"/>
                <a:ea typeface="ＭＳ Ｐゴシック" pitchFamily="-108" charset="-128"/>
                <a:cs typeface="ＭＳ Ｐゴシック" pitchFamily="-108" charset="-128"/>
              </a:rPr>
              <a:t> </a:t>
            </a:r>
            <a:r>
              <a:rPr lang="en-US" sz="1200" kern="1200" dirty="0" err="1" smtClean="0">
                <a:solidFill>
                  <a:schemeClr val="tx1"/>
                </a:solidFill>
                <a:latin typeface="+mn-lt"/>
                <a:ea typeface="ＭＳ Ｐゴシック" pitchFamily="-108" charset="-128"/>
                <a:cs typeface="ＭＳ Ｐゴシック" pitchFamily="-108" charset="-128"/>
              </a:rPr>
              <a:t>Vulkan</a:t>
            </a:r>
            <a:r>
              <a:rPr lang="en-US" sz="1200" kern="1200" dirty="0" smtClean="0">
                <a:solidFill>
                  <a:schemeClr val="tx1"/>
                </a:solidFill>
                <a:latin typeface="+mn-lt"/>
                <a:ea typeface="ＭＳ Ｐゴシック" pitchFamily="-108" charset="-128"/>
                <a:cs typeface="ＭＳ Ｐゴシック" pitchFamily="-108" charset="-128"/>
              </a:rPr>
              <a:t>: ???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AC28FC7-926D-2E44-BAE1-EAF7DDC7E42E}" type="slidenum">
              <a:rPr lang="en-US" smtClean="0"/>
              <a:pPr>
                <a:defRPr/>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HLSL is not ideal shading / compute language, but there’s massive, </a:t>
            </a:r>
            <a:r>
              <a:rPr lang="en-US" i="1" dirty="0" smtClean="0"/>
              <a:t>massive</a:t>
            </a:r>
            <a:r>
              <a:rPr lang="en-US" i="0" dirty="0" smtClean="0"/>
              <a:t> amount of </a:t>
            </a:r>
            <a:r>
              <a:rPr lang="en-US" i="0" dirty="0" err="1" smtClean="0"/>
              <a:t>shader</a:t>
            </a:r>
            <a:r>
              <a:rPr lang="en-US" i="0" dirty="0" smtClean="0"/>
              <a:t> code written in it already.</a:t>
            </a:r>
          </a:p>
          <a:p>
            <a:r>
              <a:rPr lang="en-US" i="0" dirty="0" smtClean="0"/>
              <a:t>We’d want that to continue working :)</a:t>
            </a:r>
          </a:p>
          <a:p>
            <a:endParaRPr lang="en-US" i="0" dirty="0" smtClean="0"/>
          </a:p>
          <a:p>
            <a:r>
              <a:rPr lang="en-US" i="0" dirty="0" smtClean="0"/>
              <a:t>Eventually we’d want to move towards something like </a:t>
            </a:r>
            <a:r>
              <a:rPr lang="en-US" i="0" dirty="0" err="1" smtClean="0"/>
              <a:t>MetalSL</a:t>
            </a:r>
            <a:r>
              <a:rPr lang="en-US" i="0" dirty="0" smtClean="0"/>
              <a:t>, where it’s basically a C/C++ subset </a:t>
            </a:r>
            <a:r>
              <a:rPr lang="en-US" i="1" dirty="0" smtClean="0"/>
              <a:t>(no </a:t>
            </a:r>
            <a:r>
              <a:rPr lang="en-US" i="1" dirty="0" err="1" smtClean="0"/>
              <a:t>virtuals</a:t>
            </a:r>
            <a:r>
              <a:rPr lang="en-US" i="1" dirty="0" smtClean="0"/>
              <a:t>, no exceptions</a:t>
            </a:r>
            <a:r>
              <a:rPr lang="en-US" i="1" baseline="0" dirty="0" smtClean="0"/>
              <a:t> etc.)</a:t>
            </a:r>
            <a:r>
              <a:rPr lang="en-US" i="0" baseline="0" dirty="0" smtClean="0"/>
              <a:t>, but extended for GPU specific things with various annotations.</a:t>
            </a:r>
            <a:endParaRPr lang="en-US" dirty="0"/>
          </a:p>
        </p:txBody>
      </p:sp>
      <p:sp>
        <p:nvSpPr>
          <p:cNvPr id="4" name="Slide Number Placeholder 3"/>
          <p:cNvSpPr>
            <a:spLocks noGrp="1"/>
          </p:cNvSpPr>
          <p:nvPr>
            <p:ph type="sldNum" sz="quarter" idx="10"/>
          </p:nvPr>
        </p:nvSpPr>
        <p:spPr/>
        <p:txBody>
          <a:bodyPr/>
          <a:lstStyle/>
          <a:p>
            <a:pPr>
              <a:defRPr/>
            </a:pPr>
            <a:fld id="{1AC28FC7-926D-2E44-BAE1-EAF7DDC7E42E}" type="slidenum">
              <a:rPr lang="en-US" smtClean="0"/>
              <a:pPr>
                <a:defRPr/>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ＭＳ Ｐゴシック" pitchFamily="-108" charset="-128"/>
                <a:cs typeface="ＭＳ Ｐゴシック" pitchFamily="-108" charset="-128"/>
              </a:rPr>
              <a:t>Current situation (Unity 5.2 beta) is that we did not do big higher level changes to the engine code yet. i.e. the graphics abstraction is still somewhere between “DX9 and DX11 level”; with quite many decisions done late. No efficient representation of constant buffers, no efficient representation of </a:t>
            </a:r>
            <a:r>
              <a:rPr lang="en-US" sz="1200" kern="1200" dirty="0" err="1" smtClean="0">
                <a:solidFill>
                  <a:schemeClr val="tx1"/>
                </a:solidFill>
                <a:latin typeface="+mn-lt"/>
                <a:ea typeface="ＭＳ Ｐゴシック" pitchFamily="-108" charset="-128"/>
                <a:cs typeface="ＭＳ Ｐゴシック" pitchFamily="-108" charset="-128"/>
              </a:rPr>
              <a:t>shader</a:t>
            </a:r>
            <a:r>
              <a:rPr lang="en-US" sz="1200" kern="1200" dirty="0" smtClean="0">
                <a:solidFill>
                  <a:schemeClr val="tx1"/>
                </a:solidFill>
                <a:latin typeface="+mn-lt"/>
                <a:ea typeface="ＭＳ Ｐゴシック" pitchFamily="-108" charset="-128"/>
                <a:cs typeface="ＭＳ Ｐゴシック" pitchFamily="-108" charset="-128"/>
              </a:rPr>
              <a:t> binding tables that never change, etc.</a:t>
            </a:r>
          </a:p>
          <a:p>
            <a:r>
              <a:rPr lang="en-US" sz="1200" kern="1200" dirty="0" smtClean="0">
                <a:solidFill>
                  <a:schemeClr val="tx1"/>
                </a:solidFill>
                <a:latin typeface="+mn-lt"/>
                <a:ea typeface="ＭＳ Ｐゴシック" pitchFamily="-108" charset="-128"/>
                <a:cs typeface="ＭＳ Ｐゴシック" pitchFamily="-108" charset="-128"/>
              </a:rPr>
              <a:t/>
            </a:r>
            <a:br>
              <a:rPr lang="en-US" sz="1200" kern="1200" dirty="0" smtClean="0">
                <a:solidFill>
                  <a:schemeClr val="tx1"/>
                </a:solidFill>
                <a:latin typeface="+mn-lt"/>
                <a:ea typeface="ＭＳ Ｐゴシック" pitchFamily="-108" charset="-128"/>
                <a:cs typeface="ＭＳ Ｐゴシック" pitchFamily="-108" charset="-128"/>
              </a:rPr>
            </a:br>
            <a:r>
              <a:rPr lang="en-US" sz="1200" kern="1200" dirty="0" smtClean="0">
                <a:solidFill>
                  <a:schemeClr val="tx1"/>
                </a:solidFill>
                <a:latin typeface="+mn-lt"/>
                <a:ea typeface="ＭＳ Ｐゴシック" pitchFamily="-108" charset="-128"/>
                <a:cs typeface="ＭＳ Ｐゴシック" pitchFamily="-108" charset="-128"/>
              </a:rPr>
              <a:t>Also, all the command buffer creation is still done from one thread (the “main thread </a:t>
            </a:r>
            <a:r>
              <a:rPr lang="en-US" sz="1200" kern="1200" dirty="0" err="1" smtClean="0">
                <a:solidFill>
                  <a:schemeClr val="tx1"/>
                </a:solidFill>
                <a:latin typeface="+mn-lt"/>
                <a:ea typeface="ＭＳ Ｐゴシック" pitchFamily="-108" charset="-128"/>
                <a:cs typeface="ＭＳ Ｐゴシック" pitchFamily="-108" charset="-128"/>
              </a:rPr>
              <a:t>vs</a:t>
            </a:r>
            <a:r>
              <a:rPr lang="en-US" sz="1200" kern="1200" dirty="0" smtClean="0">
                <a:solidFill>
                  <a:schemeClr val="tx1"/>
                </a:solidFill>
                <a:latin typeface="+mn-lt"/>
                <a:ea typeface="ＭＳ Ｐゴシック" pitchFamily="-108" charset="-128"/>
                <a:cs typeface="ＭＳ Ｐゴシック" pitchFamily="-108" charset="-128"/>
              </a:rPr>
              <a:t> render thread” split, but not “all cores can create command buffers”).</a:t>
            </a:r>
          </a:p>
          <a:p>
            <a:endParaRPr lang="en-US" sz="1200" kern="1200" dirty="0" smtClean="0">
              <a:solidFill>
                <a:schemeClr val="tx1"/>
              </a:solidFill>
              <a:latin typeface="+mn-lt"/>
              <a:ea typeface="ＭＳ Ｐゴシック" pitchFamily="-108" charset="-128"/>
              <a:cs typeface="ＭＳ Ｐゴシック" pitchFamily="-108"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ＭＳ Ｐゴシック" pitchFamily="-108" charset="-128"/>
                <a:cs typeface="ＭＳ Ｐゴシック" pitchFamily="-108" charset="-128"/>
              </a:rPr>
              <a:t>This</a:t>
            </a:r>
            <a:r>
              <a:rPr lang="en-US" sz="1200" kern="1200" baseline="0" dirty="0" smtClean="0">
                <a:solidFill>
                  <a:schemeClr val="tx1"/>
                </a:solidFill>
                <a:latin typeface="+mn-lt"/>
                <a:ea typeface="ＭＳ Ｐゴシック" pitchFamily="-108" charset="-128"/>
                <a:cs typeface="ＭＳ Ｐゴシック" pitchFamily="-108" charset="-128"/>
              </a:rPr>
              <a:t> is somewhat different from DX11, where even to the app it looks like everything is on one thread, most (all?) drivers internally will create additional threads to offload some of the “driver work” that they have to do.</a:t>
            </a:r>
            <a:r>
              <a:rPr lang="en-US" sz="1200" kern="1200" dirty="0" smtClean="0">
                <a:solidFill>
                  <a:schemeClr val="tx1"/>
                </a:solidFill>
                <a:latin typeface="+mn-lt"/>
                <a:ea typeface="ＭＳ Ｐゴシック" pitchFamily="-108" charset="-128"/>
                <a:cs typeface="ＭＳ Ｐゴシック" pitchFamily="-108" charset="-128"/>
              </a:rPr>
              <a:t> It’s possible to prevent this with D3D11_CREATE_DEVICE_PREVENT_INTERNAL_THREADING_OPTIMIZATIONS</a:t>
            </a:r>
            <a:r>
              <a:rPr lang="en-US" sz="1200" kern="1200" baseline="0" dirty="0" smtClean="0">
                <a:solidFill>
                  <a:schemeClr val="tx1"/>
                </a:solidFill>
                <a:latin typeface="+mn-lt"/>
                <a:ea typeface="ＭＳ Ｐゴシック" pitchFamily="-108" charset="-128"/>
                <a:cs typeface="ＭＳ Ｐゴシック" pitchFamily="-108" charset="-128"/>
              </a:rPr>
              <a:t> device creation flag, which is what the “DX11NT” (“no driver threads”) column represents.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ＭＳ Ｐゴシック" pitchFamily="-108" charset="-128"/>
              <a:cs typeface="ＭＳ Ｐゴシック" pitchFamily="-108"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ＭＳ Ｐゴシック" pitchFamily="-108" charset="-128"/>
                <a:cs typeface="ＭＳ Ｐゴシック" pitchFamily="-108" charset="-128"/>
              </a:rPr>
              <a:t>The numbers are from two different benchmark scenes we have (one mostly static; another where a lot of materials animate their parameters). Tests were done on 3 PCs with different hardware configurations.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AC28FC7-926D-2E44-BAE1-EAF7DDC7E42E}" type="slidenum">
              <a:rPr lang="en-US" smtClean="0"/>
              <a:pPr>
                <a:defRPr/>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ＭＳ Ｐゴシック" pitchFamily="-108" charset="-128"/>
                <a:cs typeface="ＭＳ Ｐゴシック" pitchFamily="-108" charset="-128"/>
              </a:rPr>
              <a:t>Part of cleanups &amp; general optimizations done in Unity 5.2: </a:t>
            </a:r>
            <a:endParaRPr lang="en-US" dirty="0" smtClean="0"/>
          </a:p>
          <a:p>
            <a:r>
              <a:rPr lang="en-US" sz="1200" kern="1200" dirty="0" smtClean="0">
                <a:solidFill>
                  <a:schemeClr val="tx1"/>
                </a:solidFill>
                <a:latin typeface="+mn-lt"/>
                <a:ea typeface="ＭＳ Ｐゴシック" pitchFamily="-108" charset="-128"/>
                <a:cs typeface="ＭＳ Ｐゴシック" pitchFamily="-108" charset="-128"/>
              </a:rPr>
              <a:t>http://aras-p.info/blog/2015/04/01/optimizing-unity-renderer-1-intro/ </a:t>
            </a:r>
            <a:endParaRPr lang="en-US" dirty="0" smtClean="0"/>
          </a:p>
          <a:p>
            <a:r>
              <a:rPr lang="en-US" sz="1200" kern="1200" dirty="0" smtClean="0">
                <a:solidFill>
                  <a:schemeClr val="tx1"/>
                </a:solidFill>
                <a:latin typeface="+mn-lt"/>
                <a:ea typeface="ＭＳ Ｐゴシック" pitchFamily="-108" charset="-128"/>
                <a:cs typeface="ＭＳ Ｐゴシック" pitchFamily="-108" charset="-128"/>
              </a:rPr>
              <a:t>http://aras-p.info/blog/2015/04/04/optimizing-unity-renderer-2-cleanups/</a:t>
            </a:r>
          </a:p>
          <a:p>
            <a:r>
              <a:rPr lang="en-US" sz="1200" kern="1200" dirty="0" smtClean="0">
                <a:solidFill>
                  <a:schemeClr val="tx1"/>
                </a:solidFill>
                <a:latin typeface="+mn-lt"/>
                <a:ea typeface="ＭＳ Ｐゴシック" pitchFamily="-108" charset="-128"/>
                <a:cs typeface="ＭＳ Ｐゴシック" pitchFamily="-108" charset="-128"/>
              </a:rPr>
              <a:t>http://aras-p.info/blog/2015/04/27/optimizing-unity-renderer-3-fixed-function-removal/</a:t>
            </a:r>
          </a:p>
          <a:p>
            <a:r>
              <a:rPr lang="en-US" sz="1200" kern="1200" dirty="0" smtClean="0">
                <a:solidFill>
                  <a:schemeClr val="tx1"/>
                </a:solidFill>
                <a:latin typeface="+mn-lt"/>
                <a:ea typeface="ＭＳ Ｐゴシック" pitchFamily="-108" charset="-128"/>
                <a:cs typeface="ＭＳ Ｐゴシック" pitchFamily="-108" charset="-128"/>
              </a:rPr>
              <a:t>…and a bit more that I haven’t blogged about (yet?)</a:t>
            </a:r>
            <a:endParaRPr lang="en-US" dirty="0" smtClean="0"/>
          </a:p>
        </p:txBody>
      </p:sp>
      <p:sp>
        <p:nvSpPr>
          <p:cNvPr id="4" name="Slide Number Placeholder 3"/>
          <p:cNvSpPr>
            <a:spLocks noGrp="1"/>
          </p:cNvSpPr>
          <p:nvPr>
            <p:ph type="sldNum" sz="quarter" idx="10"/>
          </p:nvPr>
        </p:nvSpPr>
        <p:spPr/>
        <p:txBody>
          <a:bodyPr/>
          <a:lstStyle/>
          <a:p>
            <a:pPr>
              <a:defRPr/>
            </a:pPr>
            <a:fld id="{1AC28FC7-926D-2E44-BAE1-EAF7DDC7E42E}" type="slidenum">
              <a:rPr lang="en-US" smtClean="0"/>
              <a:pPr>
                <a:defRPr/>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5350AE4-3851-3641-B68F-CFEBAA2C07FE}" type="datetime1">
              <a:rPr lang="en-US"/>
              <a:pPr>
                <a:defRPr/>
              </a:pPr>
              <a:t>8/8/15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69FC16-9586-7F47-AEF6-3E355249789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02ECC43-1565-C443-BCF5-668D1CAB8770}" type="datetime1">
              <a:rPr lang="en-US"/>
              <a:pPr>
                <a:defRPr/>
              </a:pPr>
              <a:t>8/8/15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24CC8C-1752-6F4D-BDFB-2B5CE1BDFC7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08BEE22-4299-8E40-A93A-EDB8AB34B96B}" type="datetime1">
              <a:rPr lang="en-US"/>
              <a:pPr>
                <a:defRPr/>
              </a:pPr>
              <a:t>8/8/15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48AE21-DCAA-4F49-9181-0844EAC050D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B82E1B-C768-2544-B45A-F69496AC9E59}" type="datetime1">
              <a:rPr lang="en-US"/>
              <a:pPr>
                <a:defRPr/>
              </a:pPr>
              <a:t>8/8/15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D342BC-7340-CC40-8777-45F0A994504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7386D23-4D89-A245-A64E-E9F9DAE89FAE}" type="datetime1">
              <a:rPr lang="en-US"/>
              <a:pPr>
                <a:defRPr/>
              </a:pPr>
              <a:t>8/8/15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56BA03-DBD1-7A43-B165-17AC984F48A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7DA3931-3FA5-1145-B17C-C2990D3F732A}" type="datetime1">
              <a:rPr lang="en-US"/>
              <a:pPr>
                <a:defRPr/>
              </a:pPr>
              <a:t>8/8/15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1217A35-9573-8344-9018-7002D059606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633C72C-A270-8740-8792-A6ECB99E7CC1}" type="datetime1">
              <a:rPr lang="en-US"/>
              <a:pPr>
                <a:defRPr/>
              </a:pPr>
              <a:t>8/8/15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B79CFC1-5A54-6644-A015-5758CB1B495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6E351DD-F9FA-D445-A027-580CCB4D3382}" type="datetime1">
              <a:rPr lang="en-US"/>
              <a:pPr>
                <a:defRPr/>
              </a:pPr>
              <a:t>8/8/15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6087C69-94E7-0A4B-940D-53EA6837391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EFF2686-338E-E340-A39C-065F2B424A9A}" type="datetime1">
              <a:rPr lang="en-US"/>
              <a:pPr>
                <a:defRPr/>
              </a:pPr>
              <a:t>8/8/15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2CF07C0-45BB-6D47-AAFE-0552BD7AF0A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8CD4ECC-31B3-1D4C-89F3-1AD46B23A02C}" type="datetime1">
              <a:rPr lang="en-US"/>
              <a:pPr>
                <a:defRPr/>
              </a:pPr>
              <a:t>8/8/15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3A24F2B-1811-0E47-AC1B-5425E562D52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26C86B1-5339-E94A-90B3-35B0CE1F67E8}" type="datetime1">
              <a:rPr lang="en-US"/>
              <a:pPr>
                <a:defRPr/>
              </a:pPr>
              <a:t>8/8/15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954B5F6-4299-904C-A203-48AF6A42A10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4C75A5"/>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rgbClr val="FFFFFF"/>
                </a:solidFill>
                <a:latin typeface="+mn-lt"/>
                <a:ea typeface="+mn-ea"/>
                <a:cs typeface="+mn-cs"/>
              </a:defRPr>
            </a:lvl1pPr>
          </a:lstStyle>
          <a:p>
            <a:pPr>
              <a:defRPr/>
            </a:pPr>
            <a:fld id="{BA85C3AA-3255-6446-ADF0-C4AE266EF329}" type="datetime1">
              <a:rPr lang="en-US"/>
              <a:pPr>
                <a:defRPr/>
              </a:pPr>
              <a:t>8/8/15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rgbClr val="FFFFFF"/>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ln>
                  <a:solidFill>
                    <a:srgbClr val="FFFFFF"/>
                  </a:solidFill>
                </a:ln>
                <a:solidFill>
                  <a:schemeClr val="tx1">
                    <a:tint val="75000"/>
                  </a:schemeClr>
                </a:solidFill>
                <a:latin typeface="+mn-lt"/>
                <a:ea typeface="+mn-ea"/>
                <a:cs typeface="+mn-cs"/>
              </a:defRPr>
            </a:lvl1pPr>
          </a:lstStyle>
          <a:p>
            <a:pPr>
              <a:defRPr/>
            </a:pPr>
            <a:fld id="{BA6B7488-76D6-1E45-84C3-C6F46947CCB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defRPr sz="4400" kern="1200">
          <a:solidFill>
            <a:schemeClr val="bg1"/>
          </a:solidFill>
          <a:latin typeface="+mj-lt"/>
          <a:ea typeface="ＭＳ Ｐゴシック" pitchFamily="-108" charset="-128"/>
          <a:cs typeface="ＭＳ Ｐゴシック" pitchFamily="-108" charset="-128"/>
        </a:defRPr>
      </a:lvl1pPr>
      <a:lvl2pPr algn="ctr" defTabSz="457200" rtl="0" eaLnBrk="0" fontAlgn="base" hangingPunct="0">
        <a:spcBef>
          <a:spcPct val="0"/>
        </a:spcBef>
        <a:spcAft>
          <a:spcPct val="0"/>
        </a:spcAft>
        <a:defRPr sz="4400">
          <a:solidFill>
            <a:schemeClr val="bg1"/>
          </a:solidFill>
          <a:latin typeface="Arial" pitchFamily="-108" charset="0"/>
          <a:ea typeface="ＭＳ Ｐゴシック" pitchFamily="-108" charset="-128"/>
          <a:cs typeface="ＭＳ Ｐゴシック" pitchFamily="-108" charset="-128"/>
        </a:defRPr>
      </a:lvl2pPr>
      <a:lvl3pPr algn="ctr" defTabSz="457200" rtl="0" eaLnBrk="0" fontAlgn="base" hangingPunct="0">
        <a:spcBef>
          <a:spcPct val="0"/>
        </a:spcBef>
        <a:spcAft>
          <a:spcPct val="0"/>
        </a:spcAft>
        <a:defRPr sz="4400">
          <a:solidFill>
            <a:schemeClr val="bg1"/>
          </a:solidFill>
          <a:latin typeface="Arial" pitchFamily="-108" charset="0"/>
          <a:ea typeface="ＭＳ Ｐゴシック" pitchFamily="-108" charset="-128"/>
          <a:cs typeface="ＭＳ Ｐゴシック" pitchFamily="-108" charset="-128"/>
        </a:defRPr>
      </a:lvl3pPr>
      <a:lvl4pPr algn="ctr" defTabSz="457200" rtl="0" eaLnBrk="0" fontAlgn="base" hangingPunct="0">
        <a:spcBef>
          <a:spcPct val="0"/>
        </a:spcBef>
        <a:spcAft>
          <a:spcPct val="0"/>
        </a:spcAft>
        <a:defRPr sz="4400">
          <a:solidFill>
            <a:schemeClr val="bg1"/>
          </a:solidFill>
          <a:latin typeface="Arial" pitchFamily="-108" charset="0"/>
          <a:ea typeface="ＭＳ Ｐゴシック" pitchFamily="-108" charset="-128"/>
          <a:cs typeface="ＭＳ Ｐゴシック" pitchFamily="-108" charset="-128"/>
        </a:defRPr>
      </a:lvl4pPr>
      <a:lvl5pPr algn="ctr" defTabSz="457200" rtl="0" eaLnBrk="0" fontAlgn="base" hangingPunct="0">
        <a:spcBef>
          <a:spcPct val="0"/>
        </a:spcBef>
        <a:spcAft>
          <a:spcPct val="0"/>
        </a:spcAft>
        <a:defRPr sz="4400">
          <a:solidFill>
            <a:schemeClr val="bg1"/>
          </a:solidFill>
          <a:latin typeface="Arial" pitchFamily="-108" charset="0"/>
          <a:ea typeface="ＭＳ Ｐゴシック" pitchFamily="-108" charset="-128"/>
          <a:cs typeface="ＭＳ Ｐゴシック" pitchFamily="-108" charset="-128"/>
        </a:defRPr>
      </a:lvl5pPr>
      <a:lvl6pPr marL="457200" algn="ctr" defTabSz="457200" rtl="0" eaLnBrk="1" fontAlgn="base" hangingPunct="1">
        <a:spcBef>
          <a:spcPct val="0"/>
        </a:spcBef>
        <a:spcAft>
          <a:spcPct val="0"/>
        </a:spcAft>
        <a:defRPr sz="4400">
          <a:solidFill>
            <a:schemeClr val="bg1"/>
          </a:solidFill>
          <a:latin typeface="Arial" pitchFamily="-108" charset="0"/>
          <a:ea typeface="ＭＳ Ｐゴシック" pitchFamily="-108" charset="-128"/>
          <a:cs typeface="ＭＳ Ｐゴシック" pitchFamily="-108" charset="-128"/>
        </a:defRPr>
      </a:lvl6pPr>
      <a:lvl7pPr marL="914400" algn="ctr" defTabSz="457200" rtl="0" eaLnBrk="1" fontAlgn="base" hangingPunct="1">
        <a:spcBef>
          <a:spcPct val="0"/>
        </a:spcBef>
        <a:spcAft>
          <a:spcPct val="0"/>
        </a:spcAft>
        <a:defRPr sz="4400">
          <a:solidFill>
            <a:schemeClr val="bg1"/>
          </a:solidFill>
          <a:latin typeface="Arial" pitchFamily="-108" charset="0"/>
          <a:ea typeface="ＭＳ Ｐゴシック" pitchFamily="-108" charset="-128"/>
          <a:cs typeface="ＭＳ Ｐゴシック" pitchFamily="-108" charset="-128"/>
        </a:defRPr>
      </a:lvl7pPr>
      <a:lvl8pPr marL="1371600" algn="ctr" defTabSz="457200" rtl="0" eaLnBrk="1" fontAlgn="base" hangingPunct="1">
        <a:spcBef>
          <a:spcPct val="0"/>
        </a:spcBef>
        <a:spcAft>
          <a:spcPct val="0"/>
        </a:spcAft>
        <a:defRPr sz="4400">
          <a:solidFill>
            <a:schemeClr val="bg1"/>
          </a:solidFill>
          <a:latin typeface="Arial" pitchFamily="-108" charset="0"/>
          <a:ea typeface="ＭＳ Ｐゴシック" pitchFamily="-108" charset="-128"/>
          <a:cs typeface="ＭＳ Ｐゴシック" pitchFamily="-108" charset="-128"/>
        </a:defRPr>
      </a:lvl8pPr>
      <a:lvl9pPr marL="1828800" algn="ctr" defTabSz="457200" rtl="0" eaLnBrk="1" fontAlgn="base" hangingPunct="1">
        <a:spcBef>
          <a:spcPct val="0"/>
        </a:spcBef>
        <a:spcAft>
          <a:spcPct val="0"/>
        </a:spcAft>
        <a:defRPr sz="4400">
          <a:solidFill>
            <a:schemeClr val="bg1"/>
          </a:solidFill>
          <a:latin typeface="Arial" pitchFamily="-108" charset="0"/>
          <a:ea typeface="ＭＳ Ｐゴシック" pitchFamily="-108" charset="-128"/>
          <a:cs typeface="ＭＳ Ｐゴシック" pitchFamily="-108" charset="-128"/>
        </a:defRPr>
      </a:lvl9pPr>
    </p:titleStyle>
    <p:bodyStyle>
      <a:lvl1pPr marL="342900" indent="-342900" algn="l" defTabSz="457200" rtl="0" eaLnBrk="0" fontAlgn="base" hangingPunct="0">
        <a:spcBef>
          <a:spcPct val="20000"/>
        </a:spcBef>
        <a:spcAft>
          <a:spcPct val="0"/>
        </a:spcAft>
        <a:buFont typeface="Arial" pitchFamily="-108" charset="0"/>
        <a:buChar char="•"/>
        <a:defRPr sz="3200" kern="1200">
          <a:solidFill>
            <a:schemeClr val="bg1"/>
          </a:solidFill>
          <a:latin typeface="+mn-lt"/>
          <a:ea typeface="ＭＳ Ｐゴシック" pitchFamily="-108" charset="-128"/>
          <a:cs typeface="ＭＳ Ｐゴシック" pitchFamily="-108" charset="-128"/>
        </a:defRPr>
      </a:lvl1pPr>
      <a:lvl2pPr marL="742950" indent="-285750" algn="l" defTabSz="457200" rtl="0" eaLnBrk="0" fontAlgn="base" hangingPunct="0">
        <a:spcBef>
          <a:spcPct val="20000"/>
        </a:spcBef>
        <a:spcAft>
          <a:spcPct val="0"/>
        </a:spcAft>
        <a:buFont typeface="Arial" pitchFamily="-108" charset="0"/>
        <a:buChar char="–"/>
        <a:defRPr sz="2800" kern="1200">
          <a:solidFill>
            <a:schemeClr val="bg1"/>
          </a:solidFill>
          <a:latin typeface="+mn-lt"/>
          <a:ea typeface="ＭＳ Ｐゴシック" pitchFamily="-108" charset="-128"/>
          <a:cs typeface="+mn-cs"/>
        </a:defRPr>
      </a:lvl2pPr>
      <a:lvl3pPr marL="1143000" indent="-228600" algn="l" defTabSz="457200" rtl="0" eaLnBrk="0" fontAlgn="base" hangingPunct="0">
        <a:spcBef>
          <a:spcPct val="20000"/>
        </a:spcBef>
        <a:spcAft>
          <a:spcPct val="0"/>
        </a:spcAft>
        <a:buFont typeface="Arial" pitchFamily="-108" charset="0"/>
        <a:buChar char="•"/>
        <a:defRPr sz="2400" kern="1200">
          <a:solidFill>
            <a:schemeClr val="bg1"/>
          </a:solidFill>
          <a:latin typeface="+mn-lt"/>
          <a:ea typeface="ＭＳ Ｐゴシック" pitchFamily="-108" charset="-128"/>
          <a:cs typeface="+mn-cs"/>
        </a:defRPr>
      </a:lvl3pPr>
      <a:lvl4pPr marL="1600200" indent="-228600" algn="l" defTabSz="457200" rtl="0" eaLnBrk="0" fontAlgn="base" hangingPunct="0">
        <a:spcBef>
          <a:spcPct val="20000"/>
        </a:spcBef>
        <a:spcAft>
          <a:spcPct val="0"/>
        </a:spcAft>
        <a:buFont typeface="Arial" pitchFamily="-108" charset="0"/>
        <a:buChar char="–"/>
        <a:defRPr sz="2000" kern="1200">
          <a:solidFill>
            <a:schemeClr val="bg1"/>
          </a:solidFill>
          <a:latin typeface="+mn-lt"/>
          <a:ea typeface="ＭＳ Ｐゴシック" pitchFamily="-108" charset="-128"/>
          <a:cs typeface="+mn-cs"/>
        </a:defRPr>
      </a:lvl4pPr>
      <a:lvl5pPr marL="2057400" indent="-228600" algn="l" defTabSz="457200" rtl="0" eaLnBrk="0" fontAlgn="base" hangingPunct="0">
        <a:spcBef>
          <a:spcPct val="20000"/>
        </a:spcBef>
        <a:spcAft>
          <a:spcPct val="0"/>
        </a:spcAft>
        <a:buFont typeface="Arial" pitchFamily="-108" charset="0"/>
        <a:buChar char="»"/>
        <a:defRPr sz="2000" kern="1200">
          <a:solidFill>
            <a:schemeClr val="bg1"/>
          </a:solidFill>
          <a:latin typeface="+mn-lt"/>
          <a:ea typeface="ＭＳ Ｐゴシック" pitchFamily="-10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338" name="Picture 1" descr="S15_main.pdf"/>
          <p:cNvPicPr>
            <a:picLocks noChangeAspect="1"/>
          </p:cNvPicPr>
          <p:nvPr/>
        </p:nvPicPr>
        <p:blipFill>
          <a:blip r:embed="rId2"/>
          <a:srcRect/>
          <a:stretch>
            <a:fillRect/>
          </a:stretch>
        </p:blipFill>
        <p:spPr bwMode="auto">
          <a:xfrm>
            <a:off x="0" y="0"/>
            <a:ext cx="9144000"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 Bindings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so slow?</a:t>
            </a:r>
            <a:endParaRPr lang="en-US" dirty="0"/>
          </a:p>
        </p:txBody>
      </p:sp>
      <p:sp>
        <p:nvSpPr>
          <p:cNvPr id="5" name="Content Placeholder 4"/>
          <p:cNvSpPr>
            <a:spLocks noGrp="1"/>
          </p:cNvSpPr>
          <p:nvPr>
            <p:ph idx="1"/>
          </p:nvPr>
        </p:nvSpPr>
        <p:spPr/>
        <p:txBody>
          <a:bodyPr/>
          <a:lstStyle/>
          <a:p>
            <a:r>
              <a:rPr lang="en-US" dirty="0" smtClean="0"/>
              <a:t>Initial DX12/Vulkan port will not run fast </a:t>
            </a:r>
            <a:endParaRPr lang="en-US" dirty="0" smtClean="0"/>
          </a:p>
          <a:p>
            <a:r>
              <a:rPr lang="en-US" dirty="0" smtClean="0"/>
              <a:t>Lots of “late” </a:t>
            </a:r>
            <a:r>
              <a:rPr lang="en-US" dirty="0" smtClean="0"/>
              <a:t>decisions</a:t>
            </a:r>
          </a:p>
          <a:p>
            <a:pPr lvl="1"/>
            <a:r>
              <a:rPr lang="en-US" dirty="0" smtClean="0"/>
              <a:t>e.g. at Draw time, “so what has changed? which tables need update?” etc. </a:t>
            </a:r>
            <a:endParaRPr lang="en-US" dirty="0" smtClean="0"/>
          </a:p>
          <a:p>
            <a:pPr lvl="1"/>
            <a:r>
              <a:rPr lang="en-US" dirty="0" smtClean="0"/>
              <a:t>That is the “driver cost”! But drivers were heavily optimized already. Your new code is not</a:t>
            </a:r>
            <a:r>
              <a:rPr lang="en-US" dirty="0" smtClean="0"/>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 assume that…</a:t>
            </a:r>
            <a:endParaRPr lang="en-US" dirty="0"/>
          </a:p>
        </p:txBody>
      </p:sp>
      <p:sp>
        <p:nvSpPr>
          <p:cNvPr id="3" name="Content Placeholder 2"/>
          <p:cNvSpPr>
            <a:spLocks noGrp="1"/>
          </p:cNvSpPr>
          <p:nvPr>
            <p:ph idx="1"/>
          </p:nvPr>
        </p:nvSpPr>
        <p:spPr/>
        <p:txBody>
          <a:bodyPr/>
          <a:lstStyle/>
          <a:p>
            <a:r>
              <a:rPr lang="en-US" dirty="0" smtClean="0"/>
              <a:t>You have </a:t>
            </a:r>
            <a:r>
              <a:rPr lang="en-US" i="1" dirty="0" smtClean="0"/>
              <a:t>a lot </a:t>
            </a:r>
            <a:r>
              <a:rPr lang="en-US" dirty="0" smtClean="0"/>
              <a:t>of</a:t>
            </a:r>
            <a:r>
              <a:rPr lang="en-US" dirty="0" smtClean="0"/>
              <a:t> knowledge</a:t>
            </a:r>
          </a:p>
          <a:p>
            <a:pPr lvl="1"/>
            <a:r>
              <a:rPr lang="en-US" dirty="0" smtClean="0"/>
              <a:t>Which things change and when </a:t>
            </a:r>
            <a:endParaRPr lang="en-US" dirty="0" smtClean="0"/>
          </a:p>
          <a:p>
            <a:pPr lvl="1"/>
            <a:r>
              <a:rPr lang="en-US" dirty="0" smtClean="0"/>
              <a:t>Which things don’t change </a:t>
            </a:r>
            <a:endParaRPr lang="en-US" dirty="0" smtClean="0"/>
          </a:p>
          <a:p>
            <a:pPr lvl="1"/>
            <a:r>
              <a:rPr lang="en-US" dirty="0" smtClean="0"/>
              <a:t>Layouts of </a:t>
            </a:r>
            <a:r>
              <a:rPr lang="en-US" dirty="0" err="1" smtClean="0"/>
              <a:t>shader</a:t>
            </a:r>
            <a:r>
              <a:rPr lang="en-US" dirty="0" smtClean="0"/>
              <a:t> resources / constants </a:t>
            </a:r>
            <a:endParaRPr lang="en-US" dirty="0" smtClean="0"/>
          </a:p>
          <a:p>
            <a:r>
              <a:rPr lang="en-US" dirty="0" smtClean="0"/>
              <a:t>Ideally you have that knowledge!</a:t>
            </a:r>
          </a:p>
          <a:p>
            <a:pPr lvl="1"/>
            <a:r>
              <a:rPr lang="en-US" dirty="0" smtClean="0"/>
              <a:t>Your existing code might not </a:t>
            </a:r>
            <a:r>
              <a:rPr lang="en-US" i="1" dirty="0" smtClean="0"/>
              <a:t>(yet) </a:t>
            </a:r>
            <a:endParaRPr lang="en-US" i="1" dirty="0" smtClean="0"/>
          </a:p>
          <a:p>
            <a:pPr lvl="1"/>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sz="2800" dirty="0" smtClean="0"/>
              <a:t>Constant</a:t>
            </a:r>
            <a:r>
              <a:rPr lang="en-US" sz="2800" dirty="0" smtClean="0"/>
              <a:t>/Uniform buffers</a:t>
            </a:r>
            <a:r>
              <a:rPr lang="en-US" sz="2800" dirty="0" smtClean="0"/>
              <a:t> </a:t>
            </a:r>
          </a:p>
          <a:p>
            <a:pPr lvl="1"/>
            <a:r>
              <a:rPr lang="en-US" sz="2000" dirty="0" smtClean="0"/>
              <a:t>actually started a while ago in DX10/GL3</a:t>
            </a:r>
            <a:endParaRPr lang="en-US" sz="2000" dirty="0" smtClean="0"/>
          </a:p>
          <a:p>
            <a:r>
              <a:rPr lang="en-US" sz="2800" dirty="0" smtClean="0"/>
              <a:t>Ideal use case: </a:t>
            </a:r>
            <a:r>
              <a:rPr lang="en-US" sz="2800" dirty="0" err="1" smtClean="0"/>
              <a:t>shader</a:t>
            </a:r>
            <a:r>
              <a:rPr lang="en-US" sz="2800" dirty="0" smtClean="0"/>
              <a:t> CB matches C </a:t>
            </a:r>
            <a:r>
              <a:rPr lang="en-US" sz="2800" dirty="0" err="1" smtClean="0"/>
              <a:t>struct</a:t>
            </a:r>
            <a:r>
              <a:rPr lang="en-US" sz="2800" dirty="0" smtClean="0"/>
              <a:t> </a:t>
            </a:r>
            <a:endParaRPr lang="en-US" sz="2800" dirty="0" smtClean="0"/>
          </a:p>
          <a:p>
            <a:pPr lvl="1"/>
            <a:r>
              <a:rPr lang="en-US" sz="2000" dirty="0" smtClean="0"/>
              <a:t>Works </a:t>
            </a:r>
            <a:r>
              <a:rPr lang="en-US" sz="2000" b="1" dirty="0" smtClean="0"/>
              <a:t>if engine &amp; </a:t>
            </a:r>
            <a:r>
              <a:rPr lang="en-US" sz="2000" b="1" dirty="0" err="1" smtClean="0"/>
              <a:t>shaders</a:t>
            </a:r>
            <a:r>
              <a:rPr lang="en-US" sz="2000" b="1" dirty="0" smtClean="0"/>
              <a:t> are developed in sync</a:t>
            </a:r>
            <a:r>
              <a:rPr lang="en-US" sz="2000" dirty="0" smtClean="0"/>
              <a:t> </a:t>
            </a:r>
            <a:endParaRPr lang="en-US" sz="2000" dirty="0" smtClean="0"/>
          </a:p>
          <a:p>
            <a:pPr lvl="1"/>
            <a:r>
              <a:rPr lang="en-US" sz="2000" dirty="0" smtClean="0"/>
              <a:t>We don’t have this luxury :( </a:t>
            </a:r>
            <a:endParaRPr lang="en-US" sz="2000" dirty="0" smtClean="0"/>
          </a:p>
          <a:p>
            <a:pPr lvl="1"/>
            <a:r>
              <a:rPr lang="en-US" sz="2000" dirty="0" smtClean="0"/>
              <a:t>People can be on latest Unity, and use </a:t>
            </a:r>
            <a:r>
              <a:rPr lang="en-US" sz="2000" dirty="0" err="1" smtClean="0"/>
              <a:t>shaders</a:t>
            </a:r>
            <a:r>
              <a:rPr lang="en-US" sz="2000" dirty="0" smtClean="0"/>
              <a:t> written 3 years ago </a:t>
            </a:r>
            <a:endParaRPr lang="en-US" sz="2000" dirty="0" smtClean="0"/>
          </a:p>
          <a:p>
            <a:r>
              <a:rPr lang="en-US" sz="2800" dirty="0" smtClean="0"/>
              <a:t>No clear fit into ideal CB/UB model! </a:t>
            </a:r>
            <a:endParaRPr lang="en-US" sz="2800"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assumption examples</a:t>
            </a:r>
            <a:endParaRPr lang="en-US" dirty="0"/>
          </a:p>
        </p:txBody>
      </p:sp>
      <p:sp>
        <p:nvSpPr>
          <p:cNvPr id="3" name="Content Placeholder 2"/>
          <p:cNvSpPr>
            <a:spLocks noGrp="1"/>
          </p:cNvSpPr>
          <p:nvPr>
            <p:ph idx="1"/>
          </p:nvPr>
        </p:nvSpPr>
        <p:spPr/>
        <p:txBody>
          <a:bodyPr/>
          <a:lstStyle/>
          <a:p>
            <a:r>
              <a:rPr lang="en-US" dirty="0" smtClean="0"/>
              <a:t>Similar now with DX12 descriptor tables </a:t>
            </a:r>
            <a:endParaRPr lang="en-US" dirty="0" smtClean="0"/>
          </a:p>
          <a:p>
            <a:pPr lvl="1"/>
            <a:r>
              <a:rPr lang="en-US" i="1" dirty="0" smtClean="0"/>
              <a:t>“you can </a:t>
            </a:r>
            <a:r>
              <a:rPr lang="en-US" i="1" dirty="0" err="1" smtClean="0"/>
              <a:t>prebuild</a:t>
            </a:r>
            <a:r>
              <a:rPr lang="en-US" i="1" dirty="0" smtClean="0"/>
              <a:t> a lot of static ones upfront</a:t>
            </a:r>
            <a:r>
              <a:rPr lang="en-US" i="1" dirty="0" smtClean="0"/>
              <a:t>”</a:t>
            </a:r>
            <a:endParaRPr lang="en-US" dirty="0" smtClean="0"/>
          </a:p>
          <a:p>
            <a:r>
              <a:rPr lang="en-US" dirty="0" smtClean="0"/>
              <a:t>Or with Pipeline State Objects</a:t>
            </a:r>
          </a:p>
          <a:p>
            <a:pPr lvl="1"/>
            <a:r>
              <a:rPr lang="en-US" i="1" dirty="0" smtClean="0"/>
              <a:t>“you know final PSO state quite early on”</a:t>
            </a:r>
            <a:endParaRPr lang="en-US" dirty="0" smtClean="0"/>
          </a:p>
          <a:p>
            <a:r>
              <a:rPr lang="en-US" dirty="0" smtClean="0"/>
              <a:t>In current Unity code that’s not quite true </a:t>
            </a:r>
            <a:endParaRPr lang="en-US" dirty="0" smtClean="0"/>
          </a:p>
          <a:p>
            <a:pPr lvl="1"/>
            <a:r>
              <a:rPr lang="en-US" i="1" dirty="0" smtClean="0"/>
              <a:t>…yet</a:t>
            </a:r>
            <a:r>
              <a:rPr lang="en-US" dirty="0" smtClean="0"/>
              <a:t> </a:t>
            </a:r>
            <a:r>
              <a:rPr lang="en-US" dirty="0" err="1" smtClean="0">
                <a:sym typeface="Wingdings"/>
              </a:rPr>
              <a:t></a:t>
            </a:r>
            <a:endParaRPr lang="en-US" dirty="0" smtClean="0"/>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Binding, Now</a:t>
            </a:r>
            <a:endParaRPr lang="en-US" dirty="0"/>
          </a:p>
        </p:txBody>
      </p:sp>
      <p:sp>
        <p:nvSpPr>
          <p:cNvPr id="3" name="Content Placeholder 2"/>
          <p:cNvSpPr>
            <a:spLocks noGrp="1"/>
          </p:cNvSpPr>
          <p:nvPr>
            <p:ph idx="1"/>
          </p:nvPr>
        </p:nvSpPr>
        <p:spPr/>
        <p:txBody>
          <a:bodyPr/>
          <a:lstStyle/>
          <a:p>
            <a:r>
              <a:rPr lang="en-US" sz="2800" dirty="0" smtClean="0"/>
              <a:t>D</a:t>
            </a:r>
            <a:r>
              <a:rPr lang="en-US" sz="2800" dirty="0" smtClean="0"/>
              <a:t>escriptor tables </a:t>
            </a:r>
            <a:r>
              <a:rPr lang="en-US" sz="2800" i="1" dirty="0" smtClean="0"/>
              <a:t>(DX12)</a:t>
            </a:r>
            <a:r>
              <a:rPr lang="en-US" sz="2800" dirty="0" smtClean="0"/>
              <a:t> &amp; CBs </a:t>
            </a:r>
            <a:r>
              <a:rPr lang="en-US" sz="2800" i="1" dirty="0" smtClean="0"/>
              <a:t>(DX12/Metal)</a:t>
            </a:r>
            <a:r>
              <a:rPr lang="en-US" sz="2800" dirty="0" smtClean="0"/>
              <a:t>:</a:t>
            </a:r>
          </a:p>
          <a:p>
            <a:pPr lvl="1"/>
            <a:r>
              <a:rPr lang="en-US" dirty="0" smtClean="0"/>
              <a:t>Linearly allocate </a:t>
            </a:r>
            <a:endParaRPr lang="en-US" dirty="0" smtClean="0"/>
          </a:p>
          <a:p>
            <a:pPr lvl="1"/>
            <a:r>
              <a:rPr lang="en-US" dirty="0" smtClean="0"/>
              <a:t>Mostly one-time use </a:t>
            </a:r>
            <a:r>
              <a:rPr lang="en-US" dirty="0" smtClean="0"/>
              <a:t>only</a:t>
            </a:r>
          </a:p>
          <a:p>
            <a:pPr lvl="1"/>
            <a:r>
              <a:rPr lang="en-US" dirty="0" smtClean="0"/>
              <a:t>Essentially everything is treated as dynamic data</a:t>
            </a:r>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Binding, Soon</a:t>
            </a:r>
            <a:endParaRPr lang="en-US" dirty="0"/>
          </a:p>
        </p:txBody>
      </p:sp>
      <p:sp>
        <p:nvSpPr>
          <p:cNvPr id="3" name="Content Placeholder 2"/>
          <p:cNvSpPr>
            <a:spLocks noGrp="1"/>
          </p:cNvSpPr>
          <p:nvPr>
            <p:ph idx="1"/>
          </p:nvPr>
        </p:nvSpPr>
        <p:spPr/>
        <p:txBody>
          <a:bodyPr/>
          <a:lstStyle/>
          <a:p>
            <a:r>
              <a:rPr lang="en-US" i="1" dirty="0" smtClean="0"/>
              <a:t>“</a:t>
            </a:r>
            <a:r>
              <a:rPr lang="en-US" i="1" dirty="0" smtClean="0"/>
              <a:t>per draw”</a:t>
            </a:r>
            <a:r>
              <a:rPr lang="en-US" dirty="0" smtClean="0"/>
              <a:t> </a:t>
            </a:r>
            <a:r>
              <a:rPr lang="en-US" dirty="0" err="1" smtClean="0"/>
              <a:t>vs</a:t>
            </a:r>
            <a:r>
              <a:rPr lang="en-US" dirty="0" smtClean="0"/>
              <a:t> </a:t>
            </a:r>
            <a:r>
              <a:rPr lang="en-US" i="1" dirty="0" smtClean="0"/>
              <a:t>“everything else”</a:t>
            </a:r>
            <a:r>
              <a:rPr lang="en-US" dirty="0" smtClean="0"/>
              <a:t> frequencies</a:t>
            </a:r>
            <a:r>
              <a:rPr lang="en-US" dirty="0" smtClean="0"/>
              <a:t> </a:t>
            </a:r>
          </a:p>
          <a:p>
            <a:r>
              <a:rPr lang="en-US" dirty="0" smtClean="0"/>
              <a:t>Fast </a:t>
            </a:r>
            <a:r>
              <a:rPr lang="en-US" dirty="0" smtClean="0"/>
              <a:t>path when </a:t>
            </a:r>
            <a:r>
              <a:rPr lang="en-US" dirty="0" err="1" smtClean="0"/>
              <a:t>shader</a:t>
            </a:r>
            <a:r>
              <a:rPr lang="en-US" dirty="0" smtClean="0"/>
              <a:t> data matches what code knows about </a:t>
            </a:r>
            <a:endParaRPr lang="en-US" dirty="0" smtClean="0"/>
          </a:p>
          <a:p>
            <a:pPr lvl="1"/>
            <a:r>
              <a:rPr lang="en-US" dirty="0" smtClean="0"/>
              <a:t>Generic “it works” code otherwise </a:t>
            </a:r>
            <a:endParaRPr lang="en-US" dirty="0" smtClean="0"/>
          </a:p>
          <a:p>
            <a:pPr lvl="1"/>
            <a:endParaRPr lang="en-US" dirty="0" smtClean="0"/>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Threaded work creation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Threaded Work Creation</a:t>
            </a:r>
            <a:endParaRPr lang="en-US" dirty="0"/>
          </a:p>
        </p:txBody>
      </p:sp>
      <p:sp>
        <p:nvSpPr>
          <p:cNvPr id="5" name="Content Placeholder 4"/>
          <p:cNvSpPr>
            <a:spLocks noGrp="1"/>
          </p:cNvSpPr>
          <p:nvPr>
            <p:ph idx="1"/>
          </p:nvPr>
        </p:nvSpPr>
        <p:spPr/>
        <p:txBody>
          <a:bodyPr/>
          <a:lstStyle/>
          <a:p>
            <a:r>
              <a:rPr lang="en-US" dirty="0" smtClean="0"/>
              <a:t>Command buffer “creation” and “submission” separate </a:t>
            </a:r>
            <a:endParaRPr lang="en-US" dirty="0" smtClean="0"/>
          </a:p>
          <a:p>
            <a:r>
              <a:rPr lang="en-US" dirty="0" smtClean="0"/>
              <a:t>Can create from multiple threads! </a:t>
            </a:r>
            <a:endParaRPr lang="en-US" dirty="0" smtClean="0"/>
          </a:p>
          <a:p>
            <a:pPr lvl="1"/>
            <a:r>
              <a:rPr lang="en-US" dirty="0" smtClean="0"/>
              <a:t>Just like some consoles could for a while </a:t>
            </a:r>
            <a:r>
              <a:rPr lang="en-US" dirty="0" err="1" smtClean="0">
                <a:sym typeface="Wingdings"/>
              </a:rPr>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rendering (Unity 5.2)</a:t>
            </a:r>
            <a:endParaRPr lang="en-US" dirty="0"/>
          </a:p>
        </p:txBody>
      </p:sp>
      <p:sp>
        <p:nvSpPr>
          <p:cNvPr id="3" name="Content Placeholder 2"/>
          <p:cNvSpPr>
            <a:spLocks noGrp="1"/>
          </p:cNvSpPr>
          <p:nvPr>
            <p:ph idx="1"/>
          </p:nvPr>
        </p:nvSpPr>
        <p:spPr/>
        <p:txBody>
          <a:bodyPr/>
          <a:lstStyle/>
          <a:p>
            <a:r>
              <a:rPr lang="en-US" dirty="0" smtClean="0"/>
              <a:t>Dual-</a:t>
            </a:r>
            <a:r>
              <a:rPr lang="en-US" dirty="0" smtClean="0"/>
              <a:t>thread</a:t>
            </a:r>
          </a:p>
          <a:p>
            <a:pPr lvl="1"/>
            <a:r>
              <a:rPr lang="en-US" dirty="0" err="1" smtClean="0"/>
              <a:t>MainThread</a:t>
            </a:r>
            <a:r>
              <a:rPr lang="en-US" dirty="0" smtClean="0"/>
              <a:t>: high level render logic</a:t>
            </a:r>
          </a:p>
          <a:p>
            <a:pPr lvl="1"/>
            <a:r>
              <a:rPr lang="en-US" dirty="0" err="1" smtClean="0"/>
              <a:t>RenderThread</a:t>
            </a:r>
            <a:r>
              <a:rPr lang="en-US" dirty="0" smtClean="0"/>
              <a:t>: does API calls and a bit more</a:t>
            </a:r>
          </a:p>
          <a:p>
            <a:pPr lvl="1"/>
            <a:r>
              <a:rPr lang="en-US" dirty="0" err="1" smtClean="0"/>
              <a:t>Ringbuffer</a:t>
            </a:r>
            <a:r>
              <a:rPr lang="en-US" dirty="0" smtClean="0"/>
              <a:t> with our own “command buffer” in between</a:t>
            </a:r>
          </a:p>
          <a:p>
            <a:r>
              <a:rPr lang="en-US" dirty="0" smtClean="0"/>
              <a:t>Works on all platforms/APIs</a:t>
            </a:r>
          </a:p>
          <a:p>
            <a:pPr lvl="1"/>
            <a:r>
              <a:rPr lang="en-US" sz="2000" i="1" dirty="0" smtClean="0"/>
              <a:t>…except </a:t>
            </a:r>
            <a:r>
              <a:rPr lang="en-US" sz="2000" i="1" dirty="0" err="1" smtClean="0"/>
              <a:t>WebGL</a:t>
            </a:r>
            <a:r>
              <a:rPr lang="en-US" sz="2000" i="1" dirty="0" smtClean="0"/>
              <a:t> since no threads there yet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40"/>
          <p:cNvSpPr>
            <a:spLocks noGrp="1"/>
          </p:cNvSpPr>
          <p:nvPr>
            <p:ph type="ctrTitle"/>
          </p:nvPr>
        </p:nvSpPr>
        <p:spPr>
          <a:xfrm>
            <a:off x="3652838" y="1714500"/>
            <a:ext cx="5491162" cy="3429000"/>
          </a:xfrm>
          <a:solidFill>
            <a:srgbClr val="41464C"/>
          </a:solidFill>
        </p:spPr>
        <p:txBody>
          <a:bodyPr/>
          <a:lstStyle/>
          <a:p>
            <a:pPr algn="l" eaLnBrk="1" hangingPunct="1"/>
            <a:r>
              <a:rPr lang="en-US" sz="2200" dirty="0" smtClean="0"/>
              <a:t>Porting Unity to new APIs</a:t>
            </a:r>
            <a:r>
              <a:rPr lang="en-US" sz="2400" dirty="0" smtClean="0"/>
              <a:t/>
            </a:r>
            <a:br>
              <a:rPr lang="en-US" sz="2400" dirty="0" smtClean="0"/>
            </a:br>
            <a:r>
              <a:rPr lang="en-US" sz="2400" dirty="0" smtClean="0"/>
              <a:t/>
            </a:r>
            <a:br>
              <a:rPr lang="en-US" sz="2400" dirty="0" smtClean="0"/>
            </a:br>
            <a:r>
              <a:rPr lang="en-US" sz="1800" dirty="0" smtClean="0"/>
              <a:t>Aras </a:t>
            </a:r>
            <a:r>
              <a:rPr lang="en-US" sz="1800" dirty="0" err="1" smtClean="0"/>
              <a:t>Pranckevičius</a:t>
            </a:r>
            <a:r>
              <a:rPr lang="en-US" sz="1800" dirty="0" smtClean="0"/>
              <a:t/>
            </a:r>
            <a:br>
              <a:rPr lang="en-US" sz="1800" dirty="0" smtClean="0"/>
            </a:br>
            <a:r>
              <a:rPr lang="en-US" sz="1800" dirty="0" smtClean="0"/>
              <a:t>Unity Technologies</a:t>
            </a:r>
            <a:endParaRPr lang="en-US" sz="1800" dirty="0" smtClean="0"/>
          </a:p>
        </p:txBody>
      </p:sp>
      <p:sp>
        <p:nvSpPr>
          <p:cNvPr id="42" name="Subtitle 41"/>
          <p:cNvSpPr>
            <a:spLocks noGrp="1"/>
          </p:cNvSpPr>
          <p:nvPr>
            <p:ph type="subTitle" idx="1"/>
          </p:nvPr>
        </p:nvSpPr>
        <p:spPr>
          <a:xfrm>
            <a:off x="0" y="1714500"/>
            <a:ext cx="3652838" cy="3429000"/>
          </a:xfrm>
          <a:solidFill>
            <a:schemeClr val="bg1"/>
          </a:solidFill>
        </p:spPr>
        <p:txBody>
          <a:bodyPr rtlCol="0" anchor="ctr">
            <a:normAutofit/>
          </a:bodyPr>
          <a:lstStyle/>
          <a:p>
            <a:pPr eaLnBrk="1" fontAlgn="auto" hangingPunct="1">
              <a:spcAft>
                <a:spcPts val="0"/>
              </a:spcAft>
              <a:buFont typeface="Arial"/>
              <a:buNone/>
              <a:defRPr/>
            </a:pPr>
            <a:endParaRPr lang="en-US" sz="1800" dirty="0" smtClean="0">
              <a:solidFill>
                <a:schemeClr val="bg1">
                  <a:lumMod val="50000"/>
                </a:schemeClr>
              </a:solidFill>
              <a:ea typeface="+mn-ea"/>
              <a:cs typeface="+mn-cs"/>
            </a:endParaRPr>
          </a:p>
        </p:txBody>
      </p:sp>
      <p:pic>
        <p:nvPicPr>
          <p:cNvPr id="15364" name="Picture 42" descr="S15_sub.pdf"/>
          <p:cNvPicPr>
            <a:picLocks noChangeAspect="1"/>
          </p:cNvPicPr>
          <p:nvPr/>
        </p:nvPicPr>
        <p:blipFill>
          <a:blip r:embed="rId3"/>
          <a:srcRect/>
          <a:stretch>
            <a:fillRect/>
          </a:stretch>
        </p:blipFill>
        <p:spPr bwMode="auto">
          <a:xfrm>
            <a:off x="0" y="0"/>
            <a:ext cx="9144000" cy="1714500"/>
          </a:xfrm>
          <a:prstGeom prst="rect">
            <a:avLst/>
          </a:prstGeom>
          <a:noFill/>
          <a:ln w="9525">
            <a:noFill/>
            <a:miter lim="800000"/>
            <a:headEnd/>
            <a:tailEnd/>
          </a:ln>
        </p:spPr>
      </p:pic>
      <p:pic>
        <p:nvPicPr>
          <p:cNvPr id="5" name="Picture 4" descr="UnityLogoLarge.png"/>
          <p:cNvPicPr>
            <a:picLocks noChangeAspect="1"/>
          </p:cNvPicPr>
          <p:nvPr/>
        </p:nvPicPr>
        <p:blipFill>
          <a:blip r:embed="rId4"/>
          <a:stretch>
            <a:fillRect/>
          </a:stretch>
        </p:blipFill>
        <p:spPr>
          <a:xfrm>
            <a:off x="931628" y="2656642"/>
            <a:ext cx="1625600" cy="16256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 the renderer</a:t>
            </a:r>
            <a:endParaRPr lang="en-US" dirty="0"/>
          </a:p>
        </p:txBody>
      </p:sp>
      <p:sp>
        <p:nvSpPr>
          <p:cNvPr id="3" name="Content Placeholder 2"/>
          <p:cNvSpPr>
            <a:spLocks noGrp="1"/>
          </p:cNvSpPr>
          <p:nvPr>
            <p:ph idx="1"/>
          </p:nvPr>
        </p:nvSpPr>
        <p:spPr/>
        <p:txBody>
          <a:bodyPr/>
          <a:lstStyle/>
          <a:p>
            <a:r>
              <a:rPr lang="en-US" sz="2600" i="1" dirty="0" smtClean="0"/>
              <a:t>Just</a:t>
            </a:r>
            <a:r>
              <a:rPr lang="en-US" sz="2600" dirty="0" smtClean="0"/>
              <a:t> make rendering </a:t>
            </a:r>
            <a:r>
              <a:rPr lang="en-US" sz="2600" dirty="0" smtClean="0"/>
              <a:t>logic etc. </a:t>
            </a:r>
            <a:r>
              <a:rPr lang="en-US" sz="2600" dirty="0" smtClean="0"/>
              <a:t>be </a:t>
            </a:r>
            <a:r>
              <a:rPr lang="en-US" sz="2600" dirty="0" smtClean="0"/>
              <a:t>freely</a:t>
            </a:r>
            <a:r>
              <a:rPr lang="en-US" sz="2600" dirty="0" smtClean="0"/>
              <a:t> </a:t>
            </a:r>
            <a:r>
              <a:rPr lang="en-US" sz="2600" dirty="0" err="1" smtClean="0"/>
              <a:t>threadable</a:t>
            </a:r>
            <a:endParaRPr lang="en-US" sz="2600" dirty="0" smtClean="0"/>
          </a:p>
          <a:p>
            <a:pPr lvl="1"/>
            <a:r>
              <a:rPr lang="en-US" sz="2000" dirty="0" smtClean="0"/>
              <a:t>Turns out: quite a lot of mutable/global state</a:t>
            </a:r>
            <a:r>
              <a:rPr lang="en-US" sz="2000" dirty="0" smtClean="0"/>
              <a:t> </a:t>
            </a:r>
            <a:r>
              <a:rPr lang="en-US" sz="2000" dirty="0" err="1" smtClean="0">
                <a:sym typeface="Wingdings"/>
              </a:rPr>
              <a:t></a:t>
            </a:r>
            <a:endParaRPr lang="en-US" sz="2000" dirty="0" smtClean="0"/>
          </a:p>
          <a:p>
            <a:r>
              <a:rPr lang="en-US" sz="2600" dirty="0" smtClean="0"/>
              <a:t>e.g. “I’ll just have a small cache here” </a:t>
            </a:r>
            <a:endParaRPr lang="en-US" sz="2600" dirty="0" smtClean="0"/>
          </a:p>
          <a:p>
            <a:pPr lvl="1"/>
            <a:r>
              <a:rPr lang="en-US" sz="2000" dirty="0" smtClean="0"/>
              <a:t>make </a:t>
            </a:r>
            <a:r>
              <a:rPr lang="en-US" sz="2000" dirty="0" smtClean="0"/>
              <a:t>it per-thread cache</a:t>
            </a:r>
            <a:r>
              <a:rPr lang="en-US" sz="2000" dirty="0" smtClean="0"/>
              <a:t>?</a:t>
            </a:r>
          </a:p>
          <a:p>
            <a:pPr lvl="1"/>
            <a:r>
              <a:rPr lang="en-US" sz="2000" dirty="0" smtClean="0"/>
              <a:t>thread-safe cache? </a:t>
            </a:r>
            <a:endParaRPr lang="en-US" sz="2000" dirty="0" smtClean="0"/>
          </a:p>
          <a:p>
            <a:pPr lvl="1"/>
            <a:r>
              <a:rPr lang="en-US" sz="2000" dirty="0" smtClean="0"/>
              <a:t>stop caching? </a:t>
            </a:r>
            <a:endParaRPr lang="en-US" sz="2000" dirty="0" smtClean="0"/>
          </a:p>
          <a:p>
            <a:pPr lvl="1"/>
            <a:r>
              <a:rPr lang="en-US" sz="2000" dirty="0" smtClean="0"/>
              <a:t>do something else</a:t>
            </a:r>
            <a:r>
              <a:rPr lang="en-US" sz="2000" dirty="0" smtClean="0"/>
              <a:t>?</a:t>
            </a:r>
          </a:p>
          <a:p>
            <a:r>
              <a:rPr lang="en-US" sz="2600" dirty="0" smtClean="0"/>
              <a:t>a</a:t>
            </a:r>
            <a:r>
              <a:rPr lang="en-US" sz="2600" dirty="0" smtClean="0"/>
              <a:t>nd so on</a:t>
            </a:r>
            <a:r>
              <a:rPr lang="en-US" dirty="0" smtClean="0"/>
              <a:t/>
            </a:r>
            <a:br>
              <a:rPr lang="en-US" dirty="0" smtClean="0"/>
            </a:b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DX12 situation</a:t>
            </a:r>
            <a:endParaRPr lang="en-US" dirty="0"/>
          </a:p>
        </p:txBody>
      </p:sp>
      <p:sp>
        <p:nvSpPr>
          <p:cNvPr id="3" name="Content Placeholder 2"/>
          <p:cNvSpPr>
            <a:spLocks noGrp="1"/>
          </p:cNvSpPr>
          <p:nvPr>
            <p:ph idx="1"/>
          </p:nvPr>
        </p:nvSpPr>
        <p:spPr/>
        <p:txBody>
          <a:bodyPr/>
          <a:lstStyle/>
          <a:p>
            <a:r>
              <a:rPr lang="en-US" sz="2400" dirty="0" smtClean="0"/>
              <a:t>Unity 5.2 beta</a:t>
            </a:r>
            <a:r>
              <a:rPr lang="en-US" sz="2400" dirty="0" smtClean="0"/>
              <a:t> </a:t>
            </a:r>
          </a:p>
          <a:p>
            <a:pPr lvl="1"/>
            <a:r>
              <a:rPr lang="en-US" sz="2000" dirty="0" smtClean="0"/>
              <a:t>No big high level changes </a:t>
            </a:r>
            <a:endParaRPr lang="en-US" sz="2000" dirty="0" smtClean="0"/>
          </a:p>
          <a:p>
            <a:pPr lvl="1"/>
            <a:r>
              <a:rPr lang="en-US" sz="2000" dirty="0" smtClean="0"/>
              <a:t>No threaded </a:t>
            </a:r>
            <a:r>
              <a:rPr lang="en-US" sz="2000" dirty="0" err="1" smtClean="0"/>
              <a:t>cmdbuffers</a:t>
            </a:r>
            <a:r>
              <a:rPr lang="en-US" sz="2000" dirty="0" smtClean="0"/>
              <a:t> </a:t>
            </a:r>
            <a:endParaRPr lang="en-US" sz="2000" dirty="0" smtClean="0"/>
          </a:p>
          <a:p>
            <a:pPr lvl="1"/>
            <a:r>
              <a:rPr lang="en-US" sz="2000" dirty="0" smtClean="0"/>
              <a:t>All DX12 stuff is on one thread</a:t>
            </a:r>
          </a:p>
          <a:p>
            <a:r>
              <a:rPr lang="en-US" sz="2400" dirty="0" smtClean="0"/>
              <a:t>DX12 results not bad</a:t>
            </a:r>
          </a:p>
          <a:p>
            <a:pPr lvl="1"/>
            <a:r>
              <a:rPr lang="en-US" sz="2000" dirty="0" smtClean="0"/>
              <a:t>But not great yet either</a:t>
            </a:r>
          </a:p>
          <a:p>
            <a:r>
              <a:rPr lang="en-US" sz="2400" dirty="0" smtClean="0"/>
              <a:t>Will improve:</a:t>
            </a:r>
          </a:p>
          <a:p>
            <a:pPr lvl="1"/>
            <a:r>
              <a:rPr lang="en-US" sz="2000" dirty="0" smtClean="0"/>
              <a:t>Handle resources better</a:t>
            </a:r>
          </a:p>
          <a:p>
            <a:pPr lvl="1"/>
            <a:r>
              <a:rPr lang="en-US" sz="2000" dirty="0" smtClean="0"/>
              <a:t>Threaded </a:t>
            </a:r>
            <a:r>
              <a:rPr lang="en-US" sz="2000" dirty="0" err="1" smtClean="0"/>
              <a:t>cmdbuffers</a:t>
            </a:r>
            <a:endParaRPr lang="en-US" sz="2000" dirty="0" smtClean="0"/>
          </a:p>
          <a:p>
            <a:endParaRPr lang="en-US" sz="2400" dirty="0"/>
          </a:p>
        </p:txBody>
      </p:sp>
      <p:pic>
        <p:nvPicPr>
          <p:cNvPr id="4" name="Picture 3" descr="DX12-situation-52.png"/>
          <p:cNvPicPr>
            <a:picLocks noChangeAspect="1"/>
          </p:cNvPicPr>
          <p:nvPr/>
        </p:nvPicPr>
        <p:blipFill>
          <a:blip r:embed="rId3"/>
          <a:stretch>
            <a:fillRect/>
          </a:stretch>
        </p:blipFill>
        <p:spPr>
          <a:xfrm>
            <a:off x="4863035" y="924203"/>
            <a:ext cx="3992706" cy="421929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general situation</a:t>
            </a:r>
            <a:endParaRPr lang="en-US" dirty="0"/>
          </a:p>
        </p:txBody>
      </p:sp>
      <p:sp>
        <p:nvSpPr>
          <p:cNvPr id="3" name="Content Placeholder 2"/>
          <p:cNvSpPr>
            <a:spLocks noGrp="1"/>
          </p:cNvSpPr>
          <p:nvPr>
            <p:ph idx="1"/>
          </p:nvPr>
        </p:nvSpPr>
        <p:spPr/>
        <p:txBody>
          <a:bodyPr/>
          <a:lstStyle/>
          <a:p>
            <a:r>
              <a:rPr lang="en-US" sz="2800" dirty="0" smtClean="0"/>
              <a:t>Right now </a:t>
            </a:r>
            <a:r>
              <a:rPr lang="en-US" sz="2800" i="1" dirty="0" smtClean="0"/>
              <a:t>(Unity 5.2)</a:t>
            </a:r>
            <a:r>
              <a:rPr lang="en-US" sz="2800" dirty="0" smtClean="0"/>
              <a:t> </a:t>
            </a:r>
            <a:endParaRPr lang="en-US" sz="2800" dirty="0" smtClean="0"/>
          </a:p>
          <a:p>
            <a:pPr lvl="1"/>
            <a:r>
              <a:rPr lang="en-US" sz="2000" dirty="0" smtClean="0"/>
              <a:t>Not taking full advantage of new APIs yet </a:t>
            </a:r>
            <a:endParaRPr lang="en-US" sz="2000" dirty="0" smtClean="0"/>
          </a:p>
          <a:p>
            <a:pPr lvl="1"/>
            <a:r>
              <a:rPr lang="en-US" sz="2000" dirty="0" smtClean="0"/>
              <a:t>A lot of code cleanups happened, benefited all platforms</a:t>
            </a:r>
            <a:r>
              <a:rPr lang="en-US" sz="2000" dirty="0" smtClean="0"/>
              <a:t> </a:t>
            </a:r>
            <a:r>
              <a:rPr lang="en-US" sz="2000" dirty="0" err="1" smtClean="0">
                <a:sym typeface="Wingdings"/>
              </a:rPr>
              <a:t></a:t>
            </a:r>
            <a:endParaRPr lang="en-US" sz="2000" dirty="0" smtClean="0">
              <a:sym typeface="Wingdings"/>
            </a:endParaRPr>
          </a:p>
          <a:p>
            <a:r>
              <a:rPr lang="en-US" sz="2800" dirty="0" err="1" smtClean="0"/>
              <a:t>Soon</a:t>
            </a:r>
            <a:r>
              <a:rPr lang="en-US" sz="2800" i="1" baseline="30000" dirty="0" err="1" smtClean="0"/>
              <a:t>TM</a:t>
            </a:r>
            <a:endParaRPr lang="en-US" sz="2800" i="1" dirty="0" smtClean="0"/>
          </a:p>
          <a:p>
            <a:pPr lvl="1"/>
            <a:r>
              <a:rPr lang="en-US" sz="2000" dirty="0" smtClean="0"/>
              <a:t>More cleanups and threading for all platforms </a:t>
            </a:r>
            <a:endParaRPr lang="en-US" sz="2000" dirty="0" smtClean="0"/>
          </a:p>
          <a:p>
            <a:pPr lvl="1"/>
            <a:r>
              <a:rPr lang="en-US" sz="2000" dirty="0" smtClean="0"/>
              <a:t>Better resource binding for DX12 </a:t>
            </a:r>
            <a:r>
              <a:rPr lang="en-US" sz="2000" i="1" dirty="0" smtClean="0"/>
              <a:t>(and 11 too!) </a:t>
            </a:r>
            <a:endParaRPr lang="en-US" sz="2000" i="1" dirty="0" smtClean="0"/>
          </a:p>
          <a:p>
            <a:pPr lvl="1"/>
            <a:r>
              <a:rPr lang="en-US" sz="2000" dirty="0" smtClean="0"/>
              <a:t>More threading for DX12/</a:t>
            </a:r>
            <a:r>
              <a:rPr lang="en-US" sz="2000" dirty="0" smtClean="0"/>
              <a:t>Metal/consoles</a:t>
            </a:r>
          </a:p>
          <a:p>
            <a:r>
              <a:rPr lang="en-US" sz="2400" dirty="0" smtClean="0"/>
              <a:t>..we’re not doing </a:t>
            </a:r>
            <a:r>
              <a:rPr lang="en-US" sz="2400" dirty="0" err="1" smtClean="0"/>
              <a:t>Vulkan</a:t>
            </a:r>
            <a:r>
              <a:rPr lang="en-US" sz="2400" dirty="0" smtClean="0"/>
              <a:t> just yet, but keeping it in</a:t>
            </a:r>
            <a:r>
              <a:rPr lang="en-US" sz="2400" dirty="0" smtClean="0"/>
              <a:t> mind </a:t>
            </a:r>
          </a:p>
          <a:p>
            <a:pPr lvl="1"/>
            <a:endParaRPr lang="en-US" dirty="0" smtClean="0"/>
          </a:p>
          <a:p>
            <a:endParaRPr lang="en-US" dirty="0" smtClean="0"/>
          </a:p>
          <a:p>
            <a:pPr lvl="1"/>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 </a:t>
            </a:r>
            <a:r>
              <a:rPr lang="en-US" dirty="0" smtClean="0"/>
              <a:t>q</a:t>
            </a:r>
            <a:r>
              <a:rPr lang="en-US" dirty="0" smtClean="0"/>
              <a:t>uotes!</a:t>
            </a:r>
            <a:endParaRPr lang="en-US" dirty="0"/>
          </a:p>
        </p:txBody>
      </p:sp>
      <p:sp>
        <p:nvSpPr>
          <p:cNvPr id="3" name="Content Placeholder 2"/>
          <p:cNvSpPr>
            <a:spLocks noGrp="1"/>
          </p:cNvSpPr>
          <p:nvPr>
            <p:ph idx="1"/>
          </p:nvPr>
        </p:nvSpPr>
        <p:spPr/>
        <p:txBody>
          <a:bodyPr/>
          <a:lstStyle/>
          <a:p>
            <a:r>
              <a:rPr lang="en-US" sz="2600" dirty="0" smtClean="0"/>
              <a:t>“</a:t>
            </a:r>
            <a:r>
              <a:rPr lang="en-US" sz="2600" dirty="0" smtClean="0"/>
              <a:t>I expect DX12 to give people an appreciation for what DX11 was doing for them”</a:t>
            </a:r>
            <a:r>
              <a:rPr lang="en-US" sz="2600" dirty="0" smtClean="0"/>
              <a:t> </a:t>
            </a:r>
            <a:r>
              <a:rPr lang="en-US" sz="2600" i="1" dirty="0" smtClean="0"/>
              <a:t>(Tom Forsyth)</a:t>
            </a:r>
          </a:p>
          <a:p>
            <a:r>
              <a:rPr lang="en-US" sz="2600" dirty="0" smtClean="0"/>
              <a:t>“Low-level graphics APIs are built for engine developers, not humans” </a:t>
            </a:r>
            <a:r>
              <a:rPr lang="en-US" sz="2600" i="1" dirty="0" smtClean="0"/>
              <a:t>(Tim Sweeney)</a:t>
            </a:r>
            <a:endParaRPr lang="en-US" sz="2600" i="1" dirty="0" smtClean="0"/>
          </a:p>
          <a:p>
            <a:r>
              <a:rPr lang="en-US" sz="2600" dirty="0" smtClean="0"/>
              <a:t>“GL -&gt; </a:t>
            </a:r>
            <a:r>
              <a:rPr lang="en-US" sz="2600" dirty="0" err="1" smtClean="0"/>
              <a:t>Vulkan</a:t>
            </a:r>
            <a:r>
              <a:rPr lang="en-US" sz="2600" dirty="0" smtClean="0"/>
              <a:t> is like complaining that your </a:t>
            </a:r>
            <a:r>
              <a:rPr lang="en-US" sz="2600" dirty="0" err="1" smtClean="0"/>
              <a:t>Prius</a:t>
            </a:r>
            <a:r>
              <a:rPr lang="en-US" sz="2600" dirty="0" smtClean="0"/>
              <a:t> is too slow, so someone gives you all the pieces of a Ferrari”</a:t>
            </a:r>
            <a:r>
              <a:rPr lang="en-US" sz="2600" dirty="0" smtClean="0"/>
              <a:t> </a:t>
            </a:r>
            <a:r>
              <a:rPr lang="en-US" sz="2600" i="1" dirty="0" smtClean="0"/>
              <a:t>(Brandon Jones)</a:t>
            </a:r>
            <a:endParaRPr lang="en-US" sz="2600"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APIs are easy when…</a:t>
            </a:r>
            <a:endParaRPr lang="en-US" dirty="0"/>
          </a:p>
        </p:txBody>
      </p:sp>
      <p:sp>
        <p:nvSpPr>
          <p:cNvPr id="3" name="Content Placeholder 2"/>
          <p:cNvSpPr>
            <a:spLocks noGrp="1"/>
          </p:cNvSpPr>
          <p:nvPr>
            <p:ph idx="1"/>
          </p:nvPr>
        </p:nvSpPr>
        <p:spPr/>
        <p:txBody>
          <a:bodyPr/>
          <a:lstStyle/>
          <a:p>
            <a:r>
              <a:rPr lang="en-US" dirty="0" smtClean="0"/>
              <a:t>You’re starting a new engine now, </a:t>
            </a:r>
            <a:r>
              <a:rPr lang="en-US" i="1" dirty="0" smtClean="0"/>
              <a:t>or </a:t>
            </a:r>
            <a:endParaRPr lang="en-US" i="1" dirty="0" smtClean="0"/>
          </a:p>
          <a:p>
            <a:r>
              <a:rPr lang="en-US" dirty="0" smtClean="0"/>
              <a:t>Have a good console engine, </a:t>
            </a:r>
            <a:r>
              <a:rPr lang="en-US" i="1" dirty="0" smtClean="0"/>
              <a:t>or </a:t>
            </a:r>
            <a:endParaRPr lang="en-US" i="1" dirty="0" smtClean="0"/>
          </a:p>
          <a:p>
            <a:r>
              <a:rPr lang="en-US" dirty="0" smtClean="0"/>
              <a:t>You have no customers, </a:t>
            </a:r>
            <a:r>
              <a:rPr lang="en-US" i="1" dirty="0" smtClean="0"/>
              <a:t>or </a:t>
            </a:r>
            <a:endParaRPr lang="en-US" i="1" dirty="0" smtClean="0"/>
          </a:p>
          <a:p>
            <a:r>
              <a:rPr lang="en-US" dirty="0" smtClean="0"/>
              <a:t>It’s a hobby/toy engine, </a:t>
            </a:r>
            <a:r>
              <a:rPr lang="en-US" i="1" dirty="0" smtClean="0"/>
              <a:t>or </a:t>
            </a:r>
            <a:endParaRPr lang="en-US" i="1" dirty="0" smtClean="0"/>
          </a:p>
          <a:p>
            <a:r>
              <a:rPr lang="en-US" dirty="0" smtClean="0"/>
              <a:t>Somehow made all the right decisions 10 years ago </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Bending an </a:t>
            </a:r>
            <a:r>
              <a:rPr lang="en-US" dirty="0" smtClean="0"/>
              <a:t>e</a:t>
            </a:r>
            <a:r>
              <a:rPr lang="en-US" dirty="0" smtClean="0"/>
              <a:t>xisting engine</a:t>
            </a:r>
            <a:endParaRPr lang="en-US" dirty="0"/>
          </a:p>
        </p:txBody>
      </p:sp>
      <p:sp>
        <p:nvSpPr>
          <p:cNvPr id="3" name="Content Placeholder 2"/>
          <p:cNvSpPr>
            <a:spLocks noGrp="1"/>
          </p:cNvSpPr>
          <p:nvPr>
            <p:ph idx="1"/>
          </p:nvPr>
        </p:nvSpPr>
        <p:spPr/>
        <p:txBody>
          <a:bodyPr/>
          <a:lstStyle/>
          <a:p>
            <a:r>
              <a:rPr lang="en-US" dirty="0" err="1" smtClean="0"/>
              <a:t>Naïve</a:t>
            </a:r>
            <a:r>
              <a:rPr lang="en-US" dirty="0" smtClean="0"/>
              <a:t> change to use new </a:t>
            </a:r>
            <a:r>
              <a:rPr lang="en-US" dirty="0" smtClean="0"/>
              <a:t>APIs</a:t>
            </a:r>
          </a:p>
          <a:p>
            <a:r>
              <a:rPr lang="en-US" dirty="0" err="1" smtClean="0"/>
              <a:t>Shader</a:t>
            </a:r>
            <a:r>
              <a:rPr lang="en-US" dirty="0" smtClean="0"/>
              <a:t> languages</a:t>
            </a:r>
            <a:r>
              <a:rPr lang="en-US" dirty="0" smtClean="0"/>
              <a:t> </a:t>
            </a:r>
            <a:r>
              <a:rPr lang="en-US" sz="2000" i="1" dirty="0" smtClean="0"/>
              <a:t>(only Metal &amp; </a:t>
            </a:r>
            <a:r>
              <a:rPr lang="en-US" sz="2000" i="1" dirty="0" err="1" smtClean="0"/>
              <a:t>Vulkan</a:t>
            </a:r>
            <a:r>
              <a:rPr lang="en-US" sz="2000" i="1" dirty="0" smtClean="0"/>
              <a:t>)</a:t>
            </a:r>
            <a:endParaRPr lang="en-US" sz="2000" dirty="0" smtClean="0"/>
          </a:p>
          <a:p>
            <a:r>
              <a:rPr lang="en-US" dirty="0" smtClean="0"/>
              <a:t>Resource bindings</a:t>
            </a:r>
            <a:r>
              <a:rPr lang="en-US" dirty="0" smtClean="0"/>
              <a:t> </a:t>
            </a:r>
            <a:r>
              <a:rPr lang="en-US" sz="2000" i="1" dirty="0" smtClean="0"/>
              <a:t>(only DX12 &amp; </a:t>
            </a:r>
            <a:r>
              <a:rPr lang="en-US" sz="2000" i="1" dirty="0" err="1" smtClean="0"/>
              <a:t>Vulkan</a:t>
            </a:r>
            <a:r>
              <a:rPr lang="en-US" sz="2000" i="1" dirty="0" smtClean="0"/>
              <a:t>)</a:t>
            </a:r>
            <a:endParaRPr lang="en-US" sz="2000" dirty="0" smtClean="0"/>
          </a:p>
          <a:p>
            <a:r>
              <a:rPr lang="en-US" dirty="0" smtClean="0"/>
              <a:t>Threaded work </a:t>
            </a:r>
            <a:r>
              <a:rPr lang="en-US" dirty="0" smtClean="0"/>
              <a:t>creation</a:t>
            </a:r>
          </a:p>
          <a:p>
            <a:r>
              <a:rPr lang="en-US" dirty="0" smtClean="0"/>
              <a:t>…sync, </a:t>
            </a:r>
            <a:r>
              <a:rPr lang="en-US" dirty="0" err="1" smtClean="0"/>
              <a:t>mem</a:t>
            </a:r>
            <a:r>
              <a:rPr lang="en-US" dirty="0" smtClean="0"/>
              <a:t> </a:t>
            </a:r>
            <a:r>
              <a:rPr lang="en-US" dirty="0" err="1" smtClean="0"/>
              <a:t>alloc</a:t>
            </a:r>
            <a:r>
              <a:rPr lang="en-US" dirty="0" smtClean="0"/>
              <a:t>, etc. </a:t>
            </a:r>
            <a:r>
              <a:rPr lang="en-US" sz="2000" i="1" dirty="0" smtClean="0"/>
              <a:t>(won’t cover those)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Naïve</a:t>
            </a:r>
            <a:r>
              <a:rPr lang="en-US" dirty="0" smtClean="0"/>
              <a:t> porting</a:t>
            </a:r>
            <a:endParaRPr lang="en-US" dirty="0"/>
          </a:p>
        </p:txBody>
      </p:sp>
      <p:sp>
        <p:nvSpPr>
          <p:cNvPr id="3" name="Content Placeholder 2"/>
          <p:cNvSpPr>
            <a:spLocks noGrp="1"/>
          </p:cNvSpPr>
          <p:nvPr>
            <p:ph idx="1"/>
          </p:nvPr>
        </p:nvSpPr>
        <p:spPr/>
        <p:txBody>
          <a:bodyPr/>
          <a:lstStyle/>
          <a:p>
            <a:r>
              <a:rPr lang="en-US" sz="2800" dirty="0" smtClean="0"/>
              <a:t>Same engine, same structure, same ideas</a:t>
            </a:r>
            <a:r>
              <a:rPr lang="en-US" sz="2800" dirty="0" smtClean="0"/>
              <a:t> </a:t>
            </a:r>
          </a:p>
          <a:p>
            <a:pPr lvl="1"/>
            <a:r>
              <a:rPr lang="en-US" sz="2000" dirty="0" smtClean="0"/>
              <a:t>Just get to whatever you had in DX11/DX9/GL </a:t>
            </a:r>
            <a:endParaRPr lang="en-US" sz="2000" dirty="0" smtClean="0"/>
          </a:p>
          <a:p>
            <a:r>
              <a:rPr lang="en-US" sz="2800" dirty="0" smtClean="0"/>
              <a:t>Metal: </a:t>
            </a:r>
            <a:endParaRPr lang="en-US" sz="2800" dirty="0" smtClean="0"/>
          </a:p>
          <a:p>
            <a:pPr lvl="1"/>
            <a:r>
              <a:rPr lang="en-US" sz="2000" dirty="0" smtClean="0"/>
              <a:t>Much less code than in GLES</a:t>
            </a:r>
            <a:r>
              <a:rPr lang="en-US" sz="2000" dirty="0" smtClean="0"/>
              <a:t> </a:t>
            </a:r>
            <a:r>
              <a:rPr lang="en-US" sz="2000" dirty="0" err="1" smtClean="0">
                <a:sym typeface="Wingdings"/>
              </a:rPr>
              <a:t></a:t>
            </a:r>
            <a:endParaRPr lang="en-US" sz="2000" dirty="0" smtClean="0"/>
          </a:p>
          <a:p>
            <a:pPr lvl="1"/>
            <a:r>
              <a:rPr lang="en-US" sz="2000" b="1" dirty="0" smtClean="0"/>
              <a:t>Much faster</a:t>
            </a:r>
            <a:r>
              <a:rPr lang="en-US" sz="2000" dirty="0" smtClean="0"/>
              <a:t> than </a:t>
            </a:r>
            <a:r>
              <a:rPr lang="en-US" sz="2000" dirty="0" err="1" smtClean="0"/>
              <a:t>iOS</a:t>
            </a:r>
            <a:r>
              <a:rPr lang="en-US" sz="2000" dirty="0" smtClean="0"/>
              <a:t> GLES</a:t>
            </a:r>
            <a:r>
              <a:rPr lang="en-US" sz="2000" dirty="0" smtClean="0"/>
              <a:t> </a:t>
            </a:r>
            <a:r>
              <a:rPr lang="en-US" sz="2000" dirty="0" err="1" smtClean="0">
                <a:sym typeface="Wingdings"/>
              </a:rPr>
              <a:t></a:t>
            </a:r>
            <a:endParaRPr lang="en-US" sz="2000" dirty="0" smtClean="0"/>
          </a:p>
          <a:p>
            <a:r>
              <a:rPr lang="en-US" sz="2800" dirty="0" smtClean="0"/>
              <a:t>DX12:</a:t>
            </a:r>
          </a:p>
          <a:p>
            <a:pPr lvl="1"/>
            <a:r>
              <a:rPr lang="en-US" sz="2000" dirty="0" smtClean="0"/>
              <a:t>Similar amount of code to </a:t>
            </a:r>
            <a:r>
              <a:rPr lang="en-US" sz="2000" dirty="0" smtClean="0"/>
              <a:t>DX11</a:t>
            </a:r>
          </a:p>
          <a:p>
            <a:pPr lvl="1"/>
            <a:r>
              <a:rPr lang="en-US" sz="2000" b="1" dirty="0" smtClean="0"/>
              <a:t>Much slower</a:t>
            </a:r>
            <a:r>
              <a:rPr lang="en-US" sz="2000" dirty="0" smtClean="0"/>
              <a:t> than DX11</a:t>
            </a:r>
            <a:r>
              <a:rPr lang="en-US" sz="2000" dirty="0" smtClean="0"/>
              <a:t> </a:t>
            </a:r>
            <a:r>
              <a:rPr lang="en-US" sz="2000" dirty="0" err="1" smtClean="0">
                <a:sym typeface="Wingdings"/>
              </a:rPr>
              <a:t></a:t>
            </a:r>
            <a:r>
              <a:rPr lang="en-US" sz="2000" dirty="0" smtClean="0"/>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Shading languages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a:t>
            </a:r>
            <a:endParaRPr lang="en-US" dirty="0"/>
          </a:p>
        </p:txBody>
      </p:sp>
      <p:sp>
        <p:nvSpPr>
          <p:cNvPr id="3" name="Content Placeholder 2"/>
          <p:cNvSpPr>
            <a:spLocks noGrp="1"/>
          </p:cNvSpPr>
          <p:nvPr>
            <p:ph idx="1"/>
          </p:nvPr>
        </p:nvSpPr>
        <p:spPr/>
        <p:txBody>
          <a:bodyPr/>
          <a:lstStyle/>
          <a:p>
            <a:r>
              <a:rPr lang="en-US" dirty="0" smtClean="0"/>
              <a:t>DX12: HLSL</a:t>
            </a:r>
          </a:p>
          <a:p>
            <a:pPr lvl="1"/>
            <a:r>
              <a:rPr lang="en-US" dirty="0" smtClean="0"/>
              <a:t>No problem. Same as DX11.</a:t>
            </a:r>
          </a:p>
          <a:p>
            <a:r>
              <a:rPr lang="en-US" dirty="0" smtClean="0"/>
              <a:t>Metal: </a:t>
            </a:r>
            <a:r>
              <a:rPr lang="en-US" dirty="0" err="1" smtClean="0"/>
              <a:t>MetalSL</a:t>
            </a:r>
            <a:endParaRPr lang="en-US" dirty="0" smtClean="0"/>
          </a:p>
          <a:p>
            <a:pPr lvl="1"/>
            <a:r>
              <a:rPr lang="en-US" dirty="0" smtClean="0"/>
              <a:t>Nice language, but no one else uses it.</a:t>
            </a:r>
          </a:p>
          <a:p>
            <a:pPr lvl="1"/>
            <a:r>
              <a:rPr lang="en-US" dirty="0" smtClean="0"/>
              <a:t>Cross-compile </a:t>
            </a:r>
            <a:r>
              <a:rPr lang="en-US" i="1" dirty="0" smtClean="0"/>
              <a:t>(currently: </a:t>
            </a:r>
            <a:r>
              <a:rPr lang="en-US" i="1" dirty="0" err="1" smtClean="0"/>
              <a:t>glsl</a:t>
            </a:r>
            <a:r>
              <a:rPr lang="en-US" i="1" dirty="0" smtClean="0"/>
              <a:t>-optimizer)</a:t>
            </a:r>
          </a:p>
          <a:p>
            <a:r>
              <a:rPr lang="en-US" dirty="0" err="1" smtClean="0"/>
              <a:t>Vulkan</a:t>
            </a:r>
            <a:r>
              <a:rPr lang="en-US" dirty="0" smtClean="0"/>
              <a:t>: SPIR-V</a:t>
            </a:r>
          </a:p>
          <a:p>
            <a:pPr lvl="1"/>
            <a:r>
              <a:rPr lang="en-US" dirty="0" smtClean="0"/>
              <a:t>“</a:t>
            </a:r>
            <a:r>
              <a:rPr lang="en-US" dirty="0" err="1" smtClean="0"/>
              <a:t>bytecode</a:t>
            </a:r>
            <a:r>
              <a:rPr lang="en-US" dirty="0" smtClean="0"/>
              <a:t>”; will have GLSL -&gt; SPIR-V tools.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a:t>
            </a:r>
            <a:endParaRPr lang="en-US" dirty="0"/>
          </a:p>
        </p:txBody>
      </p:sp>
      <p:sp>
        <p:nvSpPr>
          <p:cNvPr id="3" name="Content Placeholder 2"/>
          <p:cNvSpPr>
            <a:spLocks noGrp="1"/>
          </p:cNvSpPr>
          <p:nvPr>
            <p:ph idx="1"/>
          </p:nvPr>
        </p:nvSpPr>
        <p:spPr/>
        <p:txBody>
          <a:bodyPr/>
          <a:lstStyle/>
          <a:p>
            <a:r>
              <a:rPr lang="en-US" sz="2800" b="1" dirty="0" smtClean="0"/>
              <a:t>HLSL -&gt; SPIR</a:t>
            </a:r>
            <a:r>
              <a:rPr lang="en-US" sz="2800" b="1" dirty="0" smtClean="0"/>
              <a:t>-V</a:t>
            </a:r>
            <a:r>
              <a:rPr lang="en-US" sz="2800" dirty="0" smtClean="0"/>
              <a:t>, </a:t>
            </a:r>
            <a:r>
              <a:rPr lang="en-US" sz="2800" i="1" dirty="0" smtClean="0"/>
              <a:t>possibly built on clang </a:t>
            </a:r>
            <a:endParaRPr lang="en-US" sz="2800" i="1" dirty="0" smtClean="0"/>
          </a:p>
          <a:p>
            <a:pPr lvl="1"/>
            <a:r>
              <a:rPr lang="en-US" sz="2000" dirty="0" smtClean="0"/>
              <a:t>Analysis / </a:t>
            </a:r>
            <a:r>
              <a:rPr lang="en-US" sz="2000" dirty="0" err="1" smtClean="0"/>
              <a:t>codegen</a:t>
            </a:r>
            <a:r>
              <a:rPr lang="en-US" sz="2000" dirty="0" smtClean="0"/>
              <a:t> / upgrade / </a:t>
            </a:r>
            <a:r>
              <a:rPr lang="en-US" sz="2000" dirty="0" err="1" smtClean="0"/>
              <a:t>refactor</a:t>
            </a:r>
            <a:r>
              <a:rPr lang="en-US" sz="2000" dirty="0" smtClean="0"/>
              <a:t> </a:t>
            </a:r>
            <a:r>
              <a:rPr lang="en-US" sz="2000" dirty="0" smtClean="0"/>
              <a:t>tools there </a:t>
            </a:r>
            <a:endParaRPr lang="en-US" sz="2000" dirty="0" smtClean="0"/>
          </a:p>
          <a:p>
            <a:pPr lvl="1"/>
            <a:r>
              <a:rPr lang="en-US" sz="2000" b="1" dirty="0" smtClean="0"/>
              <a:t>Extend HLSL</a:t>
            </a:r>
            <a:r>
              <a:rPr lang="en-US" sz="2000" dirty="0" smtClean="0"/>
              <a:t> as</a:t>
            </a:r>
            <a:r>
              <a:rPr lang="en-US" sz="2000" dirty="0" smtClean="0"/>
              <a:t> needed </a:t>
            </a:r>
            <a:r>
              <a:rPr lang="en-US" sz="2000" i="1" dirty="0" smtClean="0"/>
              <a:t>(towards </a:t>
            </a:r>
            <a:r>
              <a:rPr lang="en-US" sz="2000" i="1" dirty="0" smtClean="0"/>
              <a:t>C++/</a:t>
            </a:r>
            <a:r>
              <a:rPr lang="en-US" sz="2000" i="1" dirty="0" err="1" smtClean="0"/>
              <a:t>MetalSL</a:t>
            </a:r>
            <a:r>
              <a:rPr lang="en-US" sz="2000" i="1" dirty="0" smtClean="0"/>
              <a:t> like </a:t>
            </a:r>
            <a:r>
              <a:rPr lang="en-US" sz="2000" i="1" dirty="0" smtClean="0"/>
              <a:t>language?)</a:t>
            </a:r>
          </a:p>
          <a:p>
            <a:r>
              <a:rPr lang="en-US" sz="2800" dirty="0" smtClean="0"/>
              <a:t>SPIR-V -</a:t>
            </a:r>
            <a:r>
              <a:rPr lang="en-US" sz="2800" dirty="0" smtClean="0"/>
              <a:t>&gt; </a:t>
            </a:r>
            <a:r>
              <a:rPr lang="en-US" sz="2800" b="1" dirty="0" smtClean="0"/>
              <a:t>LLVM</a:t>
            </a:r>
            <a:r>
              <a:rPr lang="en-US" sz="2800" dirty="0" smtClean="0"/>
              <a:t> -&gt; SPIR</a:t>
            </a:r>
            <a:r>
              <a:rPr lang="en-US" sz="2800" dirty="0" smtClean="0"/>
              <a:t>-V </a:t>
            </a:r>
            <a:r>
              <a:rPr lang="en-US" sz="2800" dirty="0" err="1" smtClean="0"/>
              <a:t>xplatform</a:t>
            </a:r>
            <a:r>
              <a:rPr lang="en-US" sz="2800" dirty="0" smtClean="0"/>
              <a:t> </a:t>
            </a:r>
            <a:r>
              <a:rPr lang="en-US" sz="2800" b="1" dirty="0" smtClean="0"/>
              <a:t>optimizer</a:t>
            </a:r>
            <a:r>
              <a:rPr lang="en-US" sz="2800" dirty="0" smtClean="0"/>
              <a:t> </a:t>
            </a:r>
            <a:endParaRPr lang="en-US" sz="2800" dirty="0" smtClean="0"/>
          </a:p>
          <a:p>
            <a:r>
              <a:rPr lang="en-US" sz="2800" dirty="0" smtClean="0"/>
              <a:t>Platform </a:t>
            </a:r>
            <a:r>
              <a:rPr lang="en-US" sz="2800" dirty="0" err="1" smtClean="0"/>
              <a:t>backends</a:t>
            </a:r>
            <a:r>
              <a:rPr lang="en-US" sz="2800" dirty="0" smtClean="0"/>
              <a:t>: </a:t>
            </a:r>
            <a:r>
              <a:rPr lang="en-US" sz="2800" dirty="0" smtClean="0"/>
              <a:t>SPIR-V to... </a:t>
            </a:r>
            <a:endParaRPr lang="en-US" sz="2800" dirty="0" smtClean="0"/>
          </a:p>
          <a:p>
            <a:pPr lvl="1"/>
            <a:r>
              <a:rPr lang="en-US" sz="2000" dirty="0" smtClean="0"/>
              <a:t>HLSL/PSSL </a:t>
            </a:r>
            <a:r>
              <a:rPr lang="en-US" sz="2000" i="1" dirty="0" smtClean="0"/>
              <a:t>(D3D9/11/12, XB1, PS4 etc.) </a:t>
            </a:r>
            <a:endParaRPr lang="en-US" sz="2000" i="1" dirty="0" smtClean="0"/>
          </a:p>
          <a:p>
            <a:pPr lvl="1"/>
            <a:r>
              <a:rPr lang="en-US" sz="2000" dirty="0" smtClean="0"/>
              <a:t>GLSL </a:t>
            </a:r>
            <a:r>
              <a:rPr lang="en-US" sz="2000" i="1" dirty="0" smtClean="0"/>
              <a:t>(GL/ES) </a:t>
            </a:r>
            <a:endParaRPr lang="en-US" sz="2000" i="1" dirty="0" smtClean="0"/>
          </a:p>
          <a:p>
            <a:pPr lvl="1"/>
            <a:r>
              <a:rPr lang="en-US" sz="2000" dirty="0" err="1" smtClean="0"/>
              <a:t>MetalSL</a:t>
            </a:r>
            <a:r>
              <a:rPr lang="en-US" sz="2000" dirty="0" smtClean="0"/>
              <a:t> </a:t>
            </a:r>
            <a:r>
              <a:rPr lang="en-US" sz="2000" i="1" dirty="0" smtClean="0"/>
              <a:t>(Metal)</a:t>
            </a:r>
            <a:r>
              <a:rPr lang="en-US" sz="2000" i="1" dirty="0" smtClean="0"/>
              <a:t> </a:t>
            </a:r>
          </a:p>
        </p:txBody>
      </p:sp>
    </p:spTree>
  </p:cSld>
  <p:clrMapOvr>
    <a:masterClrMapping/>
  </p:clrMapOvr>
</p:sld>
</file>

<file path=ppt/theme/theme1.xml><?xml version="1.0" encoding="utf-8"?>
<a:theme xmlns:a="http://schemas.openxmlformats.org/drawingml/2006/main" name="S15">
  <a:themeElements>
    <a:clrScheme name="SIGGRAPH 2015">
      <a:dk1>
        <a:srgbClr val="4C75A5"/>
      </a:dk1>
      <a:lt1>
        <a:srgbClr val="FFFFFF"/>
      </a:lt1>
      <a:dk2>
        <a:srgbClr val="4C75A5"/>
      </a:dk2>
      <a:lt2>
        <a:srgbClr val="FFFFFF"/>
      </a:lt2>
      <a:accent1>
        <a:srgbClr val="A0B3D8"/>
      </a:accent1>
      <a:accent2>
        <a:srgbClr val="CDDB1C"/>
      </a:accent2>
      <a:accent3>
        <a:srgbClr val="950026"/>
      </a:accent3>
      <a:accent4>
        <a:srgbClr val="F6A168"/>
      </a:accent4>
      <a:accent5>
        <a:srgbClr val="E30078"/>
      </a:accent5>
      <a:accent6>
        <a:srgbClr val="380E2C"/>
      </a:accent6>
      <a:hlink>
        <a:srgbClr val="380E2C"/>
      </a:hlink>
      <a:folHlink>
        <a:srgbClr val="A0B3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1524</Words>
  <Application>Microsoft Macintosh PowerPoint</Application>
  <PresentationFormat>On-screen Show (16:9)</PresentationFormat>
  <Paragraphs>161</Paragraphs>
  <Slides>22</Slides>
  <Notes>7</Notes>
  <HiddenSlides>0</HiddenSlides>
  <MMClips>0</MMClips>
  <ScaleCrop>false</ScaleCrop>
  <HeadingPairs>
    <vt:vector size="6" baseType="variant">
      <vt:variant>
        <vt:lpstr>Fonts Used</vt:lpstr>
      </vt:variant>
      <vt:variant>
        <vt:i4>3</vt:i4>
      </vt:variant>
      <vt:variant>
        <vt:lpstr>Design Template</vt:lpstr>
      </vt:variant>
      <vt:variant>
        <vt:i4>1</vt:i4>
      </vt:variant>
      <vt:variant>
        <vt:lpstr>Slide Titles</vt:lpstr>
      </vt:variant>
      <vt:variant>
        <vt:i4>22</vt:i4>
      </vt:variant>
    </vt:vector>
  </HeadingPairs>
  <TitlesOfParts>
    <vt:vector size="26" baseType="lpstr">
      <vt:lpstr>Arial</vt:lpstr>
      <vt:lpstr>ＭＳ Ｐゴシック</vt:lpstr>
      <vt:lpstr>Calibri</vt:lpstr>
      <vt:lpstr>S15</vt:lpstr>
      <vt:lpstr>Slide 1</vt:lpstr>
      <vt:lpstr>Porting Unity to new APIs  Aras Pranckevičius Unity Technologies</vt:lpstr>
      <vt:lpstr>Warm up quotes!</vt:lpstr>
      <vt:lpstr>New APIs are easy when…</vt:lpstr>
      <vt:lpstr>Bending an existing engine</vt:lpstr>
      <vt:lpstr>Naïve porting</vt:lpstr>
      <vt:lpstr>Shading languages</vt:lpstr>
      <vt:lpstr>What we have</vt:lpstr>
      <vt:lpstr>What we want</vt:lpstr>
      <vt:lpstr>Resource Bindings</vt:lpstr>
      <vt:lpstr>Why so slow?</vt:lpstr>
      <vt:lpstr>APIs assume that…</vt:lpstr>
      <vt:lpstr>Example</vt:lpstr>
      <vt:lpstr>More assumption examples</vt:lpstr>
      <vt:lpstr>Resource Binding, Now</vt:lpstr>
      <vt:lpstr>Resource Binding, Soon</vt:lpstr>
      <vt:lpstr>Threaded work creation</vt:lpstr>
      <vt:lpstr>Threaded Work Creation</vt:lpstr>
      <vt:lpstr>Current rendering (Unity 5.2)</vt:lpstr>
      <vt:lpstr>Threading the renderer</vt:lpstr>
      <vt:lpstr>Current DX12 situation</vt:lpstr>
      <vt:lpstr>Current general situation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Todd Szymanski</dc:creator>
  <cp:lastModifiedBy>Aras Pranckevicius</cp:lastModifiedBy>
  <cp:revision>24</cp:revision>
  <dcterms:created xsi:type="dcterms:W3CDTF">2015-08-08T06:30:29Z</dcterms:created>
  <dcterms:modified xsi:type="dcterms:W3CDTF">2015-08-08T07:34:11Z</dcterms:modified>
</cp:coreProperties>
</file>