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41.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4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Lst>
  <p:sldSz cx="11520488" cy="6480175"/>
  <p:notesSz cx="7559675" cy="10691813"/>
  <p:defaultTextStyle>
    <a:defPPr>
      <a:defRPr lang="en-GB"/>
    </a:defPPr>
    <a:lvl1pPr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icrosoft YaHei" charset="-122"/>
        <a:cs typeface="+mn-cs"/>
      </a:defRPr>
    </a:lvl1pPr>
    <a:lvl2pPr marL="742950" indent="-28575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icrosoft YaHei" charset="-122"/>
        <a:cs typeface="+mn-cs"/>
      </a:defRPr>
    </a:lvl2pPr>
    <a:lvl3pPr marL="1143000" indent="-22860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icrosoft YaHei" charset="-122"/>
        <a:cs typeface="+mn-cs"/>
      </a:defRPr>
    </a:lvl3pPr>
    <a:lvl4pPr marL="1600200" indent="-22860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icrosoft YaHei" charset="-122"/>
        <a:cs typeface="+mn-cs"/>
      </a:defRPr>
    </a:lvl4pPr>
    <a:lvl5pPr marL="2057400" indent="-22860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icrosoft YaHei" charset="-122"/>
        <a:cs typeface="+mn-cs"/>
      </a:defRPr>
    </a:lvl5pPr>
    <a:lvl6pPr marL="2286000" algn="l" defTabSz="914400" rtl="0" eaLnBrk="1" latinLnBrk="0" hangingPunct="1">
      <a:defRPr kern="1200">
        <a:solidFill>
          <a:schemeClr val="tx1"/>
        </a:solidFill>
        <a:latin typeface="Arial" charset="0"/>
        <a:ea typeface="Microsoft YaHei" charset="-122"/>
        <a:cs typeface="+mn-cs"/>
      </a:defRPr>
    </a:lvl6pPr>
    <a:lvl7pPr marL="2743200" algn="l" defTabSz="914400" rtl="0" eaLnBrk="1" latinLnBrk="0" hangingPunct="1">
      <a:defRPr kern="1200">
        <a:solidFill>
          <a:schemeClr val="tx1"/>
        </a:solidFill>
        <a:latin typeface="Arial" charset="0"/>
        <a:ea typeface="Microsoft YaHei" charset="-122"/>
        <a:cs typeface="+mn-cs"/>
      </a:defRPr>
    </a:lvl7pPr>
    <a:lvl8pPr marL="3200400" algn="l" defTabSz="914400" rtl="0" eaLnBrk="1" latinLnBrk="0" hangingPunct="1">
      <a:defRPr kern="1200">
        <a:solidFill>
          <a:schemeClr val="tx1"/>
        </a:solidFill>
        <a:latin typeface="Arial" charset="0"/>
        <a:ea typeface="Microsoft YaHei" charset="-122"/>
        <a:cs typeface="+mn-cs"/>
      </a:defRPr>
    </a:lvl8pPr>
    <a:lvl9pPr marL="3657600" algn="l" defTabSz="914400" rtl="0" eaLnBrk="1" latinLnBrk="0" hangingPunct="1">
      <a:defRPr kern="1200">
        <a:solidFill>
          <a:schemeClr val="tx1"/>
        </a:solidFill>
        <a:latin typeface="Arial" charset="0"/>
        <a:ea typeface="Microsoft YaHei"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940" autoAdjust="0"/>
  </p:normalViewPr>
  <p:slideViewPr>
    <p:cSldViewPr>
      <p:cViewPr varScale="1">
        <p:scale>
          <a:sx n="84" d="100"/>
          <a:sy n="84" d="100"/>
        </p:scale>
        <p:origin x="-78" y="-1410"/>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p:cNvSpPr>
            <a:spLocks noGrp="1" noRot="1" noChangeAspect="1" noChangeArrowheads="1"/>
          </p:cNvSpPr>
          <p:nvPr>
            <p:ph type="sldImg"/>
          </p:nvPr>
        </p:nvSpPr>
        <p:spPr bwMode="auto">
          <a:xfrm>
            <a:off x="1106488" y="812800"/>
            <a:ext cx="5343525" cy="4006850"/>
          </a:xfrm>
          <a:prstGeom prst="rect">
            <a:avLst/>
          </a:prstGeom>
          <a:noFill/>
          <a:ln w="9525" cap="flat">
            <a:noFill/>
            <a:round/>
            <a:headEnd/>
            <a:tailEnd/>
          </a:ln>
          <a:effectLst/>
        </p:spPr>
      </p:sp>
      <p:sp>
        <p:nvSpPr>
          <p:cNvPr id="2050" name="Rectangle 2"/>
          <p:cNvSpPr>
            <a:spLocks noGrp="1" noChangeArrowheads="1"/>
          </p:cNvSpPr>
          <p:nvPr>
            <p:ph type="body"/>
          </p:nvPr>
        </p:nvSpPr>
        <p:spPr bwMode="auto">
          <a:xfrm>
            <a:off x="755650" y="5078413"/>
            <a:ext cx="6046788" cy="4810125"/>
          </a:xfrm>
          <a:prstGeom prst="rect">
            <a:avLst/>
          </a:prstGeom>
          <a:noFill/>
          <a:ln w="9525" cap="flat">
            <a:noFill/>
            <a:round/>
            <a:headEnd/>
            <a:tailEnd/>
          </a:ln>
          <a:effectLst/>
        </p:spPr>
        <p:txBody>
          <a:bodyPr vert="horz" wrap="square" lIns="0" tIns="0" rIns="0" bIns="0" numCol="1" anchor="t" anchorCtr="0" compatLnSpc="1">
            <a:prstTxWarp prst="textNoShape">
              <a:avLst/>
            </a:prstTxWarp>
          </a:bodyPr>
          <a:lstStyle/>
          <a:p>
            <a:pPr lvl="0"/>
            <a:endParaRPr lang="en-US" smtClean="0"/>
          </a:p>
        </p:txBody>
      </p:sp>
      <p:sp>
        <p:nvSpPr>
          <p:cNvPr id="2051" name="Rectangle 3"/>
          <p:cNvSpPr>
            <a:spLocks noGrp="1" noChangeArrowheads="1"/>
          </p:cNvSpPr>
          <p:nvPr>
            <p:ph type="hdr"/>
          </p:nvPr>
        </p:nvSpPr>
        <p:spPr bwMode="auto">
          <a:xfrm>
            <a:off x="0" y="0"/>
            <a:ext cx="3279775" cy="533400"/>
          </a:xfrm>
          <a:prstGeom prst="rect">
            <a:avLst/>
          </a:prstGeom>
          <a:noFill/>
          <a:ln w="9525" cap="flat">
            <a:noFill/>
            <a:round/>
            <a:headEnd/>
            <a:tailEnd/>
          </a:ln>
          <a:effectLst/>
        </p:spPr>
        <p:txBody>
          <a:bodyPr vert="horz" wrap="square" lIns="0" tIns="0" rIns="0" bIns="0" numCol="1" anchor="t" anchorCtr="0" compatLnSpc="1">
            <a:prstTxWarp prst="textNoShape">
              <a:avLst/>
            </a:prstTxWarp>
          </a:bodyPr>
          <a:lstStyle>
            <a:lvl1pPr>
              <a:lnSpc>
                <a:spcPct val="95000"/>
              </a:lnSpc>
              <a:tabLst>
                <a:tab pos="723900" algn="l"/>
                <a:tab pos="1447800" algn="l"/>
                <a:tab pos="2171700" algn="l"/>
                <a:tab pos="2895600" algn="l"/>
              </a:tabLst>
              <a:defRPr sz="1400">
                <a:solidFill>
                  <a:srgbClr val="000000"/>
                </a:solidFill>
                <a:latin typeface="Times New Roman" pitchFamily="16" charset="0"/>
              </a:defRPr>
            </a:lvl1pPr>
          </a:lstStyle>
          <a:p>
            <a:endParaRPr lang="en-GB"/>
          </a:p>
        </p:txBody>
      </p:sp>
      <p:sp>
        <p:nvSpPr>
          <p:cNvPr id="2052" name="Rectangle 4"/>
          <p:cNvSpPr>
            <a:spLocks noGrp="1" noChangeArrowheads="1"/>
          </p:cNvSpPr>
          <p:nvPr>
            <p:ph type="dt"/>
          </p:nvPr>
        </p:nvSpPr>
        <p:spPr bwMode="auto">
          <a:xfrm>
            <a:off x="4278313" y="0"/>
            <a:ext cx="3279775" cy="533400"/>
          </a:xfrm>
          <a:prstGeom prst="rect">
            <a:avLst/>
          </a:prstGeom>
          <a:noFill/>
          <a:ln w="9525" cap="flat">
            <a:noFill/>
            <a:round/>
            <a:headEnd/>
            <a:tailEnd/>
          </a:ln>
          <a:effectLst/>
        </p:spPr>
        <p:txBody>
          <a:bodyPr vert="horz" wrap="square" lIns="0" tIns="0" rIns="0" bIns="0" numCol="1" anchor="t" anchorCtr="0" compatLnSpc="1">
            <a:prstTxWarp prst="textNoShape">
              <a:avLst/>
            </a:prstTxWarp>
          </a:bodyPr>
          <a:lstStyle>
            <a:lvl1pPr algn="r">
              <a:lnSpc>
                <a:spcPct val="95000"/>
              </a:lnSpc>
              <a:tabLst>
                <a:tab pos="723900" algn="l"/>
                <a:tab pos="1447800" algn="l"/>
                <a:tab pos="2171700" algn="l"/>
                <a:tab pos="2895600" algn="l"/>
              </a:tabLst>
              <a:defRPr sz="1400">
                <a:solidFill>
                  <a:srgbClr val="000000"/>
                </a:solidFill>
                <a:latin typeface="Times New Roman" pitchFamily="16" charset="0"/>
              </a:defRPr>
            </a:lvl1pPr>
          </a:lstStyle>
          <a:p>
            <a:endParaRPr lang="en-GB"/>
          </a:p>
        </p:txBody>
      </p:sp>
      <p:sp>
        <p:nvSpPr>
          <p:cNvPr id="2053" name="Rectangle 5"/>
          <p:cNvSpPr>
            <a:spLocks noGrp="1" noChangeArrowheads="1"/>
          </p:cNvSpPr>
          <p:nvPr>
            <p:ph type="ftr"/>
          </p:nvPr>
        </p:nvSpPr>
        <p:spPr bwMode="auto">
          <a:xfrm>
            <a:off x="0" y="10156825"/>
            <a:ext cx="3279775" cy="533400"/>
          </a:xfrm>
          <a:prstGeom prst="rect">
            <a:avLst/>
          </a:prstGeom>
          <a:noFill/>
          <a:ln w="9525" cap="flat">
            <a:noFill/>
            <a:round/>
            <a:headEnd/>
            <a:tailEnd/>
          </a:ln>
          <a:effectLst/>
        </p:spPr>
        <p:txBody>
          <a:bodyPr vert="horz" wrap="square" lIns="0" tIns="0" rIns="0" bIns="0" numCol="1" anchor="b" anchorCtr="0" compatLnSpc="1">
            <a:prstTxWarp prst="textNoShape">
              <a:avLst/>
            </a:prstTxWarp>
          </a:bodyPr>
          <a:lstStyle>
            <a:lvl1pPr>
              <a:lnSpc>
                <a:spcPct val="95000"/>
              </a:lnSpc>
              <a:tabLst>
                <a:tab pos="723900" algn="l"/>
                <a:tab pos="1447800" algn="l"/>
                <a:tab pos="2171700" algn="l"/>
                <a:tab pos="2895600" algn="l"/>
              </a:tabLst>
              <a:defRPr sz="1400">
                <a:solidFill>
                  <a:srgbClr val="000000"/>
                </a:solidFill>
                <a:latin typeface="Times New Roman" pitchFamily="16" charset="0"/>
              </a:defRPr>
            </a:lvl1pPr>
          </a:lstStyle>
          <a:p>
            <a:endParaRPr lang="en-GB"/>
          </a:p>
        </p:txBody>
      </p:sp>
      <p:sp>
        <p:nvSpPr>
          <p:cNvPr id="2054" name="Rectangle 6"/>
          <p:cNvSpPr>
            <a:spLocks noGrp="1" noChangeArrowheads="1"/>
          </p:cNvSpPr>
          <p:nvPr>
            <p:ph type="sldNum"/>
          </p:nvPr>
        </p:nvSpPr>
        <p:spPr bwMode="auto">
          <a:xfrm>
            <a:off x="4278313" y="10156825"/>
            <a:ext cx="3279775" cy="533400"/>
          </a:xfrm>
          <a:prstGeom prst="rect">
            <a:avLst/>
          </a:prstGeom>
          <a:noFill/>
          <a:ln w="9525" cap="flat">
            <a:noFill/>
            <a:round/>
            <a:headEnd/>
            <a:tailEnd/>
          </a:ln>
          <a:effectLst/>
        </p:spPr>
        <p:txBody>
          <a:bodyPr vert="horz" wrap="square" lIns="0" tIns="0" rIns="0" bIns="0" numCol="1" anchor="b" anchorCtr="0" compatLnSpc="1">
            <a:prstTxWarp prst="textNoShape">
              <a:avLst/>
            </a:prstTxWarp>
          </a:bodyPr>
          <a:lstStyle>
            <a:lvl1pPr algn="r">
              <a:lnSpc>
                <a:spcPct val="95000"/>
              </a:lnSpc>
              <a:tabLst>
                <a:tab pos="723900" algn="l"/>
                <a:tab pos="1447800" algn="l"/>
                <a:tab pos="2171700" algn="l"/>
                <a:tab pos="2895600" algn="l"/>
              </a:tabLst>
              <a:defRPr sz="1400">
                <a:solidFill>
                  <a:srgbClr val="000000"/>
                </a:solidFill>
                <a:latin typeface="Times New Roman" pitchFamily="16" charset="0"/>
              </a:defRPr>
            </a:lvl1pPr>
          </a:lstStyle>
          <a:p>
            <a:fld id="{AF6E1F9F-66F8-4589-95D0-76A072F6606A}" type="slidenum">
              <a:rPr lang="en-GB"/>
              <a:pPr/>
              <a:t>‹#›</a:t>
            </a:fld>
            <a:endParaRPr lang="en-GB"/>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F1D1D5A-05F3-460A-AF33-AE3662549BFA}" type="slidenum">
              <a:rPr lang="en-GB"/>
              <a:pPr/>
              <a:t>1</a:t>
            </a:fld>
            <a:endParaRPr lang="en-GB"/>
          </a:p>
        </p:txBody>
      </p:sp>
      <p:sp>
        <p:nvSpPr>
          <p:cNvPr id="51201" name="Rectangle 1"/>
          <p:cNvSpPr txBox="1">
            <a:spLocks noGrp="1" noRot="1" noChangeAspect="1" noChangeArrowheads="1"/>
          </p:cNvSpPr>
          <p:nvPr>
            <p:ph type="sldImg"/>
          </p:nvPr>
        </p:nvSpPr>
        <p:spPr bwMode="auto">
          <a:xfrm>
            <a:off x="217488" y="812800"/>
            <a:ext cx="7123112" cy="4008438"/>
          </a:xfrm>
          <a:prstGeom prst="rect">
            <a:avLst/>
          </a:prstGeom>
          <a:solidFill>
            <a:srgbClr val="FFFFFF"/>
          </a:solidFill>
          <a:ln>
            <a:solidFill>
              <a:srgbClr val="000000"/>
            </a:solidFill>
            <a:miter lim="800000"/>
            <a:headEnd/>
            <a:tailEnd/>
          </a:ln>
        </p:spPr>
      </p:sp>
      <p:sp>
        <p:nvSpPr>
          <p:cNvPr id="51202" name="Rectangle 2"/>
          <p:cNvSpPr txBox="1">
            <a:spLocks noGrp="1" noChangeArrowheads="1"/>
          </p:cNvSpPr>
          <p:nvPr>
            <p:ph type="body" idx="1"/>
          </p:nvPr>
        </p:nvSpPr>
        <p:spPr bwMode="auto">
          <a:xfrm>
            <a:off x="755650" y="5078413"/>
            <a:ext cx="6048375" cy="481171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C04CBBA6-CD60-453F-AB50-8E2478279A8D}" type="slidenum">
              <a:rPr lang="en-GB"/>
              <a:pPr/>
              <a:t>10</a:t>
            </a:fld>
            <a:endParaRPr lang="en-GB"/>
          </a:p>
        </p:txBody>
      </p:sp>
      <p:sp>
        <p:nvSpPr>
          <p:cNvPr id="60417" name="Rectangle 1"/>
          <p:cNvSpPr txBox="1">
            <a:spLocks noGrp="1" noRot="1" noChangeAspect="1" noChangeArrowheads="1"/>
          </p:cNvSpPr>
          <p:nvPr>
            <p:ph type="sldImg"/>
          </p:nvPr>
        </p:nvSpPr>
        <p:spPr bwMode="auto">
          <a:xfrm>
            <a:off x="217488" y="812800"/>
            <a:ext cx="7123112" cy="4008438"/>
          </a:xfrm>
          <a:prstGeom prst="rect">
            <a:avLst/>
          </a:prstGeom>
          <a:solidFill>
            <a:srgbClr val="FFFFFF"/>
          </a:solidFill>
          <a:ln>
            <a:solidFill>
              <a:srgbClr val="000000"/>
            </a:solidFill>
            <a:miter lim="800000"/>
            <a:headEnd/>
            <a:tailEnd/>
          </a:ln>
        </p:spPr>
      </p:sp>
      <p:sp>
        <p:nvSpPr>
          <p:cNvPr id="60418" name="Text Box 2"/>
          <p:cNvSpPr txBox="1">
            <a:spLocks noGrp="1" noChangeArrowheads="1"/>
          </p:cNvSpPr>
          <p:nvPr>
            <p:ph type="body" idx="1"/>
          </p:nvPr>
        </p:nvSpPr>
        <p:spPr bwMode="auto">
          <a:xfrm>
            <a:off x="755650" y="5078413"/>
            <a:ext cx="6048375" cy="4811712"/>
          </a:xfrm>
          <a:prstGeom prst="rect">
            <a:avLst/>
          </a:prstGeom>
          <a:noFill/>
          <a:ln cap="flat">
            <a:round/>
            <a:headEnd/>
            <a:tailEnd/>
          </a:ln>
        </p:spPr>
        <p:txBody>
          <a:bodyPr lIns="0" tIns="17640" rIns="0" bIns="0"/>
          <a:lstStyle/>
          <a:p>
            <a:pPr eaLnBrk="1">
              <a:lnSpc>
                <a:spcPct val="93000"/>
              </a:lnSpc>
              <a:spcBef>
                <a:spcPct val="0"/>
              </a:spcBef>
              <a:spcAft>
                <a:spcPts val="850"/>
              </a:spcAft>
              <a:tabLst>
                <a:tab pos="723900" algn="l"/>
                <a:tab pos="1447800" algn="l"/>
                <a:tab pos="2171700" algn="l"/>
                <a:tab pos="2895600" algn="l"/>
                <a:tab pos="3619500" algn="l"/>
                <a:tab pos="4343400" algn="l"/>
                <a:tab pos="5067300" algn="l"/>
                <a:tab pos="5791200" algn="l"/>
              </a:tabLst>
            </a:pPr>
            <a:r>
              <a:rPr lang="en-GB" sz="2000">
                <a:latin typeface="Arial" charset="0"/>
                <a:ea typeface="Microsoft YaHei" charset="-122"/>
              </a:rPr>
              <a:t>This is the most trivial example of an piece of code you may think could be optimized automatically to use a MAD instruction instead of ADD + MUL, because both constants are compile time literals and overall very friendly numbers.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66F732F-0383-4E5E-B6DF-408310496A84}" type="slidenum">
              <a:rPr lang="en-GB"/>
              <a:pPr/>
              <a:t>11</a:t>
            </a:fld>
            <a:endParaRPr lang="en-GB"/>
          </a:p>
        </p:txBody>
      </p:sp>
      <p:sp>
        <p:nvSpPr>
          <p:cNvPr id="61441" name="Rectangle 1"/>
          <p:cNvSpPr txBox="1">
            <a:spLocks noGrp="1" noRot="1" noChangeAspect="1" noChangeArrowheads="1"/>
          </p:cNvSpPr>
          <p:nvPr>
            <p:ph type="sldImg"/>
          </p:nvPr>
        </p:nvSpPr>
        <p:spPr bwMode="auto">
          <a:xfrm>
            <a:off x="217488" y="812800"/>
            <a:ext cx="7123112" cy="4008438"/>
          </a:xfrm>
          <a:prstGeom prst="rect">
            <a:avLst/>
          </a:prstGeom>
          <a:solidFill>
            <a:srgbClr val="FFFFFF"/>
          </a:solidFill>
          <a:ln>
            <a:solidFill>
              <a:srgbClr val="000000"/>
            </a:solidFill>
            <a:miter lim="800000"/>
            <a:headEnd/>
            <a:tailEnd/>
          </a:ln>
        </p:spPr>
      </p:sp>
      <p:sp>
        <p:nvSpPr>
          <p:cNvPr id="61442" name="Text Box 2"/>
          <p:cNvSpPr txBox="1">
            <a:spLocks noGrp="1" noChangeArrowheads="1"/>
          </p:cNvSpPr>
          <p:nvPr>
            <p:ph type="body" idx="1"/>
          </p:nvPr>
        </p:nvSpPr>
        <p:spPr bwMode="auto">
          <a:xfrm>
            <a:off x="755650" y="5078413"/>
            <a:ext cx="6048375" cy="4811712"/>
          </a:xfrm>
          <a:prstGeom prst="rect">
            <a:avLst/>
          </a:prstGeom>
          <a:noFill/>
          <a:ln cap="flat">
            <a:round/>
            <a:headEnd/>
            <a:tailEnd/>
          </a:ln>
        </p:spPr>
        <p:txBody>
          <a:bodyPr lIns="0" tIns="17640" rIns="0" bIns="0"/>
          <a:lstStyle/>
          <a:p>
            <a:pPr eaLnBrk="1">
              <a:lnSpc>
                <a:spcPct val="93000"/>
              </a:lnSpc>
              <a:spcBef>
                <a:spcPct val="0"/>
              </a:spcBef>
              <a:spcAft>
                <a:spcPts val="850"/>
              </a:spcAft>
              <a:tabLst>
                <a:tab pos="723900" algn="l"/>
                <a:tab pos="1447800" algn="l"/>
                <a:tab pos="2171700" algn="l"/>
                <a:tab pos="2895600" algn="l"/>
                <a:tab pos="3619500" algn="l"/>
                <a:tab pos="4343400" algn="l"/>
                <a:tab pos="5067300" algn="l"/>
                <a:tab pos="5791200" algn="l"/>
              </a:tabLst>
            </a:pPr>
            <a:r>
              <a:rPr lang="en-GB" sz="2000">
                <a:latin typeface="Arial" charset="0"/>
                <a:ea typeface="Microsoft YaHei" charset="-122"/>
              </a:rPr>
              <a:t>Turns out fxc is still not comfortable optimizing it.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9CF726AA-9360-41B0-BAB1-46FC15025E80}" type="slidenum">
              <a:rPr lang="en-GB"/>
              <a:pPr/>
              <a:t>12</a:t>
            </a:fld>
            <a:endParaRPr lang="en-GB"/>
          </a:p>
        </p:txBody>
      </p:sp>
      <p:sp>
        <p:nvSpPr>
          <p:cNvPr id="62465" name="Rectangle 1"/>
          <p:cNvSpPr txBox="1">
            <a:spLocks noGrp="1" noRot="1" noChangeAspect="1" noChangeArrowheads="1"/>
          </p:cNvSpPr>
          <p:nvPr>
            <p:ph type="sldImg"/>
          </p:nvPr>
        </p:nvSpPr>
        <p:spPr bwMode="auto">
          <a:xfrm>
            <a:off x="217488" y="812800"/>
            <a:ext cx="7123112" cy="4008438"/>
          </a:xfrm>
          <a:prstGeom prst="rect">
            <a:avLst/>
          </a:prstGeom>
          <a:solidFill>
            <a:srgbClr val="FFFFFF"/>
          </a:solidFill>
          <a:ln>
            <a:solidFill>
              <a:srgbClr val="000000"/>
            </a:solidFill>
            <a:miter lim="800000"/>
            <a:headEnd/>
            <a:tailEnd/>
          </a:ln>
        </p:spPr>
      </p:sp>
      <p:sp>
        <p:nvSpPr>
          <p:cNvPr id="62466" name="Text Box 2"/>
          <p:cNvSpPr txBox="1">
            <a:spLocks noGrp="1" noChangeArrowheads="1"/>
          </p:cNvSpPr>
          <p:nvPr>
            <p:ph type="body" idx="1"/>
          </p:nvPr>
        </p:nvSpPr>
        <p:spPr bwMode="auto">
          <a:xfrm>
            <a:off x="755650" y="5078413"/>
            <a:ext cx="6048375" cy="5348287"/>
          </a:xfrm>
          <a:prstGeom prst="rect">
            <a:avLst/>
          </a:prstGeom>
          <a:noFill/>
          <a:ln cap="flat">
            <a:round/>
            <a:headEnd/>
            <a:tailEnd/>
          </a:ln>
        </p:spPr>
        <p:txBody>
          <a:bodyPr lIns="0" tIns="17640" rIns="0" bIns="0"/>
          <a:lstStyle/>
          <a:p>
            <a:pPr eaLnBrk="1">
              <a:lnSpc>
                <a:spcPct val="93000"/>
              </a:lnSpc>
              <a:spcBef>
                <a:spcPct val="0"/>
              </a:spcBef>
              <a:spcAft>
                <a:spcPts val="850"/>
              </a:spcAft>
              <a:tabLst>
                <a:tab pos="723900" algn="l"/>
                <a:tab pos="1447800" algn="l"/>
                <a:tab pos="2171700" algn="l"/>
                <a:tab pos="2895600" algn="l"/>
                <a:tab pos="3619500" algn="l"/>
                <a:tab pos="4343400" algn="l"/>
                <a:tab pos="5067300" algn="l"/>
                <a:tab pos="5791200" algn="l"/>
              </a:tabLst>
            </a:pPr>
            <a:r>
              <a:rPr lang="en-GB" sz="2000">
                <a:latin typeface="Arial" charset="0"/>
                <a:ea typeface="Microsoft YaHei" charset="-122"/>
              </a:rPr>
              <a:t>The driver is bound by the semantics of the provided D3D byte-code. Final code for the GPU is exactly what was written in the shader.</a:t>
            </a:r>
          </a:p>
          <a:p>
            <a:pPr eaLnBrk="1">
              <a:lnSpc>
                <a:spcPct val="93000"/>
              </a:lnSpc>
              <a:spcBef>
                <a:spcPct val="0"/>
              </a:spcBef>
              <a:spcAft>
                <a:spcPts val="850"/>
              </a:spcAft>
              <a:tabLst>
                <a:tab pos="723900" algn="l"/>
                <a:tab pos="1447800" algn="l"/>
                <a:tab pos="2171700" algn="l"/>
                <a:tab pos="2895600" algn="l"/>
                <a:tab pos="3619500" algn="l"/>
                <a:tab pos="4343400" algn="l"/>
                <a:tab pos="5067300" algn="l"/>
                <a:tab pos="5791200" algn="l"/>
              </a:tabLst>
            </a:pPr>
            <a:r>
              <a:rPr lang="en-GB" sz="2000">
                <a:latin typeface="Arial" charset="0"/>
                <a:ea typeface="Microsoft YaHei" charset="-122"/>
              </a:rPr>
              <a:t>You will see the same results on PS3 too, except in this particular case it seems comfortable turning it into a MAD. Probably because the constant 1.0f there. Any other constant and it behaves just like PC here.</a:t>
            </a:r>
          </a:p>
          <a:p>
            <a:pPr eaLnBrk="1">
              <a:lnSpc>
                <a:spcPct val="93000"/>
              </a:lnSpc>
              <a:spcBef>
                <a:spcPct val="0"/>
              </a:spcBef>
              <a:spcAft>
                <a:spcPts val="850"/>
              </a:spcAft>
              <a:tabLst>
                <a:tab pos="723900" algn="l"/>
                <a:tab pos="1447800" algn="l"/>
                <a:tab pos="2171700" algn="l"/>
                <a:tab pos="2895600" algn="l"/>
                <a:tab pos="3619500" algn="l"/>
                <a:tab pos="4343400" algn="l"/>
                <a:tab pos="5067300" algn="l"/>
                <a:tab pos="5791200" algn="l"/>
              </a:tabLst>
            </a:pPr>
            <a:r>
              <a:rPr lang="en-GB" sz="2000">
                <a:latin typeface="Arial" charset="0"/>
                <a:ea typeface="Microsoft YaHei" charset="-122"/>
              </a:rPr>
              <a:t>The Xbox360 shader compiler is a funny story. It just doesn't care. It does this optimization anyway, always, even when it obviously breaks stuff. It will slap things together even if the resulting constant overflows to infinity, or underflows to become zero. 1.#INF is your constant and off we go! Oh, zero, I only need to do a MUL then, yay! There are of course many more subtle breakages because of this, where you simply lost a whole lot of floating point precision due to the change and it's not obvious why.</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519A17B-453D-42DE-A48F-82E74E5F06E6}" type="slidenum">
              <a:rPr lang="en-GB"/>
              <a:pPr/>
              <a:t>13</a:t>
            </a:fld>
            <a:endParaRPr lang="en-GB"/>
          </a:p>
        </p:txBody>
      </p:sp>
      <p:sp>
        <p:nvSpPr>
          <p:cNvPr id="63489" name="Rectangle 1"/>
          <p:cNvSpPr txBox="1">
            <a:spLocks noGrp="1" noRot="1" noChangeAspect="1" noChangeArrowheads="1"/>
          </p:cNvSpPr>
          <p:nvPr>
            <p:ph type="sldImg"/>
          </p:nvPr>
        </p:nvSpPr>
        <p:spPr bwMode="auto">
          <a:xfrm>
            <a:off x="217488" y="812800"/>
            <a:ext cx="7123112" cy="4008438"/>
          </a:xfrm>
          <a:prstGeom prst="rect">
            <a:avLst/>
          </a:prstGeom>
          <a:solidFill>
            <a:srgbClr val="FFFFFF"/>
          </a:solidFill>
          <a:ln>
            <a:solidFill>
              <a:srgbClr val="000000"/>
            </a:solidFill>
            <a:miter lim="800000"/>
            <a:headEnd/>
            <a:tailEnd/>
          </a:ln>
        </p:spPr>
      </p:sp>
      <p:sp>
        <p:nvSpPr>
          <p:cNvPr id="63490" name="Text Box 2"/>
          <p:cNvSpPr txBox="1">
            <a:spLocks noGrp="1" noChangeArrowheads="1"/>
          </p:cNvSpPr>
          <p:nvPr>
            <p:ph type="body" idx="1"/>
          </p:nvPr>
        </p:nvSpPr>
        <p:spPr bwMode="auto">
          <a:xfrm>
            <a:off x="755650" y="5078413"/>
            <a:ext cx="6048375" cy="5957887"/>
          </a:xfrm>
          <a:prstGeom prst="rect">
            <a:avLst/>
          </a:prstGeom>
          <a:noFill/>
          <a:ln cap="flat">
            <a:round/>
            <a:headEnd/>
            <a:tailEnd/>
          </a:ln>
        </p:spPr>
        <p:txBody>
          <a:bodyPr lIns="0" tIns="17640" rIns="0" bIns="0"/>
          <a:lstStyle/>
          <a:p>
            <a:pPr eaLnBrk="1">
              <a:lnSpc>
                <a:spcPct val="93000"/>
              </a:lnSpc>
              <a:spcBef>
                <a:spcPct val="0"/>
              </a:spcBef>
              <a:spcAft>
                <a:spcPts val="850"/>
              </a:spcAft>
              <a:tabLst>
                <a:tab pos="723900" algn="l"/>
                <a:tab pos="1447800" algn="l"/>
                <a:tab pos="2171700" algn="l"/>
                <a:tab pos="2895600" algn="l"/>
                <a:tab pos="3619500" algn="l"/>
                <a:tab pos="4343400" algn="l"/>
                <a:tab pos="5067300" algn="l"/>
                <a:tab pos="5791200" algn="l"/>
              </a:tabLst>
            </a:pPr>
            <a:r>
              <a:rPr lang="en-GB" sz="2000">
                <a:latin typeface="Arial" charset="0"/>
                <a:ea typeface="Microsoft YaHei" charset="-122"/>
              </a:rPr>
              <a:t>We are dealing with IEEE floats here. Changing the order of operations is NOT safe. In the best case we get the same result. We might even gain precision if order is changed. But it could also get worse, depending on the values in question. Worst case it breaks completely because of overflow or underflow, or you might even get a NaN where the unoptimized code works.</a:t>
            </a:r>
          </a:p>
          <a:p>
            <a:pPr eaLnBrk="1">
              <a:lnSpc>
                <a:spcPct val="93000"/>
              </a:lnSpc>
              <a:spcBef>
                <a:spcPct val="0"/>
              </a:spcBef>
              <a:spcAft>
                <a:spcPts val="850"/>
              </a:spcAft>
              <a:tabLst>
                <a:tab pos="723900" algn="l"/>
                <a:tab pos="1447800" algn="l"/>
                <a:tab pos="2171700" algn="l"/>
                <a:tab pos="2895600" algn="l"/>
                <a:tab pos="3619500" algn="l"/>
                <a:tab pos="4343400" algn="l"/>
                <a:tab pos="5067300" algn="l"/>
                <a:tab pos="5791200" algn="l"/>
              </a:tabLst>
            </a:pPr>
            <a:r>
              <a:rPr lang="en-GB" sz="2000">
                <a:latin typeface="Arial" charset="0"/>
                <a:ea typeface="Microsoft YaHei" charset="-122"/>
              </a:rPr>
              <a:t>Consider x = 0.2f in this case:</a:t>
            </a:r>
          </a:p>
          <a:p>
            <a:pPr eaLnBrk="1">
              <a:lnSpc>
                <a:spcPct val="93000"/>
              </a:lnSpc>
              <a:spcBef>
                <a:spcPct val="0"/>
              </a:spcBef>
              <a:spcAft>
                <a:spcPts val="850"/>
              </a:spcAft>
              <a:tabLst>
                <a:tab pos="723900" algn="l"/>
                <a:tab pos="1447800" algn="l"/>
                <a:tab pos="2171700" algn="l"/>
                <a:tab pos="2895600" algn="l"/>
                <a:tab pos="3619500" algn="l"/>
                <a:tab pos="4343400" algn="l"/>
                <a:tab pos="5067300" algn="l"/>
                <a:tab pos="5791200" algn="l"/>
              </a:tabLst>
            </a:pPr>
            <a:r>
              <a:rPr lang="en-GB" sz="2000">
                <a:latin typeface="Arial" charset="0"/>
                <a:ea typeface="Microsoft YaHei" charset="-122"/>
              </a:rPr>
              <a:t>sqrt(0.1f * (0.2f - x)) returns exactly zero</a:t>
            </a:r>
          </a:p>
          <a:p>
            <a:pPr eaLnBrk="1">
              <a:lnSpc>
                <a:spcPct val="93000"/>
              </a:lnSpc>
              <a:spcBef>
                <a:spcPct val="0"/>
              </a:spcBef>
              <a:spcAft>
                <a:spcPts val="850"/>
              </a:spcAft>
              <a:tabLst>
                <a:tab pos="723900" algn="l"/>
                <a:tab pos="1447800" algn="l"/>
                <a:tab pos="2171700" algn="l"/>
                <a:tab pos="2895600" algn="l"/>
                <a:tab pos="3619500" algn="l"/>
                <a:tab pos="4343400" algn="l"/>
                <a:tab pos="5067300" algn="l"/>
                <a:tab pos="5791200" algn="l"/>
              </a:tabLst>
            </a:pPr>
            <a:r>
              <a:rPr lang="en-GB" sz="2000">
                <a:latin typeface="Arial" charset="0"/>
                <a:ea typeface="Microsoft YaHei" charset="-122"/>
              </a:rPr>
              <a:t>sqrt(0.02f - 0.1f * x) returns NaN</a:t>
            </a:r>
          </a:p>
          <a:p>
            <a:pPr eaLnBrk="1">
              <a:lnSpc>
                <a:spcPct val="93000"/>
              </a:lnSpc>
              <a:spcBef>
                <a:spcPct val="0"/>
              </a:spcBef>
              <a:spcAft>
                <a:spcPts val="850"/>
              </a:spcAft>
              <a:tabLst>
                <a:tab pos="723900" algn="l"/>
                <a:tab pos="1447800" algn="l"/>
                <a:tab pos="2171700" algn="l"/>
                <a:tab pos="2895600" algn="l"/>
                <a:tab pos="3619500" algn="l"/>
                <a:tab pos="4343400" algn="l"/>
                <a:tab pos="5067300" algn="l"/>
                <a:tab pos="5791200" algn="l"/>
              </a:tabLst>
            </a:pPr>
            <a:r>
              <a:rPr lang="en-GB" sz="2000">
                <a:latin typeface="Arial" charset="0"/>
                <a:ea typeface="Microsoft YaHei" charset="-122"/>
              </a:rPr>
              <a:t>The reason this breaks is because the expression in the second case returns a slightly negative value under the square-root. Keep in mind that neither of 0.1f, 0.2f or 0.02f can be represented exactly as an IEEE float. The deviation comes from having properly rounded constants. It's impossible for the compiler to predict these kinds of failures with unknown inputs.</a:t>
            </a:r>
          </a:p>
          <a:p>
            <a:pPr eaLnBrk="1">
              <a:lnSpc>
                <a:spcPct val="93000"/>
              </a:lnSpc>
              <a:spcBef>
                <a:spcPct val="0"/>
              </a:spcBef>
              <a:spcAft>
                <a:spcPts val="850"/>
              </a:spcAft>
              <a:tabLst>
                <a:tab pos="723900" algn="l"/>
                <a:tab pos="1447800" algn="l"/>
                <a:tab pos="2171700" algn="l"/>
                <a:tab pos="2895600" algn="l"/>
                <a:tab pos="3619500" algn="l"/>
                <a:tab pos="4343400" algn="l"/>
                <a:tab pos="5067300" algn="l"/>
                <a:tab pos="5791200" algn="l"/>
              </a:tabLst>
            </a:pPr>
            <a:endParaRPr lang="en-GB" sz="2000">
              <a:latin typeface="Arial" charset="0"/>
              <a:ea typeface="Microsoft YaHei"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73C1C82-3AF7-4647-9A75-49598D34173F}" type="slidenum">
              <a:rPr lang="en-GB"/>
              <a:pPr/>
              <a:t>14</a:t>
            </a:fld>
            <a:endParaRPr lang="en-GB"/>
          </a:p>
        </p:txBody>
      </p:sp>
      <p:sp>
        <p:nvSpPr>
          <p:cNvPr id="64513" name="Rectangle 1"/>
          <p:cNvSpPr txBox="1">
            <a:spLocks noGrp="1" noRot="1" noChangeAspect="1" noChangeArrowheads="1"/>
          </p:cNvSpPr>
          <p:nvPr>
            <p:ph type="sldImg"/>
          </p:nvPr>
        </p:nvSpPr>
        <p:spPr bwMode="auto">
          <a:xfrm>
            <a:off x="217488" y="812800"/>
            <a:ext cx="7123112" cy="4008438"/>
          </a:xfrm>
          <a:prstGeom prst="rect">
            <a:avLst/>
          </a:prstGeom>
          <a:solidFill>
            <a:srgbClr val="FFFFFF"/>
          </a:solidFill>
          <a:ln>
            <a:solidFill>
              <a:srgbClr val="000000"/>
            </a:solidFill>
            <a:miter lim="800000"/>
            <a:headEnd/>
            <a:tailEnd/>
          </a:ln>
        </p:spPr>
      </p:sp>
      <p:sp>
        <p:nvSpPr>
          <p:cNvPr id="64514" name="Text Box 2"/>
          <p:cNvSpPr txBox="1">
            <a:spLocks noGrp="1" noChangeArrowheads="1"/>
          </p:cNvSpPr>
          <p:nvPr>
            <p:ph type="body" idx="1"/>
          </p:nvPr>
        </p:nvSpPr>
        <p:spPr bwMode="auto">
          <a:xfrm>
            <a:off x="755650" y="5078413"/>
            <a:ext cx="6048375" cy="4811712"/>
          </a:xfrm>
          <a:prstGeom prst="rect">
            <a:avLst/>
          </a:prstGeom>
          <a:noFill/>
          <a:ln cap="flat">
            <a:round/>
            <a:headEnd/>
            <a:tailEnd/>
          </a:ln>
        </p:spPr>
        <p:txBody>
          <a:bodyPr lIns="0" tIns="17640" rIns="0" bIns="0"/>
          <a:lstStyle/>
          <a:p>
            <a:pPr eaLnBrk="1">
              <a:lnSpc>
                <a:spcPct val="93000"/>
              </a:lnSpc>
              <a:spcBef>
                <a:spcPct val="0"/>
              </a:spcBef>
              <a:spcAft>
                <a:spcPts val="850"/>
              </a:spcAft>
              <a:tabLst>
                <a:tab pos="723900" algn="l"/>
                <a:tab pos="1447800" algn="l"/>
                <a:tab pos="2171700" algn="l"/>
                <a:tab pos="2895600" algn="l"/>
                <a:tab pos="3619500" algn="l"/>
                <a:tab pos="4343400" algn="l"/>
                <a:tab pos="5067300" algn="l"/>
                <a:tab pos="5791200" algn="l"/>
              </a:tabLst>
            </a:pPr>
            <a:r>
              <a:rPr lang="en-GB" sz="2000">
                <a:latin typeface="Arial" charset="0"/>
                <a:ea typeface="Microsoft YaHei" charset="-122"/>
              </a:rPr>
              <a:t>Relying on the shader compiler to fix things up for you is just naïve. It generally doesn't work that way. What you write is what you get. That's the main principle to live by.</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C24343E2-0CD3-47BE-9F21-E0C686EAF034}" type="slidenum">
              <a:rPr lang="en-GB"/>
              <a:pPr/>
              <a:t>15</a:t>
            </a:fld>
            <a:endParaRPr lang="en-GB"/>
          </a:p>
        </p:txBody>
      </p:sp>
      <p:sp>
        <p:nvSpPr>
          <p:cNvPr id="65537" name="Rectangle 1"/>
          <p:cNvSpPr txBox="1">
            <a:spLocks noGrp="1" noRot="1" noChangeAspect="1" noChangeArrowheads="1"/>
          </p:cNvSpPr>
          <p:nvPr>
            <p:ph type="sldImg"/>
          </p:nvPr>
        </p:nvSpPr>
        <p:spPr bwMode="auto">
          <a:xfrm>
            <a:off x="217488" y="812800"/>
            <a:ext cx="7123112" cy="4008438"/>
          </a:xfrm>
          <a:prstGeom prst="rect">
            <a:avLst/>
          </a:prstGeom>
          <a:solidFill>
            <a:srgbClr val="FFFFFF"/>
          </a:solidFill>
          <a:ln>
            <a:solidFill>
              <a:srgbClr val="000000"/>
            </a:solidFill>
            <a:miter lim="800000"/>
            <a:headEnd/>
            <a:tailEnd/>
          </a:ln>
        </p:spPr>
      </p:sp>
      <p:sp>
        <p:nvSpPr>
          <p:cNvPr id="65538" name="Text Box 2"/>
          <p:cNvSpPr txBox="1">
            <a:spLocks noGrp="1" noChangeArrowheads="1"/>
          </p:cNvSpPr>
          <p:nvPr>
            <p:ph type="body" idx="1"/>
          </p:nvPr>
        </p:nvSpPr>
        <p:spPr bwMode="auto">
          <a:xfrm>
            <a:off x="755650" y="5078413"/>
            <a:ext cx="6048375" cy="4811712"/>
          </a:xfrm>
          <a:prstGeom prst="rect">
            <a:avLst/>
          </a:prstGeom>
          <a:noFill/>
          <a:ln cap="flat">
            <a:round/>
            <a:headEnd/>
            <a:tailEnd/>
          </a:ln>
        </p:spPr>
        <p:txBody>
          <a:bodyPr lIns="0" tIns="17640" rIns="0" bIns="0"/>
          <a:lstStyle/>
          <a:p>
            <a:pPr eaLnBrk="1">
              <a:lnSpc>
                <a:spcPct val="93000"/>
              </a:lnSpc>
              <a:spcBef>
                <a:spcPct val="0"/>
              </a:spcBef>
              <a:spcAft>
                <a:spcPts val="850"/>
              </a:spcAft>
              <a:tabLst>
                <a:tab pos="723900" algn="l"/>
                <a:tab pos="1447800" algn="l"/>
                <a:tab pos="2171700" algn="l"/>
                <a:tab pos="2895600" algn="l"/>
                <a:tab pos="3619500" algn="l"/>
                <a:tab pos="4343400" algn="l"/>
                <a:tab pos="5067300" algn="l"/>
                <a:tab pos="5791200" algn="l"/>
              </a:tabLst>
            </a:pPr>
            <a:r>
              <a:rPr lang="en-GB" sz="2000">
                <a:latin typeface="Arial" charset="0"/>
                <a:ea typeface="Microsoft YaHei" charset="-122"/>
              </a:rPr>
              <a:t>While the D3D compiler allows itself to ignore the possibility of INF and NaN at compile time (which is desirable in general for game development), that doesn't mean the driver is allowed to do so at runtime. If the D3D byte-code says “multiply by zero”, that's exactly what the GPU will end up doing.</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BE8ED8A-013A-42F8-9B99-422CF0F4B1D5}" type="slidenum">
              <a:rPr lang="en-GB"/>
              <a:pPr/>
              <a:t>16</a:t>
            </a:fld>
            <a:endParaRPr lang="en-GB"/>
          </a:p>
        </p:txBody>
      </p:sp>
      <p:sp>
        <p:nvSpPr>
          <p:cNvPr id="66561" name="Rectangle 1"/>
          <p:cNvSpPr txBox="1">
            <a:spLocks noGrp="1" noRot="1" noChangeAspect="1" noChangeArrowheads="1"/>
          </p:cNvSpPr>
          <p:nvPr>
            <p:ph type="sldImg"/>
          </p:nvPr>
        </p:nvSpPr>
        <p:spPr bwMode="auto">
          <a:xfrm>
            <a:off x="217488" y="812800"/>
            <a:ext cx="7123112" cy="4008438"/>
          </a:xfrm>
          <a:prstGeom prst="rect">
            <a:avLst/>
          </a:prstGeom>
          <a:solidFill>
            <a:srgbClr val="FFFFFF"/>
          </a:solidFill>
          <a:ln>
            <a:solidFill>
              <a:srgbClr val="000000"/>
            </a:solidFill>
            <a:miter lim="800000"/>
            <a:headEnd/>
            <a:tailEnd/>
          </a:ln>
        </p:spPr>
      </p:sp>
      <p:sp>
        <p:nvSpPr>
          <p:cNvPr id="66562" name="Text Box 2"/>
          <p:cNvSpPr txBox="1">
            <a:spLocks noGrp="1" noChangeArrowheads="1"/>
          </p:cNvSpPr>
          <p:nvPr>
            <p:ph type="body" idx="1"/>
          </p:nvPr>
        </p:nvSpPr>
        <p:spPr bwMode="auto">
          <a:xfrm>
            <a:off x="755650" y="5078413"/>
            <a:ext cx="6048375" cy="4811712"/>
          </a:xfrm>
          <a:prstGeom prst="rect">
            <a:avLst/>
          </a:prstGeom>
          <a:noFill/>
          <a:ln cap="flat">
            <a:round/>
            <a:headEnd/>
            <a:tailEnd/>
          </a:ln>
        </p:spPr>
        <p:txBody>
          <a:bodyPr lIns="0" tIns="17640" rIns="0" bIns="0"/>
          <a:lstStyle/>
          <a:p>
            <a:pPr eaLnBrk="1">
              <a:lnSpc>
                <a:spcPct val="93000"/>
              </a:lnSpc>
              <a:spcBef>
                <a:spcPct val="0"/>
              </a:spcBef>
              <a:spcAft>
                <a:spcPts val="850"/>
              </a:spcAft>
              <a:tabLst>
                <a:tab pos="723900" algn="l"/>
                <a:tab pos="1447800" algn="l"/>
                <a:tab pos="2171700" algn="l"/>
                <a:tab pos="2895600" algn="l"/>
                <a:tab pos="3619500" algn="l"/>
                <a:tab pos="4343400" algn="l"/>
                <a:tab pos="5067300" algn="l"/>
                <a:tab pos="5791200" algn="l"/>
              </a:tabLst>
            </a:pPr>
            <a:r>
              <a:rPr lang="en-GB" sz="2000">
                <a:latin typeface="Arial" charset="0"/>
                <a:ea typeface="Microsoft YaHei" charset="-122"/>
              </a:rPr>
              <a:t>This has been true on all GPUs I have ever worked with. Doesn't mean there couldn't possibly be an exception out there, but I have yet to see one.</a:t>
            </a:r>
          </a:p>
          <a:p>
            <a:pPr eaLnBrk="1">
              <a:lnSpc>
                <a:spcPct val="93000"/>
              </a:lnSpc>
              <a:spcBef>
                <a:spcPct val="0"/>
              </a:spcBef>
              <a:spcAft>
                <a:spcPts val="850"/>
              </a:spcAft>
              <a:tabLst>
                <a:tab pos="723900" algn="l"/>
                <a:tab pos="1447800" algn="l"/>
                <a:tab pos="2171700" algn="l"/>
                <a:tab pos="2895600" algn="l"/>
                <a:tab pos="3619500" algn="l"/>
                <a:tab pos="4343400" algn="l"/>
                <a:tab pos="5067300" algn="l"/>
                <a:tab pos="5791200" algn="l"/>
              </a:tabLst>
            </a:pPr>
            <a:r>
              <a:rPr lang="en-GB" sz="2000">
                <a:latin typeface="Arial" charset="0"/>
                <a:ea typeface="Microsoft YaHei" charset="-122"/>
              </a:rPr>
              <a:t>Some early ATI cards had a pre-adder such that add-multiply could be a single instruction in specific cases. There were some restrictions though, like no swizzles and possibly others. It was intended for fast lerps IIRC. But even so, if you did multiply-add instead of add-multiply you freed up the pre-adder for other stuff, so the recommendation still holds.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3E20555-F917-49FF-A3B9-95752D6DBBF0}" type="slidenum">
              <a:rPr lang="en-GB"/>
              <a:pPr/>
              <a:t>17</a:t>
            </a:fld>
            <a:endParaRPr lang="en-GB"/>
          </a:p>
        </p:txBody>
      </p:sp>
      <p:sp>
        <p:nvSpPr>
          <p:cNvPr id="67585" name="Rectangle 1"/>
          <p:cNvSpPr txBox="1">
            <a:spLocks noGrp="1" noRot="1" noChangeAspect="1" noChangeArrowheads="1"/>
          </p:cNvSpPr>
          <p:nvPr>
            <p:ph type="sldImg"/>
          </p:nvPr>
        </p:nvSpPr>
        <p:spPr bwMode="auto">
          <a:xfrm>
            <a:off x="217488" y="812800"/>
            <a:ext cx="7123112" cy="4008438"/>
          </a:xfrm>
          <a:prstGeom prst="rect">
            <a:avLst/>
          </a:prstGeom>
          <a:solidFill>
            <a:srgbClr val="FFFFFF"/>
          </a:solidFill>
          <a:ln>
            <a:solidFill>
              <a:srgbClr val="000000"/>
            </a:solidFill>
            <a:miter lim="800000"/>
            <a:headEnd/>
            <a:tailEnd/>
          </a:ln>
        </p:spPr>
      </p:sp>
      <p:sp>
        <p:nvSpPr>
          <p:cNvPr id="67586" name="Text Box 2"/>
          <p:cNvSpPr txBox="1">
            <a:spLocks noGrp="1" noChangeArrowheads="1"/>
          </p:cNvSpPr>
          <p:nvPr>
            <p:ph type="body" idx="1"/>
          </p:nvPr>
        </p:nvSpPr>
        <p:spPr bwMode="auto">
          <a:xfrm>
            <a:off x="755650" y="5078413"/>
            <a:ext cx="6048375" cy="4811712"/>
          </a:xfrm>
          <a:prstGeom prst="rect">
            <a:avLst/>
          </a:prstGeom>
          <a:noFill/>
          <a:ln cap="flat">
            <a:round/>
            <a:headEnd/>
            <a:tailEnd/>
          </a:ln>
        </p:spPr>
        <p:txBody>
          <a:bodyPr lIns="0" tIns="17640" rIns="0" bIns="0"/>
          <a:lstStyle/>
          <a:p>
            <a:pPr eaLnBrk="1">
              <a:lnSpc>
                <a:spcPct val="93000"/>
              </a:lnSpc>
              <a:spcBef>
                <a:spcPct val="0"/>
              </a:spcBef>
              <a:spcAft>
                <a:spcPts val="850"/>
              </a:spcAft>
              <a:tabLst>
                <a:tab pos="723900" algn="l"/>
                <a:tab pos="1447800" algn="l"/>
                <a:tab pos="2171700" algn="l"/>
                <a:tab pos="2895600" algn="l"/>
                <a:tab pos="3619500" algn="l"/>
                <a:tab pos="4343400" algn="l"/>
                <a:tab pos="5067300" algn="l"/>
                <a:tab pos="5791200" algn="l"/>
              </a:tabLst>
            </a:pPr>
            <a:r>
              <a:rPr lang="en-GB" sz="2000">
                <a:latin typeface="Arial" charset="0"/>
                <a:ea typeface="Microsoft YaHei" charset="-122"/>
              </a:rPr>
              <a:t>Any sort of remapping of one range to another should normally be a single MAD instruction, possibly with a clamp, or in the most general case be MAD_SAT + MAD.</a:t>
            </a:r>
          </a:p>
          <a:p>
            <a:pPr eaLnBrk="1">
              <a:lnSpc>
                <a:spcPct val="93000"/>
              </a:lnSpc>
              <a:spcBef>
                <a:spcPct val="0"/>
              </a:spcBef>
              <a:spcAft>
                <a:spcPts val="850"/>
              </a:spcAft>
              <a:tabLst>
                <a:tab pos="723900" algn="l"/>
                <a:tab pos="1447800" algn="l"/>
                <a:tab pos="2171700" algn="l"/>
                <a:tab pos="2895600" algn="l"/>
                <a:tab pos="3619500" algn="l"/>
                <a:tab pos="4343400" algn="l"/>
                <a:tab pos="5067300" algn="l"/>
                <a:tab pos="5791200" algn="l"/>
              </a:tabLst>
            </a:pPr>
            <a:r>
              <a:rPr lang="en-GB" sz="2000">
                <a:latin typeface="Arial" charset="0"/>
                <a:ea typeface="Microsoft YaHei" charset="-122"/>
              </a:rPr>
              <a:t>The examples here are color-coded to show what the slope and offset parts are. Left is the “intuitive” notation, and right is the optimized.</a:t>
            </a:r>
          </a:p>
          <a:p>
            <a:pPr eaLnBrk="1">
              <a:lnSpc>
                <a:spcPct val="93000"/>
              </a:lnSpc>
              <a:spcBef>
                <a:spcPct val="0"/>
              </a:spcBef>
              <a:spcAft>
                <a:spcPts val="850"/>
              </a:spcAft>
              <a:tabLst>
                <a:tab pos="723900" algn="l"/>
                <a:tab pos="1447800" algn="l"/>
                <a:tab pos="2171700" algn="l"/>
                <a:tab pos="2895600" algn="l"/>
                <a:tab pos="3619500" algn="l"/>
                <a:tab pos="4343400" algn="l"/>
                <a:tab pos="5067300" algn="l"/>
                <a:tab pos="5791200" algn="l"/>
              </a:tabLst>
            </a:pPr>
            <a:r>
              <a:rPr lang="en-GB" sz="2000">
                <a:latin typeface="Arial" charset="0"/>
                <a:ea typeface="Microsoft YaHei" charset="-122"/>
              </a:rPr>
              <a:t>Example 1: Starting point and slope from there.</a:t>
            </a:r>
          </a:p>
          <a:p>
            <a:pPr eaLnBrk="1">
              <a:lnSpc>
                <a:spcPct val="93000"/>
              </a:lnSpc>
              <a:spcBef>
                <a:spcPct val="0"/>
              </a:spcBef>
              <a:spcAft>
                <a:spcPts val="850"/>
              </a:spcAft>
              <a:tabLst>
                <a:tab pos="723900" algn="l"/>
                <a:tab pos="1447800" algn="l"/>
                <a:tab pos="2171700" algn="l"/>
                <a:tab pos="2895600" algn="l"/>
                <a:tab pos="3619500" algn="l"/>
                <a:tab pos="4343400" algn="l"/>
                <a:tab pos="5067300" algn="l"/>
                <a:tab pos="5791200" algn="l"/>
              </a:tabLst>
            </a:pPr>
            <a:r>
              <a:rPr lang="en-GB" sz="2000">
                <a:latin typeface="Arial" charset="0"/>
                <a:ea typeface="Microsoft YaHei" charset="-122"/>
              </a:rPr>
              <a:t>Example 2: Mapping start to end into 0-1 range</a:t>
            </a:r>
          </a:p>
          <a:p>
            <a:pPr eaLnBrk="1">
              <a:lnSpc>
                <a:spcPct val="93000"/>
              </a:lnSpc>
              <a:spcBef>
                <a:spcPct val="0"/>
              </a:spcBef>
              <a:spcAft>
                <a:spcPts val="850"/>
              </a:spcAft>
              <a:tabLst>
                <a:tab pos="723900" algn="l"/>
                <a:tab pos="1447800" algn="l"/>
                <a:tab pos="2171700" algn="l"/>
                <a:tab pos="2895600" algn="l"/>
                <a:tab pos="3619500" algn="l"/>
                <a:tab pos="4343400" algn="l"/>
                <a:tab pos="5067300" algn="l"/>
                <a:tab pos="5791200" algn="l"/>
              </a:tabLst>
            </a:pPr>
            <a:r>
              <a:rPr lang="en-GB" sz="2000">
                <a:latin typeface="Arial" charset="0"/>
                <a:ea typeface="Microsoft YaHei" charset="-122"/>
              </a:rPr>
              <a:t>Example 3: Mapping a range around midpoint to 0-1</a:t>
            </a:r>
          </a:p>
          <a:p>
            <a:pPr eaLnBrk="1">
              <a:lnSpc>
                <a:spcPct val="93000"/>
              </a:lnSpc>
              <a:spcBef>
                <a:spcPct val="0"/>
              </a:spcBef>
              <a:spcAft>
                <a:spcPts val="850"/>
              </a:spcAft>
              <a:tabLst>
                <a:tab pos="723900" algn="l"/>
                <a:tab pos="1447800" algn="l"/>
                <a:tab pos="2171700" algn="l"/>
                <a:tab pos="2895600" algn="l"/>
                <a:tab pos="3619500" algn="l"/>
                <a:tab pos="4343400" algn="l"/>
                <a:tab pos="5067300" algn="l"/>
                <a:tab pos="5791200" algn="l"/>
              </a:tabLst>
            </a:pPr>
            <a:r>
              <a:rPr lang="en-GB" sz="2000">
                <a:latin typeface="Arial" charset="0"/>
                <a:ea typeface="Microsoft YaHei" charset="-122"/>
              </a:rPr>
              <a:t>Example 4: Fully general remapping of [s0, e0] range to [s1, e1] range with clamping.</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98561298-4CF2-4C72-BFAE-7AFA1E58F6C7}" type="slidenum">
              <a:rPr lang="en-GB"/>
              <a:pPr/>
              <a:t>18</a:t>
            </a:fld>
            <a:endParaRPr lang="en-GB"/>
          </a:p>
        </p:txBody>
      </p:sp>
      <p:sp>
        <p:nvSpPr>
          <p:cNvPr id="68609" name="Rectangle 1"/>
          <p:cNvSpPr txBox="1">
            <a:spLocks noGrp="1" noRot="1" noChangeAspect="1" noChangeArrowheads="1"/>
          </p:cNvSpPr>
          <p:nvPr>
            <p:ph type="sldImg"/>
          </p:nvPr>
        </p:nvSpPr>
        <p:spPr bwMode="auto">
          <a:xfrm>
            <a:off x="217488" y="812800"/>
            <a:ext cx="7123112" cy="4008438"/>
          </a:xfrm>
          <a:prstGeom prst="rect">
            <a:avLst/>
          </a:prstGeom>
          <a:solidFill>
            <a:srgbClr val="FFFFFF"/>
          </a:solidFill>
          <a:ln>
            <a:solidFill>
              <a:srgbClr val="000000"/>
            </a:solidFill>
            <a:miter lim="800000"/>
            <a:headEnd/>
            <a:tailEnd/>
          </a:ln>
        </p:spPr>
      </p:sp>
      <p:sp>
        <p:nvSpPr>
          <p:cNvPr id="68610" name="Text Box 2"/>
          <p:cNvSpPr txBox="1">
            <a:spLocks noGrp="1" noChangeArrowheads="1"/>
          </p:cNvSpPr>
          <p:nvPr>
            <p:ph type="body" idx="1"/>
          </p:nvPr>
        </p:nvSpPr>
        <p:spPr bwMode="auto">
          <a:xfrm>
            <a:off x="755650" y="5078413"/>
            <a:ext cx="6048375" cy="4811712"/>
          </a:xfrm>
          <a:prstGeom prst="rect">
            <a:avLst/>
          </a:prstGeom>
          <a:noFill/>
          <a:ln cap="flat">
            <a:round/>
            <a:headEnd/>
            <a:tailEnd/>
          </a:ln>
        </p:spPr>
        <p:txBody>
          <a:bodyPr lIns="0" tIns="17640" rIns="0" bIns="0"/>
          <a:lstStyle/>
          <a:p>
            <a:pPr eaLnBrk="1">
              <a:lnSpc>
                <a:spcPct val="93000"/>
              </a:lnSpc>
              <a:spcBef>
                <a:spcPct val="0"/>
              </a:spcBef>
              <a:spcAft>
                <a:spcPts val="850"/>
              </a:spcAft>
              <a:tabLst>
                <a:tab pos="723900" algn="l"/>
                <a:tab pos="1447800" algn="l"/>
                <a:tab pos="2171700" algn="l"/>
                <a:tab pos="2895600" algn="l"/>
                <a:tab pos="3619500" algn="l"/>
                <a:tab pos="4343400" algn="l"/>
                <a:tab pos="5067300" algn="l"/>
                <a:tab pos="5791200" algn="l"/>
              </a:tabLst>
            </a:pPr>
            <a:r>
              <a:rPr lang="en-GB" sz="2000">
                <a:latin typeface="Arial" charset="0"/>
                <a:ea typeface="Microsoft YaHei" charset="-122"/>
              </a:rPr>
              <a:t>More remapping of expressions. All just standard math, nothing special here.</a:t>
            </a:r>
          </a:p>
          <a:p>
            <a:pPr eaLnBrk="1">
              <a:lnSpc>
                <a:spcPct val="93000"/>
              </a:lnSpc>
              <a:spcBef>
                <a:spcPct val="0"/>
              </a:spcBef>
              <a:spcAft>
                <a:spcPts val="850"/>
              </a:spcAft>
              <a:tabLst>
                <a:tab pos="723900" algn="l"/>
                <a:tab pos="1447800" algn="l"/>
                <a:tab pos="2171700" algn="l"/>
                <a:tab pos="2895600" algn="l"/>
                <a:tab pos="3619500" algn="l"/>
                <a:tab pos="4343400" algn="l"/>
                <a:tab pos="5067300" algn="l"/>
                <a:tab pos="5791200" algn="l"/>
              </a:tabLst>
            </a:pPr>
            <a:r>
              <a:rPr lang="en-GB" sz="2000">
                <a:latin typeface="Arial" charset="0"/>
                <a:ea typeface="Microsoft YaHei" charset="-122"/>
              </a:rPr>
              <a:t>The last example may surprise you, but that's 3 instructions as written on the left (MUL-MAD-ADD), and 2 on the right (MAD-MAD). This is because the semantics of the expression dictates that (a*b+c*d) is evaluated before the += operator.</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4BA18DA-EC20-463A-AEEB-BACCE08D36AC}" type="slidenum">
              <a:rPr lang="en-GB"/>
              <a:pPr/>
              <a:t>19</a:t>
            </a:fld>
            <a:endParaRPr lang="en-GB"/>
          </a:p>
        </p:txBody>
      </p:sp>
      <p:sp>
        <p:nvSpPr>
          <p:cNvPr id="69633" name="Rectangle 1"/>
          <p:cNvSpPr txBox="1">
            <a:spLocks noGrp="1" noRot="1" noChangeAspect="1" noChangeArrowheads="1"/>
          </p:cNvSpPr>
          <p:nvPr>
            <p:ph type="sldImg"/>
          </p:nvPr>
        </p:nvSpPr>
        <p:spPr bwMode="auto">
          <a:xfrm>
            <a:off x="217488" y="812800"/>
            <a:ext cx="7123112" cy="4008438"/>
          </a:xfrm>
          <a:prstGeom prst="rect">
            <a:avLst/>
          </a:prstGeom>
          <a:solidFill>
            <a:srgbClr val="FFFFFF"/>
          </a:solidFill>
          <a:ln>
            <a:solidFill>
              <a:srgbClr val="000000"/>
            </a:solidFill>
            <a:miter lim="800000"/>
            <a:headEnd/>
            <a:tailEnd/>
          </a:ln>
        </p:spPr>
      </p:sp>
      <p:sp>
        <p:nvSpPr>
          <p:cNvPr id="69634" name="Text Box 2"/>
          <p:cNvSpPr txBox="1">
            <a:spLocks noGrp="1" noChangeArrowheads="1"/>
          </p:cNvSpPr>
          <p:nvPr>
            <p:ph type="body" idx="1"/>
          </p:nvPr>
        </p:nvSpPr>
        <p:spPr bwMode="auto">
          <a:xfrm>
            <a:off x="755650" y="5078413"/>
            <a:ext cx="6048375" cy="4811712"/>
          </a:xfrm>
          <a:prstGeom prst="rect">
            <a:avLst/>
          </a:prstGeom>
          <a:noFill/>
          <a:ln cap="flat">
            <a:round/>
            <a:headEnd/>
            <a:tailEnd/>
          </a:ln>
        </p:spPr>
        <p:txBody>
          <a:bodyPr lIns="0" tIns="17640" rIns="0" bIns="0"/>
          <a:lstStyle/>
          <a:p>
            <a:pPr eaLnBrk="1">
              <a:lnSpc>
                <a:spcPct val="93000"/>
              </a:lnSpc>
              <a:spcBef>
                <a:spcPct val="0"/>
              </a:spcBef>
              <a:spcAft>
                <a:spcPts val="850"/>
              </a:spcAft>
              <a:tabLst>
                <a:tab pos="723900" algn="l"/>
                <a:tab pos="1447800" algn="l"/>
                <a:tab pos="2171700" algn="l"/>
                <a:tab pos="2895600" algn="l"/>
                <a:tab pos="3619500" algn="l"/>
                <a:tab pos="4343400" algn="l"/>
                <a:tab pos="5067300" algn="l"/>
                <a:tab pos="5791200" algn="l"/>
              </a:tabLst>
            </a:pPr>
            <a:r>
              <a:rPr lang="en-GB" sz="2000" dirty="0">
                <a:latin typeface="Arial" charset="0"/>
                <a:ea typeface="Microsoft YaHei" charset="-122"/>
              </a:rPr>
              <a:t>Given that most hardware implement division as the reciprocal of the denominator multiplied with the numerator, expressions with division should be rewritten to take advantage of MAD to get a free addition with that multiply. Sadly, this opportunity is </a:t>
            </a:r>
            <a:r>
              <a:rPr lang="en-GB" sz="2000" dirty="0" smtClean="0">
                <a:latin typeface="Arial" charset="0"/>
                <a:ea typeface="Microsoft YaHei" charset="-122"/>
              </a:rPr>
              <a:t>more often overlooked tha</a:t>
            </a:r>
            <a:r>
              <a:rPr lang="en-GB" sz="2000" baseline="0" dirty="0" smtClean="0">
                <a:latin typeface="Arial" charset="0"/>
                <a:ea typeface="Microsoft YaHei" charset="-122"/>
              </a:rPr>
              <a:t>n not</a:t>
            </a:r>
            <a:r>
              <a:rPr lang="en-GB" sz="2000" dirty="0" smtClean="0">
                <a:latin typeface="Arial" charset="0"/>
                <a:ea typeface="Microsoft YaHei" charset="-122"/>
              </a:rPr>
              <a:t>.</a:t>
            </a:r>
            <a:endParaRPr lang="en-GB" sz="2000" dirty="0">
              <a:latin typeface="Arial" charset="0"/>
              <a:ea typeface="Microsoft YaHei" charset="-122"/>
            </a:endParaRPr>
          </a:p>
          <a:p>
            <a:pPr eaLnBrk="1">
              <a:lnSpc>
                <a:spcPct val="93000"/>
              </a:lnSpc>
              <a:spcBef>
                <a:spcPct val="0"/>
              </a:spcBef>
              <a:spcAft>
                <a:spcPts val="850"/>
              </a:spcAft>
              <a:tabLst>
                <a:tab pos="723900" algn="l"/>
                <a:tab pos="1447800" algn="l"/>
                <a:tab pos="2171700" algn="l"/>
                <a:tab pos="2895600" algn="l"/>
                <a:tab pos="3619500" algn="l"/>
                <a:tab pos="4343400" algn="l"/>
                <a:tab pos="5067300" algn="l"/>
                <a:tab pos="5791200" algn="l"/>
              </a:tabLst>
            </a:pPr>
            <a:endParaRPr lang="en-GB" sz="2000" dirty="0">
              <a:latin typeface="Arial" charset="0"/>
              <a:ea typeface="Microsoft YaHei"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3052F87-24D1-4420-BBCC-4BD5EA30BF7A}" type="slidenum">
              <a:rPr lang="en-GB"/>
              <a:pPr/>
              <a:t>2</a:t>
            </a:fld>
            <a:endParaRPr lang="en-GB"/>
          </a:p>
        </p:txBody>
      </p:sp>
      <p:sp>
        <p:nvSpPr>
          <p:cNvPr id="52225" name="Rectangle 1"/>
          <p:cNvSpPr txBox="1">
            <a:spLocks noGrp="1" noRot="1" noChangeAspect="1" noChangeArrowheads="1"/>
          </p:cNvSpPr>
          <p:nvPr>
            <p:ph type="sldImg"/>
          </p:nvPr>
        </p:nvSpPr>
        <p:spPr bwMode="auto">
          <a:xfrm>
            <a:off x="217488" y="812800"/>
            <a:ext cx="7123112" cy="4008438"/>
          </a:xfrm>
          <a:prstGeom prst="rect">
            <a:avLst/>
          </a:prstGeom>
          <a:solidFill>
            <a:srgbClr val="FFFFFF"/>
          </a:solidFill>
          <a:ln>
            <a:solidFill>
              <a:srgbClr val="000000"/>
            </a:solidFill>
            <a:miter lim="800000"/>
            <a:headEnd/>
            <a:tailEnd/>
          </a:ln>
        </p:spPr>
      </p:sp>
      <p:sp>
        <p:nvSpPr>
          <p:cNvPr id="52226" name="Text Box 2"/>
          <p:cNvSpPr txBox="1">
            <a:spLocks noGrp="1" noChangeArrowheads="1"/>
          </p:cNvSpPr>
          <p:nvPr>
            <p:ph type="body" idx="1"/>
          </p:nvPr>
        </p:nvSpPr>
        <p:spPr bwMode="auto">
          <a:xfrm>
            <a:off x="755650" y="5078413"/>
            <a:ext cx="6048375" cy="4811712"/>
          </a:xfrm>
          <a:prstGeom prst="rect">
            <a:avLst/>
          </a:prstGeom>
          <a:noFill/>
          <a:ln cap="flat">
            <a:round/>
            <a:headEnd/>
            <a:tailEnd/>
          </a:ln>
        </p:spPr>
        <p:txBody>
          <a:bodyPr lIns="0" tIns="17640" rIns="0" bIns="0"/>
          <a:lstStyle/>
          <a:p>
            <a:pPr eaLnBrk="1">
              <a:lnSpc>
                <a:spcPct val="93000"/>
              </a:lnSpc>
              <a:spcBef>
                <a:spcPct val="0"/>
              </a:spcBef>
              <a:spcAft>
                <a:spcPts val="850"/>
              </a:spcAft>
              <a:tabLst>
                <a:tab pos="723900" algn="l"/>
                <a:tab pos="1447800" algn="l"/>
                <a:tab pos="2171700" algn="l"/>
                <a:tab pos="2895600" algn="l"/>
                <a:tab pos="3619500" algn="l"/>
                <a:tab pos="4343400" algn="l"/>
                <a:tab pos="5067300" algn="l"/>
                <a:tab pos="5791200" algn="l"/>
              </a:tabLst>
            </a:pPr>
            <a:r>
              <a:rPr lang="en-GB" sz="2000">
                <a:latin typeface="Arial" charset="0"/>
                <a:ea typeface="Microsoft YaHei" charset="-122"/>
              </a:rPr>
              <a:t>This topic has grown on me over the years as I have seen shader code on slides at conferences, by brilliant people, where the code could have been written in a much better way. Occasionally I hear an “this is unoptimized” or “educational example” attached to it, but most of the time this excuse doesn't hold. I sometimes sense that the author may use “unoptimized” or “educational” as an excuse because they are unsure how to make it right. And then again, code that's shipping in SDK samples from IHVs aren't always doing it right either.</a:t>
            </a:r>
          </a:p>
          <a:p>
            <a:pPr eaLnBrk="1">
              <a:lnSpc>
                <a:spcPct val="93000"/>
              </a:lnSpc>
              <a:spcBef>
                <a:spcPct val="0"/>
              </a:spcBef>
              <a:spcAft>
                <a:spcPts val="850"/>
              </a:spcAft>
              <a:tabLst>
                <a:tab pos="723900" algn="l"/>
                <a:tab pos="1447800" algn="l"/>
                <a:tab pos="2171700" algn="l"/>
                <a:tab pos="2895600" algn="l"/>
                <a:tab pos="3619500" algn="l"/>
                <a:tab pos="4343400" algn="l"/>
                <a:tab pos="5067300" algn="l"/>
                <a:tab pos="5791200" algn="l"/>
              </a:tabLst>
            </a:pPr>
            <a:r>
              <a:rPr lang="en-GB" sz="2000">
                <a:latin typeface="Arial" charset="0"/>
                <a:ea typeface="Microsoft YaHei" charset="-122"/>
              </a:rPr>
              <a:t>When the best of the best aren't doing it right, then we have a problem as an industry.</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87A1864F-C51A-44F1-899E-85FB014D2CB5}" type="slidenum">
              <a:rPr lang="en-GB"/>
              <a:pPr/>
              <a:t>20</a:t>
            </a:fld>
            <a:endParaRPr lang="en-GB"/>
          </a:p>
        </p:txBody>
      </p:sp>
      <p:sp>
        <p:nvSpPr>
          <p:cNvPr id="70657" name="Rectangle 1"/>
          <p:cNvSpPr txBox="1">
            <a:spLocks noGrp="1" noRot="1" noChangeAspect="1" noChangeArrowheads="1"/>
          </p:cNvSpPr>
          <p:nvPr>
            <p:ph type="sldImg"/>
          </p:nvPr>
        </p:nvSpPr>
        <p:spPr bwMode="auto">
          <a:xfrm>
            <a:off x="217488" y="812800"/>
            <a:ext cx="7123112" cy="4008438"/>
          </a:xfrm>
          <a:prstGeom prst="rect">
            <a:avLst/>
          </a:prstGeom>
          <a:solidFill>
            <a:srgbClr val="FFFFFF"/>
          </a:solidFill>
          <a:ln>
            <a:solidFill>
              <a:srgbClr val="000000"/>
            </a:solidFill>
            <a:miter lim="800000"/>
            <a:headEnd/>
            <a:tailEnd/>
          </a:ln>
        </p:spPr>
      </p:sp>
      <p:sp>
        <p:nvSpPr>
          <p:cNvPr id="70658" name="Text Box 2"/>
          <p:cNvSpPr txBox="1">
            <a:spLocks noGrp="1" noChangeArrowheads="1"/>
          </p:cNvSpPr>
          <p:nvPr>
            <p:ph type="body" idx="1"/>
          </p:nvPr>
        </p:nvSpPr>
        <p:spPr bwMode="auto">
          <a:xfrm>
            <a:off x="755650" y="5078413"/>
            <a:ext cx="6048375" cy="4811712"/>
          </a:xfrm>
          <a:prstGeom prst="rect">
            <a:avLst/>
          </a:prstGeom>
          <a:noFill/>
          <a:ln cap="flat">
            <a:round/>
            <a:headEnd/>
            <a:tailEnd/>
          </a:ln>
        </p:spPr>
        <p:txBody>
          <a:bodyPr lIns="0" tIns="17640" rIns="0" bIns="0"/>
          <a:lstStyle/>
          <a:p>
            <a:pPr eaLnBrk="1">
              <a:lnSpc>
                <a:spcPct val="93000"/>
              </a:lnSpc>
              <a:spcBef>
                <a:spcPct val="0"/>
              </a:spcBef>
              <a:spcAft>
                <a:spcPts val="850"/>
              </a:spcAft>
              <a:tabLst>
                <a:tab pos="723900" algn="l"/>
                <a:tab pos="1447800" algn="l"/>
                <a:tab pos="2171700" algn="l"/>
                <a:tab pos="2895600" algn="l"/>
                <a:tab pos="3619500" algn="l"/>
                <a:tab pos="4343400" algn="l"/>
                <a:tab pos="5067300" algn="l"/>
                <a:tab pos="5791200" algn="l"/>
              </a:tabLst>
            </a:pPr>
            <a:r>
              <a:rPr lang="en-GB" sz="2000">
                <a:latin typeface="Arial" charset="0"/>
                <a:ea typeface="Microsoft YaHei" charset="-122"/>
              </a:rPr>
              <a:t>A quick glance at this code may lead you to believe it's just a plain midpoint-and-range computation, like in the examples in a previous slide, but it's not. If the code would be written in MAD-form, this would be immediately apparent.</a:t>
            </a:r>
          </a:p>
          <a:p>
            <a:pPr eaLnBrk="1">
              <a:lnSpc>
                <a:spcPct val="93000"/>
              </a:lnSpc>
              <a:spcBef>
                <a:spcPct val="0"/>
              </a:spcBef>
              <a:spcAft>
                <a:spcPts val="850"/>
              </a:spcAft>
              <a:tabLst>
                <a:tab pos="723900" algn="l"/>
                <a:tab pos="1447800" algn="l"/>
                <a:tab pos="2171700" algn="l"/>
                <a:tab pos="2895600" algn="l"/>
                <a:tab pos="3619500" algn="l"/>
                <a:tab pos="4343400" algn="l"/>
                <a:tab pos="5067300" algn="l"/>
                <a:tab pos="5791200" algn="l"/>
              </a:tabLst>
            </a:pPr>
            <a:r>
              <a:rPr lang="en-GB" sz="2000">
                <a:latin typeface="Arial" charset="0"/>
                <a:ea typeface="Microsoft YaHei" charset="-122"/>
              </a:rPr>
              <a:t>However, in the defense of this particular code, the implementation was at least properly commented with what it is actually computing. Even so, a seasoned shader writer should intuitively feel that this expression would boil down to a single MAD.</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8F53B49-D6F7-410F-A2C5-1E938CD00583}" type="slidenum">
              <a:rPr lang="en-GB"/>
              <a:pPr/>
              <a:t>21</a:t>
            </a:fld>
            <a:endParaRPr lang="en-GB"/>
          </a:p>
        </p:txBody>
      </p:sp>
      <p:sp>
        <p:nvSpPr>
          <p:cNvPr id="71681" name="Rectangle 1"/>
          <p:cNvSpPr txBox="1">
            <a:spLocks noGrp="1" noRot="1" noChangeAspect="1" noChangeArrowheads="1"/>
          </p:cNvSpPr>
          <p:nvPr>
            <p:ph type="sldImg"/>
          </p:nvPr>
        </p:nvSpPr>
        <p:spPr bwMode="auto">
          <a:xfrm>
            <a:off x="217488" y="812800"/>
            <a:ext cx="7123112" cy="4008438"/>
          </a:xfrm>
          <a:prstGeom prst="rect">
            <a:avLst/>
          </a:prstGeom>
          <a:solidFill>
            <a:srgbClr val="FFFFFF"/>
          </a:solidFill>
          <a:ln>
            <a:solidFill>
              <a:srgbClr val="000000"/>
            </a:solidFill>
            <a:miter lim="800000"/>
            <a:headEnd/>
            <a:tailEnd/>
          </a:ln>
        </p:spPr>
      </p:sp>
      <p:sp>
        <p:nvSpPr>
          <p:cNvPr id="71682" name="Text Box 2"/>
          <p:cNvSpPr txBox="1">
            <a:spLocks noGrp="1" noChangeArrowheads="1"/>
          </p:cNvSpPr>
          <p:nvPr>
            <p:ph type="body" idx="1"/>
          </p:nvPr>
        </p:nvSpPr>
        <p:spPr bwMode="auto">
          <a:xfrm>
            <a:off x="755650" y="5078413"/>
            <a:ext cx="6048375" cy="4811712"/>
          </a:xfrm>
          <a:prstGeom prst="rect">
            <a:avLst/>
          </a:prstGeom>
          <a:noFill/>
          <a:ln cap="flat">
            <a:round/>
            <a:headEnd/>
            <a:tailEnd/>
          </a:ln>
        </p:spPr>
        <p:txBody>
          <a:bodyPr lIns="0" tIns="17640" rIns="0" bIns="0"/>
          <a:lstStyle/>
          <a:p>
            <a:pPr eaLnBrk="1">
              <a:lnSpc>
                <a:spcPct val="93000"/>
              </a:lnSpc>
              <a:spcBef>
                <a:spcPct val="0"/>
              </a:spcBef>
              <a:spcAft>
                <a:spcPts val="850"/>
              </a:spcAft>
              <a:tabLst>
                <a:tab pos="723900" algn="l"/>
                <a:tab pos="1447800" algn="l"/>
                <a:tab pos="2171700" algn="l"/>
                <a:tab pos="2895600" algn="l"/>
                <a:tab pos="3619500" algn="l"/>
                <a:tab pos="4343400" algn="l"/>
                <a:tab pos="5067300" algn="l"/>
                <a:tab pos="5791200" algn="l"/>
              </a:tabLst>
            </a:pPr>
            <a:r>
              <a:rPr lang="en-GB" sz="2000">
                <a:latin typeface="Arial" charset="0"/>
                <a:ea typeface="Microsoft YaHei" charset="-122"/>
              </a:rPr>
              <a:t>As we simplify the math all the way it gets apparent that it's just a plain MAD computation. Once the scale and offset parameters are found, it's clear that they don't match the midpoint-and-range case.</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DDFD03D-445E-4B89-9D8F-81143F276B96}" type="slidenum">
              <a:rPr lang="en-GB"/>
              <a:pPr/>
              <a:t>22</a:t>
            </a:fld>
            <a:endParaRPr lang="en-GB"/>
          </a:p>
        </p:txBody>
      </p:sp>
      <p:sp>
        <p:nvSpPr>
          <p:cNvPr id="72705" name="Rectangle 1"/>
          <p:cNvSpPr txBox="1">
            <a:spLocks noGrp="1" noRot="1" noChangeAspect="1" noChangeArrowheads="1"/>
          </p:cNvSpPr>
          <p:nvPr>
            <p:ph type="sldImg"/>
          </p:nvPr>
        </p:nvSpPr>
        <p:spPr bwMode="auto">
          <a:xfrm>
            <a:off x="217488" y="812800"/>
            <a:ext cx="7123112" cy="4008438"/>
          </a:xfrm>
          <a:prstGeom prst="rect">
            <a:avLst/>
          </a:prstGeom>
          <a:solidFill>
            <a:srgbClr val="FFFFFF"/>
          </a:solidFill>
          <a:ln>
            <a:solidFill>
              <a:srgbClr val="000000"/>
            </a:solidFill>
            <a:miter lim="800000"/>
            <a:headEnd/>
            <a:tailEnd/>
          </a:ln>
        </p:spPr>
      </p:sp>
      <p:sp>
        <p:nvSpPr>
          <p:cNvPr id="72706" name="Text Box 2"/>
          <p:cNvSpPr txBox="1">
            <a:spLocks noGrp="1" noChangeArrowheads="1"/>
          </p:cNvSpPr>
          <p:nvPr>
            <p:ph type="body" idx="1"/>
          </p:nvPr>
        </p:nvSpPr>
        <p:spPr bwMode="auto">
          <a:xfrm>
            <a:off x="755650" y="5078413"/>
            <a:ext cx="6048375" cy="4811712"/>
          </a:xfrm>
          <a:prstGeom prst="rect">
            <a:avLst/>
          </a:prstGeom>
          <a:noFill/>
          <a:ln cap="flat">
            <a:round/>
            <a:headEnd/>
            <a:tailEnd/>
          </a:ln>
        </p:spPr>
        <p:txBody>
          <a:bodyPr lIns="0" tIns="17640" rIns="0" bIns="0"/>
          <a:lstStyle/>
          <a:p>
            <a:pPr eaLnBrk="1">
              <a:lnSpc>
                <a:spcPct val="93000"/>
              </a:lnSpc>
              <a:spcBef>
                <a:spcPct val="0"/>
              </a:spcBef>
              <a:spcAft>
                <a:spcPts val="850"/>
              </a:spcAft>
              <a:tabLst>
                <a:tab pos="723900" algn="l"/>
                <a:tab pos="1447800" algn="l"/>
                <a:tab pos="2171700" algn="l"/>
                <a:tab pos="2895600" algn="l"/>
                <a:tab pos="3619500" algn="l"/>
                <a:tab pos="4343400" algn="l"/>
                <a:tab pos="5067300" algn="l"/>
                <a:tab pos="5791200" algn="l"/>
              </a:tabLst>
            </a:pPr>
            <a:r>
              <a:rPr lang="en-GB" sz="2000">
                <a:latin typeface="Arial" charset="0"/>
                <a:ea typeface="Microsoft YaHei" charset="-122"/>
              </a:rPr>
              <a:t>You want to place </a:t>
            </a:r>
            <a:r>
              <a:rPr lang="en-GB" sz="2000">
                <a:solidFill>
                  <a:srgbClr val="00AE00"/>
                </a:solidFill>
                <a:latin typeface="Arial" charset="0"/>
                <a:ea typeface="Microsoft YaHei" charset="-122"/>
              </a:rPr>
              <a:t>abs</a:t>
            </a:r>
            <a:r>
              <a:rPr lang="en-GB" sz="2000">
                <a:latin typeface="Arial" charset="0"/>
                <a:ea typeface="Microsoft YaHei" charset="-122"/>
              </a:rPr>
              <a:t>() such that they happen on input to an operation rather than on output. If </a:t>
            </a:r>
            <a:r>
              <a:rPr lang="en-GB" sz="2000">
                <a:solidFill>
                  <a:srgbClr val="00AE00"/>
                </a:solidFill>
                <a:latin typeface="Arial" charset="0"/>
                <a:ea typeface="Microsoft YaHei" charset="-122"/>
              </a:rPr>
              <a:t>abs</a:t>
            </a:r>
            <a:r>
              <a:rPr lang="en-GB" sz="2000">
                <a:latin typeface="Arial" charset="0"/>
                <a:ea typeface="Microsoft YaHei" charset="-122"/>
              </a:rPr>
              <a:t>() is on output another operation has follow it for it to happen. If more stuff happens with the value before it gets returned, the </a:t>
            </a:r>
            <a:r>
              <a:rPr lang="en-GB" sz="2000">
                <a:solidFill>
                  <a:srgbClr val="00AE00"/>
                </a:solidFill>
                <a:latin typeface="Arial" charset="0"/>
                <a:ea typeface="Microsoft YaHei" charset="-122"/>
              </a:rPr>
              <a:t>abs</a:t>
            </a:r>
            <a:r>
              <a:rPr lang="en-GB" sz="2000">
                <a:latin typeface="Arial" charset="0"/>
                <a:ea typeface="Microsoft YaHei" charset="-122"/>
              </a:rPr>
              <a:t>() can be rolled into the next operation as an input modifier there. However, if no more operations are done on it, the compiler is forced to insert a MOV instruction.</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B89A553-9E12-4086-B73A-6E01465FBC60}" type="slidenum">
              <a:rPr lang="en-GB"/>
              <a:pPr/>
              <a:t>23</a:t>
            </a:fld>
            <a:endParaRPr lang="en-GB"/>
          </a:p>
        </p:txBody>
      </p:sp>
      <p:sp>
        <p:nvSpPr>
          <p:cNvPr id="73729" name="Rectangle 1"/>
          <p:cNvSpPr txBox="1">
            <a:spLocks noGrp="1" noRot="1" noChangeAspect="1" noChangeArrowheads="1"/>
          </p:cNvSpPr>
          <p:nvPr>
            <p:ph type="sldImg"/>
          </p:nvPr>
        </p:nvSpPr>
        <p:spPr bwMode="auto">
          <a:xfrm>
            <a:off x="217488" y="812800"/>
            <a:ext cx="7123112" cy="4008438"/>
          </a:xfrm>
          <a:prstGeom prst="rect">
            <a:avLst/>
          </a:prstGeom>
          <a:solidFill>
            <a:srgbClr val="FFFFFF"/>
          </a:solidFill>
          <a:ln>
            <a:solidFill>
              <a:srgbClr val="000000"/>
            </a:solidFill>
            <a:miter lim="800000"/>
            <a:headEnd/>
            <a:tailEnd/>
          </a:ln>
        </p:spPr>
      </p:sp>
      <p:sp>
        <p:nvSpPr>
          <p:cNvPr id="73730" name="Text Box 2"/>
          <p:cNvSpPr txBox="1">
            <a:spLocks noGrp="1" noChangeArrowheads="1"/>
          </p:cNvSpPr>
          <p:nvPr>
            <p:ph type="body" idx="1"/>
          </p:nvPr>
        </p:nvSpPr>
        <p:spPr bwMode="auto">
          <a:xfrm>
            <a:off x="755650" y="5078413"/>
            <a:ext cx="6048375" cy="4811712"/>
          </a:xfrm>
          <a:prstGeom prst="rect">
            <a:avLst/>
          </a:prstGeom>
          <a:noFill/>
          <a:ln cap="flat">
            <a:round/>
            <a:headEnd/>
            <a:tailEnd/>
          </a:ln>
        </p:spPr>
        <p:txBody>
          <a:bodyPr lIns="0" tIns="17640" rIns="0" bIns="0"/>
          <a:lstStyle/>
          <a:p>
            <a:pPr eaLnBrk="1">
              <a:lnSpc>
                <a:spcPct val="93000"/>
              </a:lnSpc>
              <a:spcBef>
                <a:spcPct val="0"/>
              </a:spcBef>
              <a:spcAft>
                <a:spcPts val="850"/>
              </a:spcAft>
              <a:tabLst>
                <a:tab pos="723900" algn="l"/>
                <a:tab pos="1447800" algn="l"/>
                <a:tab pos="2171700" algn="l"/>
                <a:tab pos="2895600" algn="l"/>
                <a:tab pos="3619500" algn="l"/>
                <a:tab pos="4343400" algn="l"/>
                <a:tab pos="5067300" algn="l"/>
                <a:tab pos="5791200" algn="l"/>
              </a:tabLst>
            </a:pPr>
            <a:r>
              <a:rPr lang="en-GB" sz="2000">
                <a:latin typeface="Arial" charset="0"/>
                <a:ea typeface="Microsoft YaHei" charset="-122"/>
              </a:rPr>
              <a:t>Same thing with negates.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0718CB2-FAA6-4145-B19B-FA1A415F9171}" type="slidenum">
              <a:rPr lang="en-GB"/>
              <a:pPr/>
              <a:t>24</a:t>
            </a:fld>
            <a:endParaRPr lang="en-GB"/>
          </a:p>
        </p:txBody>
      </p:sp>
      <p:sp>
        <p:nvSpPr>
          <p:cNvPr id="74753" name="Rectangle 1"/>
          <p:cNvSpPr txBox="1">
            <a:spLocks noGrp="1" noRot="1" noChangeAspect="1" noChangeArrowheads="1"/>
          </p:cNvSpPr>
          <p:nvPr>
            <p:ph type="sldImg"/>
          </p:nvPr>
        </p:nvSpPr>
        <p:spPr bwMode="auto">
          <a:xfrm>
            <a:off x="217488" y="812800"/>
            <a:ext cx="7123112" cy="4008438"/>
          </a:xfrm>
          <a:prstGeom prst="rect">
            <a:avLst/>
          </a:prstGeom>
          <a:solidFill>
            <a:srgbClr val="FFFFFF"/>
          </a:solidFill>
          <a:ln>
            <a:solidFill>
              <a:srgbClr val="000000"/>
            </a:solidFill>
            <a:miter lim="800000"/>
            <a:headEnd/>
            <a:tailEnd/>
          </a:ln>
        </p:spPr>
      </p:sp>
      <p:sp>
        <p:nvSpPr>
          <p:cNvPr id="74754" name="Text Box 2"/>
          <p:cNvSpPr txBox="1">
            <a:spLocks noGrp="1" noChangeArrowheads="1"/>
          </p:cNvSpPr>
          <p:nvPr>
            <p:ph type="body" idx="1"/>
          </p:nvPr>
        </p:nvSpPr>
        <p:spPr bwMode="auto">
          <a:xfrm>
            <a:off x="755650" y="5078413"/>
            <a:ext cx="6048375" cy="4811712"/>
          </a:xfrm>
          <a:prstGeom prst="rect">
            <a:avLst/>
          </a:prstGeom>
          <a:noFill/>
          <a:ln cap="flat">
            <a:round/>
            <a:headEnd/>
            <a:tailEnd/>
          </a:ln>
        </p:spPr>
        <p:txBody>
          <a:bodyPr lIns="0" tIns="17640" rIns="0" bIns="0"/>
          <a:lstStyle/>
          <a:p>
            <a:pPr eaLnBrk="1">
              <a:lnSpc>
                <a:spcPct val="93000"/>
              </a:lnSpc>
              <a:spcBef>
                <a:spcPct val="0"/>
              </a:spcBef>
              <a:spcAft>
                <a:spcPts val="850"/>
              </a:spcAft>
              <a:tabLst>
                <a:tab pos="723900" algn="l"/>
                <a:tab pos="1447800" algn="l"/>
                <a:tab pos="2171700" algn="l"/>
                <a:tab pos="2895600" algn="l"/>
                <a:tab pos="3619500" algn="l"/>
                <a:tab pos="4343400" algn="l"/>
                <a:tab pos="5067300" algn="l"/>
                <a:tab pos="5791200" algn="l"/>
              </a:tabLst>
            </a:pPr>
            <a:r>
              <a:rPr lang="en-GB" sz="2000">
                <a:solidFill>
                  <a:srgbClr val="00AE00"/>
                </a:solidFill>
                <a:latin typeface="Arial" charset="0"/>
                <a:ea typeface="Microsoft YaHei" charset="-122"/>
              </a:rPr>
              <a:t>saturate</a:t>
            </a:r>
            <a:r>
              <a:rPr lang="en-GB" sz="2000">
                <a:latin typeface="Arial" charset="0"/>
                <a:ea typeface="Microsoft YaHei" charset="-122"/>
              </a:rPr>
              <a:t>() on the other hand is on output. So you should avoid calling it directly on any of your inputs (interpolators, constants, texture fetch results etc.), but instead try to roll any other math you need to do on it inside the </a:t>
            </a:r>
            <a:r>
              <a:rPr lang="en-GB" sz="2000">
                <a:solidFill>
                  <a:srgbClr val="00AE00"/>
                </a:solidFill>
                <a:latin typeface="Arial" charset="0"/>
                <a:ea typeface="Microsoft YaHei" charset="-122"/>
              </a:rPr>
              <a:t>saturate</a:t>
            </a:r>
            <a:r>
              <a:rPr lang="en-GB" sz="2000">
                <a:latin typeface="Arial" charset="0"/>
                <a:ea typeface="Microsoft YaHei" charset="-122"/>
              </a:rPr>
              <a:t>() call. This is not always possible, but prefer this whenever it works.</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A1A7C7-780E-4268-AA02-22C7D5C8CF58}" type="slidenum">
              <a:rPr lang="en-GB"/>
              <a:pPr/>
              <a:t>25</a:t>
            </a:fld>
            <a:endParaRPr lang="en-GB"/>
          </a:p>
        </p:txBody>
      </p:sp>
      <p:sp>
        <p:nvSpPr>
          <p:cNvPr id="75777" name="Rectangle 1"/>
          <p:cNvSpPr txBox="1">
            <a:spLocks noGrp="1" noRot="1" noChangeAspect="1" noChangeArrowheads="1"/>
          </p:cNvSpPr>
          <p:nvPr>
            <p:ph type="sldImg"/>
          </p:nvPr>
        </p:nvSpPr>
        <p:spPr bwMode="auto">
          <a:xfrm>
            <a:off x="217488" y="812800"/>
            <a:ext cx="7123112" cy="4008438"/>
          </a:xfrm>
          <a:prstGeom prst="rect">
            <a:avLst/>
          </a:prstGeom>
          <a:solidFill>
            <a:srgbClr val="FFFFFF"/>
          </a:solidFill>
          <a:ln>
            <a:solidFill>
              <a:srgbClr val="000000"/>
            </a:solidFill>
            <a:miter lim="800000"/>
            <a:headEnd/>
            <a:tailEnd/>
          </a:ln>
        </p:spPr>
      </p:sp>
      <p:sp>
        <p:nvSpPr>
          <p:cNvPr id="75778" name="Text Box 2"/>
          <p:cNvSpPr txBox="1">
            <a:spLocks noGrp="1" noChangeArrowheads="1"/>
          </p:cNvSpPr>
          <p:nvPr>
            <p:ph type="body" idx="1"/>
          </p:nvPr>
        </p:nvSpPr>
        <p:spPr bwMode="auto">
          <a:xfrm>
            <a:off x="755650" y="5078413"/>
            <a:ext cx="6048375" cy="4811712"/>
          </a:xfrm>
          <a:prstGeom prst="rect">
            <a:avLst/>
          </a:prstGeom>
          <a:noFill/>
          <a:ln cap="flat">
            <a:round/>
            <a:headEnd/>
            <a:tailEnd/>
          </a:ln>
        </p:spPr>
        <p:txBody>
          <a:bodyPr lIns="0" tIns="17640" rIns="0" bIns="0"/>
          <a:lstStyle/>
          <a:p>
            <a:pPr eaLnBrk="1">
              <a:lnSpc>
                <a:spcPct val="93000"/>
              </a:lnSpc>
              <a:spcBef>
                <a:spcPct val="0"/>
              </a:spcBef>
              <a:spcAft>
                <a:spcPts val="850"/>
              </a:spcAft>
              <a:tabLst>
                <a:tab pos="723900" algn="l"/>
                <a:tab pos="1447800" algn="l"/>
                <a:tab pos="2171700" algn="l"/>
                <a:tab pos="2895600" algn="l"/>
                <a:tab pos="3619500" algn="l"/>
                <a:tab pos="4343400" algn="l"/>
                <a:tab pos="5067300" algn="l"/>
                <a:tab pos="5791200" algn="l"/>
              </a:tabLst>
            </a:pPr>
            <a:r>
              <a:rPr lang="en-GB" sz="2000">
                <a:latin typeface="Arial" charset="0"/>
                <a:ea typeface="Microsoft YaHei" charset="-122"/>
              </a:rPr>
              <a:t>Most of the time the HLSL compiler doesn't know the possible range of values in a variable. However, results from </a:t>
            </a:r>
            <a:r>
              <a:rPr lang="en-GB" sz="2000">
                <a:solidFill>
                  <a:srgbClr val="00AE00"/>
                </a:solidFill>
                <a:latin typeface="Arial" charset="0"/>
                <a:ea typeface="Microsoft YaHei" charset="-122"/>
              </a:rPr>
              <a:t>saturate</a:t>
            </a:r>
            <a:r>
              <a:rPr lang="en-GB" sz="2000">
                <a:latin typeface="Arial" charset="0"/>
                <a:ea typeface="Microsoft YaHei" charset="-122"/>
              </a:rPr>
              <a:t>() and </a:t>
            </a:r>
            <a:r>
              <a:rPr lang="en-GB" sz="2000">
                <a:solidFill>
                  <a:srgbClr val="00AE00"/>
                </a:solidFill>
                <a:latin typeface="Arial" charset="0"/>
                <a:ea typeface="Microsoft YaHei" charset="-122"/>
              </a:rPr>
              <a:t>frac</a:t>
            </a:r>
            <a:r>
              <a:rPr lang="en-GB" sz="2000">
                <a:latin typeface="Arial" charset="0"/>
                <a:ea typeface="Microsoft YaHei" charset="-122"/>
              </a:rPr>
              <a:t>() are known to be in [0,1], and in some cases it can know a variable is non-negative or non-positive due to the math (ignoring NaNs). It is also possible to declare </a:t>
            </a:r>
            <a:r>
              <a:rPr lang="en-GB" sz="2000">
                <a:solidFill>
                  <a:srgbClr val="0000FF"/>
                </a:solidFill>
                <a:latin typeface="Arial" charset="0"/>
                <a:ea typeface="Microsoft YaHei" charset="-122"/>
              </a:rPr>
              <a:t>unorm float</a:t>
            </a:r>
            <a:r>
              <a:rPr lang="en-GB" sz="2000">
                <a:latin typeface="Arial" charset="0"/>
                <a:ea typeface="Microsoft YaHei" charset="-122"/>
              </a:rPr>
              <a:t> (range [0, 1]) and </a:t>
            </a:r>
            <a:r>
              <a:rPr lang="en-GB" sz="2000">
                <a:solidFill>
                  <a:srgbClr val="0000FF"/>
                </a:solidFill>
                <a:latin typeface="Arial" charset="0"/>
                <a:ea typeface="Microsoft YaHei" charset="-122"/>
              </a:rPr>
              <a:t>snorm float</a:t>
            </a:r>
            <a:r>
              <a:rPr lang="en-GB" sz="2000">
                <a:latin typeface="Arial" charset="0"/>
                <a:ea typeface="Microsoft YaHei" charset="-122"/>
              </a:rPr>
              <a:t> (range [-1, 1]) variables to tell the compiler the expected range. Considering the shenanigans with </a:t>
            </a:r>
            <a:r>
              <a:rPr lang="en-GB" sz="2000">
                <a:solidFill>
                  <a:srgbClr val="00AE00"/>
                </a:solidFill>
                <a:latin typeface="Arial" charset="0"/>
                <a:ea typeface="Microsoft YaHei" charset="-122"/>
              </a:rPr>
              <a:t>saturate</a:t>
            </a:r>
            <a:r>
              <a:rPr lang="en-GB" sz="2000">
                <a:latin typeface="Arial" charset="0"/>
                <a:ea typeface="Microsoft YaHei" charset="-122"/>
              </a:rPr>
              <a:t>(), these hints may actually de-optimize in many cases.</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8EEB4506-50AF-4FEA-83B7-CF563EBA1D50}" type="slidenum">
              <a:rPr lang="en-GB"/>
              <a:pPr/>
              <a:t>26</a:t>
            </a:fld>
            <a:endParaRPr lang="en-GB"/>
          </a:p>
        </p:txBody>
      </p:sp>
      <p:sp>
        <p:nvSpPr>
          <p:cNvPr id="76801" name="Rectangle 1"/>
          <p:cNvSpPr txBox="1">
            <a:spLocks noGrp="1" noRot="1" noChangeAspect="1" noChangeArrowheads="1"/>
          </p:cNvSpPr>
          <p:nvPr>
            <p:ph type="sldImg"/>
          </p:nvPr>
        </p:nvSpPr>
        <p:spPr bwMode="auto">
          <a:xfrm>
            <a:off x="217488" y="812800"/>
            <a:ext cx="7123112" cy="4008438"/>
          </a:xfrm>
          <a:prstGeom prst="rect">
            <a:avLst/>
          </a:prstGeom>
          <a:solidFill>
            <a:srgbClr val="FFFFFF"/>
          </a:solidFill>
          <a:ln>
            <a:solidFill>
              <a:srgbClr val="000000"/>
            </a:solidFill>
            <a:miter lim="800000"/>
            <a:headEnd/>
            <a:tailEnd/>
          </a:ln>
        </p:spPr>
      </p:sp>
      <p:sp>
        <p:nvSpPr>
          <p:cNvPr id="76802" name="Text Box 2"/>
          <p:cNvSpPr txBox="1">
            <a:spLocks noGrp="1" noChangeArrowheads="1"/>
          </p:cNvSpPr>
          <p:nvPr>
            <p:ph type="body" idx="1"/>
          </p:nvPr>
        </p:nvSpPr>
        <p:spPr bwMode="auto">
          <a:xfrm>
            <a:off x="755650" y="5078413"/>
            <a:ext cx="6048375" cy="4811712"/>
          </a:xfrm>
          <a:prstGeom prst="rect">
            <a:avLst/>
          </a:prstGeom>
          <a:noFill/>
          <a:ln cap="flat">
            <a:round/>
            <a:headEnd/>
            <a:tailEnd/>
          </a:ln>
        </p:spPr>
        <p:txBody>
          <a:bodyPr lIns="0" tIns="17640" rIns="0" bIns="0"/>
          <a:lstStyle/>
          <a:p>
            <a:pPr eaLnBrk="1">
              <a:lnSpc>
                <a:spcPct val="93000"/>
              </a:lnSpc>
              <a:spcBef>
                <a:spcPct val="0"/>
              </a:spcBef>
              <a:spcAft>
                <a:spcPts val="850"/>
              </a:spcAft>
              <a:tabLst>
                <a:tab pos="723900" algn="l"/>
                <a:tab pos="1447800" algn="l"/>
                <a:tab pos="2171700" algn="l"/>
                <a:tab pos="2895600" algn="l"/>
                <a:tab pos="3619500" algn="l"/>
                <a:tab pos="4343400" algn="l"/>
                <a:tab pos="5067300" algn="l"/>
                <a:tab pos="5791200" algn="l"/>
              </a:tabLst>
            </a:pPr>
            <a:r>
              <a:rPr lang="en-GB" sz="2000">
                <a:latin typeface="Arial" charset="0"/>
                <a:ea typeface="Microsoft YaHei" charset="-122"/>
              </a:rPr>
              <a:t>The reason </a:t>
            </a:r>
            <a:r>
              <a:rPr lang="en-GB" sz="2000">
                <a:solidFill>
                  <a:srgbClr val="0000FF"/>
                </a:solidFill>
                <a:latin typeface="Arial" charset="0"/>
                <a:ea typeface="Microsoft YaHei" charset="-122"/>
              </a:rPr>
              <a:t>precise </a:t>
            </a:r>
            <a:r>
              <a:rPr lang="en-GB" sz="2000">
                <a:latin typeface="Arial" charset="0"/>
                <a:ea typeface="Microsoft YaHei" charset="-122"/>
              </a:rPr>
              <a:t>works is that it enforces IEEE strictness for that expression. </a:t>
            </a:r>
            <a:r>
              <a:rPr lang="en-GB" sz="2000">
                <a:solidFill>
                  <a:srgbClr val="00AE00"/>
                </a:solidFill>
                <a:latin typeface="Arial" charset="0"/>
                <a:ea typeface="Microsoft YaHei" charset="-122"/>
              </a:rPr>
              <a:t>saturate</a:t>
            </a:r>
            <a:r>
              <a:rPr lang="en-GB" sz="2000">
                <a:latin typeface="Arial" charset="0"/>
                <a:ea typeface="Microsoft YaHei" charset="-122"/>
              </a:rPr>
              <a:t>(x) is defined as </a:t>
            </a:r>
            <a:r>
              <a:rPr lang="en-GB" sz="2000">
                <a:solidFill>
                  <a:srgbClr val="00AE00"/>
                </a:solidFill>
                <a:latin typeface="Arial" charset="0"/>
                <a:ea typeface="Microsoft YaHei" charset="-122"/>
              </a:rPr>
              <a:t>min</a:t>
            </a:r>
            <a:r>
              <a:rPr lang="en-GB" sz="2000">
                <a:latin typeface="Arial" charset="0"/>
                <a:ea typeface="Microsoft YaHei" charset="-122"/>
              </a:rPr>
              <a:t>(</a:t>
            </a:r>
            <a:r>
              <a:rPr lang="en-GB" sz="2000">
                <a:solidFill>
                  <a:srgbClr val="00AE00"/>
                </a:solidFill>
                <a:latin typeface="Arial" charset="0"/>
                <a:ea typeface="Microsoft YaHei" charset="-122"/>
              </a:rPr>
              <a:t>max</a:t>
            </a:r>
            <a:r>
              <a:rPr lang="en-GB" sz="2000">
                <a:latin typeface="Arial" charset="0"/>
                <a:ea typeface="Microsoft YaHei" charset="-122"/>
              </a:rPr>
              <a:t>(x, 0.0f), 1.0f). If x is NaN the result should be 0. This is because min or max with one parameter as NaN returns the other parameter according to the IEEE-754-2008 specification. So </a:t>
            </a:r>
            <a:r>
              <a:rPr lang="en-GB" sz="2000">
                <a:solidFill>
                  <a:srgbClr val="00AE00"/>
                </a:solidFill>
                <a:latin typeface="Arial" charset="0"/>
                <a:ea typeface="Microsoft YaHei" charset="-122"/>
              </a:rPr>
              <a:t>max</a:t>
            </a:r>
            <a:r>
              <a:rPr lang="en-GB" sz="2000">
                <a:latin typeface="Arial" charset="0"/>
                <a:ea typeface="Microsoft YaHei" charset="-122"/>
              </a:rPr>
              <a:t>(NaN, 0.0f) = 0.0f. Would this be optimized away the final result would be 1.0f instead in this case.</a:t>
            </a:r>
          </a:p>
          <a:p>
            <a:pPr eaLnBrk="1">
              <a:lnSpc>
                <a:spcPct val="93000"/>
              </a:lnSpc>
              <a:spcBef>
                <a:spcPct val="0"/>
              </a:spcBef>
              <a:spcAft>
                <a:spcPts val="850"/>
              </a:spcAft>
              <a:tabLst>
                <a:tab pos="723900" algn="l"/>
                <a:tab pos="1447800" algn="l"/>
                <a:tab pos="2171700" algn="l"/>
                <a:tab pos="2895600" algn="l"/>
                <a:tab pos="3619500" algn="l"/>
                <a:tab pos="4343400" algn="l"/>
                <a:tab pos="5067300" algn="l"/>
                <a:tab pos="5791200" algn="l"/>
              </a:tabLst>
            </a:pPr>
            <a:r>
              <a:rPr lang="en-GB" sz="2000">
                <a:latin typeface="Arial" charset="0"/>
                <a:ea typeface="Microsoft YaHei" charset="-122"/>
              </a:rPr>
              <a:t>This is rare case of </a:t>
            </a:r>
            <a:r>
              <a:rPr lang="en-GB" sz="2000">
                <a:solidFill>
                  <a:srgbClr val="0000FF"/>
                </a:solidFill>
                <a:latin typeface="Arial" charset="0"/>
                <a:ea typeface="Microsoft YaHei" charset="-122"/>
              </a:rPr>
              <a:t>precise </a:t>
            </a:r>
            <a:r>
              <a:rPr lang="en-GB" sz="2000">
                <a:latin typeface="Arial" charset="0"/>
                <a:ea typeface="Microsoft YaHei" charset="-122"/>
              </a:rPr>
              <a:t>actually improving performance rather than reducing it. Naturally, the preferred way would be for the compiler to treat </a:t>
            </a:r>
            <a:r>
              <a:rPr lang="en-GB" sz="2000">
                <a:solidFill>
                  <a:srgbClr val="00AE00"/>
                </a:solidFill>
                <a:latin typeface="Arial" charset="0"/>
                <a:ea typeface="Microsoft YaHei" charset="-122"/>
              </a:rPr>
              <a:t>saturate</a:t>
            </a:r>
            <a:r>
              <a:rPr lang="en-GB" sz="2000">
                <a:latin typeface="Arial" charset="0"/>
                <a:ea typeface="Microsoft YaHei" charset="-122"/>
              </a:rPr>
              <a:t>() as a first-class citizen rather than as a sequence of max and min, which would have avoided this problem in the first place.</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63EC0AC8-7945-404A-8C7E-2531DC207F48}" type="slidenum">
              <a:rPr lang="en-GB"/>
              <a:pPr/>
              <a:t>27</a:t>
            </a:fld>
            <a:endParaRPr lang="en-GB"/>
          </a:p>
        </p:txBody>
      </p:sp>
      <p:sp>
        <p:nvSpPr>
          <p:cNvPr id="77825" name="Rectangle 1"/>
          <p:cNvSpPr txBox="1">
            <a:spLocks noGrp="1" noRot="1" noChangeAspect="1" noChangeArrowheads="1"/>
          </p:cNvSpPr>
          <p:nvPr>
            <p:ph type="sldImg"/>
          </p:nvPr>
        </p:nvSpPr>
        <p:spPr bwMode="auto">
          <a:xfrm>
            <a:off x="217488" y="812800"/>
            <a:ext cx="7123112" cy="4008438"/>
          </a:xfrm>
          <a:prstGeom prst="rect">
            <a:avLst/>
          </a:prstGeom>
          <a:solidFill>
            <a:srgbClr val="FFFFFF"/>
          </a:solidFill>
          <a:ln>
            <a:solidFill>
              <a:srgbClr val="000000"/>
            </a:solidFill>
            <a:miter lim="800000"/>
            <a:headEnd/>
            <a:tailEnd/>
          </a:ln>
        </p:spPr>
      </p:sp>
      <p:sp>
        <p:nvSpPr>
          <p:cNvPr id="77826" name="Text Box 2"/>
          <p:cNvSpPr txBox="1">
            <a:spLocks noGrp="1" noChangeArrowheads="1"/>
          </p:cNvSpPr>
          <p:nvPr>
            <p:ph type="body" idx="1"/>
          </p:nvPr>
        </p:nvSpPr>
        <p:spPr bwMode="auto">
          <a:xfrm>
            <a:off x="755650" y="5078413"/>
            <a:ext cx="6048375" cy="4811712"/>
          </a:xfrm>
          <a:prstGeom prst="rect">
            <a:avLst/>
          </a:prstGeom>
          <a:noFill/>
          <a:ln cap="flat">
            <a:round/>
            <a:headEnd/>
            <a:tailEnd/>
          </a:ln>
        </p:spPr>
        <p:txBody>
          <a:bodyPr lIns="0" tIns="17640" rIns="0" bIns="0"/>
          <a:lstStyle/>
          <a:p>
            <a:pPr eaLnBrk="1">
              <a:lnSpc>
                <a:spcPct val="93000"/>
              </a:lnSpc>
              <a:spcBef>
                <a:spcPct val="0"/>
              </a:spcBef>
              <a:spcAft>
                <a:spcPts val="850"/>
              </a:spcAft>
              <a:tabLst>
                <a:tab pos="723900" algn="l"/>
                <a:tab pos="1447800" algn="l"/>
                <a:tab pos="2171700" algn="l"/>
                <a:tab pos="2895600" algn="l"/>
                <a:tab pos="3619500" algn="l"/>
                <a:tab pos="4343400" algn="l"/>
                <a:tab pos="5067300" algn="l"/>
                <a:tab pos="5791200" algn="l"/>
              </a:tabLst>
            </a:pPr>
            <a:r>
              <a:rPr lang="en-GB" sz="2000">
                <a:solidFill>
                  <a:srgbClr val="00AE00"/>
                </a:solidFill>
                <a:latin typeface="Arial" charset="0"/>
                <a:ea typeface="Microsoft YaHei" charset="-122"/>
              </a:rPr>
              <a:t>sqrt</a:t>
            </a:r>
            <a:r>
              <a:rPr lang="en-GB" sz="2000">
                <a:latin typeface="Arial" charset="0"/>
                <a:ea typeface="Microsoft YaHei" charset="-122"/>
              </a:rPr>
              <a:t>() maps to a single instruction on DX10+ HW. Current-gen consoles do not have it, so it will be implemented as </a:t>
            </a:r>
            <a:r>
              <a:rPr lang="en-GB" sz="2000">
                <a:solidFill>
                  <a:srgbClr val="00AE00"/>
                </a:solidFill>
                <a:latin typeface="Arial" charset="0"/>
                <a:ea typeface="Microsoft YaHei" charset="-122"/>
              </a:rPr>
              <a:t>rcp</a:t>
            </a:r>
            <a:r>
              <a:rPr lang="en-GB" sz="2000">
                <a:latin typeface="Arial" charset="0"/>
                <a:ea typeface="Microsoft YaHei" charset="-122"/>
              </a:rPr>
              <a:t>(</a:t>
            </a:r>
            <a:r>
              <a:rPr lang="en-GB" sz="2000">
                <a:solidFill>
                  <a:srgbClr val="00AE00"/>
                </a:solidFill>
                <a:latin typeface="Arial" charset="0"/>
                <a:ea typeface="Microsoft YaHei" charset="-122"/>
              </a:rPr>
              <a:t>rsqrt</a:t>
            </a:r>
            <a:r>
              <a:rPr lang="en-GB" sz="2000">
                <a:latin typeface="Arial" charset="0"/>
                <a:ea typeface="Microsoft YaHei" charset="-122"/>
              </a:rPr>
              <a:t>(x)). Note that implementing </a:t>
            </a:r>
            <a:r>
              <a:rPr lang="en-GB" sz="2000">
                <a:solidFill>
                  <a:srgbClr val="00AE00"/>
                </a:solidFill>
                <a:latin typeface="Arial" charset="0"/>
                <a:ea typeface="Microsoft YaHei" charset="-122"/>
              </a:rPr>
              <a:t>sqrt</a:t>
            </a:r>
            <a:r>
              <a:rPr lang="en-GB" sz="2000">
                <a:latin typeface="Arial" charset="0"/>
                <a:ea typeface="Microsoft YaHei" charset="-122"/>
              </a:rPr>
              <a:t>(x) as x * </a:t>
            </a:r>
            <a:r>
              <a:rPr lang="en-GB" sz="2000">
                <a:solidFill>
                  <a:srgbClr val="00AE00"/>
                </a:solidFill>
                <a:latin typeface="Arial" charset="0"/>
                <a:ea typeface="Microsoft YaHei" charset="-122"/>
              </a:rPr>
              <a:t>rsqrt</a:t>
            </a:r>
            <a:r>
              <a:rPr lang="en-GB" sz="2000">
                <a:latin typeface="Arial" charset="0"/>
                <a:ea typeface="Microsoft YaHei" charset="-122"/>
              </a:rPr>
              <a:t>(x) typically is preferable to calling </a:t>
            </a:r>
            <a:r>
              <a:rPr lang="en-GB" sz="2000">
                <a:solidFill>
                  <a:srgbClr val="00AE00"/>
                </a:solidFill>
                <a:latin typeface="Arial" charset="0"/>
                <a:ea typeface="Microsoft YaHei" charset="-122"/>
              </a:rPr>
              <a:t>sqrt</a:t>
            </a:r>
            <a:r>
              <a:rPr lang="en-GB" sz="2000">
                <a:latin typeface="Arial" charset="0"/>
                <a:ea typeface="Microsoft YaHei" charset="-122"/>
              </a:rPr>
              <a:t>(x) on these platforms, whereas on DX10+ GPUs you should prefer just calling </a:t>
            </a:r>
            <a:r>
              <a:rPr lang="en-GB" sz="2000">
                <a:solidFill>
                  <a:srgbClr val="00AE00"/>
                </a:solidFill>
                <a:latin typeface="Arial" charset="0"/>
                <a:ea typeface="Microsoft YaHei" charset="-122"/>
              </a:rPr>
              <a:t>sqrt</a:t>
            </a:r>
            <a:r>
              <a:rPr lang="en-GB" sz="2000">
                <a:latin typeface="Arial" charset="0"/>
                <a:ea typeface="Microsoft YaHei" charset="-122"/>
              </a:rPr>
              <a:t>(x).</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C9A8FCD2-AFD9-4D23-A697-04002E98E313}" type="slidenum">
              <a:rPr lang="en-GB"/>
              <a:pPr/>
              <a:t>28</a:t>
            </a:fld>
            <a:endParaRPr lang="en-GB"/>
          </a:p>
        </p:txBody>
      </p:sp>
      <p:sp>
        <p:nvSpPr>
          <p:cNvPr id="78849" name="Rectangle 1"/>
          <p:cNvSpPr txBox="1">
            <a:spLocks noGrp="1" noRot="1" noChangeAspect="1" noChangeArrowheads="1"/>
          </p:cNvSpPr>
          <p:nvPr>
            <p:ph type="sldImg"/>
          </p:nvPr>
        </p:nvSpPr>
        <p:spPr bwMode="auto">
          <a:xfrm>
            <a:off x="217488" y="812800"/>
            <a:ext cx="7123112" cy="4008438"/>
          </a:xfrm>
          <a:prstGeom prst="rect">
            <a:avLst/>
          </a:prstGeom>
          <a:solidFill>
            <a:srgbClr val="FFFFFF"/>
          </a:solidFill>
          <a:ln>
            <a:solidFill>
              <a:srgbClr val="000000"/>
            </a:solidFill>
            <a:miter lim="800000"/>
            <a:headEnd/>
            <a:tailEnd/>
          </a:ln>
        </p:spPr>
      </p:sp>
      <p:sp>
        <p:nvSpPr>
          <p:cNvPr id="78850" name="Text Box 2"/>
          <p:cNvSpPr txBox="1">
            <a:spLocks noGrp="1" noChangeArrowheads="1"/>
          </p:cNvSpPr>
          <p:nvPr>
            <p:ph type="body" idx="1"/>
          </p:nvPr>
        </p:nvSpPr>
        <p:spPr bwMode="auto">
          <a:xfrm>
            <a:off x="755650" y="5078413"/>
            <a:ext cx="6048375" cy="4811712"/>
          </a:xfrm>
          <a:prstGeom prst="rect">
            <a:avLst/>
          </a:prstGeom>
          <a:noFill/>
          <a:ln cap="flat">
            <a:round/>
            <a:headEnd/>
            <a:tailEnd/>
          </a:ln>
        </p:spPr>
        <p:txBody>
          <a:bodyPr lIns="0" tIns="17640" rIns="0" bIns="0"/>
          <a:lstStyle/>
          <a:p>
            <a:pPr eaLnBrk="1">
              <a:lnSpc>
                <a:spcPct val="93000"/>
              </a:lnSpc>
              <a:spcBef>
                <a:spcPct val="0"/>
              </a:spcBef>
              <a:spcAft>
                <a:spcPts val="850"/>
              </a:spcAft>
              <a:tabLst>
                <a:tab pos="723900" algn="l"/>
                <a:tab pos="1447800" algn="l"/>
                <a:tab pos="2171700" algn="l"/>
                <a:tab pos="2895600" algn="l"/>
                <a:tab pos="3619500" algn="l"/>
                <a:tab pos="4343400" algn="l"/>
                <a:tab pos="5067300" algn="l"/>
                <a:tab pos="5791200" algn="l"/>
              </a:tabLst>
            </a:pPr>
            <a:r>
              <a:rPr lang="en-GB" sz="2000">
                <a:latin typeface="Arial" charset="0"/>
                <a:ea typeface="Microsoft YaHei" charset="-122"/>
              </a:rPr>
              <a:t>Conditional assignment is fast on all GPUs since the dawn of time. There is rarely a good reason to use </a:t>
            </a:r>
            <a:r>
              <a:rPr lang="en-GB" sz="2000">
                <a:solidFill>
                  <a:srgbClr val="00AE00"/>
                </a:solidFill>
                <a:latin typeface="Arial" charset="0"/>
                <a:ea typeface="Microsoft YaHei" charset="-122"/>
              </a:rPr>
              <a:t>sign</a:t>
            </a:r>
            <a:r>
              <a:rPr lang="en-GB" sz="2000">
                <a:latin typeface="Arial" charset="0"/>
                <a:ea typeface="Microsoft YaHei" charset="-122"/>
              </a:rPr>
              <a:t>(), or for that matter </a:t>
            </a:r>
            <a:r>
              <a:rPr lang="en-GB" sz="2000">
                <a:solidFill>
                  <a:srgbClr val="00AE00"/>
                </a:solidFill>
                <a:latin typeface="Arial" charset="0"/>
                <a:ea typeface="Microsoft YaHei" charset="-122"/>
              </a:rPr>
              <a:t>step</a:t>
            </a:r>
            <a:r>
              <a:rPr lang="en-GB" sz="2000">
                <a:latin typeface="Arial" charset="0"/>
                <a:ea typeface="Microsoft YaHei" charset="-122"/>
              </a:rPr>
              <a:t>(). A conditional assignment is not only faster, but is often also more readable.</a:t>
            </a:r>
          </a:p>
          <a:p>
            <a:pPr eaLnBrk="1">
              <a:lnSpc>
                <a:spcPct val="93000"/>
              </a:lnSpc>
              <a:spcBef>
                <a:spcPct val="0"/>
              </a:spcBef>
              <a:spcAft>
                <a:spcPts val="850"/>
              </a:spcAft>
              <a:tabLst>
                <a:tab pos="723900" algn="l"/>
                <a:tab pos="1447800" algn="l"/>
                <a:tab pos="2171700" algn="l"/>
                <a:tab pos="2895600" algn="l"/>
                <a:tab pos="3619500" algn="l"/>
                <a:tab pos="4343400" algn="l"/>
                <a:tab pos="5067300" algn="l"/>
                <a:tab pos="5791200" algn="l"/>
              </a:tabLst>
            </a:pPr>
            <a:r>
              <a:rPr lang="en-GB" sz="2000">
                <a:latin typeface="Arial" charset="0"/>
                <a:ea typeface="Microsoft YaHei" charset="-122"/>
              </a:rPr>
              <a:t>Trigonometric functions are OK. There are valid use cases, but working with angles is often a sign that you didn't work out the math all the way through. There could be a more elegant and faster solution using say a dot-product.</a:t>
            </a:r>
          </a:p>
          <a:p>
            <a:pPr eaLnBrk="1">
              <a:lnSpc>
                <a:spcPct val="93000"/>
              </a:lnSpc>
              <a:spcBef>
                <a:spcPct val="0"/>
              </a:spcBef>
              <a:spcAft>
                <a:spcPts val="850"/>
              </a:spcAft>
              <a:tabLst>
                <a:tab pos="723900" algn="l"/>
                <a:tab pos="1447800" algn="l"/>
                <a:tab pos="2171700" algn="l"/>
                <a:tab pos="2895600" algn="l"/>
                <a:tab pos="3619500" algn="l"/>
                <a:tab pos="4343400" algn="l"/>
                <a:tab pos="5067300" algn="l"/>
                <a:tab pos="5791200" algn="l"/>
              </a:tabLst>
            </a:pPr>
            <a:r>
              <a:rPr lang="en-GB" sz="2000">
                <a:latin typeface="Arial" charset="0"/>
                <a:ea typeface="Microsoft YaHei" charset="-122"/>
              </a:rPr>
              <a:t>Inverse trigonometric functions are almost guaranteed a sign that you're doing it wrong. Degrees? Get out of here!</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022BE0E-3FD7-40FB-9DFE-2DFFA8DF395C}" type="slidenum">
              <a:rPr lang="en-GB"/>
              <a:pPr/>
              <a:t>29</a:t>
            </a:fld>
            <a:endParaRPr lang="en-GB"/>
          </a:p>
        </p:txBody>
      </p:sp>
      <p:sp>
        <p:nvSpPr>
          <p:cNvPr id="79873" name="Rectangle 1"/>
          <p:cNvSpPr txBox="1">
            <a:spLocks noGrp="1" noRot="1" noChangeAspect="1" noChangeArrowheads="1"/>
          </p:cNvSpPr>
          <p:nvPr>
            <p:ph type="sldImg"/>
          </p:nvPr>
        </p:nvSpPr>
        <p:spPr bwMode="auto">
          <a:xfrm>
            <a:off x="217488" y="812800"/>
            <a:ext cx="7123112" cy="4008438"/>
          </a:xfrm>
          <a:prstGeom prst="rect">
            <a:avLst/>
          </a:prstGeom>
          <a:solidFill>
            <a:srgbClr val="FFFFFF"/>
          </a:solidFill>
          <a:ln>
            <a:solidFill>
              <a:srgbClr val="000000"/>
            </a:solidFill>
            <a:miter lim="800000"/>
            <a:headEnd/>
            <a:tailEnd/>
          </a:ln>
        </p:spPr>
      </p:sp>
      <p:sp>
        <p:nvSpPr>
          <p:cNvPr id="79874" name="Text Box 2"/>
          <p:cNvSpPr txBox="1">
            <a:spLocks noGrp="1" noChangeArrowheads="1"/>
          </p:cNvSpPr>
          <p:nvPr>
            <p:ph type="body" idx="1"/>
          </p:nvPr>
        </p:nvSpPr>
        <p:spPr bwMode="auto">
          <a:xfrm>
            <a:off x="755650" y="5078413"/>
            <a:ext cx="6048375" cy="4811712"/>
          </a:xfrm>
          <a:prstGeom prst="rect">
            <a:avLst/>
          </a:prstGeom>
          <a:noFill/>
          <a:ln cap="flat">
            <a:round/>
            <a:headEnd/>
            <a:tailEnd/>
          </a:ln>
        </p:spPr>
        <p:txBody>
          <a:bodyPr lIns="0" tIns="17640" rIns="0" bIns="0"/>
          <a:lstStyle/>
          <a:p>
            <a:pPr eaLnBrk="1">
              <a:lnSpc>
                <a:spcPct val="93000"/>
              </a:lnSpc>
              <a:spcBef>
                <a:spcPct val="0"/>
              </a:spcBef>
              <a:spcAft>
                <a:spcPts val="850"/>
              </a:spcAft>
              <a:tabLst>
                <a:tab pos="723900" algn="l"/>
                <a:tab pos="1447800" algn="l"/>
                <a:tab pos="2171700" algn="l"/>
                <a:tab pos="2895600" algn="l"/>
                <a:tab pos="3619500" algn="l"/>
                <a:tab pos="4343400" algn="l"/>
                <a:tab pos="5067300" algn="l"/>
                <a:tab pos="5791200" algn="l"/>
              </a:tabLst>
            </a:pPr>
            <a:r>
              <a:rPr lang="en-GB" sz="2000">
                <a:latin typeface="Arial" charset="0"/>
                <a:ea typeface="Microsoft YaHei" charset="-122"/>
              </a:rPr>
              <a:t>A w value of 1.0f is a very common case. This ought to be written explicitly in the shader for the benefit of the shader compiler, rather than relying on implicit 1.0f from the vertex fetch. Unfortunately, it doesn't boil down to MAD-MAD-MAD by default. With </a:t>
            </a:r>
            <a:r>
              <a:rPr lang="en-GB" sz="2000">
                <a:solidFill>
                  <a:srgbClr val="00AE00"/>
                </a:solidFill>
                <a:latin typeface="Arial" charset="0"/>
                <a:ea typeface="Microsoft YaHei" charset="-122"/>
              </a:rPr>
              <a:t>mul</a:t>
            </a:r>
            <a:r>
              <a:rPr lang="en-GB" sz="2000">
                <a:latin typeface="Arial" charset="0"/>
                <a:ea typeface="Microsoft YaHei" charset="-122"/>
              </a:rPr>
              <a:t>() decomposed and a few parentheses it can be achieved though. You could roll it into your own </a:t>
            </a:r>
            <a:r>
              <a:rPr lang="en-GB" sz="2000">
                <a:solidFill>
                  <a:srgbClr val="00AE00"/>
                </a:solidFill>
                <a:latin typeface="Arial" charset="0"/>
                <a:ea typeface="Microsoft YaHei" charset="-122"/>
              </a:rPr>
              <a:t>mul</a:t>
            </a:r>
            <a:r>
              <a:rPr lang="en-GB" sz="2000">
                <a:latin typeface="Arial" charset="0"/>
                <a:ea typeface="Microsoft YaHei" charset="-122"/>
              </a:rPr>
              <a:t>()-like function for readability.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8E37D79-2A4A-4021-8BF4-0789B37DE7AD}" type="slidenum">
              <a:rPr lang="en-GB"/>
              <a:pPr/>
              <a:t>3</a:t>
            </a:fld>
            <a:endParaRPr lang="en-GB"/>
          </a:p>
        </p:txBody>
      </p:sp>
      <p:sp>
        <p:nvSpPr>
          <p:cNvPr id="53249" name="Rectangle 1"/>
          <p:cNvSpPr txBox="1">
            <a:spLocks noGrp="1" noRot="1" noChangeAspect="1" noChangeArrowheads="1"/>
          </p:cNvSpPr>
          <p:nvPr>
            <p:ph type="sldImg"/>
          </p:nvPr>
        </p:nvSpPr>
        <p:spPr bwMode="auto">
          <a:xfrm>
            <a:off x="217488" y="812800"/>
            <a:ext cx="7123112" cy="4008438"/>
          </a:xfrm>
          <a:prstGeom prst="rect">
            <a:avLst/>
          </a:prstGeom>
          <a:solidFill>
            <a:srgbClr val="FFFFFF"/>
          </a:solidFill>
          <a:ln>
            <a:solidFill>
              <a:srgbClr val="000000"/>
            </a:solidFill>
            <a:miter lim="800000"/>
            <a:headEnd/>
            <a:tailEnd/>
          </a:ln>
        </p:spPr>
      </p:sp>
      <p:sp>
        <p:nvSpPr>
          <p:cNvPr id="53250" name="Rectangle 2"/>
          <p:cNvSpPr txBox="1">
            <a:spLocks noGrp="1" noChangeArrowheads="1"/>
          </p:cNvSpPr>
          <p:nvPr>
            <p:ph type="body" idx="1"/>
          </p:nvPr>
        </p:nvSpPr>
        <p:spPr bwMode="auto">
          <a:xfrm>
            <a:off x="755650" y="5078413"/>
            <a:ext cx="6048375" cy="481171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60846657-0E36-4783-B69F-DE359FC76DC3}" type="slidenum">
              <a:rPr lang="en-GB"/>
              <a:pPr/>
              <a:t>30</a:t>
            </a:fld>
            <a:endParaRPr lang="en-GB"/>
          </a:p>
        </p:txBody>
      </p:sp>
      <p:sp>
        <p:nvSpPr>
          <p:cNvPr id="80897" name="Rectangle 1"/>
          <p:cNvSpPr txBox="1">
            <a:spLocks noGrp="1" noRot="1" noChangeAspect="1" noChangeArrowheads="1"/>
          </p:cNvSpPr>
          <p:nvPr>
            <p:ph type="sldImg"/>
          </p:nvPr>
        </p:nvSpPr>
        <p:spPr bwMode="auto">
          <a:xfrm>
            <a:off x="217488" y="812800"/>
            <a:ext cx="7123112" cy="4008438"/>
          </a:xfrm>
          <a:prstGeom prst="rect">
            <a:avLst/>
          </a:prstGeom>
          <a:solidFill>
            <a:srgbClr val="FFFFFF"/>
          </a:solidFill>
          <a:ln>
            <a:solidFill>
              <a:srgbClr val="000000"/>
            </a:solidFill>
            <a:miter lim="800000"/>
            <a:headEnd/>
            <a:tailEnd/>
          </a:ln>
        </p:spPr>
      </p:sp>
      <p:sp>
        <p:nvSpPr>
          <p:cNvPr id="80898" name="Text Box 2"/>
          <p:cNvSpPr txBox="1">
            <a:spLocks noGrp="1" noChangeArrowheads="1"/>
          </p:cNvSpPr>
          <p:nvPr>
            <p:ph type="body" idx="1"/>
          </p:nvPr>
        </p:nvSpPr>
        <p:spPr bwMode="auto">
          <a:xfrm>
            <a:off x="755650" y="5078413"/>
            <a:ext cx="6048375" cy="4811712"/>
          </a:xfrm>
          <a:prstGeom prst="rect">
            <a:avLst/>
          </a:prstGeom>
          <a:noFill/>
          <a:ln cap="flat">
            <a:round/>
            <a:headEnd/>
            <a:tailEnd/>
          </a:ln>
        </p:spPr>
        <p:txBody>
          <a:bodyPr lIns="0" tIns="17640" rIns="0" bIns="0"/>
          <a:lstStyle/>
          <a:p>
            <a:pPr eaLnBrk="1">
              <a:lnSpc>
                <a:spcPct val="93000"/>
              </a:lnSpc>
              <a:spcBef>
                <a:spcPct val="0"/>
              </a:spcBef>
              <a:spcAft>
                <a:spcPts val="850"/>
              </a:spcAft>
              <a:tabLst>
                <a:tab pos="723900" algn="l"/>
                <a:tab pos="1447800" algn="l"/>
                <a:tab pos="2171700" algn="l"/>
                <a:tab pos="2895600" algn="l"/>
                <a:tab pos="3619500" algn="l"/>
                <a:tab pos="4343400" algn="l"/>
                <a:tab pos="5067300" algn="l"/>
                <a:tab pos="5791200" algn="l"/>
              </a:tabLst>
            </a:pPr>
            <a:r>
              <a:rPr lang="en-GB" sz="2000">
                <a:latin typeface="Arial" charset="0"/>
                <a:ea typeface="Microsoft YaHei" charset="-122"/>
              </a:rPr>
              <a:t>Note that the number of instruction slots did not decrease due to a read-port limitation on constants on the HW. However, we freed up lanes that can be used for other work. In realistic cases the shader will end up using fewer instruction slots and run faster as those freed up lanes will be filled with other work.</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87D490BA-6EA1-4825-9750-F1EBCF008556}" type="slidenum">
              <a:rPr lang="en-GB"/>
              <a:pPr/>
              <a:t>31</a:t>
            </a:fld>
            <a:endParaRPr lang="en-GB"/>
          </a:p>
        </p:txBody>
      </p:sp>
      <p:sp>
        <p:nvSpPr>
          <p:cNvPr id="81921" name="Rectangle 1"/>
          <p:cNvSpPr txBox="1">
            <a:spLocks noGrp="1" noRot="1" noChangeAspect="1" noChangeArrowheads="1"/>
          </p:cNvSpPr>
          <p:nvPr>
            <p:ph type="sldImg"/>
          </p:nvPr>
        </p:nvSpPr>
        <p:spPr bwMode="auto">
          <a:xfrm>
            <a:off x="217488" y="812800"/>
            <a:ext cx="7123112" cy="4008438"/>
          </a:xfrm>
          <a:prstGeom prst="rect">
            <a:avLst/>
          </a:prstGeom>
          <a:solidFill>
            <a:srgbClr val="FFFFFF"/>
          </a:solidFill>
          <a:ln>
            <a:solidFill>
              <a:srgbClr val="000000"/>
            </a:solidFill>
            <a:miter lim="800000"/>
            <a:headEnd/>
            <a:tailEnd/>
          </a:ln>
        </p:spPr>
      </p:sp>
      <p:sp>
        <p:nvSpPr>
          <p:cNvPr id="81922" name="Text Box 2"/>
          <p:cNvSpPr txBox="1">
            <a:spLocks noGrp="1" noChangeArrowheads="1"/>
          </p:cNvSpPr>
          <p:nvPr>
            <p:ph type="body" idx="1"/>
          </p:nvPr>
        </p:nvSpPr>
        <p:spPr bwMode="auto">
          <a:xfrm>
            <a:off x="809625" y="5089525"/>
            <a:ext cx="6048375" cy="4811713"/>
          </a:xfrm>
          <a:prstGeom prst="rect">
            <a:avLst/>
          </a:prstGeom>
          <a:noFill/>
          <a:ln cap="flat">
            <a:round/>
            <a:headEnd/>
            <a:tailEnd/>
          </a:ln>
        </p:spPr>
        <p:txBody>
          <a:bodyPr lIns="0" tIns="17640" rIns="0" bIns="0"/>
          <a:lstStyle/>
          <a:p>
            <a:pPr eaLnBrk="1">
              <a:lnSpc>
                <a:spcPct val="93000"/>
              </a:lnSpc>
              <a:spcBef>
                <a:spcPct val="0"/>
              </a:spcBef>
              <a:spcAft>
                <a:spcPts val="850"/>
              </a:spcAft>
              <a:tabLst>
                <a:tab pos="723900" algn="l"/>
                <a:tab pos="1447800" algn="l"/>
                <a:tab pos="2171700" algn="l"/>
                <a:tab pos="2895600" algn="l"/>
                <a:tab pos="3619500" algn="l"/>
                <a:tab pos="4343400" algn="l"/>
                <a:tab pos="5067300" algn="l"/>
                <a:tab pos="5791200" algn="l"/>
              </a:tabLst>
            </a:pPr>
            <a:r>
              <a:rPr lang="en-GB" sz="2000">
                <a:latin typeface="Arial" charset="0"/>
                <a:ea typeface="Microsoft YaHei" charset="-122"/>
              </a:rPr>
              <a:t>Here we are converting a screen-space texture coordinate and depth value into a world-space coordinate, which is then used for computing a light vector. These transforms can be merged into the same matrix. Naturally chained matrix transforms can also be merged into the same matrix. We have had real shaders where merging the transforms ended up more than doubling the performance.</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BC634634-1D66-4201-B667-56115040D8BD}" type="slidenum">
              <a:rPr lang="en-GB"/>
              <a:pPr/>
              <a:t>32</a:t>
            </a:fld>
            <a:endParaRPr lang="en-GB"/>
          </a:p>
        </p:txBody>
      </p:sp>
      <p:sp>
        <p:nvSpPr>
          <p:cNvPr id="82945" name="Rectangle 1"/>
          <p:cNvSpPr txBox="1">
            <a:spLocks noGrp="1" noRot="1" noChangeAspect="1" noChangeArrowheads="1"/>
          </p:cNvSpPr>
          <p:nvPr>
            <p:ph type="sldImg"/>
          </p:nvPr>
        </p:nvSpPr>
        <p:spPr bwMode="auto">
          <a:xfrm>
            <a:off x="217488" y="812800"/>
            <a:ext cx="7123112" cy="4008438"/>
          </a:xfrm>
          <a:prstGeom prst="rect">
            <a:avLst/>
          </a:prstGeom>
          <a:solidFill>
            <a:srgbClr val="FFFFFF"/>
          </a:solidFill>
          <a:ln>
            <a:solidFill>
              <a:srgbClr val="000000"/>
            </a:solidFill>
            <a:miter lim="800000"/>
            <a:headEnd/>
            <a:tailEnd/>
          </a:ln>
        </p:spPr>
      </p:sp>
      <p:sp>
        <p:nvSpPr>
          <p:cNvPr id="82946" name="Text Box 2"/>
          <p:cNvSpPr txBox="1">
            <a:spLocks noGrp="1" noChangeArrowheads="1"/>
          </p:cNvSpPr>
          <p:nvPr>
            <p:ph type="body" idx="1"/>
          </p:nvPr>
        </p:nvSpPr>
        <p:spPr bwMode="auto">
          <a:xfrm>
            <a:off x="755650" y="5078413"/>
            <a:ext cx="6048375" cy="4811712"/>
          </a:xfrm>
          <a:prstGeom prst="rect">
            <a:avLst/>
          </a:prstGeom>
          <a:noFill/>
          <a:ln cap="flat">
            <a:round/>
            <a:headEnd/>
            <a:tailEnd/>
          </a:ln>
        </p:spPr>
        <p:txBody>
          <a:bodyPr lIns="0" tIns="17640" rIns="0" bIns="0"/>
          <a:lstStyle/>
          <a:p>
            <a:pPr eaLnBrk="1">
              <a:lnSpc>
                <a:spcPct val="93000"/>
              </a:lnSpc>
              <a:spcBef>
                <a:spcPct val="0"/>
              </a:spcBef>
              <a:spcAft>
                <a:spcPts val="850"/>
              </a:spcAft>
              <a:tabLst>
                <a:tab pos="723900" algn="l"/>
                <a:tab pos="1447800" algn="l"/>
                <a:tab pos="2171700" algn="l"/>
                <a:tab pos="2895600" algn="l"/>
                <a:tab pos="3619500" algn="l"/>
                <a:tab pos="4343400" algn="l"/>
                <a:tab pos="5067300" algn="l"/>
                <a:tab pos="5791200" algn="l"/>
              </a:tabLst>
            </a:pPr>
            <a:r>
              <a:rPr lang="en-GB" sz="2000">
                <a:latin typeface="Arial" charset="0"/>
                <a:ea typeface="Microsoft YaHei" charset="-122"/>
              </a:rPr>
              <a:t>All NVIDIA DX10+ GPUs are scalar based.</a:t>
            </a:r>
          </a:p>
          <a:p>
            <a:pPr eaLnBrk="1">
              <a:lnSpc>
                <a:spcPct val="93000"/>
              </a:lnSpc>
              <a:spcBef>
                <a:spcPct val="0"/>
              </a:spcBef>
              <a:spcAft>
                <a:spcPts val="850"/>
              </a:spcAft>
              <a:tabLst>
                <a:tab pos="723900" algn="l"/>
                <a:tab pos="1447800" algn="l"/>
                <a:tab pos="2171700" algn="l"/>
                <a:tab pos="2895600" algn="l"/>
                <a:tab pos="3619500" algn="l"/>
                <a:tab pos="4343400" algn="l"/>
                <a:tab pos="5067300" algn="l"/>
                <a:tab pos="5791200" algn="l"/>
              </a:tabLst>
            </a:pPr>
            <a:r>
              <a:rPr lang="en-GB" sz="2000">
                <a:latin typeface="Arial" charset="0"/>
                <a:ea typeface="Microsoft YaHei" charset="-122"/>
              </a:rPr>
              <a:t>AMDs GCN architecture (HD 7000 series) is scalar based. Earlier AMD DX10 and DX11 GPUs are VLIW.</a:t>
            </a:r>
          </a:p>
          <a:p>
            <a:pPr eaLnBrk="1">
              <a:lnSpc>
                <a:spcPct val="93000"/>
              </a:lnSpc>
              <a:spcBef>
                <a:spcPct val="0"/>
              </a:spcBef>
              <a:spcAft>
                <a:spcPts val="850"/>
              </a:spcAft>
              <a:tabLst>
                <a:tab pos="723900" algn="l"/>
                <a:tab pos="1447800" algn="l"/>
                <a:tab pos="2171700" algn="l"/>
                <a:tab pos="2895600" algn="l"/>
                <a:tab pos="3619500" algn="l"/>
                <a:tab pos="4343400" algn="l"/>
                <a:tab pos="5067300" algn="l"/>
                <a:tab pos="5791200" algn="l"/>
              </a:tabLst>
            </a:pPr>
            <a:r>
              <a:rPr lang="en-GB" sz="2000">
                <a:latin typeface="Arial" charset="0"/>
                <a:ea typeface="Microsoft YaHei" charset="-122"/>
              </a:rPr>
              <a:t>Both AMD and NVIDIA DX9-level GPUs are vector based. This includes PS3 and Xbox360.</a:t>
            </a:r>
          </a:p>
          <a:p>
            <a:pPr eaLnBrk="1">
              <a:lnSpc>
                <a:spcPct val="93000"/>
              </a:lnSpc>
              <a:spcBef>
                <a:spcPct val="0"/>
              </a:spcBef>
              <a:spcAft>
                <a:spcPts val="850"/>
              </a:spcAft>
              <a:tabLst>
                <a:tab pos="723900" algn="l"/>
                <a:tab pos="1447800" algn="l"/>
                <a:tab pos="2171700" algn="l"/>
                <a:tab pos="2895600" algn="l"/>
                <a:tab pos="3619500" algn="l"/>
                <a:tab pos="4343400" algn="l"/>
                <a:tab pos="5067300" algn="l"/>
                <a:tab pos="5791200" algn="l"/>
              </a:tabLst>
            </a:pPr>
            <a:endParaRPr lang="en-GB" sz="2000">
              <a:latin typeface="Arial" charset="0"/>
              <a:ea typeface="Microsoft YaHei" charset="-12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77412B1-AFF7-4556-82FE-C4FE7FEDC6CD}" type="slidenum">
              <a:rPr lang="en-GB"/>
              <a:pPr/>
              <a:t>33</a:t>
            </a:fld>
            <a:endParaRPr lang="en-GB"/>
          </a:p>
        </p:txBody>
      </p:sp>
      <p:sp>
        <p:nvSpPr>
          <p:cNvPr id="83969" name="Rectangle 1"/>
          <p:cNvSpPr txBox="1">
            <a:spLocks noGrp="1" noRot="1" noChangeAspect="1" noChangeArrowheads="1"/>
          </p:cNvSpPr>
          <p:nvPr>
            <p:ph type="sldImg"/>
          </p:nvPr>
        </p:nvSpPr>
        <p:spPr bwMode="auto">
          <a:xfrm>
            <a:off x="217488" y="812800"/>
            <a:ext cx="7123112" cy="4008438"/>
          </a:xfrm>
          <a:prstGeom prst="rect">
            <a:avLst/>
          </a:prstGeom>
          <a:solidFill>
            <a:srgbClr val="FFFFFF"/>
          </a:solidFill>
          <a:ln>
            <a:solidFill>
              <a:srgbClr val="000000"/>
            </a:solidFill>
            <a:miter lim="800000"/>
            <a:headEnd/>
            <a:tailEnd/>
          </a:ln>
        </p:spPr>
      </p:sp>
      <p:sp>
        <p:nvSpPr>
          <p:cNvPr id="83970" name="Text Box 2"/>
          <p:cNvSpPr txBox="1">
            <a:spLocks noGrp="1" noChangeArrowheads="1"/>
          </p:cNvSpPr>
          <p:nvPr>
            <p:ph type="body" idx="1"/>
          </p:nvPr>
        </p:nvSpPr>
        <p:spPr bwMode="auto">
          <a:xfrm>
            <a:off x="755650" y="5078413"/>
            <a:ext cx="6048375" cy="4811712"/>
          </a:xfrm>
          <a:prstGeom prst="rect">
            <a:avLst/>
          </a:prstGeom>
          <a:noFill/>
          <a:ln cap="flat">
            <a:round/>
            <a:headEnd/>
            <a:tailEnd/>
          </a:ln>
        </p:spPr>
        <p:txBody>
          <a:bodyPr lIns="0" tIns="17640" rIns="0" bIns="0"/>
          <a:lstStyle/>
          <a:p>
            <a:pPr eaLnBrk="1">
              <a:lnSpc>
                <a:spcPct val="93000"/>
              </a:lnSpc>
              <a:spcBef>
                <a:spcPct val="0"/>
              </a:spcBef>
              <a:spcAft>
                <a:spcPts val="850"/>
              </a:spcAft>
              <a:tabLst>
                <a:tab pos="723900" algn="l"/>
                <a:tab pos="1447800" algn="l"/>
                <a:tab pos="2171700" algn="l"/>
                <a:tab pos="2895600" algn="l"/>
                <a:tab pos="3619500" algn="l"/>
                <a:tab pos="4343400" algn="l"/>
                <a:tab pos="5067300" algn="l"/>
                <a:tab pos="5791200" algn="l"/>
              </a:tabLst>
            </a:pPr>
            <a:r>
              <a:rPr lang="en-GB" sz="2000">
                <a:solidFill>
                  <a:srgbClr val="00AE00"/>
                </a:solidFill>
                <a:latin typeface="Arial" charset="0"/>
                <a:ea typeface="Microsoft YaHei" charset="-122"/>
              </a:rPr>
              <a:t>normalize</a:t>
            </a:r>
            <a:r>
              <a:rPr lang="en-GB" sz="2000">
                <a:latin typeface="Arial" charset="0"/>
                <a:ea typeface="Microsoft YaHei" charset="-122"/>
              </a:rPr>
              <a:t>(), </a:t>
            </a:r>
            <a:r>
              <a:rPr lang="en-GB" sz="2000">
                <a:solidFill>
                  <a:srgbClr val="00AE00"/>
                </a:solidFill>
                <a:latin typeface="Arial" charset="0"/>
                <a:ea typeface="Microsoft YaHei" charset="-122"/>
              </a:rPr>
              <a:t>length</a:t>
            </a:r>
            <a:r>
              <a:rPr lang="en-GB" sz="2000">
                <a:latin typeface="Arial" charset="0"/>
                <a:ea typeface="Microsoft YaHei" charset="-122"/>
              </a:rPr>
              <a:t>(), </a:t>
            </a:r>
            <a:r>
              <a:rPr lang="en-GB" sz="2000">
                <a:solidFill>
                  <a:srgbClr val="00AE00"/>
                </a:solidFill>
                <a:latin typeface="Arial" charset="0"/>
                <a:ea typeface="Microsoft YaHei" charset="-122"/>
              </a:rPr>
              <a:t>distance</a:t>
            </a:r>
            <a:r>
              <a:rPr lang="en-GB" sz="2000">
                <a:latin typeface="Arial" charset="0"/>
                <a:ea typeface="Microsoft YaHei" charset="-122"/>
              </a:rPr>
              <a:t>() etc. all contain a </a:t>
            </a:r>
            <a:r>
              <a:rPr lang="en-GB" sz="2000">
                <a:solidFill>
                  <a:srgbClr val="00AE00"/>
                </a:solidFill>
                <a:latin typeface="Arial" charset="0"/>
                <a:ea typeface="Microsoft YaHei" charset="-122"/>
              </a:rPr>
              <a:t>dot</a:t>
            </a:r>
            <a:r>
              <a:rPr lang="en-GB" sz="2000">
                <a:latin typeface="Arial" charset="0"/>
                <a:ea typeface="Microsoft YaHei" charset="-122"/>
              </a:rPr>
              <a:t>() call. The compiler only generates one call if they match in code mixing these functions, but only for exact matches. For instance, if you have </a:t>
            </a:r>
            <a:r>
              <a:rPr lang="en-GB" sz="2000">
                <a:solidFill>
                  <a:srgbClr val="00AE00"/>
                </a:solidFill>
                <a:latin typeface="Arial" charset="0"/>
                <a:ea typeface="Microsoft YaHei" charset="-122"/>
              </a:rPr>
              <a:t>length</a:t>
            </a:r>
            <a:r>
              <a:rPr lang="en-GB" sz="2000">
                <a:latin typeface="Arial" charset="0"/>
                <a:ea typeface="Microsoft YaHei" charset="-122"/>
              </a:rPr>
              <a:t>(a – b) in your code, </a:t>
            </a:r>
            <a:r>
              <a:rPr lang="en-GB" sz="2000">
                <a:solidFill>
                  <a:srgbClr val="00AE00"/>
                </a:solidFill>
                <a:latin typeface="Arial" charset="0"/>
                <a:ea typeface="Microsoft YaHei" charset="-122"/>
              </a:rPr>
              <a:t>distance</a:t>
            </a:r>
            <a:r>
              <a:rPr lang="en-GB" sz="2000">
                <a:latin typeface="Arial" charset="0"/>
                <a:ea typeface="Microsoft YaHei" charset="-122"/>
              </a:rPr>
              <a:t>(a, b) will reuse the shared sub-expression, whereas for </a:t>
            </a:r>
            <a:r>
              <a:rPr lang="en-GB" sz="2000">
                <a:solidFill>
                  <a:srgbClr val="00AE00"/>
                </a:solidFill>
                <a:latin typeface="Arial" charset="0"/>
                <a:ea typeface="Microsoft YaHei" charset="-122"/>
              </a:rPr>
              <a:t>distance</a:t>
            </a:r>
            <a:r>
              <a:rPr lang="en-GB" sz="2000">
                <a:latin typeface="Arial" charset="0"/>
                <a:ea typeface="Microsoft YaHei" charset="-122"/>
              </a:rPr>
              <a:t>(b, a) it won't.</a:t>
            </a:r>
          </a:p>
          <a:p>
            <a:pPr eaLnBrk="1">
              <a:lnSpc>
                <a:spcPct val="93000"/>
              </a:lnSpc>
              <a:spcBef>
                <a:spcPct val="0"/>
              </a:spcBef>
              <a:spcAft>
                <a:spcPts val="850"/>
              </a:spcAft>
              <a:tabLst>
                <a:tab pos="723900" algn="l"/>
                <a:tab pos="1447800" algn="l"/>
                <a:tab pos="2171700" algn="l"/>
                <a:tab pos="2895600" algn="l"/>
                <a:tab pos="3619500" algn="l"/>
                <a:tab pos="4343400" algn="l"/>
                <a:tab pos="5067300" algn="l"/>
                <a:tab pos="5791200" algn="l"/>
              </a:tabLst>
            </a:pPr>
            <a:endParaRPr lang="en-GB" sz="2000">
              <a:latin typeface="Arial" charset="0"/>
              <a:ea typeface="Microsoft YaHei" charset="-122"/>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240517B-0359-4158-9B40-27BDE0396FBF}" type="slidenum">
              <a:rPr lang="en-GB"/>
              <a:pPr/>
              <a:t>34</a:t>
            </a:fld>
            <a:endParaRPr lang="en-GB"/>
          </a:p>
        </p:txBody>
      </p:sp>
      <p:sp>
        <p:nvSpPr>
          <p:cNvPr id="84993" name="Rectangle 1"/>
          <p:cNvSpPr txBox="1">
            <a:spLocks noGrp="1" noRot="1" noChangeAspect="1" noChangeArrowheads="1"/>
          </p:cNvSpPr>
          <p:nvPr>
            <p:ph type="sldImg"/>
          </p:nvPr>
        </p:nvSpPr>
        <p:spPr bwMode="auto">
          <a:xfrm>
            <a:off x="217488" y="812800"/>
            <a:ext cx="7123112" cy="4008438"/>
          </a:xfrm>
          <a:prstGeom prst="rect">
            <a:avLst/>
          </a:prstGeom>
          <a:solidFill>
            <a:srgbClr val="FFFFFF"/>
          </a:solidFill>
          <a:ln>
            <a:solidFill>
              <a:srgbClr val="000000"/>
            </a:solidFill>
            <a:miter lim="800000"/>
            <a:headEnd/>
            <a:tailEnd/>
          </a:ln>
        </p:spPr>
      </p:sp>
      <p:sp>
        <p:nvSpPr>
          <p:cNvPr id="84994" name="Text Box 2"/>
          <p:cNvSpPr txBox="1">
            <a:spLocks noGrp="1" noChangeArrowheads="1"/>
          </p:cNvSpPr>
          <p:nvPr>
            <p:ph type="body" idx="1"/>
          </p:nvPr>
        </p:nvSpPr>
        <p:spPr bwMode="auto">
          <a:xfrm>
            <a:off x="755650" y="5078413"/>
            <a:ext cx="6048375" cy="4811712"/>
          </a:xfrm>
          <a:prstGeom prst="rect">
            <a:avLst/>
          </a:prstGeom>
          <a:noFill/>
          <a:ln cap="flat">
            <a:round/>
            <a:headEnd/>
            <a:tailEnd/>
          </a:ln>
        </p:spPr>
        <p:txBody>
          <a:bodyPr lIns="0" tIns="17640" rIns="0" bIns="0"/>
          <a:lstStyle/>
          <a:p>
            <a:pPr eaLnBrk="1">
              <a:lnSpc>
                <a:spcPct val="93000"/>
              </a:lnSpc>
              <a:spcBef>
                <a:spcPct val="0"/>
              </a:spcBef>
              <a:spcAft>
                <a:spcPts val="850"/>
              </a:spcAft>
              <a:tabLst>
                <a:tab pos="723900" algn="l"/>
                <a:tab pos="1447800" algn="l"/>
                <a:tab pos="2171700" algn="l"/>
                <a:tab pos="2895600" algn="l"/>
                <a:tab pos="3619500" algn="l"/>
                <a:tab pos="4343400" algn="l"/>
                <a:tab pos="5067300" algn="l"/>
                <a:tab pos="5791200" algn="l"/>
              </a:tabLst>
            </a:pPr>
            <a:r>
              <a:rPr lang="en-GB" sz="2000">
                <a:latin typeface="Arial" charset="0"/>
                <a:ea typeface="Microsoft YaHei" charset="-122"/>
              </a:rPr>
              <a:t>Instead of </a:t>
            </a:r>
            <a:r>
              <a:rPr lang="en-GB" sz="2000">
                <a:solidFill>
                  <a:srgbClr val="00AE00"/>
                </a:solidFill>
                <a:latin typeface="Arial" charset="0"/>
                <a:ea typeface="Microsoft YaHei" charset="-122"/>
              </a:rPr>
              <a:t>normalize</a:t>
            </a:r>
            <a:r>
              <a:rPr lang="en-GB" sz="2000">
                <a:latin typeface="Arial" charset="0"/>
                <a:ea typeface="Microsoft YaHei" charset="-122"/>
              </a:rPr>
              <a:t>(), you could roll a normfactor() function that computes the scalar normalizing factor. Any other scalar factor that needs to go in there could then be multiplied into this factor before the final multiply with the vector.</a:t>
            </a:r>
          </a:p>
          <a:p>
            <a:pPr eaLnBrk="1">
              <a:lnSpc>
                <a:spcPct val="93000"/>
              </a:lnSpc>
              <a:spcBef>
                <a:spcPct val="0"/>
              </a:spcBef>
              <a:spcAft>
                <a:spcPts val="850"/>
              </a:spcAft>
              <a:tabLst>
                <a:tab pos="723900" algn="l"/>
                <a:tab pos="1447800" algn="l"/>
                <a:tab pos="2171700" algn="l"/>
                <a:tab pos="2895600" algn="l"/>
                <a:tab pos="3619500" algn="l"/>
                <a:tab pos="4343400" algn="l"/>
                <a:tab pos="5067300" algn="l"/>
                <a:tab pos="5791200" algn="l"/>
              </a:tabLst>
            </a:pPr>
            <a:r>
              <a:rPr lang="en-GB" sz="2000">
                <a:latin typeface="Arial" charset="0"/>
                <a:ea typeface="Microsoft YaHei" charset="-122"/>
              </a:rPr>
              <a:t>Double-check with PS3 if you support this platform as it has a built-in </a:t>
            </a:r>
            <a:r>
              <a:rPr lang="en-GB" sz="2000">
                <a:solidFill>
                  <a:srgbClr val="00AE00"/>
                </a:solidFill>
                <a:latin typeface="Arial" charset="0"/>
                <a:ea typeface="Microsoft YaHei" charset="-122"/>
              </a:rPr>
              <a:t>normalize</a:t>
            </a:r>
            <a:r>
              <a:rPr lang="en-GB" sz="2000">
                <a:latin typeface="Arial" charset="0"/>
                <a:ea typeface="Microsoft YaHei" charset="-122"/>
              </a:rPr>
              <a:t>() that could be faster, depending on lots of factors such as the phase of the moon and whether you passed any virgin blood on the command-line.</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66D8624F-A15A-4E64-B325-5F6A43B9D1E7}" type="slidenum">
              <a:rPr lang="en-GB"/>
              <a:pPr/>
              <a:t>35</a:t>
            </a:fld>
            <a:endParaRPr lang="en-GB"/>
          </a:p>
        </p:txBody>
      </p:sp>
      <p:sp>
        <p:nvSpPr>
          <p:cNvPr id="86017" name="Rectangle 1"/>
          <p:cNvSpPr txBox="1">
            <a:spLocks noGrp="1" noRot="1" noChangeAspect="1" noChangeArrowheads="1"/>
          </p:cNvSpPr>
          <p:nvPr>
            <p:ph type="sldImg"/>
          </p:nvPr>
        </p:nvSpPr>
        <p:spPr bwMode="auto">
          <a:xfrm>
            <a:off x="217488" y="812800"/>
            <a:ext cx="7123112" cy="4008438"/>
          </a:xfrm>
          <a:prstGeom prst="rect">
            <a:avLst/>
          </a:prstGeom>
          <a:solidFill>
            <a:srgbClr val="FFFFFF"/>
          </a:solidFill>
          <a:ln>
            <a:solidFill>
              <a:srgbClr val="000000"/>
            </a:solidFill>
            <a:miter lim="800000"/>
            <a:headEnd/>
            <a:tailEnd/>
          </a:ln>
        </p:spPr>
      </p:sp>
      <p:sp>
        <p:nvSpPr>
          <p:cNvPr id="86018" name="Text Box 2"/>
          <p:cNvSpPr txBox="1">
            <a:spLocks noGrp="1" noChangeArrowheads="1"/>
          </p:cNvSpPr>
          <p:nvPr>
            <p:ph type="body" idx="1"/>
          </p:nvPr>
        </p:nvSpPr>
        <p:spPr bwMode="auto">
          <a:xfrm>
            <a:off x="755650" y="5078413"/>
            <a:ext cx="6048375" cy="4811712"/>
          </a:xfrm>
          <a:prstGeom prst="rect">
            <a:avLst/>
          </a:prstGeom>
          <a:noFill/>
          <a:ln cap="flat">
            <a:round/>
            <a:headEnd/>
            <a:tailEnd/>
          </a:ln>
        </p:spPr>
        <p:txBody>
          <a:bodyPr lIns="0" tIns="17640" rIns="0" bIns="0"/>
          <a:lstStyle/>
          <a:p>
            <a:pPr eaLnBrk="1">
              <a:lnSpc>
                <a:spcPct val="93000"/>
              </a:lnSpc>
              <a:spcBef>
                <a:spcPct val="0"/>
              </a:spcBef>
              <a:spcAft>
                <a:spcPts val="850"/>
              </a:spcAft>
              <a:tabLst>
                <a:tab pos="723900" algn="l"/>
                <a:tab pos="1447800" algn="l"/>
                <a:tab pos="2171700" algn="l"/>
                <a:tab pos="2895600" algn="l"/>
                <a:tab pos="3619500" algn="l"/>
                <a:tab pos="4343400" algn="l"/>
                <a:tab pos="5067300" algn="l"/>
                <a:tab pos="5791200" algn="l"/>
              </a:tabLst>
            </a:pPr>
            <a:r>
              <a:rPr lang="en-GB" sz="2000" dirty="0">
                <a:latin typeface="Arial" charset="0"/>
                <a:ea typeface="Microsoft YaHei" charset="-122"/>
              </a:rPr>
              <a:t>The straightforward way </a:t>
            </a:r>
            <a:r>
              <a:rPr lang="en-GB" sz="2000" dirty="0" smtClean="0">
                <a:latin typeface="Arial" charset="0"/>
                <a:ea typeface="Microsoft YaHei" charset="-122"/>
              </a:rPr>
              <a:t>of making a </a:t>
            </a:r>
            <a:r>
              <a:rPr lang="en-GB" sz="2000">
                <a:latin typeface="Arial" charset="0"/>
                <a:ea typeface="Microsoft YaHei" charset="-122"/>
              </a:rPr>
              <a:t>vector </a:t>
            </a:r>
            <a:r>
              <a:rPr lang="en-GB" sz="2000" smtClean="0">
                <a:latin typeface="Arial" charset="0"/>
                <a:ea typeface="Microsoft YaHei" charset="-122"/>
              </a:rPr>
              <a:t>be </a:t>
            </a:r>
            <a:r>
              <a:rPr lang="en-GB" sz="2000" dirty="0">
                <a:latin typeface="Arial" charset="0"/>
                <a:ea typeface="Microsoft YaHei" charset="-122"/>
              </a:rPr>
              <a:t>length 50.0f is to normalize it and then multiply by 50.0f, which unfortunately is also slower than necessary. This illustrates the benefit of separating the scalar and vector parts of an expression.</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D9F875F-A586-47BF-8A2B-CDFDE0A3F9D8}" type="slidenum">
              <a:rPr lang="en-GB"/>
              <a:pPr/>
              <a:t>36</a:t>
            </a:fld>
            <a:endParaRPr lang="en-GB"/>
          </a:p>
        </p:txBody>
      </p:sp>
      <p:sp>
        <p:nvSpPr>
          <p:cNvPr id="87041" name="Rectangle 1"/>
          <p:cNvSpPr txBox="1">
            <a:spLocks noGrp="1" noRot="1" noChangeAspect="1" noChangeArrowheads="1"/>
          </p:cNvSpPr>
          <p:nvPr>
            <p:ph type="sldImg"/>
          </p:nvPr>
        </p:nvSpPr>
        <p:spPr bwMode="auto">
          <a:xfrm>
            <a:off x="217488" y="812800"/>
            <a:ext cx="7123112" cy="4008438"/>
          </a:xfrm>
          <a:prstGeom prst="rect">
            <a:avLst/>
          </a:prstGeom>
          <a:solidFill>
            <a:srgbClr val="FFFFFF"/>
          </a:solidFill>
          <a:ln>
            <a:solidFill>
              <a:srgbClr val="000000"/>
            </a:solidFill>
            <a:miter lim="800000"/>
            <a:headEnd/>
            <a:tailEnd/>
          </a:ln>
        </p:spPr>
      </p:sp>
      <p:sp>
        <p:nvSpPr>
          <p:cNvPr id="87042" name="Text Box 2"/>
          <p:cNvSpPr txBox="1">
            <a:spLocks noGrp="1" noChangeArrowheads="1"/>
          </p:cNvSpPr>
          <p:nvPr>
            <p:ph type="body" idx="1"/>
          </p:nvPr>
        </p:nvSpPr>
        <p:spPr bwMode="auto">
          <a:xfrm>
            <a:off x="755650" y="5078413"/>
            <a:ext cx="6048375" cy="4811712"/>
          </a:xfrm>
          <a:prstGeom prst="rect">
            <a:avLst/>
          </a:prstGeom>
          <a:noFill/>
          <a:ln cap="flat">
            <a:round/>
            <a:headEnd/>
            <a:tailEnd/>
          </a:ln>
        </p:spPr>
        <p:txBody>
          <a:bodyPr lIns="0" tIns="17640" rIns="0" bIns="0"/>
          <a:lstStyle/>
          <a:p>
            <a:pPr eaLnBrk="1">
              <a:lnSpc>
                <a:spcPct val="93000"/>
              </a:lnSpc>
              <a:spcBef>
                <a:spcPct val="0"/>
              </a:spcBef>
              <a:spcAft>
                <a:spcPts val="850"/>
              </a:spcAft>
              <a:tabLst>
                <a:tab pos="723900" algn="l"/>
                <a:tab pos="1447800" algn="l"/>
                <a:tab pos="2171700" algn="l"/>
                <a:tab pos="2895600" algn="l"/>
                <a:tab pos="3619500" algn="l"/>
                <a:tab pos="4343400" algn="l"/>
                <a:tab pos="5067300" algn="l"/>
                <a:tab pos="5791200" algn="l"/>
              </a:tabLst>
            </a:pPr>
            <a:r>
              <a:rPr lang="en-GB" sz="2000">
                <a:latin typeface="Arial" charset="0"/>
                <a:ea typeface="Microsoft YaHei" charset="-122"/>
              </a:rPr>
              <a:t>Here is another example. The dot-product is shared, because the sub-expressions match. However, the compiler doesn't take advantage of the mathematical relationship between </a:t>
            </a:r>
            <a:r>
              <a:rPr lang="en-GB" sz="2000">
                <a:solidFill>
                  <a:srgbClr val="00AE00"/>
                </a:solidFill>
                <a:latin typeface="Arial" charset="0"/>
                <a:ea typeface="Microsoft YaHei" charset="-122"/>
              </a:rPr>
              <a:t>sqrt</a:t>
            </a:r>
            <a:r>
              <a:rPr lang="en-GB" sz="2000">
                <a:latin typeface="Arial" charset="0"/>
                <a:ea typeface="Microsoft YaHei" charset="-122"/>
              </a:rPr>
              <a:t>(x) and </a:t>
            </a:r>
            <a:r>
              <a:rPr lang="en-GB" sz="2000">
                <a:solidFill>
                  <a:srgbClr val="00AE00"/>
                </a:solidFill>
                <a:latin typeface="Arial" charset="0"/>
                <a:ea typeface="Microsoft YaHei" charset="-122"/>
              </a:rPr>
              <a:t>rsqrt</a:t>
            </a:r>
            <a:r>
              <a:rPr lang="en-GB" sz="2000">
                <a:latin typeface="Arial" charset="0"/>
                <a:ea typeface="Microsoft YaHei" charset="-122"/>
              </a:rPr>
              <a:t>(x).</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562746E-C2DB-44E0-828D-5CB618C7CAD3}" type="slidenum">
              <a:rPr lang="en-GB"/>
              <a:pPr/>
              <a:t>37</a:t>
            </a:fld>
            <a:endParaRPr lang="en-GB"/>
          </a:p>
        </p:txBody>
      </p:sp>
      <p:sp>
        <p:nvSpPr>
          <p:cNvPr id="88065" name="Rectangle 1"/>
          <p:cNvSpPr txBox="1">
            <a:spLocks noGrp="1" noRot="1" noChangeAspect="1" noChangeArrowheads="1"/>
          </p:cNvSpPr>
          <p:nvPr>
            <p:ph type="sldImg"/>
          </p:nvPr>
        </p:nvSpPr>
        <p:spPr bwMode="auto">
          <a:xfrm>
            <a:off x="217488" y="812800"/>
            <a:ext cx="7123112" cy="4008438"/>
          </a:xfrm>
          <a:prstGeom prst="rect">
            <a:avLst/>
          </a:prstGeom>
          <a:solidFill>
            <a:srgbClr val="FFFFFF"/>
          </a:solidFill>
          <a:ln>
            <a:solidFill>
              <a:srgbClr val="000000"/>
            </a:solidFill>
            <a:miter lim="800000"/>
            <a:headEnd/>
            <a:tailEnd/>
          </a:ln>
        </p:spPr>
      </p:sp>
      <p:sp>
        <p:nvSpPr>
          <p:cNvPr id="88066" name="Text Box 2"/>
          <p:cNvSpPr txBox="1">
            <a:spLocks noGrp="1" noChangeArrowheads="1"/>
          </p:cNvSpPr>
          <p:nvPr>
            <p:ph type="body" idx="1"/>
          </p:nvPr>
        </p:nvSpPr>
        <p:spPr bwMode="auto">
          <a:xfrm>
            <a:off x="755650" y="5078413"/>
            <a:ext cx="6048375" cy="4811712"/>
          </a:xfrm>
          <a:prstGeom prst="rect">
            <a:avLst/>
          </a:prstGeom>
          <a:noFill/>
          <a:ln cap="flat">
            <a:round/>
            <a:headEnd/>
            <a:tailEnd/>
          </a:ln>
        </p:spPr>
        <p:txBody>
          <a:bodyPr lIns="0" tIns="17640" rIns="0" bIns="0"/>
          <a:lstStyle/>
          <a:p>
            <a:pPr eaLnBrk="1">
              <a:lnSpc>
                <a:spcPct val="93000"/>
              </a:lnSpc>
              <a:spcBef>
                <a:spcPct val="0"/>
              </a:spcBef>
              <a:spcAft>
                <a:spcPts val="850"/>
              </a:spcAft>
              <a:tabLst>
                <a:tab pos="723900" algn="l"/>
                <a:tab pos="1447800" algn="l"/>
                <a:tab pos="2171700" algn="l"/>
                <a:tab pos="2895600" algn="l"/>
                <a:tab pos="3619500" algn="l"/>
                <a:tab pos="4343400" algn="l"/>
                <a:tab pos="5067300" algn="l"/>
                <a:tab pos="5791200" algn="l"/>
              </a:tabLst>
            </a:pPr>
            <a:r>
              <a:rPr lang="en-GB" sz="2000">
                <a:latin typeface="Arial" charset="0"/>
                <a:ea typeface="Microsoft YaHei" charset="-122"/>
              </a:rPr>
              <a:t>The most obvious optimization, i.e. removing the </a:t>
            </a:r>
            <a:r>
              <a:rPr lang="en-GB" sz="2000">
                <a:solidFill>
                  <a:srgbClr val="00AE00"/>
                </a:solidFill>
                <a:latin typeface="Arial" charset="0"/>
                <a:ea typeface="Microsoft YaHei" charset="-122"/>
              </a:rPr>
              <a:t>sqrt</a:t>
            </a:r>
            <a:r>
              <a:rPr lang="en-GB" sz="2000">
                <a:latin typeface="Arial" charset="0"/>
                <a:ea typeface="Microsoft YaHei" charset="-122"/>
              </a:rPr>
              <a:t>() call and comparing the length squared instead, is a bit of a dead-end. We get further by unifying the expressions instead. Once the expressions are unified, we can pull out the normalizing factor, and then simply flatten the if-statement though clamping the factor to 1.0f. As we don't expect any negative numbers, this clamp can be replaced with </a:t>
            </a:r>
            <a:r>
              <a:rPr lang="en-GB" sz="2000">
                <a:solidFill>
                  <a:srgbClr val="00AE00"/>
                </a:solidFill>
                <a:latin typeface="Arial" charset="0"/>
                <a:ea typeface="Microsoft YaHei" charset="-122"/>
              </a:rPr>
              <a:t>saturate</a:t>
            </a:r>
            <a:r>
              <a:rPr lang="en-GB" sz="2000">
                <a:latin typeface="Arial" charset="0"/>
                <a:ea typeface="Microsoft YaHei" charset="-122"/>
              </a:rPr>
              <a:t>(). Finally, HLSL realizes as much too, so we need to apply the </a:t>
            </a:r>
            <a:r>
              <a:rPr lang="en-GB" sz="2000">
                <a:solidFill>
                  <a:srgbClr val="0000FF"/>
                </a:solidFill>
                <a:latin typeface="Arial" charset="0"/>
                <a:ea typeface="Microsoft YaHei" charset="-122"/>
              </a:rPr>
              <a:t>precise</a:t>
            </a:r>
            <a:r>
              <a:rPr lang="en-GB" sz="2000">
                <a:latin typeface="Arial" charset="0"/>
                <a:ea typeface="Microsoft YaHei" charset="-122"/>
              </a:rPr>
              <a:t> workaround.</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41EEBD7-F540-48C6-B048-0E46E52961CF}" type="slidenum">
              <a:rPr lang="en-GB"/>
              <a:pPr/>
              <a:t>38</a:t>
            </a:fld>
            <a:endParaRPr lang="en-GB"/>
          </a:p>
        </p:txBody>
      </p:sp>
      <p:sp>
        <p:nvSpPr>
          <p:cNvPr id="89089" name="Rectangle 1"/>
          <p:cNvSpPr txBox="1">
            <a:spLocks noGrp="1" noRot="1" noChangeAspect="1" noChangeArrowheads="1"/>
          </p:cNvSpPr>
          <p:nvPr>
            <p:ph type="sldImg"/>
          </p:nvPr>
        </p:nvSpPr>
        <p:spPr bwMode="auto">
          <a:xfrm>
            <a:off x="217488" y="812800"/>
            <a:ext cx="7123112" cy="4008438"/>
          </a:xfrm>
          <a:prstGeom prst="rect">
            <a:avLst/>
          </a:prstGeom>
          <a:solidFill>
            <a:srgbClr val="FFFFFF"/>
          </a:solidFill>
          <a:ln>
            <a:solidFill>
              <a:srgbClr val="000000"/>
            </a:solidFill>
            <a:miter lim="800000"/>
            <a:headEnd/>
            <a:tailEnd/>
          </a:ln>
        </p:spPr>
      </p:sp>
      <p:sp>
        <p:nvSpPr>
          <p:cNvPr id="89090" name="Text Box 2"/>
          <p:cNvSpPr txBox="1">
            <a:spLocks noGrp="1" noChangeArrowheads="1"/>
          </p:cNvSpPr>
          <p:nvPr>
            <p:ph type="body" idx="1"/>
          </p:nvPr>
        </p:nvSpPr>
        <p:spPr bwMode="auto">
          <a:xfrm>
            <a:off x="755650" y="5078413"/>
            <a:ext cx="6048375" cy="4811712"/>
          </a:xfrm>
          <a:prstGeom prst="rect">
            <a:avLst/>
          </a:prstGeom>
          <a:noFill/>
          <a:ln cap="flat">
            <a:round/>
            <a:headEnd/>
            <a:tailEnd/>
          </a:ln>
        </p:spPr>
        <p:txBody>
          <a:bodyPr lIns="0" tIns="17640" rIns="0" bIns="0"/>
          <a:lstStyle/>
          <a:p>
            <a:pPr eaLnBrk="1">
              <a:lnSpc>
                <a:spcPct val="93000"/>
              </a:lnSpc>
              <a:spcBef>
                <a:spcPct val="0"/>
              </a:spcBef>
              <a:spcAft>
                <a:spcPts val="850"/>
              </a:spcAft>
              <a:tabLst>
                <a:tab pos="723900" algn="l"/>
                <a:tab pos="1447800" algn="l"/>
                <a:tab pos="2171700" algn="l"/>
                <a:tab pos="2895600" algn="l"/>
                <a:tab pos="3619500" algn="l"/>
                <a:tab pos="4343400" algn="l"/>
                <a:tab pos="5067300" algn="l"/>
                <a:tab pos="5791200" algn="l"/>
              </a:tabLst>
            </a:pPr>
            <a:r>
              <a:rPr lang="en-GB" sz="2000">
                <a:latin typeface="Arial" charset="0"/>
                <a:ea typeface="Microsoft YaHei" charset="-122"/>
              </a:rPr>
              <a:t>Unifying expressions basically only removed the </a:t>
            </a:r>
            <a:r>
              <a:rPr lang="en-GB" sz="2000">
                <a:solidFill>
                  <a:srgbClr val="00AE00"/>
                </a:solidFill>
                <a:latin typeface="Arial" charset="0"/>
                <a:ea typeface="Microsoft YaHei" charset="-122"/>
              </a:rPr>
              <a:t>sqrt</a:t>
            </a:r>
            <a:r>
              <a:rPr lang="en-GB" sz="2000">
                <a:latin typeface="Arial" charset="0"/>
                <a:ea typeface="Microsoft YaHei" charset="-122"/>
              </a:rPr>
              <a:t>() call. Which is not bad of course, it even saved a VLIW instruction slot here. About the same as the simple optimization of comparing the square length. The main advantage of this route is that it allows us to go further with more optimizations. The key point is that the </a:t>
            </a:r>
            <a:r>
              <a:rPr lang="en-GB" sz="2000">
                <a:solidFill>
                  <a:srgbClr val="00AE00"/>
                </a:solidFill>
                <a:latin typeface="Arial" charset="0"/>
                <a:ea typeface="Microsoft YaHei" charset="-122"/>
              </a:rPr>
              <a:t>rsqrt</a:t>
            </a:r>
            <a:r>
              <a:rPr lang="en-GB" sz="2000">
                <a:latin typeface="Arial" charset="0"/>
                <a:ea typeface="Microsoft YaHei" charset="-122"/>
              </a:rPr>
              <a:t>() has to be computed anyway, so we can take advantage of its existence and design the if-statement on what is already available.</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AF6660D-FFD0-4123-ADBC-8D0907CB6E5E}" type="slidenum">
              <a:rPr lang="en-GB"/>
              <a:pPr/>
              <a:t>39</a:t>
            </a:fld>
            <a:endParaRPr lang="en-GB"/>
          </a:p>
        </p:txBody>
      </p:sp>
      <p:sp>
        <p:nvSpPr>
          <p:cNvPr id="90113" name="Rectangle 1"/>
          <p:cNvSpPr txBox="1">
            <a:spLocks noGrp="1" noRot="1" noChangeAspect="1" noChangeArrowheads="1"/>
          </p:cNvSpPr>
          <p:nvPr>
            <p:ph type="sldImg"/>
          </p:nvPr>
        </p:nvSpPr>
        <p:spPr bwMode="auto">
          <a:xfrm>
            <a:off x="217488" y="812800"/>
            <a:ext cx="7123112" cy="4008438"/>
          </a:xfrm>
          <a:prstGeom prst="rect">
            <a:avLst/>
          </a:prstGeom>
          <a:solidFill>
            <a:srgbClr val="FFFFFF"/>
          </a:solidFill>
          <a:ln>
            <a:solidFill>
              <a:srgbClr val="000000"/>
            </a:solidFill>
            <a:miter lim="800000"/>
            <a:headEnd/>
            <a:tailEnd/>
          </a:ln>
        </p:spPr>
      </p:sp>
      <p:sp>
        <p:nvSpPr>
          <p:cNvPr id="90114" name="Text Box 2"/>
          <p:cNvSpPr txBox="1">
            <a:spLocks noGrp="1" noChangeArrowheads="1"/>
          </p:cNvSpPr>
          <p:nvPr>
            <p:ph type="body" idx="1"/>
          </p:nvPr>
        </p:nvSpPr>
        <p:spPr bwMode="auto">
          <a:xfrm>
            <a:off x="755650" y="5078413"/>
            <a:ext cx="6048375" cy="4811712"/>
          </a:xfrm>
          <a:prstGeom prst="rect">
            <a:avLst/>
          </a:prstGeom>
          <a:noFill/>
          <a:ln cap="flat">
            <a:round/>
            <a:headEnd/>
            <a:tailEnd/>
          </a:ln>
        </p:spPr>
        <p:txBody>
          <a:bodyPr lIns="0" tIns="17640" rIns="0" bIns="0"/>
          <a:lstStyle/>
          <a:p>
            <a:pPr eaLnBrk="1">
              <a:lnSpc>
                <a:spcPct val="93000"/>
              </a:lnSpc>
              <a:spcBef>
                <a:spcPct val="0"/>
              </a:spcBef>
              <a:spcAft>
                <a:spcPts val="850"/>
              </a:spcAft>
              <a:tabLst>
                <a:tab pos="723900" algn="l"/>
                <a:tab pos="1447800" algn="l"/>
                <a:tab pos="2171700" algn="l"/>
                <a:tab pos="2895600" algn="l"/>
                <a:tab pos="3619500" algn="l"/>
                <a:tab pos="4343400" algn="l"/>
                <a:tab pos="5067300" algn="l"/>
                <a:tab pos="5791200" algn="l"/>
              </a:tabLst>
            </a:pPr>
            <a:r>
              <a:rPr lang="en-GB" sz="2000">
                <a:latin typeface="Arial" charset="0"/>
                <a:ea typeface="Microsoft YaHei" charset="-122"/>
              </a:rPr>
              <a:t>Once we have gone all the way through we have a really short stub left of the original code. This code is also easily extended to a more general case, clamping to any given length, and that only adds a single scalar multiply, whereas it would have added at least three in the naïve implementation.</a:t>
            </a:r>
          </a:p>
          <a:p>
            <a:pPr eaLnBrk="1">
              <a:lnSpc>
                <a:spcPct val="93000"/>
              </a:lnSpc>
              <a:spcBef>
                <a:spcPct val="0"/>
              </a:spcBef>
              <a:spcAft>
                <a:spcPts val="850"/>
              </a:spcAft>
              <a:tabLst>
                <a:tab pos="723900" algn="l"/>
                <a:tab pos="1447800" algn="l"/>
                <a:tab pos="2171700" algn="l"/>
                <a:tab pos="2895600" algn="l"/>
                <a:tab pos="3619500" algn="l"/>
                <a:tab pos="4343400" algn="l"/>
                <a:tab pos="5067300" algn="l"/>
                <a:tab pos="5791200" algn="l"/>
              </a:tabLst>
            </a:pPr>
            <a:r>
              <a:rPr lang="en-GB" sz="2000">
                <a:latin typeface="Arial" charset="0"/>
                <a:ea typeface="Microsoft YaHei" charset="-122"/>
              </a:rPr>
              <a:t>The general case is of course more useful for real tasks, such as for instance clamping a motion vector for motion blur to avoid over-blurring some fast moving objects, something we did in Just Cause 2 for the main character. The main takeaway here though is that understanding what happens inside of built-in functions allows us to write better code, and even built-ins should be scrutinized for splitting scalar and vector work.</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5089DA9-A3AA-4F64-8CF8-E28A0CCD160F}" type="slidenum">
              <a:rPr lang="en-GB"/>
              <a:pPr/>
              <a:t>4</a:t>
            </a:fld>
            <a:endParaRPr lang="en-GB"/>
          </a:p>
        </p:txBody>
      </p:sp>
      <p:sp>
        <p:nvSpPr>
          <p:cNvPr id="54273" name="Rectangle 1"/>
          <p:cNvSpPr txBox="1">
            <a:spLocks noGrp="1" noRot="1" noChangeAspect="1" noChangeArrowheads="1"/>
          </p:cNvSpPr>
          <p:nvPr>
            <p:ph type="sldImg"/>
          </p:nvPr>
        </p:nvSpPr>
        <p:spPr bwMode="auto">
          <a:xfrm>
            <a:off x="217488" y="812800"/>
            <a:ext cx="7123112" cy="4008438"/>
          </a:xfrm>
          <a:prstGeom prst="rect">
            <a:avLst/>
          </a:prstGeom>
          <a:solidFill>
            <a:srgbClr val="FFFFFF"/>
          </a:solidFill>
          <a:ln>
            <a:solidFill>
              <a:srgbClr val="000000"/>
            </a:solidFill>
            <a:miter lim="800000"/>
            <a:headEnd/>
            <a:tailEnd/>
          </a:ln>
        </p:spPr>
      </p:sp>
      <p:sp>
        <p:nvSpPr>
          <p:cNvPr id="54274" name="Text Box 2"/>
          <p:cNvSpPr txBox="1">
            <a:spLocks noGrp="1" noChangeArrowheads="1"/>
          </p:cNvSpPr>
          <p:nvPr>
            <p:ph type="body" idx="1"/>
          </p:nvPr>
        </p:nvSpPr>
        <p:spPr bwMode="auto">
          <a:xfrm>
            <a:off x="755650" y="5078413"/>
            <a:ext cx="6048375" cy="4811712"/>
          </a:xfrm>
          <a:prstGeom prst="rect">
            <a:avLst/>
          </a:prstGeom>
          <a:noFill/>
          <a:ln cap="flat">
            <a:round/>
            <a:headEnd/>
            <a:tailEnd/>
          </a:ln>
        </p:spPr>
        <p:txBody>
          <a:bodyPr lIns="0" tIns="17640" rIns="0" bIns="0"/>
          <a:lstStyle/>
          <a:p>
            <a:pPr eaLnBrk="1">
              <a:lnSpc>
                <a:spcPct val="93000"/>
              </a:lnSpc>
              <a:spcBef>
                <a:spcPct val="0"/>
              </a:spcBef>
              <a:spcAft>
                <a:spcPts val="850"/>
              </a:spcAft>
              <a:tabLst>
                <a:tab pos="723900" algn="l"/>
                <a:tab pos="1447800" algn="l"/>
                <a:tab pos="2171700" algn="l"/>
                <a:tab pos="2895600" algn="l"/>
                <a:tab pos="3619500" algn="l"/>
                <a:tab pos="4343400" algn="l"/>
                <a:tab pos="5067300" algn="l"/>
                <a:tab pos="5791200" algn="l"/>
              </a:tabLst>
            </a:pPr>
            <a:r>
              <a:rPr lang="en-GB" sz="2000">
                <a:latin typeface="Arial" charset="0"/>
                <a:ea typeface="Microsoft YaHei" charset="-122"/>
              </a:rPr>
              <a:t>(x – 0.3) * 2.5  =  x * 2.5 + (-0.75)</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E8053DD-058A-4772-9D96-8BBD2E7471A4}" type="slidenum">
              <a:rPr lang="en-GB"/>
              <a:pPr/>
              <a:t>40</a:t>
            </a:fld>
            <a:endParaRPr lang="en-GB"/>
          </a:p>
        </p:txBody>
      </p:sp>
      <p:sp>
        <p:nvSpPr>
          <p:cNvPr id="91137" name="Rectangle 1"/>
          <p:cNvSpPr txBox="1">
            <a:spLocks noGrp="1" noRot="1" noChangeAspect="1" noChangeArrowheads="1"/>
          </p:cNvSpPr>
          <p:nvPr>
            <p:ph type="sldImg"/>
          </p:nvPr>
        </p:nvSpPr>
        <p:spPr bwMode="auto">
          <a:xfrm>
            <a:off x="217488" y="812800"/>
            <a:ext cx="7123112" cy="4008438"/>
          </a:xfrm>
          <a:prstGeom prst="rect">
            <a:avLst/>
          </a:prstGeom>
          <a:solidFill>
            <a:srgbClr val="FFFFFF"/>
          </a:solidFill>
          <a:ln>
            <a:solidFill>
              <a:srgbClr val="000000"/>
            </a:solidFill>
            <a:miter lim="800000"/>
            <a:headEnd/>
            <a:tailEnd/>
          </a:ln>
        </p:spPr>
      </p:sp>
      <p:sp>
        <p:nvSpPr>
          <p:cNvPr id="91138" name="Text Box 2"/>
          <p:cNvSpPr txBox="1">
            <a:spLocks noGrp="1" noChangeArrowheads="1"/>
          </p:cNvSpPr>
          <p:nvPr>
            <p:ph type="body" idx="1"/>
          </p:nvPr>
        </p:nvSpPr>
        <p:spPr bwMode="auto">
          <a:xfrm>
            <a:off x="755650" y="5078413"/>
            <a:ext cx="6048375" cy="4811712"/>
          </a:xfrm>
          <a:prstGeom prst="rect">
            <a:avLst/>
          </a:prstGeom>
          <a:noFill/>
          <a:ln cap="flat">
            <a:round/>
            <a:headEnd/>
            <a:tailEnd/>
          </a:ln>
        </p:spPr>
        <p:txBody>
          <a:bodyPr lIns="0" tIns="17640" rIns="0" bIns="0"/>
          <a:lstStyle/>
          <a:p>
            <a:pPr eaLnBrk="1">
              <a:lnSpc>
                <a:spcPct val="93000"/>
              </a:lnSpc>
              <a:spcBef>
                <a:spcPct val="0"/>
              </a:spcBef>
              <a:spcAft>
                <a:spcPts val="850"/>
              </a:spcAft>
              <a:tabLst>
                <a:tab pos="723900" algn="l"/>
                <a:tab pos="1447800" algn="l"/>
                <a:tab pos="2171700" algn="l"/>
                <a:tab pos="2895600" algn="l"/>
                <a:tab pos="3619500" algn="l"/>
                <a:tab pos="4343400" algn="l"/>
                <a:tab pos="5067300" algn="l"/>
                <a:tab pos="5791200" algn="l"/>
              </a:tabLst>
            </a:pPr>
            <a:r>
              <a:rPr lang="en-GB" sz="2000">
                <a:latin typeface="Arial" charset="0"/>
                <a:ea typeface="Microsoft YaHei" charset="-122"/>
              </a:rPr>
              <a:t>Unfortunately, this optimization opportunity frequently goes unnoticed, but it is one of the best and most general applicable optimizations. It benefits all hardware, and even more so on the most modern ones. Definitively look out for this one on PC and next-gen platforms, but even vector based architectures such as curr-gen consoles typically see a nice improvement as well. And it's all just about simple rearrangement of the code that normally doesn't affect readability at all.</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5B9A31C-8436-4DE2-B362-5BA821399724}" type="slidenum">
              <a:rPr lang="en-GB"/>
              <a:pPr/>
              <a:t>41</a:t>
            </a:fld>
            <a:endParaRPr lang="en-GB"/>
          </a:p>
        </p:txBody>
      </p:sp>
      <p:sp>
        <p:nvSpPr>
          <p:cNvPr id="92161" name="Rectangle 1"/>
          <p:cNvSpPr txBox="1">
            <a:spLocks noGrp="1" noRot="1" noChangeAspect="1" noChangeArrowheads="1"/>
          </p:cNvSpPr>
          <p:nvPr>
            <p:ph type="sldImg"/>
          </p:nvPr>
        </p:nvSpPr>
        <p:spPr bwMode="auto">
          <a:xfrm>
            <a:off x="217488" y="812800"/>
            <a:ext cx="7123112" cy="4008438"/>
          </a:xfrm>
          <a:prstGeom prst="rect">
            <a:avLst/>
          </a:prstGeom>
          <a:solidFill>
            <a:srgbClr val="FFFFFF"/>
          </a:solidFill>
          <a:ln>
            <a:solidFill>
              <a:srgbClr val="000000"/>
            </a:solidFill>
            <a:miter lim="800000"/>
            <a:headEnd/>
            <a:tailEnd/>
          </a:ln>
        </p:spPr>
      </p:sp>
      <p:sp>
        <p:nvSpPr>
          <p:cNvPr id="92162" name="Text Box 2"/>
          <p:cNvSpPr txBox="1">
            <a:spLocks noGrp="1" noChangeArrowheads="1"/>
          </p:cNvSpPr>
          <p:nvPr>
            <p:ph type="body" idx="1"/>
          </p:nvPr>
        </p:nvSpPr>
        <p:spPr bwMode="auto">
          <a:xfrm>
            <a:off x="755650" y="5078413"/>
            <a:ext cx="6048375" cy="4811712"/>
          </a:xfrm>
          <a:prstGeom prst="rect">
            <a:avLst/>
          </a:prstGeom>
          <a:noFill/>
          <a:ln cap="flat">
            <a:round/>
            <a:headEnd/>
            <a:tailEnd/>
          </a:ln>
        </p:spPr>
        <p:txBody>
          <a:bodyPr lIns="0" tIns="17640" rIns="0" bIns="0"/>
          <a:lstStyle/>
          <a:p>
            <a:pPr eaLnBrk="1">
              <a:lnSpc>
                <a:spcPct val="93000"/>
              </a:lnSpc>
              <a:spcBef>
                <a:spcPct val="0"/>
              </a:spcBef>
              <a:spcAft>
                <a:spcPts val="850"/>
              </a:spcAft>
              <a:tabLst>
                <a:tab pos="723900" algn="l"/>
                <a:tab pos="1447800" algn="l"/>
                <a:tab pos="2171700" algn="l"/>
                <a:tab pos="2895600" algn="l"/>
                <a:tab pos="3619500" algn="l"/>
                <a:tab pos="4343400" algn="l"/>
                <a:tab pos="5067300" algn="l"/>
                <a:tab pos="5791200" algn="l"/>
              </a:tabLst>
            </a:pPr>
            <a:r>
              <a:rPr lang="en-GB" sz="2000">
                <a:latin typeface="Arial" charset="0"/>
                <a:ea typeface="Microsoft YaHei" charset="-122"/>
              </a:rPr>
              <a:t>This is for VLIW and vector architectures. It doesn't help scalar based hardware, but it doesn't hurt them either. They are just not affected.</a:t>
            </a:r>
          </a:p>
          <a:p>
            <a:pPr eaLnBrk="1">
              <a:lnSpc>
                <a:spcPct val="93000"/>
              </a:lnSpc>
              <a:spcBef>
                <a:spcPct val="0"/>
              </a:spcBef>
              <a:spcAft>
                <a:spcPts val="850"/>
              </a:spcAft>
              <a:tabLst>
                <a:tab pos="723900" algn="l"/>
                <a:tab pos="1447800" algn="l"/>
                <a:tab pos="2171700" algn="l"/>
                <a:tab pos="2895600" algn="l"/>
                <a:tab pos="3619500" algn="l"/>
                <a:tab pos="4343400" algn="l"/>
                <a:tab pos="5067300" algn="l"/>
                <a:tab pos="5791200" algn="l"/>
              </a:tabLst>
            </a:pPr>
            <a:r>
              <a:rPr lang="en-GB" sz="2000">
                <a:latin typeface="Arial" charset="0"/>
                <a:ea typeface="Microsoft YaHei" charset="-122"/>
              </a:rPr>
              <a:t>What we are doing here is basically just breaking up the dependency chain into a “tree” if you will, basically allowing more parallelism. The number of operations doesn't change at all, but the required instruction slots is reduced, which will result in faster execution.</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B80D055C-242A-4EE9-9DA2-79CEC3E93923}" type="slidenum">
              <a:rPr lang="en-GB"/>
              <a:pPr/>
              <a:t>42</a:t>
            </a:fld>
            <a:endParaRPr lang="en-GB"/>
          </a:p>
        </p:txBody>
      </p:sp>
      <p:sp>
        <p:nvSpPr>
          <p:cNvPr id="93185" name="Rectangle 1"/>
          <p:cNvSpPr txBox="1">
            <a:spLocks noGrp="1" noRot="1" noChangeAspect="1" noChangeArrowheads="1"/>
          </p:cNvSpPr>
          <p:nvPr>
            <p:ph type="sldImg"/>
          </p:nvPr>
        </p:nvSpPr>
        <p:spPr bwMode="auto">
          <a:xfrm>
            <a:off x="217488" y="812800"/>
            <a:ext cx="7123112" cy="4008438"/>
          </a:xfrm>
          <a:prstGeom prst="rect">
            <a:avLst/>
          </a:prstGeom>
          <a:solidFill>
            <a:srgbClr val="FFFFFF"/>
          </a:solidFill>
          <a:ln>
            <a:solidFill>
              <a:srgbClr val="000000"/>
            </a:solidFill>
            <a:miter lim="800000"/>
            <a:headEnd/>
            <a:tailEnd/>
          </a:ln>
        </p:spPr>
      </p:sp>
      <p:sp>
        <p:nvSpPr>
          <p:cNvPr id="93186" name="Text Box 2"/>
          <p:cNvSpPr txBox="1">
            <a:spLocks noGrp="1" noChangeArrowheads="1"/>
          </p:cNvSpPr>
          <p:nvPr>
            <p:ph type="body" idx="1"/>
          </p:nvPr>
        </p:nvSpPr>
        <p:spPr bwMode="auto">
          <a:xfrm>
            <a:off x="755650" y="5078413"/>
            <a:ext cx="6048375" cy="5240337"/>
          </a:xfrm>
          <a:prstGeom prst="rect">
            <a:avLst/>
          </a:prstGeom>
          <a:noFill/>
          <a:ln cap="flat">
            <a:round/>
            <a:headEnd/>
            <a:tailEnd/>
          </a:ln>
        </p:spPr>
        <p:txBody>
          <a:bodyPr lIns="0" tIns="17640" rIns="0" bIns="0"/>
          <a:lstStyle/>
          <a:p>
            <a:pPr eaLnBrk="1">
              <a:lnSpc>
                <a:spcPct val="93000"/>
              </a:lnSpc>
              <a:spcBef>
                <a:spcPct val="0"/>
              </a:spcBef>
              <a:spcAft>
                <a:spcPts val="850"/>
              </a:spcAft>
              <a:tabLst>
                <a:tab pos="723900" algn="l"/>
                <a:tab pos="1447800" algn="l"/>
                <a:tab pos="2171700" algn="l"/>
                <a:tab pos="2895600" algn="l"/>
                <a:tab pos="3619500" algn="l"/>
                <a:tab pos="4343400" algn="l"/>
                <a:tab pos="5067300" algn="l"/>
                <a:tab pos="5791200" algn="l"/>
              </a:tabLst>
            </a:pPr>
            <a:r>
              <a:rPr lang="en-GB" sz="2000">
                <a:latin typeface="Arial" charset="0"/>
                <a:ea typeface="Microsoft YaHei" charset="-122"/>
              </a:rPr>
              <a:t>High-level optimization, i.e. changing the algorithm, tends to have a greater impact. Nothing new there. They also tend to be vastly more costly in terms of time and effort. The ROI of low-level optimizations tends to be far greater. But this is not an argument for or against either, because you should do both if you aspire to have any sort of technical leadership.</a:t>
            </a:r>
          </a:p>
          <a:p>
            <a:pPr eaLnBrk="1">
              <a:lnSpc>
                <a:spcPct val="93000"/>
              </a:lnSpc>
              <a:spcBef>
                <a:spcPct val="0"/>
              </a:spcBef>
              <a:spcAft>
                <a:spcPts val="850"/>
              </a:spcAft>
              <a:tabLst>
                <a:tab pos="723900" algn="l"/>
                <a:tab pos="1447800" algn="l"/>
                <a:tab pos="2171700" algn="l"/>
                <a:tab pos="2895600" algn="l"/>
                <a:tab pos="3619500" algn="l"/>
                <a:tab pos="4343400" algn="l"/>
                <a:tab pos="5067300" algn="l"/>
                <a:tab pos="5791200" algn="l"/>
              </a:tabLst>
            </a:pPr>
            <a:r>
              <a:rPr lang="en-GB" sz="2000">
                <a:latin typeface="Arial" charset="0"/>
                <a:ea typeface="Microsoft YaHei" charset="-122"/>
              </a:rPr>
              <a:t>The preferable way is of course not to go stomping on all the shaders in your code base looking for low-level optimizations. That's fine say at the end of a project, or when you need to poke around in shader anyway. What you really should do is design your high-level algorithm fully aware of the hardware, and have a low-level thinking as you're writing the shader to begin with. Don't just check in what happened to work first, but make sure you've covered at least the most obvious low-level optimizations before submitting anything to production.</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5063984-1E44-4D6D-9E6D-BA186E5BDC3D}" type="slidenum">
              <a:rPr lang="en-GB"/>
              <a:pPr/>
              <a:t>43</a:t>
            </a:fld>
            <a:endParaRPr lang="en-GB"/>
          </a:p>
        </p:txBody>
      </p:sp>
      <p:sp>
        <p:nvSpPr>
          <p:cNvPr id="94209" name="Rectangle 1"/>
          <p:cNvSpPr txBox="1">
            <a:spLocks noGrp="1" noRot="1" noChangeAspect="1" noChangeArrowheads="1"/>
          </p:cNvSpPr>
          <p:nvPr>
            <p:ph type="sldImg"/>
          </p:nvPr>
        </p:nvSpPr>
        <p:spPr bwMode="auto">
          <a:xfrm>
            <a:off x="217488" y="812800"/>
            <a:ext cx="7123112" cy="4008438"/>
          </a:xfrm>
          <a:prstGeom prst="rect">
            <a:avLst/>
          </a:prstGeom>
          <a:solidFill>
            <a:srgbClr val="FFFFFF"/>
          </a:solidFill>
          <a:ln>
            <a:solidFill>
              <a:srgbClr val="000000"/>
            </a:solidFill>
            <a:miter lim="800000"/>
            <a:headEnd/>
            <a:tailEnd/>
          </a:ln>
        </p:spPr>
      </p:sp>
      <p:sp>
        <p:nvSpPr>
          <p:cNvPr id="94210" name="Text Box 2"/>
          <p:cNvSpPr txBox="1">
            <a:spLocks noGrp="1" noChangeArrowheads="1"/>
          </p:cNvSpPr>
          <p:nvPr>
            <p:ph type="body" idx="1"/>
          </p:nvPr>
        </p:nvSpPr>
        <p:spPr bwMode="auto">
          <a:xfrm>
            <a:off x="755650" y="5078413"/>
            <a:ext cx="6048375" cy="4811712"/>
          </a:xfrm>
          <a:prstGeom prst="rect">
            <a:avLst/>
          </a:prstGeom>
          <a:noFill/>
          <a:ln cap="flat">
            <a:round/>
            <a:headEnd/>
            <a:tailEnd/>
          </a:ln>
        </p:spPr>
        <p:txBody>
          <a:bodyPr lIns="0" tIns="17640" rIns="0" bIns="0"/>
          <a:lstStyle/>
          <a:p>
            <a:pPr eaLnBrk="1">
              <a:lnSpc>
                <a:spcPct val="93000"/>
              </a:lnSpc>
              <a:spcBef>
                <a:spcPct val="0"/>
              </a:spcBef>
              <a:spcAft>
                <a:spcPts val="850"/>
              </a:spcAft>
              <a:tabLst>
                <a:tab pos="723900" algn="l"/>
                <a:tab pos="1447800" algn="l"/>
                <a:tab pos="2171700" algn="l"/>
                <a:tab pos="2895600" algn="l"/>
                <a:tab pos="3619500" algn="l"/>
                <a:tab pos="4343400" algn="l"/>
                <a:tab pos="5067300" algn="l"/>
                <a:tab pos="5791200" algn="l"/>
              </a:tabLst>
            </a:pPr>
            <a:r>
              <a:rPr lang="en-GB" sz="2000">
                <a:latin typeface="Arial" charset="0"/>
                <a:ea typeface="Microsoft YaHei" charset="-122"/>
              </a:rPr>
              <a:t>The [</a:t>
            </a:r>
            <a:r>
              <a:rPr lang="en-GB" sz="2000">
                <a:solidFill>
                  <a:srgbClr val="0000FF"/>
                </a:solidFill>
                <a:latin typeface="Arial" charset="0"/>
                <a:ea typeface="Microsoft YaHei" charset="-122"/>
              </a:rPr>
              <a:t>branch</a:t>
            </a:r>
            <a:r>
              <a:rPr lang="en-GB" sz="2000">
                <a:latin typeface="Arial" charset="0"/>
                <a:ea typeface="Microsoft YaHei" charset="-122"/>
              </a:rPr>
              <a:t>] tag is one of the best features in HLSL. If you intend to skip some work for performance where applicable, always apply the tag to communicate this to the compiler. Because if the compiler fails to do it, there will be an error that you can fix. Otherwise it will silently flatten the branch, slowing down the shader rather than speeding it up, and you may not even notice. And while in this state, chances are that more branch-unfriendly code will be added that you will have to fix later.</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B1BBCBD-CE8C-4C57-823C-15329BD4CA9D}" type="slidenum">
              <a:rPr lang="en-GB"/>
              <a:pPr/>
              <a:t>44</a:t>
            </a:fld>
            <a:endParaRPr lang="en-GB"/>
          </a:p>
        </p:txBody>
      </p:sp>
      <p:sp>
        <p:nvSpPr>
          <p:cNvPr id="95233" name="Rectangle 1"/>
          <p:cNvSpPr txBox="1">
            <a:spLocks noGrp="1" noRot="1" noChangeAspect="1" noChangeArrowheads="1"/>
          </p:cNvSpPr>
          <p:nvPr>
            <p:ph type="sldImg"/>
          </p:nvPr>
        </p:nvSpPr>
        <p:spPr bwMode="auto">
          <a:xfrm>
            <a:off x="217488" y="812800"/>
            <a:ext cx="7123112" cy="4008438"/>
          </a:xfrm>
          <a:prstGeom prst="rect">
            <a:avLst/>
          </a:prstGeom>
          <a:solidFill>
            <a:srgbClr val="FFFFFF"/>
          </a:solidFill>
          <a:ln>
            <a:solidFill>
              <a:srgbClr val="000000"/>
            </a:solidFill>
            <a:miter lim="800000"/>
            <a:headEnd/>
            <a:tailEnd/>
          </a:ln>
        </p:spPr>
      </p:sp>
      <p:sp>
        <p:nvSpPr>
          <p:cNvPr id="95234" name="Text Box 2"/>
          <p:cNvSpPr txBox="1">
            <a:spLocks noGrp="1" noChangeArrowheads="1"/>
          </p:cNvSpPr>
          <p:nvPr>
            <p:ph type="body" idx="1"/>
          </p:nvPr>
        </p:nvSpPr>
        <p:spPr bwMode="auto">
          <a:xfrm>
            <a:off x="755650" y="5078413"/>
            <a:ext cx="6048375" cy="4811712"/>
          </a:xfrm>
          <a:prstGeom prst="rect">
            <a:avLst/>
          </a:prstGeom>
          <a:noFill/>
          <a:ln cap="flat">
            <a:round/>
            <a:headEnd/>
            <a:tailEnd/>
          </a:ln>
        </p:spPr>
        <p:txBody>
          <a:bodyPr lIns="0" tIns="17640" rIns="0" bIns="0"/>
          <a:lstStyle/>
          <a:p>
            <a:pPr eaLnBrk="1">
              <a:lnSpc>
                <a:spcPct val="93000"/>
              </a:lnSpc>
              <a:spcBef>
                <a:spcPct val="0"/>
              </a:spcBef>
              <a:spcAft>
                <a:spcPts val="850"/>
              </a:spcAft>
              <a:tabLst>
                <a:tab pos="723900" algn="l"/>
                <a:tab pos="1447800" algn="l"/>
                <a:tab pos="2171700" algn="l"/>
                <a:tab pos="2895600" algn="l"/>
                <a:tab pos="3619500" algn="l"/>
                <a:tab pos="4343400" algn="l"/>
                <a:tab pos="5067300" algn="l"/>
                <a:tab pos="5791200" algn="l"/>
              </a:tabLst>
            </a:pPr>
            <a:r>
              <a:rPr lang="en-GB" sz="2000">
                <a:latin typeface="Arial" charset="0"/>
                <a:ea typeface="Microsoft YaHei" charset="-122"/>
              </a:rPr>
              <a:t>For Just Cause 2 we made a shader diff script that basically showed the changes an edit did to the number of instructions and registers used by the shader. Especially when you have something like an über-shader with many specializations it allowed us to catch cases where a change had impacts on versions that were expected to be unaffected. You could also get a great overview of the impact of updating a function in a central header file used by everything and see an instruction or two shaved off from loads of shaders in the project. We made it a standard practice to attach the diff to code-reviews that affected shaders, allowing us to also judge the performance impact on new features or other changes, as well as staying on top of general shader code quality.</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61CBD01-2A9A-43B4-A1CD-8293A9D91492}" type="slidenum">
              <a:rPr lang="en-GB"/>
              <a:pPr/>
              <a:t>45</a:t>
            </a:fld>
            <a:endParaRPr lang="en-GB"/>
          </a:p>
        </p:txBody>
      </p:sp>
      <p:sp>
        <p:nvSpPr>
          <p:cNvPr id="96257" name="Rectangle 1"/>
          <p:cNvSpPr txBox="1">
            <a:spLocks noGrp="1" noRot="1" noChangeAspect="1" noChangeArrowheads="1"/>
          </p:cNvSpPr>
          <p:nvPr>
            <p:ph type="sldImg"/>
          </p:nvPr>
        </p:nvSpPr>
        <p:spPr bwMode="auto">
          <a:xfrm>
            <a:off x="217488" y="812800"/>
            <a:ext cx="7123112" cy="4008438"/>
          </a:xfrm>
          <a:prstGeom prst="rect">
            <a:avLst/>
          </a:prstGeom>
          <a:solidFill>
            <a:srgbClr val="FFFFFF"/>
          </a:solidFill>
          <a:ln>
            <a:solidFill>
              <a:srgbClr val="000000"/>
            </a:solidFill>
            <a:miter lim="800000"/>
            <a:headEnd/>
            <a:tailEnd/>
          </a:ln>
        </p:spPr>
      </p:sp>
      <p:sp>
        <p:nvSpPr>
          <p:cNvPr id="96258" name="Rectangle 2"/>
          <p:cNvSpPr txBox="1">
            <a:spLocks noGrp="1" noChangeArrowheads="1"/>
          </p:cNvSpPr>
          <p:nvPr>
            <p:ph type="body" idx="1"/>
          </p:nvPr>
        </p:nvSpPr>
        <p:spPr bwMode="auto">
          <a:xfrm>
            <a:off x="755650" y="5078413"/>
            <a:ext cx="6048375" cy="481171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6DF51B75-062A-4779-9BBD-DBB5D7E2D375}" type="slidenum">
              <a:rPr lang="en-GB"/>
              <a:pPr/>
              <a:t>46</a:t>
            </a:fld>
            <a:endParaRPr lang="en-GB"/>
          </a:p>
        </p:txBody>
      </p:sp>
      <p:sp>
        <p:nvSpPr>
          <p:cNvPr id="97281" name="Rectangle 1"/>
          <p:cNvSpPr txBox="1">
            <a:spLocks noGrp="1" noRot="1" noChangeAspect="1" noChangeArrowheads="1"/>
          </p:cNvSpPr>
          <p:nvPr>
            <p:ph type="sldImg"/>
          </p:nvPr>
        </p:nvSpPr>
        <p:spPr bwMode="auto">
          <a:xfrm>
            <a:off x="217488" y="812800"/>
            <a:ext cx="7123112" cy="4008438"/>
          </a:xfrm>
          <a:prstGeom prst="rect">
            <a:avLst/>
          </a:prstGeom>
          <a:solidFill>
            <a:srgbClr val="FFFFFF"/>
          </a:solidFill>
          <a:ln>
            <a:solidFill>
              <a:srgbClr val="000000"/>
            </a:solidFill>
            <a:miter lim="800000"/>
            <a:headEnd/>
            <a:tailEnd/>
          </a:ln>
        </p:spPr>
      </p:sp>
      <p:sp>
        <p:nvSpPr>
          <p:cNvPr id="97282" name="Rectangle 2"/>
          <p:cNvSpPr txBox="1">
            <a:spLocks noGrp="1" noChangeArrowheads="1"/>
          </p:cNvSpPr>
          <p:nvPr>
            <p:ph type="body" idx="1"/>
          </p:nvPr>
        </p:nvSpPr>
        <p:spPr bwMode="auto">
          <a:xfrm>
            <a:off x="755650" y="5078413"/>
            <a:ext cx="6048375" cy="481171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611B2012-90A4-487E-B351-9097D3ECD317}" type="slidenum">
              <a:rPr lang="en-GB"/>
              <a:pPr/>
              <a:t>47</a:t>
            </a:fld>
            <a:endParaRPr lang="en-GB"/>
          </a:p>
        </p:txBody>
      </p:sp>
      <p:sp>
        <p:nvSpPr>
          <p:cNvPr id="98305" name="Rectangle 1"/>
          <p:cNvSpPr txBox="1">
            <a:spLocks noGrp="1" noRot="1" noChangeAspect="1" noChangeArrowheads="1"/>
          </p:cNvSpPr>
          <p:nvPr>
            <p:ph type="sldImg"/>
          </p:nvPr>
        </p:nvSpPr>
        <p:spPr bwMode="auto">
          <a:xfrm>
            <a:off x="217488" y="812800"/>
            <a:ext cx="7123112" cy="4008438"/>
          </a:xfrm>
          <a:prstGeom prst="rect">
            <a:avLst/>
          </a:prstGeom>
          <a:solidFill>
            <a:srgbClr val="FFFFFF"/>
          </a:solidFill>
          <a:ln>
            <a:solidFill>
              <a:srgbClr val="000000"/>
            </a:solidFill>
            <a:miter lim="800000"/>
            <a:headEnd/>
            <a:tailEnd/>
          </a:ln>
        </p:spPr>
      </p:sp>
      <p:sp>
        <p:nvSpPr>
          <p:cNvPr id="98306" name="Text Box 2"/>
          <p:cNvSpPr txBox="1">
            <a:spLocks noGrp="1" noChangeArrowheads="1"/>
          </p:cNvSpPr>
          <p:nvPr>
            <p:ph type="body" idx="1"/>
          </p:nvPr>
        </p:nvSpPr>
        <p:spPr bwMode="auto">
          <a:xfrm>
            <a:off x="755650" y="5078413"/>
            <a:ext cx="6048375" cy="4811712"/>
          </a:xfrm>
          <a:prstGeom prst="rect">
            <a:avLst/>
          </a:prstGeom>
          <a:noFill/>
          <a:ln cap="flat">
            <a:round/>
            <a:headEnd/>
            <a:tailEnd/>
          </a:ln>
        </p:spPr>
        <p:txBody>
          <a:bodyPr lIns="0" tIns="17640" rIns="0" bIns="0"/>
          <a:lstStyle/>
          <a:p>
            <a:pPr eaLnBrk="1">
              <a:lnSpc>
                <a:spcPct val="93000"/>
              </a:lnSpc>
              <a:spcBef>
                <a:spcPct val="0"/>
              </a:spcBef>
              <a:spcAft>
                <a:spcPts val="850"/>
              </a:spcAft>
              <a:tabLst>
                <a:tab pos="723900" algn="l"/>
                <a:tab pos="1447800" algn="l"/>
                <a:tab pos="2171700" algn="l"/>
                <a:tab pos="2895600" algn="l"/>
                <a:tab pos="3619500" algn="l"/>
                <a:tab pos="4343400" algn="l"/>
                <a:tab pos="5067300" algn="l"/>
                <a:tab pos="5791200" algn="l"/>
              </a:tabLst>
            </a:pPr>
            <a:r>
              <a:rPr lang="en-GB" sz="2000">
                <a:latin typeface="Arial" charset="0"/>
                <a:ea typeface="Microsoft YaHei" charset="-122"/>
              </a:rPr>
              <a:t>Join our team!</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C1EAFA1-C8DD-4C27-A26D-3EEDFEEA0680}" type="slidenum">
              <a:rPr lang="en-GB"/>
              <a:pPr/>
              <a:t>5</a:t>
            </a:fld>
            <a:endParaRPr lang="en-GB"/>
          </a:p>
        </p:txBody>
      </p:sp>
      <p:sp>
        <p:nvSpPr>
          <p:cNvPr id="55297" name="Rectangle 1"/>
          <p:cNvSpPr txBox="1">
            <a:spLocks noGrp="1" noRot="1" noChangeAspect="1" noChangeArrowheads="1"/>
          </p:cNvSpPr>
          <p:nvPr>
            <p:ph type="sldImg"/>
          </p:nvPr>
        </p:nvSpPr>
        <p:spPr bwMode="auto">
          <a:xfrm>
            <a:off x="217488" y="812800"/>
            <a:ext cx="7123112" cy="4008438"/>
          </a:xfrm>
          <a:prstGeom prst="rect">
            <a:avLst/>
          </a:prstGeom>
          <a:solidFill>
            <a:srgbClr val="FFFFFF"/>
          </a:solidFill>
          <a:ln>
            <a:solidFill>
              <a:srgbClr val="000000"/>
            </a:solidFill>
            <a:miter lim="800000"/>
            <a:headEnd/>
            <a:tailEnd/>
          </a:ln>
        </p:spPr>
      </p:sp>
      <p:sp>
        <p:nvSpPr>
          <p:cNvPr id="55298" name="Text Box 2"/>
          <p:cNvSpPr txBox="1">
            <a:spLocks noGrp="1" noChangeArrowheads="1"/>
          </p:cNvSpPr>
          <p:nvPr>
            <p:ph type="body" idx="1"/>
          </p:nvPr>
        </p:nvSpPr>
        <p:spPr bwMode="auto">
          <a:xfrm>
            <a:off x="755650" y="5078413"/>
            <a:ext cx="6048375" cy="4811712"/>
          </a:xfrm>
          <a:prstGeom prst="rect">
            <a:avLst/>
          </a:prstGeom>
          <a:noFill/>
          <a:ln cap="flat">
            <a:round/>
            <a:headEnd/>
            <a:tailEnd/>
          </a:ln>
        </p:spPr>
        <p:txBody>
          <a:bodyPr lIns="0" tIns="17640" rIns="0" bIns="0"/>
          <a:lstStyle/>
          <a:p>
            <a:pPr eaLnBrk="1">
              <a:lnSpc>
                <a:spcPct val="93000"/>
              </a:lnSpc>
              <a:spcBef>
                <a:spcPct val="0"/>
              </a:spcBef>
              <a:spcAft>
                <a:spcPts val="850"/>
              </a:spcAft>
              <a:tabLst>
                <a:tab pos="723900" algn="l"/>
                <a:tab pos="1447800" algn="l"/>
                <a:tab pos="2171700" algn="l"/>
                <a:tab pos="2895600" algn="l"/>
                <a:tab pos="3619500" algn="l"/>
                <a:tab pos="4343400" algn="l"/>
                <a:tab pos="5067300" algn="l"/>
                <a:tab pos="5791200" algn="l"/>
              </a:tabLst>
            </a:pPr>
            <a:r>
              <a:rPr lang="en-GB" sz="2000">
                <a:latin typeface="Arial" charset="0"/>
                <a:ea typeface="Microsoft YaHei" charset="-122"/>
              </a:rPr>
              <a:t>Assembly languages are dead. The last time I used one was 2003. Since then it has been HLSL and GLSL for everything. I haven't looked back.</a:t>
            </a:r>
          </a:p>
          <a:p>
            <a:pPr eaLnBrk="1">
              <a:lnSpc>
                <a:spcPct val="93000"/>
              </a:lnSpc>
              <a:spcBef>
                <a:spcPct val="0"/>
              </a:spcBef>
              <a:spcAft>
                <a:spcPts val="850"/>
              </a:spcAft>
              <a:tabLst>
                <a:tab pos="723900" algn="l"/>
                <a:tab pos="1447800" algn="l"/>
                <a:tab pos="2171700" algn="l"/>
                <a:tab pos="2895600" algn="l"/>
                <a:tab pos="3619500" algn="l"/>
                <a:tab pos="4343400" algn="l"/>
                <a:tab pos="5067300" algn="l"/>
                <a:tab pos="5791200" algn="l"/>
              </a:tabLst>
            </a:pPr>
            <a:r>
              <a:rPr lang="en-GB" sz="2000">
                <a:latin typeface="Arial" charset="0"/>
                <a:ea typeface="Microsoft YaHei" charset="-122"/>
              </a:rPr>
              <a:t>So shading has of course evolved, and it is a natural development that we are seeing higher level abstractions as we're moving along. Nothing wrong with that. But as the gap between the hardware and the abstractions we are working with widens, there is an increasing risk of losing touch with the hardware. If we only ever see the HLSL code, but never see what the GPU runs, this will become a problem. The message in this presentation is that maintaining a low-level mindset while working in a high-level shading language is crucial for writing high performance shaders.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D3B3BA5-4DB9-4227-95B6-FF5E4BDB1421}" type="slidenum">
              <a:rPr lang="en-GB"/>
              <a:pPr/>
              <a:t>6</a:t>
            </a:fld>
            <a:endParaRPr lang="en-GB"/>
          </a:p>
        </p:txBody>
      </p:sp>
      <p:sp>
        <p:nvSpPr>
          <p:cNvPr id="56321" name="Rectangle 1"/>
          <p:cNvSpPr txBox="1">
            <a:spLocks noGrp="1" noRot="1" noChangeAspect="1" noChangeArrowheads="1"/>
          </p:cNvSpPr>
          <p:nvPr>
            <p:ph type="sldImg"/>
          </p:nvPr>
        </p:nvSpPr>
        <p:spPr bwMode="auto">
          <a:xfrm>
            <a:off x="217488" y="812800"/>
            <a:ext cx="7123112" cy="4008438"/>
          </a:xfrm>
          <a:prstGeom prst="rect">
            <a:avLst/>
          </a:prstGeom>
          <a:solidFill>
            <a:srgbClr val="FFFFFF"/>
          </a:solidFill>
          <a:ln>
            <a:solidFill>
              <a:srgbClr val="000000"/>
            </a:solidFill>
            <a:miter lim="800000"/>
            <a:headEnd/>
            <a:tailEnd/>
          </a:ln>
        </p:spPr>
      </p:sp>
      <p:sp>
        <p:nvSpPr>
          <p:cNvPr id="56322" name="Text Box 2"/>
          <p:cNvSpPr txBox="1">
            <a:spLocks noGrp="1" noChangeArrowheads="1"/>
          </p:cNvSpPr>
          <p:nvPr>
            <p:ph type="body" idx="1"/>
          </p:nvPr>
        </p:nvSpPr>
        <p:spPr bwMode="auto">
          <a:xfrm>
            <a:off x="755650" y="5078413"/>
            <a:ext cx="6048375" cy="4811712"/>
          </a:xfrm>
          <a:prstGeom prst="rect">
            <a:avLst/>
          </a:prstGeom>
          <a:noFill/>
          <a:ln cap="flat">
            <a:round/>
            <a:headEnd/>
            <a:tailEnd/>
          </a:ln>
        </p:spPr>
        <p:txBody>
          <a:bodyPr lIns="0" tIns="17640" rIns="0" bIns="0"/>
          <a:lstStyle/>
          <a:p>
            <a:pPr eaLnBrk="1">
              <a:lnSpc>
                <a:spcPct val="93000"/>
              </a:lnSpc>
              <a:spcBef>
                <a:spcPct val="0"/>
              </a:spcBef>
              <a:spcAft>
                <a:spcPts val="850"/>
              </a:spcAft>
              <a:tabLst>
                <a:tab pos="723900" algn="l"/>
                <a:tab pos="1447800" algn="l"/>
                <a:tab pos="2171700" algn="l"/>
                <a:tab pos="2895600" algn="l"/>
                <a:tab pos="3619500" algn="l"/>
                <a:tab pos="4343400" algn="l"/>
                <a:tab pos="5067300" algn="l"/>
                <a:tab pos="5791200" algn="l"/>
              </a:tabLst>
            </a:pPr>
            <a:r>
              <a:rPr lang="en-GB" sz="2000">
                <a:latin typeface="Arial" charset="0"/>
                <a:ea typeface="Microsoft YaHei" charset="-122"/>
              </a:rPr>
              <a:t>This is a clear illustration of why we should bother with low-level thinking. With no other change than moving things around a little and adding some parentheses we achieved a substantially faster shader. This is enabled by having an understanding of the underlying HW and mapping of HLSL constructs to it.</a:t>
            </a:r>
          </a:p>
          <a:p>
            <a:pPr eaLnBrk="1">
              <a:lnSpc>
                <a:spcPct val="93000"/>
              </a:lnSpc>
              <a:spcBef>
                <a:spcPct val="0"/>
              </a:spcBef>
              <a:spcAft>
                <a:spcPts val="850"/>
              </a:spcAft>
              <a:tabLst>
                <a:tab pos="723900" algn="l"/>
                <a:tab pos="1447800" algn="l"/>
                <a:tab pos="2171700" algn="l"/>
                <a:tab pos="2895600" algn="l"/>
                <a:tab pos="3619500" algn="l"/>
                <a:tab pos="4343400" algn="l"/>
                <a:tab pos="5067300" algn="l"/>
                <a:tab pos="5791200" algn="l"/>
              </a:tabLst>
            </a:pPr>
            <a:r>
              <a:rPr lang="en-GB" sz="2000">
                <a:latin typeface="Arial" charset="0"/>
                <a:ea typeface="Microsoft YaHei" charset="-122"/>
              </a:rPr>
              <a:t>The HW used in this presentation is a Radeon HD 4870 (selected because it features the most readable disassembly), but most of everything in this slide deck is really general and applies to any GPU unless stated otherwise.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4F4F336-08DA-4336-B1BE-BD86B24D2B23}" type="slidenum">
              <a:rPr lang="en-GB"/>
              <a:pPr/>
              <a:t>7</a:t>
            </a:fld>
            <a:endParaRPr lang="en-GB"/>
          </a:p>
        </p:txBody>
      </p:sp>
      <p:sp>
        <p:nvSpPr>
          <p:cNvPr id="57345" name="Rectangle 1"/>
          <p:cNvSpPr txBox="1">
            <a:spLocks noGrp="1" noRot="1" noChangeAspect="1" noChangeArrowheads="1"/>
          </p:cNvSpPr>
          <p:nvPr>
            <p:ph type="sldImg"/>
          </p:nvPr>
        </p:nvSpPr>
        <p:spPr bwMode="auto">
          <a:xfrm>
            <a:off x="217488" y="812800"/>
            <a:ext cx="7123112" cy="4008438"/>
          </a:xfrm>
          <a:prstGeom prst="rect">
            <a:avLst/>
          </a:prstGeom>
          <a:solidFill>
            <a:srgbClr val="FFFFFF"/>
          </a:solidFill>
          <a:ln>
            <a:solidFill>
              <a:srgbClr val="000000"/>
            </a:solidFill>
            <a:miter lim="800000"/>
            <a:headEnd/>
            <a:tailEnd/>
          </a:ln>
        </p:spPr>
      </p:sp>
      <p:sp>
        <p:nvSpPr>
          <p:cNvPr id="57346" name="Text Box 2"/>
          <p:cNvSpPr txBox="1">
            <a:spLocks noGrp="1" noChangeArrowheads="1"/>
          </p:cNvSpPr>
          <p:nvPr>
            <p:ph type="body" idx="1"/>
          </p:nvPr>
        </p:nvSpPr>
        <p:spPr bwMode="auto">
          <a:xfrm>
            <a:off x="755650" y="5078413"/>
            <a:ext cx="6048375" cy="4811712"/>
          </a:xfrm>
          <a:prstGeom prst="rect">
            <a:avLst/>
          </a:prstGeom>
          <a:noFill/>
          <a:ln cap="flat">
            <a:round/>
            <a:headEnd/>
            <a:tailEnd/>
          </a:ln>
        </p:spPr>
        <p:txBody>
          <a:bodyPr lIns="0" tIns="17640" rIns="0" bIns="0"/>
          <a:lstStyle/>
          <a:p>
            <a:pPr eaLnBrk="1">
              <a:lnSpc>
                <a:spcPct val="93000"/>
              </a:lnSpc>
              <a:spcBef>
                <a:spcPct val="0"/>
              </a:spcBef>
              <a:spcAft>
                <a:spcPts val="850"/>
              </a:spcAft>
              <a:tabLst>
                <a:tab pos="723900" algn="l"/>
                <a:tab pos="1447800" algn="l"/>
                <a:tab pos="2171700" algn="l"/>
                <a:tab pos="2895600" algn="l"/>
                <a:tab pos="3619500" algn="l"/>
                <a:tab pos="4343400" algn="l"/>
                <a:tab pos="5067300" algn="l"/>
                <a:tab pos="5791200" algn="l"/>
              </a:tabLst>
            </a:pPr>
            <a:r>
              <a:rPr lang="en-GB" sz="2000">
                <a:latin typeface="Arial" charset="0"/>
                <a:ea typeface="Microsoft YaHei" charset="-122"/>
              </a:rPr>
              <a:t>Hardware comes in many configurations that are balanced differently between sub-units. Even if you are not observing any performance increase on your particular GPU, chances are there is another configuration on the market where it makes a difference.</a:t>
            </a:r>
          </a:p>
          <a:p>
            <a:pPr eaLnBrk="1">
              <a:lnSpc>
                <a:spcPct val="93000"/>
              </a:lnSpc>
              <a:spcBef>
                <a:spcPct val="0"/>
              </a:spcBef>
              <a:spcAft>
                <a:spcPts val="850"/>
              </a:spcAft>
              <a:tabLst>
                <a:tab pos="723900" algn="l"/>
                <a:tab pos="1447800" algn="l"/>
                <a:tab pos="2171700" algn="l"/>
                <a:tab pos="2895600" algn="l"/>
                <a:tab pos="3619500" algn="l"/>
                <a:tab pos="4343400" algn="l"/>
                <a:tab pos="5067300" algn="l"/>
                <a:tab pos="5791200" algn="l"/>
              </a:tabLst>
            </a:pPr>
            <a:r>
              <a:rPr lang="en-GB" sz="2000">
                <a:latin typeface="Arial" charset="0"/>
                <a:ea typeface="Microsoft YaHei" charset="-122"/>
              </a:rPr>
              <a:t>Reducing utilization of ALU from say 50% to 25% while bound by something else (TEX/BW/etc.) probably doesn't improve performance, but lets the GPU run cooler. Alternatively, with today's fancy power-budget based clocks could let the hardware maintain a higher clock-rate than it could otherwise, and thereby still run faster.</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30387BA-C66F-4351-B6DC-C8847F18EA78}" type="slidenum">
              <a:rPr lang="en-GB"/>
              <a:pPr/>
              <a:t>8</a:t>
            </a:fld>
            <a:endParaRPr lang="en-GB"/>
          </a:p>
        </p:txBody>
      </p:sp>
      <p:sp>
        <p:nvSpPr>
          <p:cNvPr id="58369" name="Rectangle 1"/>
          <p:cNvSpPr txBox="1">
            <a:spLocks noGrp="1" noRot="1" noChangeAspect="1" noChangeArrowheads="1"/>
          </p:cNvSpPr>
          <p:nvPr>
            <p:ph type="sldImg"/>
          </p:nvPr>
        </p:nvSpPr>
        <p:spPr bwMode="auto">
          <a:xfrm>
            <a:off x="217488" y="812800"/>
            <a:ext cx="7123112" cy="4008438"/>
          </a:xfrm>
          <a:prstGeom prst="rect">
            <a:avLst/>
          </a:prstGeom>
          <a:solidFill>
            <a:srgbClr val="FFFFFF"/>
          </a:solidFill>
          <a:ln>
            <a:solidFill>
              <a:srgbClr val="000000"/>
            </a:solidFill>
            <a:miter lim="800000"/>
            <a:headEnd/>
            <a:tailEnd/>
          </a:ln>
        </p:spPr>
      </p:sp>
      <p:sp>
        <p:nvSpPr>
          <p:cNvPr id="58370" name="Rectangle 2"/>
          <p:cNvSpPr txBox="1">
            <a:spLocks noGrp="1" noChangeArrowheads="1"/>
          </p:cNvSpPr>
          <p:nvPr>
            <p:ph type="body" idx="1"/>
          </p:nvPr>
        </p:nvSpPr>
        <p:spPr bwMode="auto">
          <a:xfrm>
            <a:off x="755650" y="5078413"/>
            <a:ext cx="6048375" cy="481171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E4E4FE7-868A-4ED1-9491-D60CBCAE5D8C}" type="slidenum">
              <a:rPr lang="en-GB"/>
              <a:pPr/>
              <a:t>9</a:t>
            </a:fld>
            <a:endParaRPr lang="en-GB"/>
          </a:p>
        </p:txBody>
      </p:sp>
      <p:sp>
        <p:nvSpPr>
          <p:cNvPr id="59393" name="Rectangle 1"/>
          <p:cNvSpPr txBox="1">
            <a:spLocks noGrp="1" noRot="1" noChangeAspect="1" noChangeArrowheads="1"/>
          </p:cNvSpPr>
          <p:nvPr>
            <p:ph type="sldImg"/>
          </p:nvPr>
        </p:nvSpPr>
        <p:spPr bwMode="auto">
          <a:xfrm>
            <a:off x="217488" y="812800"/>
            <a:ext cx="7123112" cy="4008438"/>
          </a:xfrm>
          <a:prstGeom prst="rect">
            <a:avLst/>
          </a:prstGeom>
          <a:solidFill>
            <a:srgbClr val="FFFFFF"/>
          </a:solidFill>
          <a:ln>
            <a:solidFill>
              <a:srgbClr val="000000"/>
            </a:solidFill>
            <a:miter lim="800000"/>
            <a:headEnd/>
            <a:tailEnd/>
          </a:ln>
        </p:spPr>
      </p:sp>
      <p:sp>
        <p:nvSpPr>
          <p:cNvPr id="59394" name="Text Box 2"/>
          <p:cNvSpPr txBox="1">
            <a:spLocks noGrp="1" noChangeArrowheads="1"/>
          </p:cNvSpPr>
          <p:nvPr>
            <p:ph type="body" idx="1"/>
          </p:nvPr>
        </p:nvSpPr>
        <p:spPr bwMode="auto">
          <a:xfrm>
            <a:off x="755650" y="5078413"/>
            <a:ext cx="6048375" cy="4811712"/>
          </a:xfrm>
          <a:prstGeom prst="rect">
            <a:avLst/>
          </a:prstGeom>
          <a:noFill/>
          <a:ln cap="flat">
            <a:round/>
            <a:headEnd/>
            <a:tailEnd/>
          </a:ln>
        </p:spPr>
        <p:txBody>
          <a:bodyPr lIns="0" tIns="17640" rIns="0" bIns="0"/>
          <a:lstStyle/>
          <a:p>
            <a:pPr eaLnBrk="1">
              <a:lnSpc>
                <a:spcPct val="93000"/>
              </a:lnSpc>
              <a:spcBef>
                <a:spcPct val="0"/>
              </a:spcBef>
              <a:spcAft>
                <a:spcPts val="850"/>
              </a:spcAft>
              <a:tabLst>
                <a:tab pos="723900" algn="l"/>
                <a:tab pos="1447800" algn="l"/>
                <a:tab pos="2171700" algn="l"/>
                <a:tab pos="2895600" algn="l"/>
                <a:tab pos="3619500" algn="l"/>
                <a:tab pos="4343400" algn="l"/>
                <a:tab pos="5067300" algn="l"/>
                <a:tab pos="5791200" algn="l"/>
              </a:tabLst>
            </a:pPr>
            <a:r>
              <a:rPr lang="en-GB" sz="2000">
                <a:latin typeface="Arial" charset="0"/>
                <a:ea typeface="Microsoft YaHei" charset="-122"/>
              </a:rPr>
              <a:t>Compilers only understand the semantics of the operations in the shader. They don't know what you are trying to accomplish. Many possible optimizations are “unsafe” and must thus be done by the shader author.</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3600" y="2012950"/>
            <a:ext cx="9793288" cy="1389063"/>
          </a:xfrm>
        </p:spPr>
        <p:txBody>
          <a:bodyPr/>
          <a:lstStyle/>
          <a:p>
            <a:r>
              <a:rPr lang="en-US" smtClean="0"/>
              <a:t>Click to edit Master title style</a:t>
            </a:r>
            <a:endParaRPr lang="en-US"/>
          </a:p>
        </p:txBody>
      </p:sp>
      <p:sp>
        <p:nvSpPr>
          <p:cNvPr id="3" name="Subtitle 2"/>
          <p:cNvSpPr>
            <a:spLocks noGrp="1"/>
          </p:cNvSpPr>
          <p:nvPr>
            <p:ph type="subTitle" idx="1"/>
          </p:nvPr>
        </p:nvSpPr>
        <p:spPr>
          <a:xfrm>
            <a:off x="1728788" y="3671888"/>
            <a:ext cx="8062912" cy="1655762"/>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idx="10"/>
          </p:nvPr>
        </p:nvSpPr>
        <p:spPr/>
        <p:txBody>
          <a:bodyPr/>
          <a:lstStyle>
            <a:lvl1pPr>
              <a:defRPr/>
            </a:lvl1pPr>
          </a:lstStyle>
          <a:p>
            <a:endParaRPr lang="en-GB"/>
          </a:p>
        </p:txBody>
      </p:sp>
      <p:sp>
        <p:nvSpPr>
          <p:cNvPr id="5" name="Footer Placeholder 4"/>
          <p:cNvSpPr>
            <a:spLocks noGrp="1"/>
          </p:cNvSpPr>
          <p:nvPr>
            <p:ph type="ftr" idx="11"/>
          </p:nvPr>
        </p:nvSpPr>
        <p:spPr/>
        <p:txBody>
          <a:bodyPr/>
          <a:lstStyle>
            <a:lvl1pPr>
              <a:defRPr/>
            </a:lvl1pPr>
          </a:lstStyle>
          <a:p>
            <a:endParaRPr lang="en-GB"/>
          </a:p>
        </p:txBody>
      </p:sp>
      <p:sp>
        <p:nvSpPr>
          <p:cNvPr id="6" name="Slide Number Placeholder 5"/>
          <p:cNvSpPr>
            <a:spLocks noGrp="1"/>
          </p:cNvSpPr>
          <p:nvPr>
            <p:ph type="sldNum" idx="12"/>
          </p:nvPr>
        </p:nvSpPr>
        <p:spPr/>
        <p:txBody>
          <a:bodyPr/>
          <a:lstStyle>
            <a:lvl1pPr>
              <a:defRPr/>
            </a:lvl1pPr>
          </a:lstStyle>
          <a:p>
            <a:fld id="{06EC40BA-0180-46A0-9505-55AB3B5768CC}" type="slidenum">
              <a:rPr lang="en-GB"/>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endParaRPr lang="en-GB"/>
          </a:p>
        </p:txBody>
      </p:sp>
      <p:sp>
        <p:nvSpPr>
          <p:cNvPr id="5" name="Footer Placeholder 4"/>
          <p:cNvSpPr>
            <a:spLocks noGrp="1"/>
          </p:cNvSpPr>
          <p:nvPr>
            <p:ph type="ftr" idx="11"/>
          </p:nvPr>
        </p:nvSpPr>
        <p:spPr/>
        <p:txBody>
          <a:bodyPr/>
          <a:lstStyle>
            <a:lvl1pPr>
              <a:defRPr/>
            </a:lvl1pPr>
          </a:lstStyle>
          <a:p>
            <a:endParaRPr lang="en-GB"/>
          </a:p>
        </p:txBody>
      </p:sp>
      <p:sp>
        <p:nvSpPr>
          <p:cNvPr id="6" name="Slide Number Placeholder 5"/>
          <p:cNvSpPr>
            <a:spLocks noGrp="1"/>
          </p:cNvSpPr>
          <p:nvPr>
            <p:ph type="sldNum" idx="12"/>
          </p:nvPr>
        </p:nvSpPr>
        <p:spPr/>
        <p:txBody>
          <a:bodyPr/>
          <a:lstStyle>
            <a:lvl1pPr>
              <a:defRPr/>
            </a:lvl1pPr>
          </a:lstStyle>
          <a:p>
            <a:fld id="{FA818F73-1B2D-4DF2-813B-225A1CCF4E1C}" type="slidenum">
              <a:rPr lang="en-GB"/>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51838" y="617538"/>
            <a:ext cx="2590800" cy="54276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76263" y="617538"/>
            <a:ext cx="7623175" cy="54276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endParaRPr lang="en-GB"/>
          </a:p>
        </p:txBody>
      </p:sp>
      <p:sp>
        <p:nvSpPr>
          <p:cNvPr id="5" name="Footer Placeholder 4"/>
          <p:cNvSpPr>
            <a:spLocks noGrp="1"/>
          </p:cNvSpPr>
          <p:nvPr>
            <p:ph type="ftr" idx="11"/>
          </p:nvPr>
        </p:nvSpPr>
        <p:spPr/>
        <p:txBody>
          <a:bodyPr/>
          <a:lstStyle>
            <a:lvl1pPr>
              <a:defRPr/>
            </a:lvl1pPr>
          </a:lstStyle>
          <a:p>
            <a:endParaRPr lang="en-GB"/>
          </a:p>
        </p:txBody>
      </p:sp>
      <p:sp>
        <p:nvSpPr>
          <p:cNvPr id="6" name="Slide Number Placeholder 5"/>
          <p:cNvSpPr>
            <a:spLocks noGrp="1"/>
          </p:cNvSpPr>
          <p:nvPr>
            <p:ph type="sldNum" idx="12"/>
          </p:nvPr>
        </p:nvSpPr>
        <p:spPr/>
        <p:txBody>
          <a:bodyPr/>
          <a:lstStyle>
            <a:lvl1pPr>
              <a:defRPr/>
            </a:lvl1pPr>
          </a:lstStyle>
          <a:p>
            <a:fld id="{0974FB6A-CA4A-463B-95EA-5ED39B81ECD4}" type="slidenum">
              <a:rPr lang="en-GB"/>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endParaRPr lang="en-GB"/>
          </a:p>
        </p:txBody>
      </p:sp>
      <p:sp>
        <p:nvSpPr>
          <p:cNvPr id="5" name="Footer Placeholder 4"/>
          <p:cNvSpPr>
            <a:spLocks noGrp="1"/>
          </p:cNvSpPr>
          <p:nvPr>
            <p:ph type="ftr" idx="11"/>
          </p:nvPr>
        </p:nvSpPr>
        <p:spPr/>
        <p:txBody>
          <a:bodyPr/>
          <a:lstStyle>
            <a:lvl1pPr>
              <a:defRPr/>
            </a:lvl1pPr>
          </a:lstStyle>
          <a:p>
            <a:endParaRPr lang="en-GB"/>
          </a:p>
        </p:txBody>
      </p:sp>
      <p:sp>
        <p:nvSpPr>
          <p:cNvPr id="6" name="Slide Number Placeholder 5"/>
          <p:cNvSpPr>
            <a:spLocks noGrp="1"/>
          </p:cNvSpPr>
          <p:nvPr>
            <p:ph type="sldNum" idx="12"/>
          </p:nvPr>
        </p:nvSpPr>
        <p:spPr/>
        <p:txBody>
          <a:bodyPr/>
          <a:lstStyle>
            <a:lvl1pPr>
              <a:defRPr/>
            </a:lvl1pPr>
          </a:lstStyle>
          <a:p>
            <a:fld id="{835357DE-BFCD-4DDF-8B7E-3C8C4F056D7E}" type="slidenum">
              <a:rPr lang="en-GB"/>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09638" y="4164013"/>
            <a:ext cx="9793287" cy="1287462"/>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09638" y="2746375"/>
            <a:ext cx="9793287" cy="14176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idx="10"/>
          </p:nvPr>
        </p:nvSpPr>
        <p:spPr/>
        <p:txBody>
          <a:bodyPr/>
          <a:lstStyle>
            <a:lvl1pPr>
              <a:defRPr/>
            </a:lvl1pPr>
          </a:lstStyle>
          <a:p>
            <a:endParaRPr lang="en-GB"/>
          </a:p>
        </p:txBody>
      </p:sp>
      <p:sp>
        <p:nvSpPr>
          <p:cNvPr id="5" name="Footer Placeholder 4"/>
          <p:cNvSpPr>
            <a:spLocks noGrp="1"/>
          </p:cNvSpPr>
          <p:nvPr>
            <p:ph type="ftr" idx="11"/>
          </p:nvPr>
        </p:nvSpPr>
        <p:spPr/>
        <p:txBody>
          <a:bodyPr/>
          <a:lstStyle>
            <a:lvl1pPr>
              <a:defRPr/>
            </a:lvl1pPr>
          </a:lstStyle>
          <a:p>
            <a:endParaRPr lang="en-GB"/>
          </a:p>
        </p:txBody>
      </p:sp>
      <p:sp>
        <p:nvSpPr>
          <p:cNvPr id="6" name="Slide Number Placeholder 5"/>
          <p:cNvSpPr>
            <a:spLocks noGrp="1"/>
          </p:cNvSpPr>
          <p:nvPr>
            <p:ph type="sldNum" idx="12"/>
          </p:nvPr>
        </p:nvSpPr>
        <p:spPr/>
        <p:txBody>
          <a:bodyPr/>
          <a:lstStyle>
            <a:lvl1pPr>
              <a:defRPr/>
            </a:lvl1pPr>
          </a:lstStyle>
          <a:p>
            <a:fld id="{D103D3A7-A544-49B3-8CF3-432F474133E7}" type="slidenum">
              <a:rPr lang="en-GB"/>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76263" y="1349375"/>
            <a:ext cx="5106987" cy="4695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835650" y="1349375"/>
            <a:ext cx="5106988" cy="4695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idx="10"/>
          </p:nvPr>
        </p:nvSpPr>
        <p:spPr/>
        <p:txBody>
          <a:bodyPr/>
          <a:lstStyle>
            <a:lvl1pPr>
              <a:defRPr/>
            </a:lvl1pPr>
          </a:lstStyle>
          <a:p>
            <a:endParaRPr lang="en-GB"/>
          </a:p>
        </p:txBody>
      </p:sp>
      <p:sp>
        <p:nvSpPr>
          <p:cNvPr id="6" name="Footer Placeholder 5"/>
          <p:cNvSpPr>
            <a:spLocks noGrp="1"/>
          </p:cNvSpPr>
          <p:nvPr>
            <p:ph type="ftr" idx="11"/>
          </p:nvPr>
        </p:nvSpPr>
        <p:spPr/>
        <p:txBody>
          <a:bodyPr/>
          <a:lstStyle>
            <a:lvl1pPr>
              <a:defRPr/>
            </a:lvl1pPr>
          </a:lstStyle>
          <a:p>
            <a:endParaRPr lang="en-GB"/>
          </a:p>
        </p:txBody>
      </p:sp>
      <p:sp>
        <p:nvSpPr>
          <p:cNvPr id="7" name="Slide Number Placeholder 6"/>
          <p:cNvSpPr>
            <a:spLocks noGrp="1"/>
          </p:cNvSpPr>
          <p:nvPr>
            <p:ph type="sldNum" idx="12"/>
          </p:nvPr>
        </p:nvSpPr>
        <p:spPr/>
        <p:txBody>
          <a:bodyPr/>
          <a:lstStyle>
            <a:lvl1pPr>
              <a:defRPr/>
            </a:lvl1pPr>
          </a:lstStyle>
          <a:p>
            <a:fld id="{49F06278-8226-4ACA-81D9-0BC19FF201F3}" type="slidenum">
              <a:rPr lang="en-GB"/>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76263" y="258763"/>
            <a:ext cx="10367962" cy="108108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76263" y="1450975"/>
            <a:ext cx="5089525"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76263" y="2055813"/>
            <a:ext cx="5089525"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851525" y="1450975"/>
            <a:ext cx="5092700"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51525" y="2055813"/>
            <a:ext cx="5092700"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idx="10"/>
          </p:nvPr>
        </p:nvSpPr>
        <p:spPr/>
        <p:txBody>
          <a:bodyPr/>
          <a:lstStyle>
            <a:lvl1pPr>
              <a:defRPr/>
            </a:lvl1pPr>
          </a:lstStyle>
          <a:p>
            <a:endParaRPr lang="en-GB"/>
          </a:p>
        </p:txBody>
      </p:sp>
      <p:sp>
        <p:nvSpPr>
          <p:cNvPr id="8" name="Footer Placeholder 7"/>
          <p:cNvSpPr>
            <a:spLocks noGrp="1"/>
          </p:cNvSpPr>
          <p:nvPr>
            <p:ph type="ftr" idx="11"/>
          </p:nvPr>
        </p:nvSpPr>
        <p:spPr/>
        <p:txBody>
          <a:bodyPr/>
          <a:lstStyle>
            <a:lvl1pPr>
              <a:defRPr/>
            </a:lvl1pPr>
          </a:lstStyle>
          <a:p>
            <a:endParaRPr lang="en-GB"/>
          </a:p>
        </p:txBody>
      </p:sp>
      <p:sp>
        <p:nvSpPr>
          <p:cNvPr id="9" name="Slide Number Placeholder 8"/>
          <p:cNvSpPr>
            <a:spLocks noGrp="1"/>
          </p:cNvSpPr>
          <p:nvPr>
            <p:ph type="sldNum" idx="12"/>
          </p:nvPr>
        </p:nvSpPr>
        <p:spPr/>
        <p:txBody>
          <a:bodyPr/>
          <a:lstStyle>
            <a:lvl1pPr>
              <a:defRPr/>
            </a:lvl1pPr>
          </a:lstStyle>
          <a:p>
            <a:fld id="{9D2F7BDC-314D-4DCC-B692-EA05E5B3F561}" type="slidenum">
              <a:rPr lang="en-GB"/>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idx="10"/>
          </p:nvPr>
        </p:nvSpPr>
        <p:spPr/>
        <p:txBody>
          <a:bodyPr/>
          <a:lstStyle>
            <a:lvl1pPr>
              <a:defRPr/>
            </a:lvl1pPr>
          </a:lstStyle>
          <a:p>
            <a:endParaRPr lang="en-GB"/>
          </a:p>
        </p:txBody>
      </p:sp>
      <p:sp>
        <p:nvSpPr>
          <p:cNvPr id="4" name="Footer Placeholder 3"/>
          <p:cNvSpPr>
            <a:spLocks noGrp="1"/>
          </p:cNvSpPr>
          <p:nvPr>
            <p:ph type="ftr" idx="11"/>
          </p:nvPr>
        </p:nvSpPr>
        <p:spPr/>
        <p:txBody>
          <a:bodyPr/>
          <a:lstStyle>
            <a:lvl1pPr>
              <a:defRPr/>
            </a:lvl1pPr>
          </a:lstStyle>
          <a:p>
            <a:endParaRPr lang="en-GB"/>
          </a:p>
        </p:txBody>
      </p:sp>
      <p:sp>
        <p:nvSpPr>
          <p:cNvPr id="5" name="Slide Number Placeholder 4"/>
          <p:cNvSpPr>
            <a:spLocks noGrp="1"/>
          </p:cNvSpPr>
          <p:nvPr>
            <p:ph type="sldNum" idx="12"/>
          </p:nvPr>
        </p:nvSpPr>
        <p:spPr/>
        <p:txBody>
          <a:bodyPr/>
          <a:lstStyle>
            <a:lvl1pPr>
              <a:defRPr/>
            </a:lvl1pPr>
          </a:lstStyle>
          <a:p>
            <a:fld id="{46999A74-CC3D-435C-BE82-D8591F1DCF92}" type="slidenum">
              <a:rPr lang="en-GB"/>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lvl1pPr>
              <a:defRPr/>
            </a:lvl1pPr>
          </a:lstStyle>
          <a:p>
            <a:endParaRPr lang="en-GB"/>
          </a:p>
        </p:txBody>
      </p:sp>
      <p:sp>
        <p:nvSpPr>
          <p:cNvPr id="3" name="Footer Placeholder 2"/>
          <p:cNvSpPr>
            <a:spLocks noGrp="1"/>
          </p:cNvSpPr>
          <p:nvPr>
            <p:ph type="ftr" idx="11"/>
          </p:nvPr>
        </p:nvSpPr>
        <p:spPr/>
        <p:txBody>
          <a:bodyPr/>
          <a:lstStyle>
            <a:lvl1pPr>
              <a:defRPr/>
            </a:lvl1pPr>
          </a:lstStyle>
          <a:p>
            <a:endParaRPr lang="en-GB"/>
          </a:p>
        </p:txBody>
      </p:sp>
      <p:sp>
        <p:nvSpPr>
          <p:cNvPr id="4" name="Slide Number Placeholder 3"/>
          <p:cNvSpPr>
            <a:spLocks noGrp="1"/>
          </p:cNvSpPr>
          <p:nvPr>
            <p:ph type="sldNum" idx="12"/>
          </p:nvPr>
        </p:nvSpPr>
        <p:spPr/>
        <p:txBody>
          <a:bodyPr/>
          <a:lstStyle>
            <a:lvl1pPr>
              <a:defRPr/>
            </a:lvl1pPr>
          </a:lstStyle>
          <a:p>
            <a:fld id="{F966F854-B1DC-446C-A33A-90BA3D4194ED}" type="slidenum">
              <a:rPr lang="en-GB"/>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6263" y="258763"/>
            <a:ext cx="3789362" cy="1096962"/>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503738" y="258763"/>
            <a:ext cx="6440487" cy="5529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76263" y="1355725"/>
            <a:ext cx="3789362" cy="44323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endParaRPr lang="en-GB"/>
          </a:p>
        </p:txBody>
      </p:sp>
      <p:sp>
        <p:nvSpPr>
          <p:cNvPr id="6" name="Footer Placeholder 5"/>
          <p:cNvSpPr>
            <a:spLocks noGrp="1"/>
          </p:cNvSpPr>
          <p:nvPr>
            <p:ph type="ftr" idx="11"/>
          </p:nvPr>
        </p:nvSpPr>
        <p:spPr/>
        <p:txBody>
          <a:bodyPr/>
          <a:lstStyle>
            <a:lvl1pPr>
              <a:defRPr/>
            </a:lvl1pPr>
          </a:lstStyle>
          <a:p>
            <a:endParaRPr lang="en-GB"/>
          </a:p>
        </p:txBody>
      </p:sp>
      <p:sp>
        <p:nvSpPr>
          <p:cNvPr id="7" name="Slide Number Placeholder 6"/>
          <p:cNvSpPr>
            <a:spLocks noGrp="1"/>
          </p:cNvSpPr>
          <p:nvPr>
            <p:ph type="sldNum" idx="12"/>
          </p:nvPr>
        </p:nvSpPr>
        <p:spPr/>
        <p:txBody>
          <a:bodyPr/>
          <a:lstStyle>
            <a:lvl1pPr>
              <a:defRPr/>
            </a:lvl1pPr>
          </a:lstStyle>
          <a:p>
            <a:fld id="{67A84EB9-94B0-4DB8-8F62-B0A2555E7970}" type="slidenum">
              <a:rPr lang="en-GB"/>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57425" y="4535488"/>
            <a:ext cx="6913563" cy="5365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257425" y="579438"/>
            <a:ext cx="6913563" cy="38877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257425" y="5072063"/>
            <a:ext cx="6913563" cy="760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endParaRPr lang="en-GB"/>
          </a:p>
        </p:txBody>
      </p:sp>
      <p:sp>
        <p:nvSpPr>
          <p:cNvPr id="6" name="Footer Placeholder 5"/>
          <p:cNvSpPr>
            <a:spLocks noGrp="1"/>
          </p:cNvSpPr>
          <p:nvPr>
            <p:ph type="ftr" idx="11"/>
          </p:nvPr>
        </p:nvSpPr>
        <p:spPr/>
        <p:txBody>
          <a:bodyPr/>
          <a:lstStyle>
            <a:lvl1pPr>
              <a:defRPr/>
            </a:lvl1pPr>
          </a:lstStyle>
          <a:p>
            <a:endParaRPr lang="en-GB"/>
          </a:p>
        </p:txBody>
      </p:sp>
      <p:sp>
        <p:nvSpPr>
          <p:cNvPr id="7" name="Slide Number Placeholder 6"/>
          <p:cNvSpPr>
            <a:spLocks noGrp="1"/>
          </p:cNvSpPr>
          <p:nvPr>
            <p:ph type="sldNum" idx="12"/>
          </p:nvPr>
        </p:nvSpPr>
        <p:spPr/>
        <p:txBody>
          <a:bodyPr/>
          <a:lstStyle>
            <a:lvl1pPr>
              <a:defRPr/>
            </a:lvl1pPr>
          </a:lstStyle>
          <a:p>
            <a:fld id="{218D3D5C-BE2E-436E-8CBA-C857D331C896}" type="slidenum">
              <a:rPr lang="en-GB"/>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25" name="Picture 1"/>
          <p:cNvPicPr>
            <a:picLocks noChangeAspect="1" noChangeArrowheads="1"/>
          </p:cNvPicPr>
          <p:nvPr/>
        </p:nvPicPr>
        <p:blipFill>
          <a:blip r:embed="rId13" cstate="print"/>
          <a:srcRect/>
          <a:stretch>
            <a:fillRect/>
          </a:stretch>
        </p:blipFill>
        <p:spPr bwMode="auto">
          <a:xfrm>
            <a:off x="0" y="0"/>
            <a:ext cx="11520488" cy="6481763"/>
          </a:xfrm>
          <a:prstGeom prst="rect">
            <a:avLst/>
          </a:prstGeom>
          <a:noFill/>
          <a:ln w="9360" cap="flat">
            <a:noFill/>
            <a:miter lim="800000"/>
            <a:headEnd/>
            <a:tailEnd/>
          </a:ln>
          <a:effectLst/>
        </p:spPr>
      </p:pic>
      <p:sp>
        <p:nvSpPr>
          <p:cNvPr id="1026" name="Rectangle 2"/>
          <p:cNvSpPr>
            <a:spLocks noGrp="1" noChangeArrowheads="1"/>
          </p:cNvSpPr>
          <p:nvPr>
            <p:ph type="title"/>
          </p:nvPr>
        </p:nvSpPr>
        <p:spPr bwMode="auto">
          <a:xfrm>
            <a:off x="576263" y="617538"/>
            <a:ext cx="10366375" cy="639762"/>
          </a:xfrm>
          <a:prstGeom prst="rect">
            <a:avLst/>
          </a:prstGeom>
          <a:noFill/>
          <a:ln w="9525" cap="flat">
            <a:noFill/>
            <a:round/>
            <a:headEnd/>
            <a:tailEnd/>
          </a:ln>
          <a:effectLst/>
        </p:spPr>
        <p:txBody>
          <a:bodyPr vert="horz" wrap="square" lIns="0" tIns="0" rIns="0" bIns="0" numCol="1" anchor="ctr" anchorCtr="0" compatLnSpc="1">
            <a:prstTxWarp prst="textNoShape">
              <a:avLst/>
            </a:prstTxWarp>
          </a:bodyPr>
          <a:lstStyle/>
          <a:p>
            <a:pPr lvl="0"/>
            <a:r>
              <a:rPr lang="en-GB" smtClean="0"/>
              <a:t>Click to edit the title text format</a:t>
            </a:r>
          </a:p>
        </p:txBody>
      </p:sp>
      <p:sp>
        <p:nvSpPr>
          <p:cNvPr id="1027" name="Rectangle 3"/>
          <p:cNvSpPr>
            <a:spLocks noGrp="1" noChangeArrowheads="1"/>
          </p:cNvSpPr>
          <p:nvPr>
            <p:ph type="body" idx="1"/>
          </p:nvPr>
        </p:nvSpPr>
        <p:spPr bwMode="auto">
          <a:xfrm>
            <a:off x="576263" y="1349375"/>
            <a:ext cx="10366375" cy="4695825"/>
          </a:xfrm>
          <a:prstGeom prst="rect">
            <a:avLst/>
          </a:prstGeom>
          <a:noFill/>
          <a:ln w="9525" cap="flat">
            <a:noFill/>
            <a:round/>
            <a:headEnd/>
            <a:tailEnd/>
          </a:ln>
          <a:effectLst/>
        </p:spPr>
        <p:txBody>
          <a:bodyPr vert="horz" wrap="square" lIns="0" tIns="23814" rIns="0" bIns="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
        <p:nvSpPr>
          <p:cNvPr id="1028" name="Rectangle 4"/>
          <p:cNvSpPr>
            <a:spLocks noGrp="1" noChangeArrowheads="1"/>
          </p:cNvSpPr>
          <p:nvPr>
            <p:ph type="dt"/>
          </p:nvPr>
        </p:nvSpPr>
        <p:spPr bwMode="auto">
          <a:xfrm>
            <a:off x="576263" y="6119813"/>
            <a:ext cx="2682875" cy="228600"/>
          </a:xfrm>
          <a:prstGeom prst="rect">
            <a:avLst/>
          </a:prstGeom>
          <a:noFill/>
          <a:ln w="9525" cap="flat">
            <a:noFill/>
            <a:round/>
            <a:headEnd/>
            <a:tailEnd/>
          </a:ln>
          <a:effectLst/>
        </p:spPr>
        <p:txBody>
          <a:bodyPr vert="horz" wrap="square" lIns="0" tIns="0" rIns="0" bIns="0" numCol="1" anchor="t" anchorCtr="0" compatLnSpc="1">
            <a:prstTxWarp prst="textNoShape">
              <a:avLst/>
            </a:prstTxWarp>
          </a:bodyPr>
          <a:lstStyle>
            <a:lvl1pPr>
              <a:lnSpc>
                <a:spcPct val="95000"/>
              </a:lnSpc>
              <a:tabLst>
                <a:tab pos="723900" algn="l"/>
                <a:tab pos="1447800" algn="l"/>
                <a:tab pos="2171700" algn="l"/>
              </a:tabLst>
              <a:defRPr sz="1400">
                <a:solidFill>
                  <a:srgbClr val="000000"/>
                </a:solidFill>
                <a:latin typeface="Times New Roman" pitchFamily="16" charset="0"/>
              </a:defRPr>
            </a:lvl1pPr>
          </a:lstStyle>
          <a:p>
            <a:endParaRPr lang="en-GB"/>
          </a:p>
        </p:txBody>
      </p:sp>
      <p:sp>
        <p:nvSpPr>
          <p:cNvPr id="1029" name="Rectangle 5"/>
          <p:cNvSpPr>
            <a:spLocks noGrp="1" noChangeArrowheads="1"/>
          </p:cNvSpPr>
          <p:nvPr>
            <p:ph type="ftr"/>
          </p:nvPr>
        </p:nvSpPr>
        <p:spPr bwMode="auto">
          <a:xfrm>
            <a:off x="3940175" y="6119813"/>
            <a:ext cx="3649663" cy="228600"/>
          </a:xfrm>
          <a:prstGeom prst="rect">
            <a:avLst/>
          </a:prstGeom>
          <a:noFill/>
          <a:ln w="9525" cap="flat">
            <a:noFill/>
            <a:round/>
            <a:headEnd/>
            <a:tailEnd/>
          </a:ln>
          <a:effectLst/>
        </p:spPr>
        <p:txBody>
          <a:bodyPr vert="horz" wrap="square" lIns="0" tIns="0" rIns="0" bIns="0" numCol="1" anchor="t" anchorCtr="0" compatLnSpc="1">
            <a:prstTxWarp prst="textNoShape">
              <a:avLst/>
            </a:prstTxWarp>
          </a:bodyPr>
          <a:lstStyle>
            <a:lvl1pPr algn="ctr">
              <a:lnSpc>
                <a:spcPct val="95000"/>
              </a:lnSpc>
              <a:tabLst>
                <a:tab pos="723900" algn="l"/>
                <a:tab pos="1447800" algn="l"/>
                <a:tab pos="2171700" algn="l"/>
                <a:tab pos="2895600" algn="l"/>
                <a:tab pos="3619500" algn="l"/>
              </a:tabLst>
              <a:defRPr sz="1400">
                <a:solidFill>
                  <a:srgbClr val="000000"/>
                </a:solidFill>
                <a:latin typeface="Times New Roman" pitchFamily="16" charset="0"/>
              </a:defRPr>
            </a:lvl1pPr>
          </a:lstStyle>
          <a:p>
            <a:endParaRPr lang="en-GB"/>
          </a:p>
        </p:txBody>
      </p:sp>
      <p:sp>
        <p:nvSpPr>
          <p:cNvPr id="1030" name="Rectangle 6"/>
          <p:cNvSpPr>
            <a:spLocks noGrp="1" noChangeArrowheads="1"/>
          </p:cNvSpPr>
          <p:nvPr>
            <p:ph type="sldNum"/>
          </p:nvPr>
        </p:nvSpPr>
        <p:spPr bwMode="auto">
          <a:xfrm>
            <a:off x="8259763" y="6119813"/>
            <a:ext cx="2682875" cy="228600"/>
          </a:xfrm>
          <a:prstGeom prst="rect">
            <a:avLst/>
          </a:prstGeom>
          <a:noFill/>
          <a:ln w="9525" cap="flat">
            <a:noFill/>
            <a:round/>
            <a:headEnd/>
            <a:tailEnd/>
          </a:ln>
          <a:effectLst/>
        </p:spPr>
        <p:txBody>
          <a:bodyPr vert="horz" wrap="square" lIns="0" tIns="0" rIns="0" bIns="0" numCol="1" anchor="t" anchorCtr="0" compatLnSpc="1">
            <a:prstTxWarp prst="textNoShape">
              <a:avLst/>
            </a:prstTxWarp>
          </a:bodyPr>
          <a:lstStyle>
            <a:lvl1pPr algn="r">
              <a:lnSpc>
                <a:spcPct val="95000"/>
              </a:lnSpc>
              <a:tabLst>
                <a:tab pos="723900" algn="l"/>
                <a:tab pos="1447800" algn="l"/>
                <a:tab pos="2171700" algn="l"/>
              </a:tabLst>
              <a:defRPr sz="1400">
                <a:solidFill>
                  <a:srgbClr val="000000"/>
                </a:solidFill>
                <a:latin typeface="Times New Roman" pitchFamily="16" charset="0"/>
              </a:defRPr>
            </a:lvl1pPr>
          </a:lstStyle>
          <a:p>
            <a:fld id="{4C5EB1CF-F51E-4C3D-8236-574793527BD8}" type="slidenum">
              <a:rPr lang="en-GB"/>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49263" rtl="0" fontAlgn="base" hangingPunct="0">
        <a:lnSpc>
          <a:spcPct val="93000"/>
        </a:lnSpc>
        <a:spcBef>
          <a:spcPct val="0"/>
        </a:spcBef>
        <a:spcAft>
          <a:spcPct val="0"/>
        </a:spcAft>
        <a:buClr>
          <a:srgbClr val="000000"/>
        </a:buClr>
        <a:buSzPct val="100000"/>
        <a:buFont typeface="Times New Roman" pitchFamily="16" charset="0"/>
        <a:defRPr sz="3800">
          <a:solidFill>
            <a:srgbClr val="000000"/>
          </a:solidFill>
          <a:latin typeface="+mj-lt"/>
          <a:ea typeface="+mj-ea"/>
          <a:cs typeface="+mj-cs"/>
        </a:defRPr>
      </a:lvl1pPr>
      <a:lvl2pPr marL="742950" indent="-285750" algn="ctr" defTabSz="449263" rtl="0" fontAlgn="base" hangingPunct="0">
        <a:lnSpc>
          <a:spcPct val="93000"/>
        </a:lnSpc>
        <a:spcBef>
          <a:spcPct val="0"/>
        </a:spcBef>
        <a:spcAft>
          <a:spcPct val="0"/>
        </a:spcAft>
        <a:buClr>
          <a:srgbClr val="000000"/>
        </a:buClr>
        <a:buSzPct val="100000"/>
        <a:buFont typeface="Times New Roman" pitchFamily="16" charset="0"/>
        <a:defRPr sz="3800">
          <a:solidFill>
            <a:srgbClr val="000000"/>
          </a:solidFill>
          <a:latin typeface="Arial" charset="0"/>
          <a:ea typeface="Microsoft YaHei" charset="-122"/>
        </a:defRPr>
      </a:lvl2pPr>
      <a:lvl3pPr marL="1143000" indent="-228600" algn="ctr" defTabSz="449263" rtl="0" fontAlgn="base" hangingPunct="0">
        <a:lnSpc>
          <a:spcPct val="93000"/>
        </a:lnSpc>
        <a:spcBef>
          <a:spcPct val="0"/>
        </a:spcBef>
        <a:spcAft>
          <a:spcPct val="0"/>
        </a:spcAft>
        <a:buClr>
          <a:srgbClr val="000000"/>
        </a:buClr>
        <a:buSzPct val="100000"/>
        <a:buFont typeface="Times New Roman" pitchFamily="16" charset="0"/>
        <a:defRPr sz="3800">
          <a:solidFill>
            <a:srgbClr val="000000"/>
          </a:solidFill>
          <a:latin typeface="Arial" charset="0"/>
          <a:ea typeface="Microsoft YaHei" charset="-122"/>
        </a:defRPr>
      </a:lvl3pPr>
      <a:lvl4pPr marL="1600200" indent="-228600" algn="ctr" defTabSz="449263" rtl="0" fontAlgn="base" hangingPunct="0">
        <a:lnSpc>
          <a:spcPct val="93000"/>
        </a:lnSpc>
        <a:spcBef>
          <a:spcPct val="0"/>
        </a:spcBef>
        <a:spcAft>
          <a:spcPct val="0"/>
        </a:spcAft>
        <a:buClr>
          <a:srgbClr val="000000"/>
        </a:buClr>
        <a:buSzPct val="100000"/>
        <a:buFont typeface="Times New Roman" pitchFamily="16" charset="0"/>
        <a:defRPr sz="3800">
          <a:solidFill>
            <a:srgbClr val="000000"/>
          </a:solidFill>
          <a:latin typeface="Arial" charset="0"/>
          <a:ea typeface="Microsoft YaHei" charset="-122"/>
        </a:defRPr>
      </a:lvl4pPr>
      <a:lvl5pPr marL="2057400" indent="-228600" algn="ctr" defTabSz="449263" rtl="0" fontAlgn="base" hangingPunct="0">
        <a:lnSpc>
          <a:spcPct val="93000"/>
        </a:lnSpc>
        <a:spcBef>
          <a:spcPct val="0"/>
        </a:spcBef>
        <a:spcAft>
          <a:spcPct val="0"/>
        </a:spcAft>
        <a:buClr>
          <a:srgbClr val="000000"/>
        </a:buClr>
        <a:buSzPct val="100000"/>
        <a:buFont typeface="Times New Roman" pitchFamily="16" charset="0"/>
        <a:defRPr sz="3800">
          <a:solidFill>
            <a:srgbClr val="000000"/>
          </a:solidFill>
          <a:latin typeface="Arial" charset="0"/>
          <a:ea typeface="Microsoft YaHei" charset="-122"/>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pitchFamily="16" charset="0"/>
        <a:defRPr sz="3800">
          <a:solidFill>
            <a:srgbClr val="000000"/>
          </a:solidFill>
          <a:latin typeface="Arial" charset="0"/>
          <a:ea typeface="Microsoft YaHei" charset="-122"/>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pitchFamily="16" charset="0"/>
        <a:defRPr sz="3800">
          <a:solidFill>
            <a:srgbClr val="000000"/>
          </a:solidFill>
          <a:latin typeface="Arial" charset="0"/>
          <a:ea typeface="Microsoft YaHei" charset="-122"/>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pitchFamily="16" charset="0"/>
        <a:defRPr sz="3800">
          <a:solidFill>
            <a:srgbClr val="000000"/>
          </a:solidFill>
          <a:latin typeface="Arial" charset="0"/>
          <a:ea typeface="Microsoft YaHei" charset="-122"/>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pitchFamily="16" charset="0"/>
        <a:defRPr sz="3800">
          <a:solidFill>
            <a:srgbClr val="000000"/>
          </a:solidFill>
          <a:latin typeface="Arial" charset="0"/>
          <a:ea typeface="Microsoft YaHei" charset="-122"/>
        </a:defRPr>
      </a:lvl9pPr>
    </p:titleStyle>
    <p:bodyStyle>
      <a:lvl1pPr marL="342900" indent="-342900" algn="l" defTabSz="449263" rtl="0" fontAlgn="base" hangingPunct="0">
        <a:lnSpc>
          <a:spcPct val="93000"/>
        </a:lnSpc>
        <a:spcBef>
          <a:spcPct val="0"/>
        </a:spcBef>
        <a:spcAft>
          <a:spcPts val="1213"/>
        </a:spcAft>
        <a:buClr>
          <a:srgbClr val="000000"/>
        </a:buClr>
        <a:buSzPct val="100000"/>
        <a:buFont typeface="Times New Roman" pitchFamily="16" charset="0"/>
        <a:defRPr sz="2700">
          <a:solidFill>
            <a:srgbClr val="000000"/>
          </a:solidFill>
          <a:latin typeface="+mn-lt"/>
          <a:ea typeface="+mn-ea"/>
          <a:cs typeface="+mn-cs"/>
        </a:defRPr>
      </a:lvl1pPr>
      <a:lvl2pPr marL="742950" indent="-285750" algn="l" defTabSz="449263" rtl="0" fontAlgn="base" hangingPunct="0">
        <a:lnSpc>
          <a:spcPct val="93000"/>
        </a:lnSpc>
        <a:spcBef>
          <a:spcPct val="0"/>
        </a:spcBef>
        <a:spcAft>
          <a:spcPts val="975"/>
        </a:spcAft>
        <a:buClr>
          <a:srgbClr val="000000"/>
        </a:buClr>
        <a:buSzPct val="100000"/>
        <a:buFont typeface="Times New Roman" pitchFamily="16" charset="0"/>
        <a:defRPr sz="2400">
          <a:solidFill>
            <a:srgbClr val="000000"/>
          </a:solidFill>
          <a:latin typeface="+mn-lt"/>
          <a:ea typeface="+mn-ea"/>
        </a:defRPr>
      </a:lvl2pPr>
      <a:lvl3pPr marL="1143000" indent="-228600" algn="l" defTabSz="449263" rtl="0" fontAlgn="base" hangingPunct="0">
        <a:lnSpc>
          <a:spcPct val="93000"/>
        </a:lnSpc>
        <a:spcBef>
          <a:spcPct val="0"/>
        </a:spcBef>
        <a:spcAft>
          <a:spcPts val="738"/>
        </a:spcAft>
        <a:buClr>
          <a:srgbClr val="000000"/>
        </a:buClr>
        <a:buSzPct val="100000"/>
        <a:buFont typeface="Times New Roman" pitchFamily="16" charset="0"/>
        <a:defRPr sz="2100">
          <a:solidFill>
            <a:srgbClr val="000000"/>
          </a:solidFill>
          <a:latin typeface="+mn-lt"/>
          <a:ea typeface="+mn-ea"/>
        </a:defRPr>
      </a:lvl3pPr>
      <a:lvl4pPr marL="1600200" indent="-228600" algn="l" defTabSz="449263" rtl="0" fontAlgn="base" hangingPunct="0">
        <a:lnSpc>
          <a:spcPct val="93000"/>
        </a:lnSpc>
        <a:spcBef>
          <a:spcPct val="0"/>
        </a:spcBef>
        <a:spcAft>
          <a:spcPts val="488"/>
        </a:spcAft>
        <a:buClr>
          <a:srgbClr val="000000"/>
        </a:buClr>
        <a:buSzPct val="100000"/>
        <a:buFont typeface="Times New Roman" pitchFamily="16" charset="0"/>
        <a:defRPr sz="1700">
          <a:solidFill>
            <a:srgbClr val="000000"/>
          </a:solidFill>
          <a:latin typeface="+mn-lt"/>
          <a:ea typeface="+mn-ea"/>
        </a:defRPr>
      </a:lvl4pPr>
      <a:lvl5pPr marL="2057400" indent="-228600" algn="l" defTabSz="449263" rtl="0" fontAlgn="base" hangingPunct="0">
        <a:lnSpc>
          <a:spcPct val="93000"/>
        </a:lnSpc>
        <a:spcBef>
          <a:spcPct val="0"/>
        </a:spcBef>
        <a:spcAft>
          <a:spcPts val="250"/>
        </a:spcAft>
        <a:buClr>
          <a:srgbClr val="000000"/>
        </a:buClr>
        <a:buSzPct val="100000"/>
        <a:buFont typeface="Times New Roman" pitchFamily="16" charset="0"/>
        <a:defRPr sz="1700">
          <a:solidFill>
            <a:srgbClr val="000000"/>
          </a:solidFill>
          <a:latin typeface="+mn-lt"/>
          <a:ea typeface="+mn-ea"/>
        </a:defRPr>
      </a:lvl5pPr>
      <a:lvl6pPr marL="2514600" indent="-228600" algn="l" defTabSz="449263" rtl="0" fontAlgn="base" hangingPunct="0">
        <a:lnSpc>
          <a:spcPct val="93000"/>
        </a:lnSpc>
        <a:spcBef>
          <a:spcPct val="0"/>
        </a:spcBef>
        <a:spcAft>
          <a:spcPts val="250"/>
        </a:spcAft>
        <a:buClr>
          <a:srgbClr val="000000"/>
        </a:buClr>
        <a:buSzPct val="100000"/>
        <a:buFont typeface="Times New Roman" pitchFamily="16" charset="0"/>
        <a:defRPr sz="1700">
          <a:solidFill>
            <a:srgbClr val="000000"/>
          </a:solidFill>
          <a:latin typeface="+mn-lt"/>
          <a:ea typeface="+mn-ea"/>
        </a:defRPr>
      </a:lvl6pPr>
      <a:lvl7pPr marL="2971800" indent="-228600" algn="l" defTabSz="449263" rtl="0" fontAlgn="base" hangingPunct="0">
        <a:lnSpc>
          <a:spcPct val="93000"/>
        </a:lnSpc>
        <a:spcBef>
          <a:spcPct val="0"/>
        </a:spcBef>
        <a:spcAft>
          <a:spcPts val="250"/>
        </a:spcAft>
        <a:buClr>
          <a:srgbClr val="000000"/>
        </a:buClr>
        <a:buSzPct val="100000"/>
        <a:buFont typeface="Times New Roman" pitchFamily="16" charset="0"/>
        <a:defRPr sz="1700">
          <a:solidFill>
            <a:srgbClr val="000000"/>
          </a:solidFill>
          <a:latin typeface="+mn-lt"/>
          <a:ea typeface="+mn-ea"/>
        </a:defRPr>
      </a:lvl7pPr>
      <a:lvl8pPr marL="3429000" indent="-228600" algn="l" defTabSz="449263" rtl="0" fontAlgn="base" hangingPunct="0">
        <a:lnSpc>
          <a:spcPct val="93000"/>
        </a:lnSpc>
        <a:spcBef>
          <a:spcPct val="0"/>
        </a:spcBef>
        <a:spcAft>
          <a:spcPts val="250"/>
        </a:spcAft>
        <a:buClr>
          <a:srgbClr val="000000"/>
        </a:buClr>
        <a:buSzPct val="100000"/>
        <a:buFont typeface="Times New Roman" pitchFamily="16" charset="0"/>
        <a:defRPr sz="1700">
          <a:solidFill>
            <a:srgbClr val="000000"/>
          </a:solidFill>
          <a:latin typeface="+mn-lt"/>
          <a:ea typeface="+mn-ea"/>
        </a:defRPr>
      </a:lvl8pPr>
      <a:lvl9pPr marL="3886200" indent="-228600" algn="l" defTabSz="449263" rtl="0" fontAlgn="base" hangingPunct="0">
        <a:lnSpc>
          <a:spcPct val="93000"/>
        </a:lnSpc>
        <a:spcBef>
          <a:spcPct val="0"/>
        </a:spcBef>
        <a:spcAft>
          <a:spcPts val="250"/>
        </a:spcAft>
        <a:buClr>
          <a:srgbClr val="000000"/>
        </a:buClr>
        <a:buSzPct val="100000"/>
        <a:buFont typeface="Times New Roman" pitchFamily="16" charset="0"/>
        <a:defRPr sz="1700">
          <a:solidFill>
            <a:srgbClr val="000000"/>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en.wikipedia.org/wiki/IEEE_floating_point" TargetMode="External"/><Relationship Id="rId2" Type="http://schemas.openxmlformats.org/officeDocument/2006/relationships/notesSlide" Target="../notesSlides/notesSlide46.xml"/><Relationship Id="rId1" Type="http://schemas.openxmlformats.org/officeDocument/2006/relationships/slideLayout" Target="../slideLayouts/slideLayout2.xml"/><Relationship Id="rId5" Type="http://schemas.openxmlformats.org/officeDocument/2006/relationships/hyperlink" Target="http://fgiesen.wordpress.com/2010/10/21/finish-your-derivations-please/" TargetMode="External"/><Relationship Id="rId4" Type="http://schemas.openxmlformats.org/officeDocument/2006/relationships/hyperlink" Target="http://msdn.microsoft.com/en-us/library/windows/desktop/cc308050(v=vs.85).aspx" TargetMode="External"/></Relationships>
</file>

<file path=ppt/slides/_rels/slide4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hyperlink" Target="mailto:emil.persson@avalanchestudios.se"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3" name="Picture 1"/>
          <p:cNvPicPr>
            <a:picLocks noChangeAspect="1" noChangeArrowheads="1"/>
          </p:cNvPicPr>
          <p:nvPr/>
        </p:nvPicPr>
        <p:blipFill>
          <a:blip r:embed="rId3" cstate="print"/>
          <a:srcRect/>
          <a:stretch>
            <a:fillRect/>
          </a:stretch>
        </p:blipFill>
        <p:spPr bwMode="auto">
          <a:xfrm>
            <a:off x="0" y="0"/>
            <a:ext cx="11520488" cy="6481763"/>
          </a:xfrm>
          <a:prstGeom prst="rect">
            <a:avLst/>
          </a:prstGeom>
          <a:noFill/>
          <a:ln w="9360" cap="flat">
            <a:noFill/>
            <a:miter lim="800000"/>
            <a:headEnd/>
            <a:tailEnd/>
          </a:ln>
          <a:effectLst/>
        </p:spPr>
      </p:pic>
      <p:sp>
        <p:nvSpPr>
          <p:cNvPr id="3074" name="Text Box 2"/>
          <p:cNvSpPr txBox="1">
            <a:spLocks noChangeArrowheads="1"/>
          </p:cNvSpPr>
          <p:nvPr/>
        </p:nvSpPr>
        <p:spPr bwMode="auto">
          <a:xfrm>
            <a:off x="685800" y="1276350"/>
            <a:ext cx="10113963" cy="3943350"/>
          </a:xfrm>
          <a:prstGeom prst="rect">
            <a:avLst/>
          </a:prstGeom>
          <a:noFill/>
          <a:ln w="9525" cap="flat">
            <a:noFill/>
            <a:miter lim="800000"/>
            <a:headEnd/>
            <a:tailEnd/>
          </a:ln>
          <a:effectLst/>
        </p:spPr>
        <p:txBody>
          <a:bodyPr lIns="90000" tIns="45000" rIns="90000" bIns="45000"/>
          <a:lstStyle/>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GB" sz="4800">
                <a:solidFill>
                  <a:srgbClr val="000000"/>
                </a:solidFill>
                <a:latin typeface="Verdana" charset="0"/>
              </a:rPr>
              <a:t>Low-level Thinking in High-level Shading Languages</a:t>
            </a:r>
            <a:br>
              <a:rPr lang="en-GB" sz="4800">
                <a:solidFill>
                  <a:srgbClr val="000000"/>
                </a:solidFill>
                <a:latin typeface="Verdana" charset="0"/>
              </a:rPr>
            </a:br>
            <a:r>
              <a:rPr lang="en-GB" sz="4800">
                <a:solidFill>
                  <a:srgbClr val="000000"/>
                </a:solidFill>
                <a:latin typeface="Verdana" charset="0"/>
              </a:rPr>
              <a:t/>
            </a:r>
            <a:br>
              <a:rPr lang="en-GB" sz="4800">
                <a:solidFill>
                  <a:srgbClr val="000000"/>
                </a:solidFill>
                <a:latin typeface="Verdana" charset="0"/>
              </a:rPr>
            </a:br>
            <a:r>
              <a:rPr lang="en-GB" sz="3200" b="1">
                <a:solidFill>
                  <a:srgbClr val="000000"/>
                </a:solidFill>
                <a:latin typeface="Verdana" charset="0"/>
              </a:rPr>
              <a:t>Emil Persson</a:t>
            </a:r>
            <a:r>
              <a:rPr lang="en-GB" sz="3200">
                <a:solidFill>
                  <a:srgbClr val="000000"/>
                </a:solidFill>
                <a:latin typeface="Verdana" charset="0"/>
              </a:rPr>
              <a:t/>
            </a:r>
            <a:br>
              <a:rPr lang="en-GB" sz="3200">
                <a:solidFill>
                  <a:srgbClr val="000000"/>
                </a:solidFill>
                <a:latin typeface="Verdana" charset="0"/>
              </a:rPr>
            </a:br>
            <a:r>
              <a:rPr lang="en-GB" sz="3200">
                <a:solidFill>
                  <a:srgbClr val="000000"/>
                </a:solidFill>
                <a:latin typeface="Verdana" charset="0"/>
              </a:rPr>
              <a:t>Head of Research, Avalanche Studios</a:t>
            </a:r>
          </a:p>
        </p:txBody>
      </p:sp>
      <p:pic>
        <p:nvPicPr>
          <p:cNvPr id="3075" name="Picture 3"/>
          <p:cNvPicPr>
            <a:picLocks noChangeAspect="1" noChangeArrowheads="1"/>
          </p:cNvPicPr>
          <p:nvPr/>
        </p:nvPicPr>
        <p:blipFill>
          <a:blip r:embed="rId4" cstate="print"/>
          <a:srcRect/>
          <a:stretch>
            <a:fillRect/>
          </a:stretch>
        </p:blipFill>
        <p:spPr bwMode="auto">
          <a:xfrm>
            <a:off x="9180513" y="3149600"/>
            <a:ext cx="2070100" cy="1439863"/>
          </a:xfrm>
          <a:prstGeom prst="rect">
            <a:avLst/>
          </a:prstGeom>
          <a:noFill/>
          <a:ln w="9525" cap="flat">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a:xfrm>
            <a:off x="576263" y="617538"/>
            <a:ext cx="10367962" cy="641350"/>
          </a:xfrm>
          <a:ln/>
        </p:spPr>
        <p:txBody>
          <a:bodyPr tIns="33516"/>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”The compiler will optimize it!”</a:t>
            </a:r>
          </a:p>
        </p:txBody>
      </p:sp>
      <p:sp>
        <p:nvSpPr>
          <p:cNvPr id="12290" name="Rectangle 2"/>
          <p:cNvSpPr>
            <a:spLocks noGrp="1" noChangeArrowheads="1"/>
          </p:cNvSpPr>
          <p:nvPr>
            <p:ph type="body" idx="1"/>
          </p:nvPr>
        </p:nvSpPr>
        <p:spPr>
          <a:xfrm>
            <a:off x="576263" y="1403350"/>
            <a:ext cx="10367962" cy="5040313"/>
          </a:xfrm>
          <a:ln/>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Will it go mad? </a:t>
            </a:r>
            <a:r>
              <a:rPr lang="en-GB" sz="1500"/>
              <a:t>(pun intended)</a:t>
            </a:r>
          </a:p>
        </p:txBody>
      </p:sp>
      <p:sp>
        <p:nvSpPr>
          <p:cNvPr id="12291" name="Text Box 3"/>
          <p:cNvSpPr txBox="1">
            <a:spLocks noChangeArrowheads="1"/>
          </p:cNvSpPr>
          <p:nvPr/>
        </p:nvSpPr>
        <p:spPr bwMode="auto">
          <a:xfrm>
            <a:off x="630238" y="1836738"/>
            <a:ext cx="4410075" cy="989012"/>
          </a:xfrm>
          <a:prstGeom prst="rect">
            <a:avLst/>
          </a:prstGeom>
          <a:solidFill>
            <a:srgbClr val="000000"/>
          </a:solidFill>
          <a:ln w="9360" cap="flat">
            <a:solidFill>
              <a:srgbClr val="999999"/>
            </a:solidFill>
            <a:round/>
            <a:headEnd/>
            <a:tailEnd/>
          </a:ln>
          <a:effectLst/>
        </p:spPr>
        <p:txBody>
          <a:bodyPr lIns="90000" tIns="56520" rIns="90000" bIns="45000"/>
          <a:lstStyle/>
          <a:p>
            <a:pPr>
              <a:lnSpc>
                <a:spcPct val="91000"/>
              </a:lnSpc>
              <a:buClrTx/>
              <a:buFontTx/>
              <a:buNone/>
              <a:tabLst>
                <a:tab pos="723900" algn="l"/>
                <a:tab pos="1447800" algn="l"/>
                <a:tab pos="2171700" algn="l"/>
                <a:tab pos="2895600" algn="l"/>
                <a:tab pos="3619500" algn="l"/>
                <a:tab pos="4343400" algn="l"/>
              </a:tabLst>
            </a:pPr>
            <a:r>
              <a:rPr lang="en-GB" sz="1400">
                <a:solidFill>
                  <a:srgbClr val="00FFFF"/>
                </a:solidFill>
                <a:latin typeface="Consolas" pitchFamily="33" charset="0"/>
              </a:rPr>
              <a:t>float</a:t>
            </a:r>
            <a:r>
              <a:rPr lang="en-GB" sz="1400">
                <a:solidFill>
                  <a:srgbClr val="00FF00"/>
                </a:solidFill>
                <a:latin typeface="Consolas" pitchFamily="33" charset="0"/>
              </a:rPr>
              <a:t> </a:t>
            </a:r>
            <a:r>
              <a:rPr lang="en-GB" sz="1400">
                <a:solidFill>
                  <a:srgbClr val="02FF02"/>
                </a:solidFill>
                <a:latin typeface="Consolas" pitchFamily="33" charset="0"/>
              </a:rPr>
              <a:t>main</a:t>
            </a:r>
            <a:r>
              <a:rPr lang="en-GB" sz="1400">
                <a:solidFill>
                  <a:srgbClr val="FFFF00"/>
                </a:solidFill>
                <a:latin typeface="Consolas" pitchFamily="33" charset="0"/>
              </a:rPr>
              <a:t>(</a:t>
            </a:r>
            <a:r>
              <a:rPr lang="en-GB" sz="1400">
                <a:solidFill>
                  <a:srgbClr val="00FFFF"/>
                </a:solidFill>
                <a:latin typeface="Consolas" pitchFamily="33" charset="0"/>
              </a:rPr>
              <a:t>float</a:t>
            </a:r>
            <a:r>
              <a:rPr lang="en-GB" sz="1400">
                <a:solidFill>
                  <a:srgbClr val="00FF00"/>
                </a:solidFill>
                <a:latin typeface="Consolas" pitchFamily="33" charset="0"/>
              </a:rPr>
              <a:t> </a:t>
            </a:r>
            <a:r>
              <a:rPr lang="en-GB" sz="1400">
                <a:solidFill>
                  <a:srgbClr val="02FF02"/>
                </a:solidFill>
                <a:latin typeface="Consolas" pitchFamily="33" charset="0"/>
              </a:rPr>
              <a:t>x </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TEXCOORD</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SV_Target</a:t>
            </a:r>
          </a:p>
          <a:p>
            <a:pPr>
              <a:lnSpc>
                <a:spcPct val="100000"/>
              </a:lnSpc>
              <a:buClrTx/>
              <a:buSzTx/>
              <a:buFontTx/>
              <a:buNone/>
              <a:tabLst>
                <a:tab pos="723900" algn="l"/>
                <a:tab pos="1447800" algn="l"/>
                <a:tab pos="2171700" algn="l"/>
                <a:tab pos="2895600" algn="l"/>
                <a:tab pos="3619500" algn="l"/>
                <a:tab pos="4343400" algn="l"/>
              </a:tabLst>
            </a:pPr>
            <a:r>
              <a:rPr lang="en-GB" sz="1400">
                <a:solidFill>
                  <a:srgbClr val="FFFF00"/>
                </a:solidFill>
                <a:latin typeface="Consolas" pitchFamily="33" charset="0"/>
              </a:rPr>
              <a:t>{</a:t>
            </a:r>
          </a:p>
          <a:p>
            <a:pPr>
              <a:lnSpc>
                <a:spcPct val="100000"/>
              </a:lnSpc>
              <a:buClrTx/>
              <a:buSzTx/>
              <a:buFontTx/>
              <a:buNone/>
              <a:tabLst>
                <a:tab pos="723900" algn="l"/>
                <a:tab pos="1447800" algn="l"/>
                <a:tab pos="2171700" algn="l"/>
                <a:tab pos="2895600" algn="l"/>
                <a:tab pos="3619500" algn="l"/>
                <a:tab pos="4343400" algn="l"/>
              </a:tabLst>
            </a:pPr>
            <a:r>
              <a:rPr lang="en-GB" sz="1400">
                <a:solidFill>
                  <a:srgbClr val="00FF00"/>
                </a:solidFill>
                <a:latin typeface="Consolas" pitchFamily="33" charset="0"/>
              </a:rPr>
              <a:t>    </a:t>
            </a:r>
            <a:r>
              <a:rPr lang="en-GB" sz="1400">
                <a:solidFill>
                  <a:srgbClr val="00FFFF"/>
                </a:solidFill>
                <a:latin typeface="Consolas" pitchFamily="33" charset="0"/>
              </a:rPr>
              <a:t>return</a:t>
            </a:r>
            <a:r>
              <a:rPr lang="en-GB" sz="1400">
                <a:solidFill>
                  <a:srgbClr val="00FF00"/>
                </a:solidFill>
                <a:latin typeface="Consolas" pitchFamily="33" charset="0"/>
              </a:rPr>
              <a:t> </a:t>
            </a:r>
            <a:r>
              <a:rPr lang="en-GB" sz="1400">
                <a:solidFill>
                  <a:srgbClr val="FFFF00"/>
                </a:solidFill>
                <a:latin typeface="Consolas" pitchFamily="33" charset="0"/>
              </a:rPr>
              <a:t>(</a:t>
            </a:r>
            <a:r>
              <a:rPr lang="en-GB" sz="1400">
                <a:solidFill>
                  <a:srgbClr val="02FF02"/>
                </a:solidFill>
                <a:latin typeface="Consolas" pitchFamily="33" charset="0"/>
              </a:rPr>
              <a:t>x</a:t>
            </a:r>
            <a:r>
              <a:rPr lang="en-GB" sz="1400">
                <a:solidFill>
                  <a:srgbClr val="00FF00"/>
                </a:solidFill>
                <a:latin typeface="Consolas" pitchFamily="33" charset="0"/>
              </a:rPr>
              <a:t> </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FFFFFF"/>
                </a:solidFill>
                <a:latin typeface="Consolas" pitchFamily="33" charset="0"/>
              </a:rPr>
              <a:t>1.0f</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FFFFFF"/>
                </a:solidFill>
                <a:latin typeface="Consolas" pitchFamily="33" charset="0"/>
              </a:rPr>
              <a:t>0.5f</a:t>
            </a:r>
            <a:r>
              <a:rPr lang="en-GB" sz="1400">
                <a:solidFill>
                  <a:srgbClr val="FFFF00"/>
                </a:solidFill>
                <a:latin typeface="Consolas" pitchFamily="33" charset="0"/>
              </a:rPr>
              <a:t>;</a:t>
            </a:r>
          </a:p>
          <a:p>
            <a:pPr>
              <a:lnSpc>
                <a:spcPct val="100000"/>
              </a:lnSpc>
              <a:buClrTx/>
              <a:buSzTx/>
              <a:buFontTx/>
              <a:buNone/>
              <a:tabLst>
                <a:tab pos="723900" algn="l"/>
                <a:tab pos="1447800" algn="l"/>
                <a:tab pos="2171700" algn="l"/>
                <a:tab pos="2895600" algn="l"/>
                <a:tab pos="3619500" algn="l"/>
                <a:tab pos="4343400" algn="l"/>
              </a:tabLst>
            </a:pPr>
            <a:r>
              <a:rPr lang="en-GB" sz="1400">
                <a:solidFill>
                  <a:srgbClr val="FFFF00"/>
                </a:solidFill>
                <a:latin typeface="Consolas" pitchFamily="33" charset="0"/>
              </a:rPr>
              <a:t>}</a:t>
            </a:r>
          </a:p>
          <a:p>
            <a:pPr>
              <a:lnSpc>
                <a:spcPct val="100000"/>
              </a:lnSpc>
              <a:buClrTx/>
              <a:buSzTx/>
              <a:buFontTx/>
              <a:buNone/>
              <a:tabLst>
                <a:tab pos="723900" algn="l"/>
                <a:tab pos="1447800" algn="l"/>
                <a:tab pos="2171700" algn="l"/>
                <a:tab pos="2895600" algn="l"/>
                <a:tab pos="3619500" algn="l"/>
                <a:tab pos="4343400" algn="l"/>
              </a:tabLst>
            </a:pPr>
            <a:endParaRPr lang="en-GB" sz="1400">
              <a:solidFill>
                <a:srgbClr val="FFFF00"/>
              </a:solidFill>
              <a:latin typeface="Consolas" pitchFamily="33"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ChangeArrowheads="1"/>
          </p:cNvSpPr>
          <p:nvPr>
            <p:ph type="title"/>
          </p:nvPr>
        </p:nvSpPr>
        <p:spPr>
          <a:xfrm>
            <a:off x="576263" y="617538"/>
            <a:ext cx="10367962" cy="641350"/>
          </a:xfrm>
          <a:ln/>
        </p:spPr>
        <p:txBody>
          <a:bodyPr tIns="33516"/>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”The compiler will optimize it!”</a:t>
            </a:r>
          </a:p>
        </p:txBody>
      </p:sp>
      <p:sp>
        <p:nvSpPr>
          <p:cNvPr id="13314" name="Rectangle 2"/>
          <p:cNvSpPr>
            <a:spLocks noGrp="1" noChangeArrowheads="1"/>
          </p:cNvSpPr>
          <p:nvPr>
            <p:ph type="body" idx="1"/>
          </p:nvPr>
        </p:nvSpPr>
        <p:spPr>
          <a:xfrm>
            <a:off x="576263" y="1403350"/>
            <a:ext cx="10367962" cy="5040313"/>
          </a:xfrm>
          <a:ln/>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Will it go mad? </a:t>
            </a:r>
            <a:r>
              <a:rPr lang="en-GB" sz="1500"/>
              <a:t>(pun intended)</a:t>
            </a:r>
          </a:p>
        </p:txBody>
      </p:sp>
      <p:sp>
        <p:nvSpPr>
          <p:cNvPr id="13315" name="Text Box 3"/>
          <p:cNvSpPr txBox="1">
            <a:spLocks noChangeArrowheads="1"/>
          </p:cNvSpPr>
          <p:nvPr/>
        </p:nvSpPr>
        <p:spPr bwMode="auto">
          <a:xfrm>
            <a:off x="630238" y="1836738"/>
            <a:ext cx="4410075" cy="989012"/>
          </a:xfrm>
          <a:prstGeom prst="rect">
            <a:avLst/>
          </a:prstGeom>
          <a:solidFill>
            <a:srgbClr val="000000"/>
          </a:solidFill>
          <a:ln w="9360" cap="flat">
            <a:solidFill>
              <a:srgbClr val="999999"/>
            </a:solidFill>
            <a:round/>
            <a:headEnd/>
            <a:tailEnd/>
          </a:ln>
          <a:effectLst/>
        </p:spPr>
        <p:txBody>
          <a:bodyPr lIns="90000" tIns="56520" rIns="90000" bIns="45000"/>
          <a:lstStyle/>
          <a:p>
            <a:pPr>
              <a:lnSpc>
                <a:spcPct val="91000"/>
              </a:lnSpc>
              <a:buClrTx/>
              <a:buFontTx/>
              <a:buNone/>
              <a:tabLst>
                <a:tab pos="723900" algn="l"/>
                <a:tab pos="1447800" algn="l"/>
                <a:tab pos="2171700" algn="l"/>
                <a:tab pos="2895600" algn="l"/>
                <a:tab pos="3619500" algn="l"/>
                <a:tab pos="4343400" algn="l"/>
              </a:tabLst>
            </a:pPr>
            <a:r>
              <a:rPr lang="en-GB" sz="1400">
                <a:solidFill>
                  <a:srgbClr val="00FFFF"/>
                </a:solidFill>
                <a:latin typeface="Consolas" pitchFamily="33" charset="0"/>
              </a:rPr>
              <a:t>float</a:t>
            </a:r>
            <a:r>
              <a:rPr lang="en-GB" sz="1400">
                <a:solidFill>
                  <a:srgbClr val="00FF00"/>
                </a:solidFill>
                <a:latin typeface="Consolas" pitchFamily="33" charset="0"/>
              </a:rPr>
              <a:t> </a:t>
            </a:r>
            <a:r>
              <a:rPr lang="en-GB" sz="1400">
                <a:solidFill>
                  <a:srgbClr val="02FF02"/>
                </a:solidFill>
                <a:latin typeface="Consolas" pitchFamily="33" charset="0"/>
              </a:rPr>
              <a:t>main</a:t>
            </a:r>
            <a:r>
              <a:rPr lang="en-GB" sz="1400">
                <a:solidFill>
                  <a:srgbClr val="FFFF00"/>
                </a:solidFill>
                <a:latin typeface="Consolas" pitchFamily="33" charset="0"/>
              </a:rPr>
              <a:t>(</a:t>
            </a:r>
            <a:r>
              <a:rPr lang="en-GB" sz="1400">
                <a:solidFill>
                  <a:srgbClr val="00FFFF"/>
                </a:solidFill>
                <a:latin typeface="Consolas" pitchFamily="33" charset="0"/>
              </a:rPr>
              <a:t>float</a:t>
            </a:r>
            <a:r>
              <a:rPr lang="en-GB" sz="1400">
                <a:solidFill>
                  <a:srgbClr val="00FF00"/>
                </a:solidFill>
                <a:latin typeface="Consolas" pitchFamily="33" charset="0"/>
              </a:rPr>
              <a:t> </a:t>
            </a:r>
            <a:r>
              <a:rPr lang="en-GB" sz="1400">
                <a:solidFill>
                  <a:srgbClr val="02FF02"/>
                </a:solidFill>
                <a:latin typeface="Consolas" pitchFamily="33" charset="0"/>
              </a:rPr>
              <a:t>x </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TEXCOORD</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SV_Target</a:t>
            </a:r>
          </a:p>
          <a:p>
            <a:pPr>
              <a:lnSpc>
                <a:spcPct val="100000"/>
              </a:lnSpc>
              <a:buClrTx/>
              <a:buSzTx/>
              <a:buFontTx/>
              <a:buNone/>
              <a:tabLst>
                <a:tab pos="723900" algn="l"/>
                <a:tab pos="1447800" algn="l"/>
                <a:tab pos="2171700" algn="l"/>
                <a:tab pos="2895600" algn="l"/>
                <a:tab pos="3619500" algn="l"/>
                <a:tab pos="4343400" algn="l"/>
              </a:tabLst>
            </a:pPr>
            <a:r>
              <a:rPr lang="en-GB" sz="1400">
                <a:solidFill>
                  <a:srgbClr val="FFFF00"/>
                </a:solidFill>
                <a:latin typeface="Consolas" pitchFamily="33" charset="0"/>
              </a:rPr>
              <a:t>{</a:t>
            </a:r>
          </a:p>
          <a:p>
            <a:pPr>
              <a:lnSpc>
                <a:spcPct val="100000"/>
              </a:lnSpc>
              <a:buClrTx/>
              <a:buSzTx/>
              <a:buFontTx/>
              <a:buNone/>
              <a:tabLst>
                <a:tab pos="723900" algn="l"/>
                <a:tab pos="1447800" algn="l"/>
                <a:tab pos="2171700" algn="l"/>
                <a:tab pos="2895600" algn="l"/>
                <a:tab pos="3619500" algn="l"/>
                <a:tab pos="4343400" algn="l"/>
              </a:tabLst>
            </a:pPr>
            <a:r>
              <a:rPr lang="en-GB" sz="1400">
                <a:solidFill>
                  <a:srgbClr val="00FF00"/>
                </a:solidFill>
                <a:latin typeface="Consolas" pitchFamily="33" charset="0"/>
              </a:rPr>
              <a:t>    </a:t>
            </a:r>
            <a:r>
              <a:rPr lang="en-GB" sz="1400">
                <a:solidFill>
                  <a:srgbClr val="00FFFF"/>
                </a:solidFill>
                <a:latin typeface="Consolas" pitchFamily="33" charset="0"/>
              </a:rPr>
              <a:t>return</a:t>
            </a:r>
            <a:r>
              <a:rPr lang="en-GB" sz="1400">
                <a:solidFill>
                  <a:srgbClr val="00FF00"/>
                </a:solidFill>
                <a:latin typeface="Consolas" pitchFamily="33" charset="0"/>
              </a:rPr>
              <a:t> </a:t>
            </a:r>
            <a:r>
              <a:rPr lang="en-GB" sz="1400">
                <a:solidFill>
                  <a:srgbClr val="FFFF00"/>
                </a:solidFill>
                <a:latin typeface="Consolas" pitchFamily="33" charset="0"/>
              </a:rPr>
              <a:t>(</a:t>
            </a:r>
            <a:r>
              <a:rPr lang="en-GB" sz="1400">
                <a:solidFill>
                  <a:srgbClr val="02FF02"/>
                </a:solidFill>
                <a:latin typeface="Consolas" pitchFamily="33" charset="0"/>
              </a:rPr>
              <a:t>x</a:t>
            </a:r>
            <a:r>
              <a:rPr lang="en-GB" sz="1400">
                <a:solidFill>
                  <a:srgbClr val="00FF00"/>
                </a:solidFill>
                <a:latin typeface="Consolas" pitchFamily="33" charset="0"/>
              </a:rPr>
              <a:t> </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FFFFFF"/>
                </a:solidFill>
                <a:latin typeface="Consolas" pitchFamily="33" charset="0"/>
              </a:rPr>
              <a:t>1.0f</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FFFFFF"/>
                </a:solidFill>
                <a:latin typeface="Consolas" pitchFamily="33" charset="0"/>
              </a:rPr>
              <a:t>0.5f</a:t>
            </a:r>
            <a:r>
              <a:rPr lang="en-GB" sz="1400">
                <a:solidFill>
                  <a:srgbClr val="FFFF00"/>
                </a:solidFill>
                <a:latin typeface="Consolas" pitchFamily="33" charset="0"/>
              </a:rPr>
              <a:t>;</a:t>
            </a:r>
          </a:p>
          <a:p>
            <a:pPr>
              <a:lnSpc>
                <a:spcPct val="100000"/>
              </a:lnSpc>
              <a:buClrTx/>
              <a:buSzTx/>
              <a:buFontTx/>
              <a:buNone/>
              <a:tabLst>
                <a:tab pos="723900" algn="l"/>
                <a:tab pos="1447800" algn="l"/>
                <a:tab pos="2171700" algn="l"/>
                <a:tab pos="2895600" algn="l"/>
                <a:tab pos="3619500" algn="l"/>
                <a:tab pos="4343400" algn="l"/>
              </a:tabLst>
            </a:pPr>
            <a:r>
              <a:rPr lang="en-GB" sz="1400">
                <a:solidFill>
                  <a:srgbClr val="FFFF00"/>
                </a:solidFill>
                <a:latin typeface="Consolas" pitchFamily="33" charset="0"/>
              </a:rPr>
              <a:t>}</a:t>
            </a:r>
          </a:p>
          <a:p>
            <a:pPr>
              <a:lnSpc>
                <a:spcPct val="100000"/>
              </a:lnSpc>
              <a:buClrTx/>
              <a:buSzTx/>
              <a:buFontTx/>
              <a:buNone/>
              <a:tabLst>
                <a:tab pos="723900" algn="l"/>
                <a:tab pos="1447800" algn="l"/>
                <a:tab pos="2171700" algn="l"/>
                <a:tab pos="2895600" algn="l"/>
                <a:tab pos="3619500" algn="l"/>
                <a:tab pos="4343400" algn="l"/>
              </a:tabLst>
            </a:pPr>
            <a:endParaRPr lang="en-GB" sz="1400">
              <a:solidFill>
                <a:srgbClr val="FFFF00"/>
              </a:solidFill>
              <a:latin typeface="Consolas" pitchFamily="33" charset="0"/>
            </a:endParaRPr>
          </a:p>
        </p:txBody>
      </p:sp>
      <p:sp>
        <p:nvSpPr>
          <p:cNvPr id="13316" name="Text Box 4"/>
          <p:cNvSpPr txBox="1">
            <a:spLocks noChangeArrowheads="1"/>
          </p:cNvSpPr>
          <p:nvPr/>
        </p:nvSpPr>
        <p:spPr bwMode="auto">
          <a:xfrm>
            <a:off x="630238" y="3636963"/>
            <a:ext cx="3059112" cy="954087"/>
          </a:xfrm>
          <a:prstGeom prst="rect">
            <a:avLst/>
          </a:prstGeom>
          <a:solidFill>
            <a:srgbClr val="000000"/>
          </a:solidFill>
          <a:ln w="9360" cap="flat">
            <a:solidFill>
              <a:srgbClr val="999999"/>
            </a:solidFill>
            <a:round/>
            <a:headEnd/>
            <a:tailEnd/>
          </a:ln>
          <a:effectLst/>
        </p:spPr>
        <p:txBody>
          <a:bodyPr lIns="90000" tIns="56520" rIns="90000" bIns="45000"/>
          <a:lstStyle/>
          <a:p>
            <a:pPr>
              <a:lnSpc>
                <a:spcPct val="100000"/>
              </a:lnSpc>
              <a:tabLst>
                <a:tab pos="723900" algn="l"/>
                <a:tab pos="1447800" algn="l"/>
                <a:tab pos="2171700" algn="l"/>
                <a:tab pos="2895600" algn="l"/>
              </a:tabLst>
            </a:pPr>
            <a:endParaRPr lang="en-GB" sz="1400">
              <a:solidFill>
                <a:srgbClr val="02FF02"/>
              </a:solidFill>
              <a:latin typeface="Consolas" pitchFamily="33" charset="0"/>
            </a:endParaRPr>
          </a:p>
          <a:p>
            <a:pPr>
              <a:lnSpc>
                <a:spcPct val="100000"/>
              </a:lnSpc>
              <a:tabLst>
                <a:tab pos="723900" algn="l"/>
                <a:tab pos="1447800" algn="l"/>
                <a:tab pos="2171700" algn="l"/>
                <a:tab pos="2895600" algn="l"/>
              </a:tabLst>
            </a:pPr>
            <a:r>
              <a:rPr lang="en-GB" sz="1400">
                <a:solidFill>
                  <a:srgbClr val="02FF02"/>
                </a:solidFill>
                <a:latin typeface="Consolas" pitchFamily="33" charset="0"/>
              </a:rPr>
              <a:t>add</a:t>
            </a:r>
            <a:r>
              <a:rPr lang="en-GB" sz="1400">
                <a:solidFill>
                  <a:srgbClr val="00FF00"/>
                </a:solidFill>
                <a:latin typeface="Consolas" pitchFamily="33" charset="0"/>
              </a:rPr>
              <a:t> </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2FF02"/>
                </a:solidFill>
                <a:latin typeface="Consolas" pitchFamily="33" charset="0"/>
              </a:rPr>
              <a:t>x</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v0</a:t>
            </a:r>
            <a:r>
              <a:rPr lang="en-GB" sz="1400">
                <a:solidFill>
                  <a:srgbClr val="FFFF00"/>
                </a:solidFill>
                <a:latin typeface="Consolas" pitchFamily="33" charset="0"/>
              </a:rPr>
              <a:t>.</a:t>
            </a:r>
            <a:r>
              <a:rPr lang="en-GB" sz="1400">
                <a:solidFill>
                  <a:srgbClr val="02FF02"/>
                </a:solidFill>
                <a:latin typeface="Consolas" pitchFamily="33" charset="0"/>
              </a:rPr>
              <a:t>x</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l</a:t>
            </a:r>
            <a:r>
              <a:rPr lang="en-GB" sz="1400">
                <a:solidFill>
                  <a:srgbClr val="FFFF00"/>
                </a:solidFill>
                <a:latin typeface="Consolas" pitchFamily="33" charset="0"/>
              </a:rPr>
              <a:t>(</a:t>
            </a:r>
            <a:r>
              <a:rPr lang="en-GB" sz="1400">
                <a:solidFill>
                  <a:srgbClr val="FFFFFF"/>
                </a:solidFill>
                <a:latin typeface="Consolas" pitchFamily="33" charset="0"/>
              </a:rPr>
              <a:t>1.000000</a:t>
            </a:r>
            <a:r>
              <a:rPr lang="en-GB" sz="1400">
                <a:solidFill>
                  <a:srgbClr val="FFFF00"/>
                </a:solidFill>
                <a:latin typeface="Consolas" pitchFamily="33" charset="0"/>
              </a:rPr>
              <a:t>)</a:t>
            </a:r>
          </a:p>
          <a:p>
            <a:pPr>
              <a:lnSpc>
                <a:spcPct val="100000"/>
              </a:lnSpc>
              <a:tabLst>
                <a:tab pos="723900" algn="l"/>
                <a:tab pos="1447800" algn="l"/>
                <a:tab pos="2171700" algn="l"/>
                <a:tab pos="2895600" algn="l"/>
              </a:tabLst>
            </a:pPr>
            <a:r>
              <a:rPr lang="en-GB" sz="1400">
                <a:solidFill>
                  <a:srgbClr val="02FF02"/>
                </a:solidFill>
                <a:latin typeface="Consolas" pitchFamily="33" charset="0"/>
              </a:rPr>
              <a:t>mul</a:t>
            </a:r>
            <a:r>
              <a:rPr lang="en-GB" sz="1400">
                <a:solidFill>
                  <a:srgbClr val="00FF00"/>
                </a:solidFill>
                <a:latin typeface="Consolas" pitchFamily="33" charset="0"/>
              </a:rPr>
              <a:t> </a:t>
            </a:r>
            <a:r>
              <a:rPr lang="en-GB" sz="1400">
                <a:solidFill>
                  <a:srgbClr val="02FF02"/>
                </a:solidFill>
                <a:latin typeface="Consolas" pitchFamily="33" charset="0"/>
              </a:rPr>
              <a:t>o0</a:t>
            </a:r>
            <a:r>
              <a:rPr lang="en-GB" sz="1400">
                <a:solidFill>
                  <a:srgbClr val="FFFF00"/>
                </a:solidFill>
                <a:latin typeface="Consolas" pitchFamily="33" charset="0"/>
              </a:rPr>
              <a:t>.</a:t>
            </a:r>
            <a:r>
              <a:rPr lang="en-GB" sz="1400">
                <a:solidFill>
                  <a:srgbClr val="02FF02"/>
                </a:solidFill>
                <a:latin typeface="Consolas" pitchFamily="33" charset="0"/>
              </a:rPr>
              <a:t>x</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2FF02"/>
                </a:solidFill>
                <a:latin typeface="Consolas" pitchFamily="33" charset="0"/>
              </a:rPr>
              <a:t>x</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l</a:t>
            </a:r>
            <a:r>
              <a:rPr lang="en-GB" sz="1400">
                <a:solidFill>
                  <a:srgbClr val="FFFF00"/>
                </a:solidFill>
                <a:latin typeface="Consolas" pitchFamily="33" charset="0"/>
              </a:rPr>
              <a:t>(</a:t>
            </a:r>
            <a:r>
              <a:rPr lang="en-GB" sz="1400">
                <a:solidFill>
                  <a:srgbClr val="FFFFFF"/>
                </a:solidFill>
                <a:latin typeface="Consolas" pitchFamily="33" charset="0"/>
              </a:rPr>
              <a:t>0.500000</a:t>
            </a:r>
            <a:r>
              <a:rPr lang="en-GB" sz="1400">
                <a:solidFill>
                  <a:srgbClr val="FFFF00"/>
                </a:solidFill>
                <a:latin typeface="Consolas" pitchFamily="33" charset="0"/>
              </a:rPr>
              <a:t>)</a:t>
            </a:r>
          </a:p>
          <a:p>
            <a:pPr>
              <a:lnSpc>
                <a:spcPct val="100000"/>
              </a:lnSpc>
              <a:tabLst>
                <a:tab pos="723900" algn="l"/>
                <a:tab pos="1447800" algn="l"/>
                <a:tab pos="2171700" algn="l"/>
                <a:tab pos="2895600" algn="l"/>
              </a:tabLst>
            </a:pPr>
            <a:endParaRPr lang="en-GB" sz="1400">
              <a:solidFill>
                <a:srgbClr val="FFFF00"/>
              </a:solidFill>
              <a:latin typeface="Consolas" pitchFamily="33" charset="0"/>
            </a:endParaRPr>
          </a:p>
        </p:txBody>
      </p:sp>
      <p:sp>
        <p:nvSpPr>
          <p:cNvPr id="13317" name="Text Box 5"/>
          <p:cNvSpPr txBox="1">
            <a:spLocks noChangeArrowheads="1"/>
          </p:cNvSpPr>
          <p:nvPr/>
        </p:nvSpPr>
        <p:spPr bwMode="auto">
          <a:xfrm>
            <a:off x="4092575" y="3175000"/>
            <a:ext cx="3784600" cy="485775"/>
          </a:xfrm>
          <a:prstGeom prst="rect">
            <a:avLst/>
          </a:prstGeom>
          <a:noFill/>
          <a:ln w="9525" cap="flat">
            <a:noFill/>
            <a:round/>
            <a:headEnd/>
            <a:tailEnd/>
          </a:ln>
          <a:effectLst/>
        </p:spPr>
        <p:txBody>
          <a:bodyPr wrap="none" lIns="90000" tIns="69695" rIns="90000" bIns="45000"/>
          <a:lstStyle/>
          <a:p>
            <a:pPr>
              <a:tabLst>
                <a:tab pos="723900" algn="l"/>
                <a:tab pos="1447800" algn="l"/>
                <a:tab pos="2171700" algn="l"/>
                <a:tab pos="2895600" algn="l"/>
                <a:tab pos="3619500" algn="l"/>
              </a:tabLst>
            </a:pPr>
            <a:r>
              <a:rPr lang="en-GB" sz="2800">
                <a:solidFill>
                  <a:srgbClr val="000000"/>
                </a:solidFill>
              </a:rPr>
              <a:t>What about the driver?</a:t>
            </a:r>
          </a:p>
        </p:txBody>
      </p:sp>
      <p:sp>
        <p:nvSpPr>
          <p:cNvPr id="13318" name="Text Box 6"/>
          <p:cNvSpPr txBox="1">
            <a:spLocks noChangeArrowheads="1"/>
          </p:cNvSpPr>
          <p:nvPr/>
        </p:nvSpPr>
        <p:spPr bwMode="auto">
          <a:xfrm>
            <a:off x="484188" y="3151188"/>
            <a:ext cx="1130300" cy="485775"/>
          </a:xfrm>
          <a:prstGeom prst="rect">
            <a:avLst/>
          </a:prstGeom>
          <a:noFill/>
          <a:ln w="9525" cap="flat">
            <a:noFill/>
            <a:round/>
            <a:headEnd/>
            <a:tailEnd/>
          </a:ln>
          <a:effectLst/>
        </p:spPr>
        <p:txBody>
          <a:bodyPr wrap="none" lIns="90000" tIns="69695" rIns="90000" bIns="45000"/>
          <a:lstStyle/>
          <a:p>
            <a:pPr>
              <a:tabLst>
                <a:tab pos="723900" algn="l"/>
              </a:tabLst>
            </a:pPr>
            <a:r>
              <a:rPr lang="en-GB" sz="2800">
                <a:solidFill>
                  <a:srgbClr val="000000"/>
                </a:solidFill>
              </a:rPr>
              <a:t>Nope!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title"/>
          </p:nvPr>
        </p:nvSpPr>
        <p:spPr>
          <a:xfrm>
            <a:off x="576263" y="617538"/>
            <a:ext cx="10367962" cy="641350"/>
          </a:xfrm>
          <a:ln/>
        </p:spPr>
        <p:txBody>
          <a:bodyPr tIns="33516"/>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”The compiler will optimize it!”</a:t>
            </a:r>
          </a:p>
        </p:txBody>
      </p:sp>
      <p:sp>
        <p:nvSpPr>
          <p:cNvPr id="14338" name="Rectangle 2"/>
          <p:cNvSpPr>
            <a:spLocks noGrp="1" noChangeArrowheads="1"/>
          </p:cNvSpPr>
          <p:nvPr>
            <p:ph type="body" idx="1"/>
          </p:nvPr>
        </p:nvSpPr>
        <p:spPr>
          <a:xfrm>
            <a:off x="576263" y="1403350"/>
            <a:ext cx="10367962" cy="5040313"/>
          </a:xfrm>
          <a:ln/>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Will it go mad? </a:t>
            </a:r>
            <a:r>
              <a:rPr lang="en-GB" sz="1500"/>
              <a:t>(pun intended)</a:t>
            </a:r>
          </a:p>
        </p:txBody>
      </p:sp>
      <p:sp>
        <p:nvSpPr>
          <p:cNvPr id="14339" name="Text Box 3"/>
          <p:cNvSpPr txBox="1">
            <a:spLocks noChangeArrowheads="1"/>
          </p:cNvSpPr>
          <p:nvPr/>
        </p:nvSpPr>
        <p:spPr bwMode="auto">
          <a:xfrm>
            <a:off x="630238" y="1836738"/>
            <a:ext cx="4410075" cy="989012"/>
          </a:xfrm>
          <a:prstGeom prst="rect">
            <a:avLst/>
          </a:prstGeom>
          <a:solidFill>
            <a:srgbClr val="000000"/>
          </a:solidFill>
          <a:ln w="9360" cap="flat">
            <a:solidFill>
              <a:srgbClr val="999999"/>
            </a:solidFill>
            <a:round/>
            <a:headEnd/>
            <a:tailEnd/>
          </a:ln>
          <a:effectLst/>
        </p:spPr>
        <p:txBody>
          <a:bodyPr lIns="90000" tIns="56520" rIns="90000" bIns="45000"/>
          <a:lstStyle/>
          <a:p>
            <a:pPr>
              <a:lnSpc>
                <a:spcPct val="91000"/>
              </a:lnSpc>
              <a:buClrTx/>
              <a:buFontTx/>
              <a:buNone/>
              <a:tabLst>
                <a:tab pos="723900" algn="l"/>
                <a:tab pos="1447800" algn="l"/>
                <a:tab pos="2171700" algn="l"/>
                <a:tab pos="2895600" algn="l"/>
                <a:tab pos="3619500" algn="l"/>
                <a:tab pos="4343400" algn="l"/>
              </a:tabLst>
            </a:pPr>
            <a:r>
              <a:rPr lang="en-GB" sz="1400">
                <a:solidFill>
                  <a:srgbClr val="00FFFF"/>
                </a:solidFill>
                <a:latin typeface="Consolas" pitchFamily="33" charset="0"/>
              </a:rPr>
              <a:t>float</a:t>
            </a:r>
            <a:r>
              <a:rPr lang="en-GB" sz="1400">
                <a:solidFill>
                  <a:srgbClr val="00FF00"/>
                </a:solidFill>
                <a:latin typeface="Consolas" pitchFamily="33" charset="0"/>
              </a:rPr>
              <a:t> </a:t>
            </a:r>
            <a:r>
              <a:rPr lang="en-GB" sz="1400">
                <a:solidFill>
                  <a:srgbClr val="02FF02"/>
                </a:solidFill>
                <a:latin typeface="Consolas" pitchFamily="33" charset="0"/>
              </a:rPr>
              <a:t>main</a:t>
            </a:r>
            <a:r>
              <a:rPr lang="en-GB" sz="1400">
                <a:solidFill>
                  <a:srgbClr val="FFFF00"/>
                </a:solidFill>
                <a:latin typeface="Consolas" pitchFamily="33" charset="0"/>
              </a:rPr>
              <a:t>(</a:t>
            </a:r>
            <a:r>
              <a:rPr lang="en-GB" sz="1400">
                <a:solidFill>
                  <a:srgbClr val="00FFFF"/>
                </a:solidFill>
                <a:latin typeface="Consolas" pitchFamily="33" charset="0"/>
              </a:rPr>
              <a:t>float</a:t>
            </a:r>
            <a:r>
              <a:rPr lang="en-GB" sz="1400">
                <a:solidFill>
                  <a:srgbClr val="00FF00"/>
                </a:solidFill>
                <a:latin typeface="Consolas" pitchFamily="33" charset="0"/>
              </a:rPr>
              <a:t> </a:t>
            </a:r>
            <a:r>
              <a:rPr lang="en-GB" sz="1400">
                <a:solidFill>
                  <a:srgbClr val="02FF02"/>
                </a:solidFill>
                <a:latin typeface="Consolas" pitchFamily="33" charset="0"/>
              </a:rPr>
              <a:t>x </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TEXCOORD</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SV_Target</a:t>
            </a:r>
          </a:p>
          <a:p>
            <a:pPr>
              <a:lnSpc>
                <a:spcPct val="100000"/>
              </a:lnSpc>
              <a:buClrTx/>
              <a:buSzTx/>
              <a:buFontTx/>
              <a:buNone/>
              <a:tabLst>
                <a:tab pos="723900" algn="l"/>
                <a:tab pos="1447800" algn="l"/>
                <a:tab pos="2171700" algn="l"/>
                <a:tab pos="2895600" algn="l"/>
                <a:tab pos="3619500" algn="l"/>
                <a:tab pos="4343400" algn="l"/>
              </a:tabLst>
            </a:pPr>
            <a:r>
              <a:rPr lang="en-GB" sz="1400">
                <a:solidFill>
                  <a:srgbClr val="FFFF00"/>
                </a:solidFill>
                <a:latin typeface="Consolas" pitchFamily="33" charset="0"/>
              </a:rPr>
              <a:t>{</a:t>
            </a:r>
          </a:p>
          <a:p>
            <a:pPr>
              <a:lnSpc>
                <a:spcPct val="100000"/>
              </a:lnSpc>
              <a:buClrTx/>
              <a:buSzTx/>
              <a:buFontTx/>
              <a:buNone/>
              <a:tabLst>
                <a:tab pos="723900" algn="l"/>
                <a:tab pos="1447800" algn="l"/>
                <a:tab pos="2171700" algn="l"/>
                <a:tab pos="2895600" algn="l"/>
                <a:tab pos="3619500" algn="l"/>
                <a:tab pos="4343400" algn="l"/>
              </a:tabLst>
            </a:pPr>
            <a:r>
              <a:rPr lang="en-GB" sz="1400">
                <a:solidFill>
                  <a:srgbClr val="00FF00"/>
                </a:solidFill>
                <a:latin typeface="Consolas" pitchFamily="33" charset="0"/>
              </a:rPr>
              <a:t>    </a:t>
            </a:r>
            <a:r>
              <a:rPr lang="en-GB" sz="1400">
                <a:solidFill>
                  <a:srgbClr val="00FFFF"/>
                </a:solidFill>
                <a:latin typeface="Consolas" pitchFamily="33" charset="0"/>
              </a:rPr>
              <a:t>return</a:t>
            </a:r>
            <a:r>
              <a:rPr lang="en-GB" sz="1400">
                <a:solidFill>
                  <a:srgbClr val="00FF00"/>
                </a:solidFill>
                <a:latin typeface="Consolas" pitchFamily="33" charset="0"/>
              </a:rPr>
              <a:t> </a:t>
            </a:r>
            <a:r>
              <a:rPr lang="en-GB" sz="1400">
                <a:solidFill>
                  <a:srgbClr val="FFFF00"/>
                </a:solidFill>
                <a:latin typeface="Consolas" pitchFamily="33" charset="0"/>
              </a:rPr>
              <a:t>(</a:t>
            </a:r>
            <a:r>
              <a:rPr lang="en-GB" sz="1400">
                <a:solidFill>
                  <a:srgbClr val="02FF02"/>
                </a:solidFill>
                <a:latin typeface="Consolas" pitchFamily="33" charset="0"/>
              </a:rPr>
              <a:t>x</a:t>
            </a:r>
            <a:r>
              <a:rPr lang="en-GB" sz="1400">
                <a:solidFill>
                  <a:srgbClr val="00FF00"/>
                </a:solidFill>
                <a:latin typeface="Consolas" pitchFamily="33" charset="0"/>
              </a:rPr>
              <a:t> </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FFFFFF"/>
                </a:solidFill>
                <a:latin typeface="Consolas" pitchFamily="33" charset="0"/>
              </a:rPr>
              <a:t>1.0f</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FFFFFF"/>
                </a:solidFill>
                <a:latin typeface="Consolas" pitchFamily="33" charset="0"/>
              </a:rPr>
              <a:t>0.5f</a:t>
            </a:r>
            <a:r>
              <a:rPr lang="en-GB" sz="1400">
                <a:solidFill>
                  <a:srgbClr val="FFFF00"/>
                </a:solidFill>
                <a:latin typeface="Consolas" pitchFamily="33" charset="0"/>
              </a:rPr>
              <a:t>;</a:t>
            </a:r>
          </a:p>
          <a:p>
            <a:pPr>
              <a:lnSpc>
                <a:spcPct val="100000"/>
              </a:lnSpc>
              <a:buClrTx/>
              <a:buSzTx/>
              <a:buFontTx/>
              <a:buNone/>
              <a:tabLst>
                <a:tab pos="723900" algn="l"/>
                <a:tab pos="1447800" algn="l"/>
                <a:tab pos="2171700" algn="l"/>
                <a:tab pos="2895600" algn="l"/>
                <a:tab pos="3619500" algn="l"/>
                <a:tab pos="4343400" algn="l"/>
              </a:tabLst>
            </a:pPr>
            <a:r>
              <a:rPr lang="en-GB" sz="1400">
                <a:solidFill>
                  <a:srgbClr val="FFFF00"/>
                </a:solidFill>
                <a:latin typeface="Consolas" pitchFamily="33" charset="0"/>
              </a:rPr>
              <a:t>}</a:t>
            </a:r>
          </a:p>
          <a:p>
            <a:pPr>
              <a:lnSpc>
                <a:spcPct val="100000"/>
              </a:lnSpc>
              <a:buClrTx/>
              <a:buSzTx/>
              <a:buFontTx/>
              <a:buNone/>
              <a:tabLst>
                <a:tab pos="723900" algn="l"/>
                <a:tab pos="1447800" algn="l"/>
                <a:tab pos="2171700" algn="l"/>
                <a:tab pos="2895600" algn="l"/>
                <a:tab pos="3619500" algn="l"/>
                <a:tab pos="4343400" algn="l"/>
              </a:tabLst>
            </a:pPr>
            <a:endParaRPr lang="en-GB" sz="1400">
              <a:solidFill>
                <a:srgbClr val="FFFF00"/>
              </a:solidFill>
              <a:latin typeface="Consolas" pitchFamily="33" charset="0"/>
            </a:endParaRPr>
          </a:p>
        </p:txBody>
      </p:sp>
      <p:sp>
        <p:nvSpPr>
          <p:cNvPr id="14340" name="Text Box 4"/>
          <p:cNvSpPr txBox="1">
            <a:spLocks noChangeArrowheads="1"/>
          </p:cNvSpPr>
          <p:nvPr/>
        </p:nvSpPr>
        <p:spPr bwMode="auto">
          <a:xfrm>
            <a:off x="630238" y="3636963"/>
            <a:ext cx="3059112" cy="954087"/>
          </a:xfrm>
          <a:prstGeom prst="rect">
            <a:avLst/>
          </a:prstGeom>
          <a:solidFill>
            <a:srgbClr val="000000"/>
          </a:solidFill>
          <a:ln w="9360" cap="flat">
            <a:solidFill>
              <a:srgbClr val="999999"/>
            </a:solidFill>
            <a:round/>
            <a:headEnd/>
            <a:tailEnd/>
          </a:ln>
          <a:effectLst/>
        </p:spPr>
        <p:txBody>
          <a:bodyPr lIns="90000" tIns="56520" rIns="90000" bIns="45000"/>
          <a:lstStyle/>
          <a:p>
            <a:pPr>
              <a:lnSpc>
                <a:spcPct val="100000"/>
              </a:lnSpc>
              <a:tabLst>
                <a:tab pos="723900" algn="l"/>
                <a:tab pos="1447800" algn="l"/>
                <a:tab pos="2171700" algn="l"/>
                <a:tab pos="2895600" algn="l"/>
              </a:tabLst>
            </a:pPr>
            <a:endParaRPr lang="en-GB" sz="1400">
              <a:solidFill>
                <a:srgbClr val="02FF02"/>
              </a:solidFill>
              <a:latin typeface="Consolas" pitchFamily="33" charset="0"/>
            </a:endParaRPr>
          </a:p>
          <a:p>
            <a:pPr>
              <a:lnSpc>
                <a:spcPct val="100000"/>
              </a:lnSpc>
              <a:tabLst>
                <a:tab pos="723900" algn="l"/>
                <a:tab pos="1447800" algn="l"/>
                <a:tab pos="2171700" algn="l"/>
                <a:tab pos="2895600" algn="l"/>
              </a:tabLst>
            </a:pPr>
            <a:r>
              <a:rPr lang="en-GB" sz="1400">
                <a:solidFill>
                  <a:srgbClr val="02FF02"/>
                </a:solidFill>
                <a:latin typeface="Consolas" pitchFamily="33" charset="0"/>
              </a:rPr>
              <a:t>add</a:t>
            </a:r>
            <a:r>
              <a:rPr lang="en-GB" sz="1400">
                <a:solidFill>
                  <a:srgbClr val="00FF00"/>
                </a:solidFill>
                <a:latin typeface="Consolas" pitchFamily="33" charset="0"/>
              </a:rPr>
              <a:t> </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2FF02"/>
                </a:solidFill>
                <a:latin typeface="Consolas" pitchFamily="33" charset="0"/>
              </a:rPr>
              <a:t>x</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v0</a:t>
            </a:r>
            <a:r>
              <a:rPr lang="en-GB" sz="1400">
                <a:solidFill>
                  <a:srgbClr val="FFFF00"/>
                </a:solidFill>
                <a:latin typeface="Consolas" pitchFamily="33" charset="0"/>
              </a:rPr>
              <a:t>.</a:t>
            </a:r>
            <a:r>
              <a:rPr lang="en-GB" sz="1400">
                <a:solidFill>
                  <a:srgbClr val="02FF02"/>
                </a:solidFill>
                <a:latin typeface="Consolas" pitchFamily="33" charset="0"/>
              </a:rPr>
              <a:t>x</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l</a:t>
            </a:r>
            <a:r>
              <a:rPr lang="en-GB" sz="1400">
                <a:solidFill>
                  <a:srgbClr val="FFFF00"/>
                </a:solidFill>
                <a:latin typeface="Consolas" pitchFamily="33" charset="0"/>
              </a:rPr>
              <a:t>(</a:t>
            </a:r>
            <a:r>
              <a:rPr lang="en-GB" sz="1400">
                <a:solidFill>
                  <a:srgbClr val="FFFFFF"/>
                </a:solidFill>
                <a:latin typeface="Consolas" pitchFamily="33" charset="0"/>
              </a:rPr>
              <a:t>1.000000</a:t>
            </a:r>
            <a:r>
              <a:rPr lang="en-GB" sz="1400">
                <a:solidFill>
                  <a:srgbClr val="FFFF00"/>
                </a:solidFill>
                <a:latin typeface="Consolas" pitchFamily="33" charset="0"/>
              </a:rPr>
              <a:t>)</a:t>
            </a:r>
          </a:p>
          <a:p>
            <a:pPr>
              <a:lnSpc>
                <a:spcPct val="100000"/>
              </a:lnSpc>
              <a:tabLst>
                <a:tab pos="723900" algn="l"/>
                <a:tab pos="1447800" algn="l"/>
                <a:tab pos="2171700" algn="l"/>
                <a:tab pos="2895600" algn="l"/>
              </a:tabLst>
            </a:pPr>
            <a:r>
              <a:rPr lang="en-GB" sz="1400">
                <a:solidFill>
                  <a:srgbClr val="02FF02"/>
                </a:solidFill>
                <a:latin typeface="Consolas" pitchFamily="33" charset="0"/>
              </a:rPr>
              <a:t>mul</a:t>
            </a:r>
            <a:r>
              <a:rPr lang="en-GB" sz="1400">
                <a:solidFill>
                  <a:srgbClr val="00FF00"/>
                </a:solidFill>
                <a:latin typeface="Consolas" pitchFamily="33" charset="0"/>
              </a:rPr>
              <a:t> </a:t>
            </a:r>
            <a:r>
              <a:rPr lang="en-GB" sz="1400">
                <a:solidFill>
                  <a:srgbClr val="02FF02"/>
                </a:solidFill>
                <a:latin typeface="Consolas" pitchFamily="33" charset="0"/>
              </a:rPr>
              <a:t>o0</a:t>
            </a:r>
            <a:r>
              <a:rPr lang="en-GB" sz="1400">
                <a:solidFill>
                  <a:srgbClr val="FFFF00"/>
                </a:solidFill>
                <a:latin typeface="Consolas" pitchFamily="33" charset="0"/>
              </a:rPr>
              <a:t>.</a:t>
            </a:r>
            <a:r>
              <a:rPr lang="en-GB" sz="1400">
                <a:solidFill>
                  <a:srgbClr val="02FF02"/>
                </a:solidFill>
                <a:latin typeface="Consolas" pitchFamily="33" charset="0"/>
              </a:rPr>
              <a:t>x</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2FF02"/>
                </a:solidFill>
                <a:latin typeface="Consolas" pitchFamily="33" charset="0"/>
              </a:rPr>
              <a:t>x</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l</a:t>
            </a:r>
            <a:r>
              <a:rPr lang="en-GB" sz="1400">
                <a:solidFill>
                  <a:srgbClr val="FFFF00"/>
                </a:solidFill>
                <a:latin typeface="Consolas" pitchFamily="33" charset="0"/>
              </a:rPr>
              <a:t>(</a:t>
            </a:r>
            <a:r>
              <a:rPr lang="en-GB" sz="1400">
                <a:solidFill>
                  <a:srgbClr val="FFFFFF"/>
                </a:solidFill>
                <a:latin typeface="Consolas" pitchFamily="33" charset="0"/>
              </a:rPr>
              <a:t>0.500000</a:t>
            </a:r>
            <a:r>
              <a:rPr lang="en-GB" sz="1400">
                <a:solidFill>
                  <a:srgbClr val="FFFF00"/>
                </a:solidFill>
                <a:latin typeface="Consolas" pitchFamily="33" charset="0"/>
              </a:rPr>
              <a:t>)</a:t>
            </a:r>
          </a:p>
          <a:p>
            <a:pPr>
              <a:lnSpc>
                <a:spcPct val="100000"/>
              </a:lnSpc>
              <a:tabLst>
                <a:tab pos="723900" algn="l"/>
                <a:tab pos="1447800" algn="l"/>
                <a:tab pos="2171700" algn="l"/>
                <a:tab pos="2895600" algn="l"/>
              </a:tabLst>
            </a:pPr>
            <a:endParaRPr lang="en-GB" sz="1400">
              <a:solidFill>
                <a:srgbClr val="FFFF00"/>
              </a:solidFill>
              <a:latin typeface="Consolas" pitchFamily="33" charset="0"/>
            </a:endParaRPr>
          </a:p>
        </p:txBody>
      </p:sp>
      <p:sp>
        <p:nvSpPr>
          <p:cNvPr id="14341" name="Text Box 5"/>
          <p:cNvSpPr txBox="1">
            <a:spLocks noChangeArrowheads="1"/>
          </p:cNvSpPr>
          <p:nvPr/>
        </p:nvSpPr>
        <p:spPr bwMode="auto">
          <a:xfrm>
            <a:off x="4092575" y="3175000"/>
            <a:ext cx="1130300" cy="485775"/>
          </a:xfrm>
          <a:prstGeom prst="rect">
            <a:avLst/>
          </a:prstGeom>
          <a:noFill/>
          <a:ln w="9525" cap="flat">
            <a:noFill/>
            <a:round/>
            <a:headEnd/>
            <a:tailEnd/>
          </a:ln>
          <a:effectLst/>
        </p:spPr>
        <p:txBody>
          <a:bodyPr wrap="none" lIns="90000" tIns="69695" rIns="90000" bIns="45000"/>
          <a:lstStyle/>
          <a:p>
            <a:pPr>
              <a:tabLst>
                <a:tab pos="723900" algn="l"/>
              </a:tabLst>
            </a:pPr>
            <a:r>
              <a:rPr lang="en-GB" sz="2800">
                <a:solidFill>
                  <a:srgbClr val="000000"/>
                </a:solidFill>
              </a:rPr>
              <a:t>Nope!</a:t>
            </a:r>
          </a:p>
        </p:txBody>
      </p:sp>
      <p:sp>
        <p:nvSpPr>
          <p:cNvPr id="14342" name="Text Box 6"/>
          <p:cNvSpPr txBox="1">
            <a:spLocks noChangeArrowheads="1"/>
          </p:cNvSpPr>
          <p:nvPr/>
        </p:nvSpPr>
        <p:spPr bwMode="auto">
          <a:xfrm>
            <a:off x="484188" y="3151188"/>
            <a:ext cx="1130300" cy="485775"/>
          </a:xfrm>
          <a:prstGeom prst="rect">
            <a:avLst/>
          </a:prstGeom>
          <a:noFill/>
          <a:ln w="9525" cap="flat">
            <a:noFill/>
            <a:round/>
            <a:headEnd/>
            <a:tailEnd/>
          </a:ln>
          <a:effectLst/>
        </p:spPr>
        <p:txBody>
          <a:bodyPr wrap="none" lIns="90000" tIns="69695" rIns="90000" bIns="45000"/>
          <a:lstStyle/>
          <a:p>
            <a:pPr>
              <a:tabLst>
                <a:tab pos="723900" algn="l"/>
              </a:tabLst>
            </a:pPr>
            <a:r>
              <a:rPr lang="en-GB" sz="2800">
                <a:solidFill>
                  <a:srgbClr val="000000"/>
                </a:solidFill>
              </a:rPr>
              <a:t>Nope!</a:t>
            </a:r>
          </a:p>
        </p:txBody>
      </p:sp>
      <p:pic>
        <p:nvPicPr>
          <p:cNvPr id="14343" name="Picture 7"/>
          <p:cNvPicPr>
            <a:picLocks noChangeAspect="1" noChangeArrowheads="1"/>
          </p:cNvPicPr>
          <p:nvPr/>
        </p:nvPicPr>
        <p:blipFill>
          <a:blip r:embed="rId3" cstate="print"/>
          <a:srcRect/>
          <a:stretch>
            <a:fillRect/>
          </a:stretch>
        </p:blipFill>
        <p:spPr bwMode="auto">
          <a:xfrm>
            <a:off x="8189913" y="4176713"/>
            <a:ext cx="2592387" cy="2293937"/>
          </a:xfrm>
          <a:prstGeom prst="rect">
            <a:avLst/>
          </a:prstGeom>
          <a:noFill/>
          <a:ln w="9525" cap="flat">
            <a:noFill/>
            <a:round/>
            <a:headEnd/>
            <a:tailEnd/>
          </a:ln>
          <a:effectLst/>
        </p:spPr>
      </p:pic>
      <p:sp>
        <p:nvSpPr>
          <p:cNvPr id="14344" name="Text Box 8"/>
          <p:cNvSpPr txBox="1">
            <a:spLocks noChangeArrowheads="1"/>
          </p:cNvSpPr>
          <p:nvPr/>
        </p:nvSpPr>
        <p:spPr bwMode="auto">
          <a:xfrm>
            <a:off x="4230688" y="3635375"/>
            <a:ext cx="4589462" cy="954088"/>
          </a:xfrm>
          <a:prstGeom prst="rect">
            <a:avLst/>
          </a:prstGeom>
          <a:solidFill>
            <a:srgbClr val="000000"/>
          </a:solidFill>
          <a:ln w="9360" cap="flat">
            <a:solidFill>
              <a:srgbClr val="999999"/>
            </a:solidFill>
            <a:round/>
            <a:headEnd/>
            <a:tailEnd/>
          </a:ln>
          <a:effectLst/>
        </p:spPr>
        <p:txBody>
          <a:bodyPr lIns="90000" tIns="56520" rIns="90000" bIns="45000"/>
          <a:lstStyle/>
          <a:p>
            <a:pPr>
              <a:lnSpc>
                <a:spcPct val="100000"/>
              </a:lnSpc>
              <a:tabLst>
                <a:tab pos="723900" algn="l"/>
                <a:tab pos="1447800" algn="l"/>
                <a:tab pos="2171700" algn="l"/>
                <a:tab pos="2895600" algn="l"/>
                <a:tab pos="3619500" algn="l"/>
                <a:tab pos="4343400" algn="l"/>
              </a:tabLst>
            </a:pPr>
            <a:r>
              <a:rPr lang="en-GB" sz="1400">
                <a:solidFill>
                  <a:srgbClr val="FFFFFF"/>
                </a:solidFill>
                <a:latin typeface="Consolas" pitchFamily="33" charset="0"/>
              </a:rPr>
              <a:t>00</a:t>
            </a:r>
            <a:r>
              <a:rPr lang="en-GB" sz="1400">
                <a:solidFill>
                  <a:srgbClr val="00FF00"/>
                </a:solidFill>
                <a:latin typeface="Consolas" pitchFamily="33" charset="0"/>
              </a:rPr>
              <a:t> </a:t>
            </a:r>
            <a:r>
              <a:rPr lang="en-GB" sz="1400">
                <a:solidFill>
                  <a:srgbClr val="02FF02"/>
                </a:solidFill>
                <a:latin typeface="Consolas" pitchFamily="33" charset="0"/>
              </a:rPr>
              <a:t>ALU</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ADDR</a:t>
            </a:r>
            <a:r>
              <a:rPr lang="en-GB" sz="1400">
                <a:solidFill>
                  <a:srgbClr val="FFFF00"/>
                </a:solidFill>
                <a:latin typeface="Consolas" pitchFamily="33" charset="0"/>
              </a:rPr>
              <a:t>(</a:t>
            </a:r>
            <a:r>
              <a:rPr lang="en-GB" sz="1400">
                <a:solidFill>
                  <a:srgbClr val="FFFFFF"/>
                </a:solidFill>
                <a:latin typeface="Consolas" pitchFamily="33" charset="0"/>
              </a:rPr>
              <a:t>32</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CNT</a:t>
            </a:r>
            <a:r>
              <a:rPr lang="en-GB" sz="1400">
                <a:solidFill>
                  <a:srgbClr val="FFFF00"/>
                </a:solidFill>
                <a:latin typeface="Consolas" pitchFamily="33" charset="0"/>
              </a:rPr>
              <a:t>(</a:t>
            </a:r>
            <a:r>
              <a:rPr lang="en-GB" sz="1400">
                <a:solidFill>
                  <a:srgbClr val="FFFFFF"/>
                </a:solidFill>
                <a:latin typeface="Consolas" pitchFamily="33" charset="0"/>
              </a:rPr>
              <a:t>2</a:t>
            </a:r>
            <a:r>
              <a:rPr lang="en-GB" sz="1400">
                <a:solidFill>
                  <a:srgbClr val="FFFF00"/>
                </a:solidFill>
                <a:latin typeface="Consolas" pitchFamily="33" charset="0"/>
              </a:rPr>
              <a:t>)</a:t>
            </a:r>
          </a:p>
          <a:p>
            <a:pPr>
              <a:lnSpc>
                <a:spcPct val="100000"/>
              </a:lnSpc>
              <a:tabLst>
                <a:tab pos="723900" algn="l"/>
                <a:tab pos="1447800" algn="l"/>
                <a:tab pos="2171700" algn="l"/>
                <a:tab pos="2895600" algn="l"/>
                <a:tab pos="3619500" algn="l"/>
                <a:tab pos="4343400" algn="l"/>
              </a:tabLst>
            </a:pPr>
            <a:r>
              <a:rPr lang="en-GB" sz="1400">
                <a:solidFill>
                  <a:srgbClr val="00FF00"/>
                </a:solidFill>
                <a:latin typeface="Consolas" pitchFamily="33" charset="0"/>
              </a:rPr>
              <a:t>      </a:t>
            </a:r>
            <a:r>
              <a:rPr lang="en-GB" sz="1400">
                <a:solidFill>
                  <a:srgbClr val="FFFFFF"/>
                </a:solidFill>
                <a:latin typeface="Consolas" pitchFamily="33" charset="0"/>
              </a:rPr>
              <a:t>0</a:t>
            </a:r>
            <a:r>
              <a:rPr lang="en-GB" sz="1400">
                <a:solidFill>
                  <a:srgbClr val="00FF00"/>
                </a:solidFill>
                <a:latin typeface="Consolas" pitchFamily="33" charset="0"/>
              </a:rPr>
              <a:t>  </a:t>
            </a:r>
            <a:r>
              <a:rPr lang="en-GB" sz="1400">
                <a:solidFill>
                  <a:srgbClr val="02FF02"/>
                </a:solidFill>
                <a:latin typeface="Consolas" pitchFamily="33" charset="0"/>
              </a:rPr>
              <a:t>y</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ADD</a:t>
            </a:r>
            <a:r>
              <a:rPr lang="en-GB" sz="1400">
                <a:solidFill>
                  <a:srgbClr val="00FF00"/>
                </a:solidFill>
                <a:latin typeface="Consolas" pitchFamily="33" charset="0"/>
              </a:rPr>
              <a:t>         </a:t>
            </a:r>
            <a:r>
              <a:rPr lang="en-GB" sz="1400">
                <a:solidFill>
                  <a:srgbClr val="02FF02"/>
                </a:solidFill>
                <a:latin typeface="Consolas" pitchFamily="33" charset="0"/>
              </a:rPr>
              <a:t>____</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2FF02"/>
                </a:solidFill>
                <a:latin typeface="Consolas" pitchFamily="33" charset="0"/>
              </a:rPr>
              <a:t>x</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FFFFFF"/>
                </a:solidFill>
                <a:latin typeface="Consolas" pitchFamily="33" charset="0"/>
              </a:rPr>
              <a:t>1.0f</a:t>
            </a:r>
          </a:p>
          <a:p>
            <a:pPr>
              <a:lnSpc>
                <a:spcPct val="100000"/>
              </a:lnSpc>
              <a:tabLst>
                <a:tab pos="723900" algn="l"/>
                <a:tab pos="1447800" algn="l"/>
                <a:tab pos="2171700" algn="l"/>
                <a:tab pos="2895600" algn="l"/>
                <a:tab pos="3619500" algn="l"/>
                <a:tab pos="4343400" algn="l"/>
              </a:tabLst>
            </a:pPr>
            <a:r>
              <a:rPr lang="en-GB" sz="1400">
                <a:solidFill>
                  <a:srgbClr val="00FF00"/>
                </a:solidFill>
                <a:latin typeface="Consolas" pitchFamily="33" charset="0"/>
              </a:rPr>
              <a:t>      </a:t>
            </a:r>
            <a:r>
              <a:rPr lang="en-GB" sz="1400">
                <a:solidFill>
                  <a:srgbClr val="FFFFFF"/>
                </a:solidFill>
                <a:latin typeface="Consolas" pitchFamily="33" charset="0"/>
              </a:rPr>
              <a:t>1</a:t>
            </a:r>
            <a:r>
              <a:rPr lang="en-GB" sz="1400">
                <a:solidFill>
                  <a:srgbClr val="00FF00"/>
                </a:solidFill>
                <a:latin typeface="Consolas" pitchFamily="33" charset="0"/>
              </a:rPr>
              <a:t>  </a:t>
            </a:r>
            <a:r>
              <a:rPr lang="en-GB" sz="1400">
                <a:solidFill>
                  <a:srgbClr val="02FF02"/>
                </a:solidFill>
                <a:latin typeface="Consolas" pitchFamily="33" charset="0"/>
              </a:rPr>
              <a:t>x</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MUL_e</a:t>
            </a:r>
            <a:r>
              <a:rPr lang="en-GB" sz="1400">
                <a:solidFill>
                  <a:srgbClr val="00FF00"/>
                </a:solidFill>
                <a:latin typeface="Consolas" pitchFamily="33" charset="0"/>
              </a:rPr>
              <a:t>       </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2FF02"/>
                </a:solidFill>
                <a:latin typeface="Consolas" pitchFamily="33" charset="0"/>
              </a:rPr>
              <a:t>x</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PV0</a:t>
            </a:r>
            <a:r>
              <a:rPr lang="en-GB" sz="1400">
                <a:solidFill>
                  <a:srgbClr val="FFFF00"/>
                </a:solidFill>
                <a:latin typeface="Consolas" pitchFamily="33" charset="0"/>
              </a:rPr>
              <a:t>.</a:t>
            </a:r>
            <a:r>
              <a:rPr lang="en-GB" sz="1400">
                <a:solidFill>
                  <a:srgbClr val="02FF02"/>
                </a:solidFill>
                <a:latin typeface="Consolas" pitchFamily="33" charset="0"/>
              </a:rPr>
              <a:t>y</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FFFFFF"/>
                </a:solidFill>
                <a:latin typeface="Consolas" pitchFamily="33" charset="0"/>
              </a:rPr>
              <a:t>0.5</a:t>
            </a:r>
          </a:p>
          <a:p>
            <a:pPr>
              <a:lnSpc>
                <a:spcPct val="100000"/>
              </a:lnSpc>
              <a:tabLst>
                <a:tab pos="723900" algn="l"/>
                <a:tab pos="1447800" algn="l"/>
                <a:tab pos="2171700" algn="l"/>
                <a:tab pos="2895600" algn="l"/>
                <a:tab pos="3619500" algn="l"/>
                <a:tab pos="4343400" algn="l"/>
              </a:tabLst>
            </a:pPr>
            <a:r>
              <a:rPr lang="en-GB" sz="1400">
                <a:solidFill>
                  <a:srgbClr val="FFFFFF"/>
                </a:solidFill>
                <a:latin typeface="Consolas" pitchFamily="33" charset="0"/>
              </a:rPr>
              <a:t>01</a:t>
            </a:r>
            <a:r>
              <a:rPr lang="en-GB" sz="1400">
                <a:solidFill>
                  <a:srgbClr val="00FF00"/>
                </a:solidFill>
                <a:latin typeface="Consolas" pitchFamily="33" charset="0"/>
              </a:rPr>
              <a:t> </a:t>
            </a:r>
            <a:r>
              <a:rPr lang="en-GB" sz="1400">
                <a:solidFill>
                  <a:srgbClr val="02FF02"/>
                </a:solidFill>
                <a:latin typeface="Consolas" pitchFamily="33" charset="0"/>
              </a:rPr>
              <a:t>EXP_DONE</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PIX0</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2FF02"/>
                </a:solidFill>
                <a:latin typeface="Consolas" pitchFamily="33" charset="0"/>
              </a:rPr>
              <a:t>x___</a:t>
            </a:r>
          </a:p>
          <a:p>
            <a:pPr>
              <a:lnSpc>
                <a:spcPct val="100000"/>
              </a:lnSpc>
              <a:tabLst>
                <a:tab pos="723900" algn="l"/>
                <a:tab pos="1447800" algn="l"/>
                <a:tab pos="2171700" algn="l"/>
                <a:tab pos="2895600" algn="l"/>
                <a:tab pos="3619500" algn="l"/>
                <a:tab pos="4343400" algn="l"/>
              </a:tabLst>
            </a:pPr>
            <a:endParaRPr lang="en-GB" sz="1400">
              <a:solidFill>
                <a:srgbClr val="02FF02"/>
              </a:solidFill>
              <a:latin typeface="Consolas" pitchFamily="33" charset="0"/>
            </a:endParaRPr>
          </a:p>
          <a:p>
            <a:pPr>
              <a:lnSpc>
                <a:spcPct val="100000"/>
              </a:lnSpc>
              <a:tabLst>
                <a:tab pos="723900" algn="l"/>
                <a:tab pos="1447800" algn="l"/>
                <a:tab pos="2171700" algn="l"/>
                <a:tab pos="2895600" algn="l"/>
                <a:tab pos="3619500" algn="l"/>
                <a:tab pos="4343400" algn="l"/>
              </a:tabLst>
            </a:pPr>
            <a:endParaRPr lang="en-GB" sz="1400">
              <a:solidFill>
                <a:srgbClr val="FFFF00"/>
              </a:solidFill>
              <a:latin typeface="Consolas" pitchFamily="33"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xfrm>
            <a:off x="576263" y="617538"/>
            <a:ext cx="10367962" cy="641350"/>
          </a:xfrm>
          <a:ln/>
        </p:spPr>
        <p:txBody>
          <a:bodyPr tIns="33516"/>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Why not?</a:t>
            </a:r>
          </a:p>
        </p:txBody>
      </p:sp>
      <p:sp>
        <p:nvSpPr>
          <p:cNvPr id="15362" name="Rectangle 2"/>
          <p:cNvSpPr>
            <a:spLocks noGrp="1" noChangeArrowheads="1"/>
          </p:cNvSpPr>
          <p:nvPr>
            <p:ph type="body" idx="1"/>
          </p:nvPr>
        </p:nvSpPr>
        <p:spPr>
          <a:xfrm>
            <a:off x="576263" y="1223963"/>
            <a:ext cx="10367962" cy="5118100"/>
          </a:xfrm>
          <a:ln/>
        </p:spPr>
        <p:txBody>
          <a:bodyPr tIns="21168"/>
          <a:lstStyle/>
          <a:p>
            <a:pPr marL="431800" indent="-32385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sz="2400"/>
              <a:t>The result might not be exactly the same</a:t>
            </a:r>
          </a:p>
          <a:p>
            <a:pPr marL="431800" indent="-32385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sz="2400"/>
              <a:t>May introduce INFs or NaNs</a:t>
            </a:r>
          </a:p>
          <a:p>
            <a:pPr marL="431800" indent="-32385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sz="2400"/>
              <a:t>Generally, the compiler is great at:</a:t>
            </a:r>
          </a:p>
          <a:p>
            <a:pPr marL="863600" lvl="1" indent="-32385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sz="2000"/>
              <a:t>Removing dead code</a:t>
            </a:r>
          </a:p>
          <a:p>
            <a:pPr marL="863600" lvl="1" indent="-32385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sz="2000"/>
              <a:t>Eliminating unused resources</a:t>
            </a:r>
          </a:p>
          <a:p>
            <a:pPr marL="863600" lvl="1" indent="-32385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sz="2000"/>
              <a:t>Folding constants</a:t>
            </a:r>
          </a:p>
          <a:p>
            <a:pPr marL="863600" lvl="1" indent="-32385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sz="2000"/>
              <a:t>Register assignment</a:t>
            </a:r>
          </a:p>
          <a:p>
            <a:pPr marL="863600" lvl="1" indent="-32385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sz="2000"/>
              <a:t>Code scheduling</a:t>
            </a:r>
          </a:p>
          <a:p>
            <a:pPr marL="431800" indent="-32385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sz="2400"/>
              <a:t>But generally does not:</a:t>
            </a:r>
          </a:p>
          <a:p>
            <a:pPr marL="863600" lvl="1" indent="-32385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sz="2000"/>
              <a:t>Change the meaning of the code</a:t>
            </a:r>
          </a:p>
          <a:p>
            <a:pPr marL="863600" lvl="1" indent="-32385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sz="2000"/>
              <a:t>Break dependencies</a:t>
            </a:r>
          </a:p>
          <a:p>
            <a:pPr marL="863600" lvl="1" indent="-32385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sz="2000"/>
              <a:t>Break rules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Grp="1" noChangeArrowheads="1"/>
          </p:cNvSpPr>
          <p:nvPr>
            <p:ph type="title"/>
          </p:nvPr>
        </p:nvSpPr>
        <p:spPr>
          <a:xfrm>
            <a:off x="576263" y="617538"/>
            <a:ext cx="10367962" cy="641350"/>
          </a:xfrm>
          <a:ln/>
        </p:spPr>
        <p:txBody>
          <a:bodyPr tIns="33516"/>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Therefore:</a:t>
            </a:r>
          </a:p>
        </p:txBody>
      </p:sp>
      <p:sp>
        <p:nvSpPr>
          <p:cNvPr id="16386" name="Rectangle 2"/>
          <p:cNvSpPr>
            <a:spLocks noGrp="1" noChangeArrowheads="1"/>
          </p:cNvSpPr>
          <p:nvPr>
            <p:ph type="body" idx="1"/>
          </p:nvPr>
        </p:nvSpPr>
        <p:spPr>
          <a:xfrm>
            <a:off x="576263" y="1008063"/>
            <a:ext cx="10367962" cy="5040312"/>
          </a:xfrm>
          <a:ln/>
        </p:spPr>
        <p:txBody>
          <a:bodyPr/>
          <a:lstStyle/>
          <a:p>
            <a:pPr algn="ct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endParaRPr lang="en-GB"/>
          </a:p>
          <a:p>
            <a:pPr algn="ct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endParaRPr lang="en-GB"/>
          </a:p>
          <a:p>
            <a:pPr algn="ct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sz="3200"/>
              <a:t>Write the shader the way you want the hardware to run it!</a:t>
            </a:r>
          </a:p>
          <a:p>
            <a:pPr algn="ct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endParaRPr lang="en-GB"/>
          </a:p>
          <a:p>
            <a:pPr algn="ct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sz="3200"/>
              <a:t>That means:</a:t>
            </a:r>
          </a:p>
          <a:p>
            <a:pPr algn="ct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sz="3200"/>
              <a:t>Low-level thinking</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ChangeArrowheads="1"/>
          </p:cNvSpPr>
          <p:nvPr>
            <p:ph type="title"/>
          </p:nvPr>
        </p:nvSpPr>
        <p:spPr>
          <a:xfrm>
            <a:off x="576263" y="617538"/>
            <a:ext cx="10367962" cy="641350"/>
          </a:xfrm>
          <a:ln/>
        </p:spPr>
        <p:txBody>
          <a:bodyPr tIns="33516"/>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Rules</a:t>
            </a:r>
          </a:p>
        </p:txBody>
      </p:sp>
      <p:sp>
        <p:nvSpPr>
          <p:cNvPr id="17410" name="Rectangle 2"/>
          <p:cNvSpPr>
            <a:spLocks noGrp="1" noChangeArrowheads="1"/>
          </p:cNvSpPr>
          <p:nvPr>
            <p:ph type="body" idx="1"/>
          </p:nvPr>
        </p:nvSpPr>
        <p:spPr>
          <a:xfrm>
            <a:off x="576263" y="1223963"/>
            <a:ext cx="10367962" cy="5040312"/>
          </a:xfrm>
          <a:ln/>
        </p:spPr>
        <p:txBody>
          <a:bodyPr/>
          <a:lstStyle/>
          <a:p>
            <a:pPr marL="431800" indent="-32385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D3D10+ generally follows IEEE-754-2008 [</a:t>
            </a:r>
            <a:r>
              <a:rPr lang="en-GB">
                <a:hlinkClick r:id=""/>
              </a:rPr>
              <a:t>1</a:t>
            </a:r>
            <a:r>
              <a:rPr lang="en-GB"/>
              <a:t>]</a:t>
            </a:r>
          </a:p>
          <a:p>
            <a:pPr marL="431800" indent="-32385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Exceptions include [</a:t>
            </a:r>
            <a:r>
              <a:rPr lang="en-GB">
                <a:hlinkClick r:id=""/>
              </a:rPr>
              <a:t>2</a:t>
            </a:r>
            <a:r>
              <a:rPr lang="en-GB"/>
              <a:t>]:</a:t>
            </a:r>
          </a:p>
          <a:p>
            <a:pPr marL="863600" lvl="1" indent="-32385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1 ULP instead of 0.5</a:t>
            </a:r>
          </a:p>
          <a:p>
            <a:pPr marL="863600" lvl="1" indent="-32385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Denorms flushed on math ops</a:t>
            </a:r>
          </a:p>
          <a:p>
            <a:pPr marL="1295400" lvl="2" indent="-287338">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Except MOVs</a:t>
            </a:r>
          </a:p>
          <a:p>
            <a:pPr marL="1295400" lvl="2" indent="-287338">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Min/max flush on input, but not necessarily on output</a:t>
            </a:r>
          </a:p>
          <a:p>
            <a:pPr marL="431800" indent="-32385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HLSL compiler ignores:</a:t>
            </a:r>
          </a:p>
          <a:p>
            <a:pPr marL="863600" lvl="1" indent="-32385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The possibility of NaNs or INFs</a:t>
            </a:r>
          </a:p>
          <a:p>
            <a:pPr marL="1295400" lvl="2" indent="-287338">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e.g. x * 0 = 0, despite NaN * 0 = NaN</a:t>
            </a:r>
          </a:p>
          <a:p>
            <a:pPr marL="1295400" lvl="2" indent="-287338">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Except with </a:t>
            </a:r>
            <a:r>
              <a:rPr lang="en-GB">
                <a:solidFill>
                  <a:srgbClr val="0000FF"/>
                </a:solidFill>
              </a:rPr>
              <a:t>precise</a:t>
            </a:r>
            <a:r>
              <a:rPr lang="en-GB"/>
              <a:t> keyword or IEEE strictness enabled</a:t>
            </a:r>
          </a:p>
          <a:p>
            <a:pPr marL="1295400" lvl="2" indent="-287338">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Beware: compiler may optimize away your </a:t>
            </a:r>
            <a:r>
              <a:rPr lang="en-GB">
                <a:solidFill>
                  <a:srgbClr val="00AE00"/>
                </a:solidFill>
              </a:rPr>
              <a:t>isnan</a:t>
            </a:r>
            <a:r>
              <a:rPr lang="en-GB"/>
              <a:t>() and </a:t>
            </a:r>
            <a:r>
              <a:rPr lang="en-GB">
                <a:solidFill>
                  <a:srgbClr val="00AE00"/>
                </a:solidFill>
              </a:rPr>
              <a:t>isfinite</a:t>
            </a:r>
            <a:r>
              <a:rPr lang="en-GB"/>
              <a:t>() calls!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Picture 1"/>
          <p:cNvPicPr>
            <a:picLocks noChangeAspect="1" noChangeArrowheads="1"/>
          </p:cNvPicPr>
          <p:nvPr/>
        </p:nvPicPr>
        <p:blipFill>
          <a:blip r:embed="rId3" cstate="print"/>
          <a:srcRect/>
          <a:stretch>
            <a:fillRect/>
          </a:stretch>
        </p:blipFill>
        <p:spPr bwMode="auto">
          <a:xfrm>
            <a:off x="7650163" y="3600450"/>
            <a:ext cx="2070100" cy="2070100"/>
          </a:xfrm>
          <a:prstGeom prst="rect">
            <a:avLst/>
          </a:prstGeom>
          <a:noFill/>
          <a:ln w="9525" cap="flat">
            <a:noFill/>
            <a:round/>
            <a:headEnd/>
            <a:tailEnd/>
          </a:ln>
          <a:effectLst/>
        </p:spPr>
      </p:pic>
      <p:sp>
        <p:nvSpPr>
          <p:cNvPr id="18434" name="Rectangle 2"/>
          <p:cNvSpPr>
            <a:spLocks noGrp="1" noChangeArrowheads="1"/>
          </p:cNvSpPr>
          <p:nvPr>
            <p:ph type="title"/>
          </p:nvPr>
        </p:nvSpPr>
        <p:spPr>
          <a:xfrm>
            <a:off x="576263" y="617538"/>
            <a:ext cx="10367962" cy="641350"/>
          </a:xfrm>
          <a:ln/>
        </p:spPr>
        <p:txBody>
          <a:bodyPr tIns="33516"/>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Universal* facts about HW</a:t>
            </a:r>
          </a:p>
        </p:txBody>
      </p:sp>
      <p:sp>
        <p:nvSpPr>
          <p:cNvPr id="18435" name="Rectangle 3"/>
          <p:cNvSpPr>
            <a:spLocks noGrp="1" noChangeArrowheads="1"/>
          </p:cNvSpPr>
          <p:nvPr>
            <p:ph type="body" idx="1"/>
          </p:nvPr>
        </p:nvSpPr>
        <p:spPr>
          <a:xfrm>
            <a:off x="576263" y="1349375"/>
            <a:ext cx="10367962" cy="4697413"/>
          </a:xfrm>
          <a:ln/>
        </p:spPr>
        <p:txBody>
          <a:bodyPr/>
          <a:lstStyle/>
          <a:p>
            <a:pPr marL="431800" indent="-32385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Multiply-add is one instruction – Add-multiply is two</a:t>
            </a:r>
          </a:p>
          <a:p>
            <a:pPr marL="431800" indent="-32385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abs, negate and saturate are free</a:t>
            </a:r>
          </a:p>
          <a:p>
            <a:pPr marL="863600" lvl="1" indent="-32385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Except when their use forces a MOV</a:t>
            </a:r>
          </a:p>
          <a:p>
            <a:pPr marL="431800" indent="-32385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Scalar ops use fewer resources than vector</a:t>
            </a:r>
          </a:p>
          <a:p>
            <a:pPr marL="431800" indent="-323850">
              <a:buSzPct val="45000"/>
              <a:buFont typeface="Segoe UI"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endParaRPr lang="en-GB"/>
          </a:p>
          <a:p>
            <a:pPr marL="431800" indent="-32385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Shader math involving only constants is crazy</a:t>
            </a:r>
          </a:p>
          <a:p>
            <a:pPr marL="431800" indent="-32385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Not doing stuff is faster than doing stuff</a:t>
            </a:r>
          </a:p>
          <a:p>
            <a:pPr marL="431800" indent="-323850">
              <a:buSzPct val="45000"/>
              <a:buFont typeface="Segoe UI"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endParaRPr lang="en-GB"/>
          </a:p>
          <a:p>
            <a:pPr marL="431800" indent="-323850">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sz="1600"/>
              <a:t>* For a limited set of known universes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ChangeArrowheads="1"/>
          </p:cNvSpPr>
          <p:nvPr>
            <p:ph type="title"/>
          </p:nvPr>
        </p:nvSpPr>
        <p:spPr>
          <a:xfrm>
            <a:off x="576263" y="617538"/>
            <a:ext cx="10367962" cy="641350"/>
          </a:xfrm>
          <a:ln/>
        </p:spPr>
        <p:txBody>
          <a:bodyPr tIns="33516"/>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MAD</a:t>
            </a:r>
          </a:p>
        </p:txBody>
      </p:sp>
      <p:sp>
        <p:nvSpPr>
          <p:cNvPr id="19458" name="Rectangle 2"/>
          <p:cNvSpPr>
            <a:spLocks noGrp="1" noChangeArrowheads="1"/>
          </p:cNvSpPr>
          <p:nvPr>
            <p:ph type="body" idx="1"/>
          </p:nvPr>
        </p:nvSpPr>
        <p:spPr>
          <a:xfrm>
            <a:off x="576263" y="1223963"/>
            <a:ext cx="10674350" cy="5040312"/>
          </a:xfrm>
          <a:ln/>
        </p:spPr>
        <p:txBody>
          <a:bodyPr/>
          <a:lstStyle/>
          <a:p>
            <a:pPr marL="431800" indent="-32385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Any linear ramp → mad</a:t>
            </a:r>
          </a:p>
          <a:p>
            <a:pPr marL="863600" lvl="1" indent="-32385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With a clamp → mad_sat</a:t>
            </a:r>
          </a:p>
          <a:p>
            <a:pPr marL="1295400" lvl="2" indent="-287338">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If clamp is not to [0, 1] → mad_sat + mad</a:t>
            </a:r>
          </a:p>
          <a:p>
            <a:pPr marL="863600" lvl="1" indent="-32385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Remapping a range == linear ramp</a:t>
            </a:r>
          </a:p>
          <a:p>
            <a:pPr marL="431800" indent="-32385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MAD not always the most intuitive form</a:t>
            </a:r>
          </a:p>
          <a:p>
            <a:pPr marL="863600" lvl="1" indent="-32385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MAD = x * </a:t>
            </a:r>
            <a:r>
              <a:rPr lang="en-GB">
                <a:solidFill>
                  <a:srgbClr val="9966CC"/>
                </a:solidFill>
              </a:rPr>
              <a:t>slope</a:t>
            </a:r>
            <a:r>
              <a:rPr lang="en-GB"/>
              <a:t> + </a:t>
            </a:r>
            <a:r>
              <a:rPr lang="en-GB">
                <a:solidFill>
                  <a:srgbClr val="FF6633"/>
                </a:solidFill>
              </a:rPr>
              <a:t>offset_at_zero</a:t>
            </a:r>
          </a:p>
          <a:p>
            <a:pPr marL="863600" lvl="1" indent="-32385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Generate slope &amp; offset from intuitive params</a:t>
            </a:r>
          </a:p>
        </p:txBody>
      </p:sp>
      <p:sp>
        <p:nvSpPr>
          <p:cNvPr id="19459" name="Text Box 3"/>
          <p:cNvSpPr txBox="1">
            <a:spLocks noChangeArrowheads="1"/>
          </p:cNvSpPr>
          <p:nvPr/>
        </p:nvSpPr>
        <p:spPr bwMode="auto">
          <a:xfrm>
            <a:off x="449263" y="4535488"/>
            <a:ext cx="4500562" cy="1290637"/>
          </a:xfrm>
          <a:prstGeom prst="rect">
            <a:avLst/>
          </a:prstGeom>
          <a:noFill/>
          <a:ln w="9525" cap="flat">
            <a:noFill/>
            <a:round/>
            <a:headEnd/>
            <a:tailEnd/>
          </a:ln>
          <a:effectLst/>
        </p:spPr>
        <p:txBody>
          <a:bodyPr lIns="90000" tIns="62640" rIns="90000" bIns="45000"/>
          <a:lstStyle/>
          <a:p>
            <a:pPr>
              <a:tabLst>
                <a:tab pos="723900" algn="l"/>
                <a:tab pos="1447800" algn="l"/>
                <a:tab pos="2171700" algn="l"/>
                <a:tab pos="2895600" algn="l"/>
                <a:tab pos="3619500" algn="l"/>
                <a:tab pos="4343400" algn="l"/>
              </a:tabLst>
            </a:pPr>
            <a:r>
              <a:rPr lang="en-GB" sz="2000">
                <a:solidFill>
                  <a:srgbClr val="000000"/>
                </a:solidFill>
              </a:rPr>
              <a:t>(x – start) * slope</a:t>
            </a:r>
          </a:p>
          <a:p>
            <a:pPr>
              <a:tabLst>
                <a:tab pos="723900" algn="l"/>
                <a:tab pos="1447800" algn="l"/>
                <a:tab pos="2171700" algn="l"/>
                <a:tab pos="2895600" algn="l"/>
                <a:tab pos="3619500" algn="l"/>
                <a:tab pos="4343400" algn="l"/>
              </a:tabLst>
            </a:pPr>
            <a:r>
              <a:rPr lang="en-GB" sz="2000">
                <a:solidFill>
                  <a:srgbClr val="000000"/>
                </a:solidFill>
              </a:rPr>
              <a:t>(x – start) / (end – start)</a:t>
            </a:r>
          </a:p>
          <a:p>
            <a:pPr>
              <a:tabLst>
                <a:tab pos="723900" algn="l"/>
                <a:tab pos="1447800" algn="l"/>
                <a:tab pos="2171700" algn="l"/>
                <a:tab pos="2895600" algn="l"/>
                <a:tab pos="3619500" algn="l"/>
                <a:tab pos="4343400" algn="l"/>
              </a:tabLst>
            </a:pPr>
            <a:r>
              <a:rPr lang="en-GB" sz="2000">
                <a:solidFill>
                  <a:srgbClr val="000000"/>
                </a:solidFill>
              </a:rPr>
              <a:t>(x – mid_point) / range + 0.5f</a:t>
            </a:r>
          </a:p>
          <a:p>
            <a:pPr>
              <a:tabLst>
                <a:tab pos="723900" algn="l"/>
                <a:tab pos="1447800" algn="l"/>
                <a:tab pos="2171700" algn="l"/>
                <a:tab pos="2895600" algn="l"/>
                <a:tab pos="3619500" algn="l"/>
                <a:tab pos="4343400" algn="l"/>
              </a:tabLst>
            </a:pPr>
            <a:r>
              <a:rPr lang="en-GB" sz="2000">
                <a:solidFill>
                  <a:srgbClr val="00AE00"/>
                </a:solidFill>
              </a:rPr>
              <a:t>clamp</a:t>
            </a:r>
            <a:r>
              <a:rPr lang="en-GB" sz="2000">
                <a:solidFill>
                  <a:srgbClr val="000000"/>
                </a:solidFill>
              </a:rPr>
              <a:t>(s</a:t>
            </a:r>
            <a:r>
              <a:rPr lang="en-GB" sz="2000" baseline="-33000">
                <a:solidFill>
                  <a:srgbClr val="000000"/>
                </a:solidFill>
              </a:rPr>
              <a:t>1</a:t>
            </a:r>
            <a:r>
              <a:rPr lang="en-GB" sz="2000">
                <a:solidFill>
                  <a:srgbClr val="000000"/>
                </a:solidFill>
              </a:rPr>
              <a:t> + (x-s</a:t>
            </a:r>
            <a:r>
              <a:rPr lang="en-GB" sz="2000" baseline="-33000">
                <a:solidFill>
                  <a:srgbClr val="000000"/>
                </a:solidFill>
              </a:rPr>
              <a:t>0</a:t>
            </a:r>
            <a:r>
              <a:rPr lang="en-GB" sz="2000">
                <a:solidFill>
                  <a:srgbClr val="000000"/>
                </a:solidFill>
              </a:rPr>
              <a:t>)*(e</a:t>
            </a:r>
            <a:r>
              <a:rPr lang="en-GB" sz="2000" baseline="-33000">
                <a:solidFill>
                  <a:srgbClr val="000000"/>
                </a:solidFill>
              </a:rPr>
              <a:t>1</a:t>
            </a:r>
            <a:r>
              <a:rPr lang="en-GB" sz="2000">
                <a:solidFill>
                  <a:srgbClr val="000000"/>
                </a:solidFill>
              </a:rPr>
              <a:t>-s</a:t>
            </a:r>
            <a:r>
              <a:rPr lang="en-GB" sz="2000" baseline="-33000">
                <a:solidFill>
                  <a:srgbClr val="000000"/>
                </a:solidFill>
              </a:rPr>
              <a:t>1</a:t>
            </a:r>
            <a:r>
              <a:rPr lang="en-GB" sz="2000">
                <a:solidFill>
                  <a:srgbClr val="000000"/>
                </a:solidFill>
              </a:rPr>
              <a:t>)/(e</a:t>
            </a:r>
            <a:r>
              <a:rPr lang="en-GB" sz="2000" baseline="-33000">
                <a:solidFill>
                  <a:srgbClr val="000000"/>
                </a:solidFill>
              </a:rPr>
              <a:t>0</a:t>
            </a:r>
            <a:r>
              <a:rPr lang="en-GB" sz="2000">
                <a:solidFill>
                  <a:srgbClr val="000000"/>
                </a:solidFill>
              </a:rPr>
              <a:t>-s</a:t>
            </a:r>
            <a:r>
              <a:rPr lang="en-GB" sz="2000" baseline="-33000">
                <a:solidFill>
                  <a:srgbClr val="000000"/>
                </a:solidFill>
              </a:rPr>
              <a:t>0</a:t>
            </a:r>
            <a:r>
              <a:rPr lang="en-GB" sz="2000">
                <a:solidFill>
                  <a:srgbClr val="000000"/>
                </a:solidFill>
              </a:rPr>
              <a:t>), s</a:t>
            </a:r>
            <a:r>
              <a:rPr lang="en-GB" sz="2000" baseline="-33000">
                <a:solidFill>
                  <a:srgbClr val="000000"/>
                </a:solidFill>
              </a:rPr>
              <a:t>1</a:t>
            </a:r>
            <a:r>
              <a:rPr lang="en-GB" sz="2000">
                <a:solidFill>
                  <a:srgbClr val="000000"/>
                </a:solidFill>
              </a:rPr>
              <a:t>, e</a:t>
            </a:r>
            <a:r>
              <a:rPr lang="en-GB" sz="2000" baseline="-33000">
                <a:solidFill>
                  <a:srgbClr val="000000"/>
                </a:solidFill>
              </a:rPr>
              <a:t>1</a:t>
            </a:r>
            <a:r>
              <a:rPr lang="en-GB" sz="2000">
                <a:solidFill>
                  <a:srgbClr val="000000"/>
                </a:solidFill>
              </a:rPr>
              <a:t>)</a:t>
            </a:r>
          </a:p>
        </p:txBody>
      </p:sp>
      <p:sp>
        <p:nvSpPr>
          <p:cNvPr id="19460" name="Text Box 4"/>
          <p:cNvSpPr txBox="1">
            <a:spLocks noChangeArrowheads="1"/>
          </p:cNvSpPr>
          <p:nvPr/>
        </p:nvSpPr>
        <p:spPr bwMode="auto">
          <a:xfrm>
            <a:off x="4859338" y="4537075"/>
            <a:ext cx="6403975" cy="1290638"/>
          </a:xfrm>
          <a:prstGeom prst="rect">
            <a:avLst/>
          </a:prstGeom>
          <a:noFill/>
          <a:ln w="9525" cap="flat">
            <a:noFill/>
            <a:round/>
            <a:headEnd/>
            <a:tailEnd/>
          </a:ln>
          <a:effectLst/>
        </p:spPr>
        <p:txBody>
          <a:bodyPr wrap="none" lIns="90000" tIns="62640" rIns="90000" bIns="45000"/>
          <a:lstStyle/>
          <a:p>
            <a:pPr>
              <a:tabLst>
                <a:tab pos="723900" algn="l"/>
                <a:tab pos="1447800" algn="l"/>
                <a:tab pos="2171700" algn="l"/>
                <a:tab pos="2895600" algn="l"/>
                <a:tab pos="3619500" algn="l"/>
                <a:tab pos="4343400" algn="l"/>
                <a:tab pos="5067300" algn="l"/>
                <a:tab pos="5791200" algn="l"/>
              </a:tabLst>
            </a:pPr>
            <a:r>
              <a:rPr lang="en-GB" sz="2000">
                <a:solidFill>
                  <a:srgbClr val="000000"/>
                </a:solidFill>
              </a:rPr>
              <a:t>→   x * </a:t>
            </a:r>
            <a:r>
              <a:rPr lang="en-GB" sz="2000">
                <a:solidFill>
                  <a:srgbClr val="9966CC"/>
                </a:solidFill>
              </a:rPr>
              <a:t>slope</a:t>
            </a:r>
            <a:r>
              <a:rPr lang="en-GB" sz="2000">
                <a:solidFill>
                  <a:srgbClr val="000000"/>
                </a:solidFill>
              </a:rPr>
              <a:t> + </a:t>
            </a:r>
            <a:r>
              <a:rPr lang="en-GB" sz="2000">
                <a:solidFill>
                  <a:srgbClr val="FF6633"/>
                </a:solidFill>
              </a:rPr>
              <a:t>(-start * slope)</a:t>
            </a:r>
          </a:p>
          <a:p>
            <a:pPr>
              <a:tabLst>
                <a:tab pos="723900" algn="l"/>
                <a:tab pos="1447800" algn="l"/>
                <a:tab pos="2171700" algn="l"/>
                <a:tab pos="2895600" algn="l"/>
                <a:tab pos="3619500" algn="l"/>
                <a:tab pos="4343400" algn="l"/>
                <a:tab pos="5067300" algn="l"/>
                <a:tab pos="5791200" algn="l"/>
              </a:tabLst>
            </a:pPr>
            <a:r>
              <a:rPr lang="en-GB" sz="2000">
                <a:solidFill>
                  <a:srgbClr val="000000"/>
                </a:solidFill>
              </a:rPr>
              <a:t>→   x * </a:t>
            </a:r>
            <a:r>
              <a:rPr lang="en-GB" sz="2000">
                <a:solidFill>
                  <a:srgbClr val="9966CC"/>
                </a:solidFill>
              </a:rPr>
              <a:t>(1.0f / (end - start))</a:t>
            </a:r>
            <a:r>
              <a:rPr lang="en-GB" sz="2000">
                <a:solidFill>
                  <a:srgbClr val="000000"/>
                </a:solidFill>
              </a:rPr>
              <a:t> + </a:t>
            </a:r>
            <a:r>
              <a:rPr lang="en-GB" sz="2000">
                <a:solidFill>
                  <a:srgbClr val="FF6633"/>
                </a:solidFill>
              </a:rPr>
              <a:t>(-start / (end - start))</a:t>
            </a:r>
          </a:p>
          <a:p>
            <a:pPr>
              <a:tabLst>
                <a:tab pos="723900" algn="l"/>
                <a:tab pos="1447800" algn="l"/>
                <a:tab pos="2171700" algn="l"/>
                <a:tab pos="2895600" algn="l"/>
                <a:tab pos="3619500" algn="l"/>
                <a:tab pos="4343400" algn="l"/>
                <a:tab pos="5067300" algn="l"/>
                <a:tab pos="5791200" algn="l"/>
              </a:tabLst>
            </a:pPr>
            <a:r>
              <a:rPr lang="en-GB" sz="2000">
                <a:solidFill>
                  <a:srgbClr val="000000"/>
                </a:solidFill>
              </a:rPr>
              <a:t>→   x * </a:t>
            </a:r>
            <a:r>
              <a:rPr lang="en-GB" sz="2000">
                <a:solidFill>
                  <a:srgbClr val="9966CC"/>
                </a:solidFill>
              </a:rPr>
              <a:t>(1.0f / range)</a:t>
            </a:r>
            <a:r>
              <a:rPr lang="en-GB" sz="2000">
                <a:solidFill>
                  <a:srgbClr val="000000"/>
                </a:solidFill>
              </a:rPr>
              <a:t> + </a:t>
            </a:r>
            <a:r>
              <a:rPr lang="en-GB" sz="2000">
                <a:solidFill>
                  <a:srgbClr val="FF6633"/>
                </a:solidFill>
              </a:rPr>
              <a:t>(0.5f - mid_point / range)</a:t>
            </a:r>
          </a:p>
          <a:p>
            <a:pPr>
              <a:tabLst>
                <a:tab pos="723900" algn="l"/>
                <a:tab pos="1447800" algn="l"/>
                <a:tab pos="2171700" algn="l"/>
                <a:tab pos="2895600" algn="l"/>
                <a:tab pos="3619500" algn="l"/>
                <a:tab pos="4343400" algn="l"/>
                <a:tab pos="5067300" algn="l"/>
                <a:tab pos="5791200" algn="l"/>
              </a:tabLst>
            </a:pPr>
            <a:r>
              <a:rPr lang="en-GB" sz="2000">
                <a:solidFill>
                  <a:srgbClr val="000000"/>
                </a:solidFill>
              </a:rPr>
              <a:t>→   </a:t>
            </a:r>
            <a:r>
              <a:rPr lang="en-GB" sz="2000">
                <a:solidFill>
                  <a:srgbClr val="00AE00"/>
                </a:solidFill>
              </a:rPr>
              <a:t>saturate</a:t>
            </a:r>
            <a:r>
              <a:rPr lang="en-GB" sz="2000">
                <a:solidFill>
                  <a:srgbClr val="000000"/>
                </a:solidFill>
              </a:rPr>
              <a:t>(x * </a:t>
            </a:r>
            <a:r>
              <a:rPr lang="en-GB" sz="2000">
                <a:solidFill>
                  <a:srgbClr val="9966CC"/>
                </a:solidFill>
              </a:rPr>
              <a:t>(1.0f/(e</a:t>
            </a:r>
            <a:r>
              <a:rPr lang="en-GB" sz="2000" baseline="-33000">
                <a:solidFill>
                  <a:srgbClr val="9966CC"/>
                </a:solidFill>
              </a:rPr>
              <a:t>0</a:t>
            </a:r>
            <a:r>
              <a:rPr lang="en-GB" sz="2000">
                <a:solidFill>
                  <a:srgbClr val="9966CC"/>
                </a:solidFill>
              </a:rPr>
              <a:t>-s</a:t>
            </a:r>
            <a:r>
              <a:rPr lang="en-GB" sz="2000" baseline="-33000">
                <a:solidFill>
                  <a:srgbClr val="9966CC"/>
                </a:solidFill>
              </a:rPr>
              <a:t>0</a:t>
            </a:r>
            <a:r>
              <a:rPr lang="en-GB" sz="2000">
                <a:solidFill>
                  <a:srgbClr val="9966CC"/>
                </a:solidFill>
              </a:rPr>
              <a:t>))</a:t>
            </a:r>
            <a:r>
              <a:rPr lang="en-GB" sz="2000">
                <a:solidFill>
                  <a:srgbClr val="000000"/>
                </a:solidFill>
              </a:rPr>
              <a:t> + </a:t>
            </a:r>
            <a:r>
              <a:rPr lang="en-GB" sz="2000">
                <a:solidFill>
                  <a:srgbClr val="FF6633"/>
                </a:solidFill>
              </a:rPr>
              <a:t>(-s</a:t>
            </a:r>
            <a:r>
              <a:rPr lang="en-GB" sz="2000" baseline="-33000">
                <a:solidFill>
                  <a:srgbClr val="FF6633"/>
                </a:solidFill>
              </a:rPr>
              <a:t>0</a:t>
            </a:r>
            <a:r>
              <a:rPr lang="en-GB" sz="2000">
                <a:solidFill>
                  <a:srgbClr val="FF6633"/>
                </a:solidFill>
              </a:rPr>
              <a:t>/(e</a:t>
            </a:r>
            <a:r>
              <a:rPr lang="en-GB" sz="2000" baseline="-33000">
                <a:solidFill>
                  <a:srgbClr val="FF6633"/>
                </a:solidFill>
              </a:rPr>
              <a:t>0</a:t>
            </a:r>
            <a:r>
              <a:rPr lang="en-GB" sz="2000">
                <a:solidFill>
                  <a:srgbClr val="FF6633"/>
                </a:solidFill>
              </a:rPr>
              <a:t>-s</a:t>
            </a:r>
            <a:r>
              <a:rPr lang="en-GB" sz="2000" baseline="-33000">
                <a:solidFill>
                  <a:srgbClr val="FF6633"/>
                </a:solidFill>
              </a:rPr>
              <a:t>0</a:t>
            </a:r>
            <a:r>
              <a:rPr lang="en-GB" sz="2000">
                <a:solidFill>
                  <a:srgbClr val="FF6633"/>
                </a:solidFill>
              </a:rPr>
              <a:t>))</a:t>
            </a:r>
            <a:r>
              <a:rPr lang="en-GB" sz="2000">
                <a:solidFill>
                  <a:srgbClr val="000000"/>
                </a:solidFill>
              </a:rPr>
              <a:t>) * </a:t>
            </a:r>
            <a:r>
              <a:rPr lang="en-GB" sz="2000">
                <a:solidFill>
                  <a:srgbClr val="9966CC"/>
                </a:solidFill>
              </a:rPr>
              <a:t>(e</a:t>
            </a:r>
            <a:r>
              <a:rPr lang="en-GB" sz="2000" baseline="-33000">
                <a:solidFill>
                  <a:srgbClr val="9966CC"/>
                </a:solidFill>
              </a:rPr>
              <a:t>1</a:t>
            </a:r>
            <a:r>
              <a:rPr lang="en-GB" sz="2000">
                <a:solidFill>
                  <a:srgbClr val="9966CC"/>
                </a:solidFill>
              </a:rPr>
              <a:t>-s</a:t>
            </a:r>
            <a:r>
              <a:rPr lang="en-GB" sz="2000" baseline="-33000">
                <a:solidFill>
                  <a:srgbClr val="9966CC"/>
                </a:solidFill>
              </a:rPr>
              <a:t>1</a:t>
            </a:r>
            <a:r>
              <a:rPr lang="en-GB" sz="2000">
                <a:solidFill>
                  <a:srgbClr val="9966CC"/>
                </a:solidFill>
              </a:rPr>
              <a:t>)</a:t>
            </a:r>
            <a:r>
              <a:rPr lang="en-GB" sz="2000">
                <a:solidFill>
                  <a:srgbClr val="000000"/>
                </a:solidFill>
              </a:rPr>
              <a:t> + </a:t>
            </a:r>
            <a:r>
              <a:rPr lang="en-GB" sz="2000">
                <a:solidFill>
                  <a:srgbClr val="FF6633"/>
                </a:solidFill>
              </a:rPr>
              <a:t>s</a:t>
            </a:r>
            <a:r>
              <a:rPr lang="en-GB" sz="2000" baseline="-33000">
                <a:solidFill>
                  <a:srgbClr val="FF6633"/>
                </a:solidFill>
              </a:rPr>
              <a:t>1</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ChangeArrowheads="1"/>
          </p:cNvSpPr>
          <p:nvPr>
            <p:ph type="title"/>
          </p:nvPr>
        </p:nvSpPr>
        <p:spPr>
          <a:xfrm>
            <a:off x="576263" y="617538"/>
            <a:ext cx="10367962" cy="641350"/>
          </a:xfrm>
          <a:ln/>
        </p:spPr>
        <p:txBody>
          <a:bodyPr tIns="33516"/>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MAD</a:t>
            </a:r>
          </a:p>
        </p:txBody>
      </p:sp>
      <p:sp>
        <p:nvSpPr>
          <p:cNvPr id="20482" name="Rectangle 2"/>
          <p:cNvSpPr>
            <a:spLocks noGrp="1" noChangeArrowheads="1"/>
          </p:cNvSpPr>
          <p:nvPr>
            <p:ph type="body" idx="1"/>
          </p:nvPr>
        </p:nvSpPr>
        <p:spPr>
          <a:xfrm>
            <a:off x="576263" y="1223963"/>
            <a:ext cx="10493375" cy="5040312"/>
          </a:xfrm>
          <a:ln/>
        </p:spPr>
        <p:txBody>
          <a:bodyPr/>
          <a:lstStyle/>
          <a:p>
            <a:pPr marL="431800" indent="-32385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More transforms</a:t>
            </a:r>
          </a:p>
        </p:txBody>
      </p:sp>
      <p:sp>
        <p:nvSpPr>
          <p:cNvPr id="20483" name="Text Box 3"/>
          <p:cNvSpPr txBox="1">
            <a:spLocks noChangeArrowheads="1"/>
          </p:cNvSpPr>
          <p:nvPr/>
        </p:nvSpPr>
        <p:spPr bwMode="auto">
          <a:xfrm>
            <a:off x="1439863" y="1746250"/>
            <a:ext cx="2532062" cy="1789113"/>
          </a:xfrm>
          <a:prstGeom prst="rect">
            <a:avLst/>
          </a:prstGeom>
          <a:noFill/>
          <a:ln w="9525" cap="flat">
            <a:noFill/>
            <a:round/>
            <a:headEnd/>
            <a:tailEnd/>
          </a:ln>
          <a:effectLst/>
        </p:spPr>
        <p:txBody>
          <a:bodyPr wrap="none" lIns="90000" tIns="66168" rIns="90000" bIns="45000"/>
          <a:lstStyle/>
          <a:p>
            <a:pPr>
              <a:tabLst>
                <a:tab pos="723900" algn="l"/>
                <a:tab pos="1447800" algn="l"/>
                <a:tab pos="2171700" algn="l"/>
              </a:tabLst>
            </a:pPr>
            <a:r>
              <a:rPr lang="en-GB" sz="2400">
                <a:solidFill>
                  <a:srgbClr val="000000"/>
                </a:solidFill>
              </a:rPr>
              <a:t>x * (1.0f – x)</a:t>
            </a:r>
          </a:p>
          <a:p>
            <a:pPr>
              <a:tabLst>
                <a:tab pos="723900" algn="l"/>
                <a:tab pos="1447800" algn="l"/>
                <a:tab pos="2171700" algn="l"/>
              </a:tabLst>
            </a:pPr>
            <a:r>
              <a:rPr lang="en-GB" sz="2400">
                <a:solidFill>
                  <a:srgbClr val="000000"/>
                </a:solidFill>
              </a:rPr>
              <a:t>x * (y + 1.0f)</a:t>
            </a:r>
          </a:p>
          <a:p>
            <a:pPr>
              <a:tabLst>
                <a:tab pos="723900" algn="l"/>
                <a:tab pos="1447800" algn="l"/>
                <a:tab pos="2171700" algn="l"/>
              </a:tabLst>
            </a:pPr>
            <a:r>
              <a:rPr lang="en-GB" sz="2400">
                <a:solidFill>
                  <a:srgbClr val="000000"/>
                </a:solidFill>
              </a:rPr>
              <a:t>(x + c) * (x - c)</a:t>
            </a:r>
          </a:p>
          <a:p>
            <a:pPr>
              <a:tabLst>
                <a:tab pos="723900" algn="l"/>
                <a:tab pos="1447800" algn="l"/>
                <a:tab pos="2171700" algn="l"/>
              </a:tabLst>
            </a:pPr>
            <a:r>
              <a:rPr lang="en-GB" sz="2400">
                <a:solidFill>
                  <a:srgbClr val="000000"/>
                </a:solidFill>
              </a:rPr>
              <a:t>(x + a) / b</a:t>
            </a:r>
          </a:p>
          <a:p>
            <a:pPr>
              <a:tabLst>
                <a:tab pos="723900" algn="l"/>
                <a:tab pos="1447800" algn="l"/>
                <a:tab pos="2171700" algn="l"/>
              </a:tabLst>
            </a:pPr>
            <a:r>
              <a:rPr lang="en-GB" sz="2400">
                <a:solidFill>
                  <a:srgbClr val="000000"/>
                </a:solidFill>
              </a:rPr>
              <a:t>x += a * b + c * d;</a:t>
            </a:r>
          </a:p>
        </p:txBody>
      </p:sp>
      <p:sp>
        <p:nvSpPr>
          <p:cNvPr id="20484" name="Text Box 4"/>
          <p:cNvSpPr txBox="1">
            <a:spLocks noChangeArrowheads="1"/>
          </p:cNvSpPr>
          <p:nvPr/>
        </p:nvSpPr>
        <p:spPr bwMode="auto">
          <a:xfrm>
            <a:off x="4500563" y="1746250"/>
            <a:ext cx="3806825" cy="2128838"/>
          </a:xfrm>
          <a:prstGeom prst="rect">
            <a:avLst/>
          </a:prstGeom>
          <a:noFill/>
          <a:ln w="9525" cap="flat">
            <a:noFill/>
            <a:round/>
            <a:headEnd/>
            <a:tailEnd/>
          </a:ln>
          <a:effectLst/>
        </p:spPr>
        <p:txBody>
          <a:bodyPr wrap="none" lIns="90000" tIns="66168" rIns="90000" bIns="45000"/>
          <a:lstStyle/>
          <a:p>
            <a:pPr>
              <a:tabLst>
                <a:tab pos="723900" algn="l"/>
                <a:tab pos="1447800" algn="l"/>
                <a:tab pos="2171700" algn="l"/>
                <a:tab pos="2895600" algn="l"/>
                <a:tab pos="3619500" algn="l"/>
              </a:tabLst>
            </a:pPr>
            <a:r>
              <a:rPr lang="en-GB" sz="2400">
                <a:solidFill>
                  <a:srgbClr val="000000"/>
                </a:solidFill>
              </a:rPr>
              <a:t>→ 		</a:t>
            </a:r>
            <a:r>
              <a:rPr lang="en-GB" sz="2400">
                <a:solidFill>
                  <a:srgbClr val="FF6633"/>
                </a:solidFill>
              </a:rPr>
              <a:t>x</a:t>
            </a:r>
            <a:r>
              <a:rPr lang="en-GB" sz="2400">
                <a:solidFill>
                  <a:srgbClr val="000000"/>
                </a:solidFill>
              </a:rPr>
              <a:t> </a:t>
            </a:r>
            <a:r>
              <a:rPr lang="en-GB" sz="2400">
                <a:solidFill>
                  <a:srgbClr val="9966CC"/>
                </a:solidFill>
              </a:rPr>
              <a:t>– x</a:t>
            </a:r>
            <a:r>
              <a:rPr lang="en-GB" sz="2400">
                <a:solidFill>
                  <a:srgbClr val="000000"/>
                </a:solidFill>
              </a:rPr>
              <a:t> * x</a:t>
            </a:r>
          </a:p>
          <a:p>
            <a:pPr>
              <a:tabLst>
                <a:tab pos="723900" algn="l"/>
                <a:tab pos="1447800" algn="l"/>
                <a:tab pos="2171700" algn="l"/>
                <a:tab pos="2895600" algn="l"/>
                <a:tab pos="3619500" algn="l"/>
              </a:tabLst>
            </a:pPr>
            <a:r>
              <a:rPr lang="en-GB" sz="2400">
                <a:solidFill>
                  <a:srgbClr val="000000"/>
                </a:solidFill>
              </a:rPr>
              <a:t>→ 		x * </a:t>
            </a:r>
            <a:r>
              <a:rPr lang="en-GB" sz="2400">
                <a:solidFill>
                  <a:srgbClr val="9966CC"/>
                </a:solidFill>
              </a:rPr>
              <a:t>y</a:t>
            </a:r>
            <a:r>
              <a:rPr lang="en-GB" sz="2400">
                <a:solidFill>
                  <a:srgbClr val="000000"/>
                </a:solidFill>
              </a:rPr>
              <a:t> + </a:t>
            </a:r>
            <a:r>
              <a:rPr lang="en-GB" sz="2400">
                <a:solidFill>
                  <a:srgbClr val="FF6633"/>
                </a:solidFill>
              </a:rPr>
              <a:t>x</a:t>
            </a:r>
          </a:p>
          <a:p>
            <a:pPr>
              <a:tabLst>
                <a:tab pos="723900" algn="l"/>
                <a:tab pos="1447800" algn="l"/>
                <a:tab pos="2171700" algn="l"/>
                <a:tab pos="2895600" algn="l"/>
                <a:tab pos="3619500" algn="l"/>
              </a:tabLst>
            </a:pPr>
            <a:r>
              <a:rPr lang="en-GB" sz="2400">
                <a:solidFill>
                  <a:srgbClr val="000000"/>
                </a:solidFill>
              </a:rPr>
              <a:t>→ 		x * </a:t>
            </a:r>
            <a:r>
              <a:rPr lang="en-GB" sz="2400">
                <a:solidFill>
                  <a:srgbClr val="9966CC"/>
                </a:solidFill>
              </a:rPr>
              <a:t>x</a:t>
            </a:r>
            <a:r>
              <a:rPr lang="en-GB" sz="2400">
                <a:solidFill>
                  <a:srgbClr val="000000"/>
                </a:solidFill>
              </a:rPr>
              <a:t> + </a:t>
            </a:r>
            <a:r>
              <a:rPr lang="en-GB" sz="2400">
                <a:solidFill>
                  <a:srgbClr val="FF6633"/>
                </a:solidFill>
              </a:rPr>
              <a:t>(-c * c)</a:t>
            </a:r>
          </a:p>
          <a:p>
            <a:pPr>
              <a:tabLst>
                <a:tab pos="723900" algn="l"/>
                <a:tab pos="1447800" algn="l"/>
                <a:tab pos="2171700" algn="l"/>
                <a:tab pos="2895600" algn="l"/>
                <a:tab pos="3619500" algn="l"/>
              </a:tabLst>
            </a:pPr>
            <a:r>
              <a:rPr lang="en-GB" sz="2400">
                <a:solidFill>
                  <a:srgbClr val="000000"/>
                </a:solidFill>
              </a:rPr>
              <a:t>→ 		x * </a:t>
            </a:r>
            <a:r>
              <a:rPr lang="en-GB" sz="2400">
                <a:solidFill>
                  <a:srgbClr val="9966CC"/>
                </a:solidFill>
              </a:rPr>
              <a:t>(1.0f / b)</a:t>
            </a:r>
            <a:r>
              <a:rPr lang="en-GB" sz="2400">
                <a:solidFill>
                  <a:srgbClr val="000000"/>
                </a:solidFill>
              </a:rPr>
              <a:t> + </a:t>
            </a:r>
            <a:r>
              <a:rPr lang="en-GB" sz="2400">
                <a:solidFill>
                  <a:srgbClr val="FF6633"/>
                </a:solidFill>
              </a:rPr>
              <a:t>(a / b)</a:t>
            </a:r>
          </a:p>
          <a:p>
            <a:pPr>
              <a:tabLst>
                <a:tab pos="723900" algn="l"/>
                <a:tab pos="1447800" algn="l"/>
                <a:tab pos="2171700" algn="l"/>
                <a:tab pos="2895600" algn="l"/>
                <a:tab pos="3619500" algn="l"/>
              </a:tabLst>
            </a:pPr>
            <a:r>
              <a:rPr lang="en-GB" sz="2400">
                <a:solidFill>
                  <a:srgbClr val="000000"/>
                </a:solidFill>
              </a:rPr>
              <a:t>→ 		</a:t>
            </a:r>
            <a:r>
              <a:rPr lang="en-GB" sz="2400">
                <a:solidFill>
                  <a:srgbClr val="FF6633"/>
                </a:solidFill>
              </a:rPr>
              <a:t>x</a:t>
            </a:r>
            <a:r>
              <a:rPr lang="en-GB" sz="2400">
                <a:solidFill>
                  <a:srgbClr val="000000"/>
                </a:solidFill>
              </a:rPr>
              <a:t> += </a:t>
            </a:r>
            <a:r>
              <a:rPr lang="en-GB" sz="2400">
                <a:solidFill>
                  <a:srgbClr val="9966CC"/>
                </a:solidFill>
              </a:rPr>
              <a:t>a</a:t>
            </a:r>
            <a:r>
              <a:rPr lang="en-GB" sz="2400">
                <a:solidFill>
                  <a:srgbClr val="000000"/>
                </a:solidFill>
              </a:rPr>
              <a:t> * </a:t>
            </a:r>
            <a:r>
              <a:rPr lang="en-GB" sz="2400">
                <a:solidFill>
                  <a:srgbClr val="9966CC"/>
                </a:solidFill>
              </a:rPr>
              <a:t>b</a:t>
            </a:r>
            <a:r>
              <a:rPr lang="en-GB" sz="2400">
                <a:solidFill>
                  <a:srgbClr val="000000"/>
                </a:solidFill>
              </a:rPr>
              <a:t>;</a:t>
            </a:r>
            <a:br>
              <a:rPr lang="en-GB" sz="2400">
                <a:solidFill>
                  <a:srgbClr val="000000"/>
                </a:solidFill>
              </a:rPr>
            </a:br>
            <a:r>
              <a:rPr lang="en-GB" sz="2400">
                <a:solidFill>
                  <a:srgbClr val="000000"/>
                </a:solidFill>
              </a:rPr>
              <a:t>		</a:t>
            </a:r>
            <a:r>
              <a:rPr lang="en-GB" sz="2400">
                <a:solidFill>
                  <a:srgbClr val="FF6633"/>
                </a:solidFill>
              </a:rPr>
              <a:t>x</a:t>
            </a:r>
            <a:r>
              <a:rPr lang="en-GB" sz="2400">
                <a:solidFill>
                  <a:srgbClr val="000000"/>
                </a:solidFill>
              </a:rPr>
              <a:t> += </a:t>
            </a:r>
            <a:r>
              <a:rPr lang="en-GB" sz="2400">
                <a:solidFill>
                  <a:srgbClr val="9966CC"/>
                </a:solidFill>
              </a:rPr>
              <a:t>c</a:t>
            </a:r>
            <a:r>
              <a:rPr lang="en-GB" sz="2400">
                <a:solidFill>
                  <a:srgbClr val="000000"/>
                </a:solidFill>
              </a:rPr>
              <a:t> * </a:t>
            </a:r>
            <a:r>
              <a:rPr lang="en-GB" sz="2400">
                <a:solidFill>
                  <a:srgbClr val="9966CC"/>
                </a:solidFill>
              </a:rPr>
              <a:t>d</a:t>
            </a:r>
            <a:r>
              <a:rPr lang="en-GB" sz="2400">
                <a:solidFill>
                  <a:srgbClr val="000000"/>
                </a:solidFill>
              </a:rPr>
              <a: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Grp="1" noChangeArrowheads="1"/>
          </p:cNvSpPr>
          <p:nvPr>
            <p:ph type="title"/>
          </p:nvPr>
        </p:nvSpPr>
        <p:spPr>
          <a:xfrm>
            <a:off x="576263" y="617538"/>
            <a:ext cx="10367962" cy="641350"/>
          </a:xfrm>
          <a:ln/>
        </p:spPr>
        <p:txBody>
          <a:bodyPr tIns="33516"/>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Division</a:t>
            </a:r>
          </a:p>
        </p:txBody>
      </p:sp>
      <p:sp>
        <p:nvSpPr>
          <p:cNvPr id="21506" name="Rectangle 2"/>
          <p:cNvSpPr>
            <a:spLocks noGrp="1" noChangeArrowheads="1"/>
          </p:cNvSpPr>
          <p:nvPr>
            <p:ph type="body" idx="1"/>
          </p:nvPr>
        </p:nvSpPr>
        <p:spPr>
          <a:xfrm>
            <a:off x="576263" y="1223963"/>
            <a:ext cx="10493375" cy="5086350"/>
          </a:xfrm>
          <a:ln/>
        </p:spPr>
        <p:txBody>
          <a:bodyPr/>
          <a:lstStyle/>
          <a:p>
            <a:pPr marL="431800" indent="-32385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a / b typically implemented as a * </a:t>
            </a:r>
            <a:r>
              <a:rPr lang="en-GB">
                <a:solidFill>
                  <a:srgbClr val="00AE00"/>
                </a:solidFill>
              </a:rPr>
              <a:t>rcp</a:t>
            </a:r>
            <a:r>
              <a:rPr lang="en-GB"/>
              <a:t>(b)</a:t>
            </a:r>
          </a:p>
          <a:p>
            <a:pPr marL="863600" lvl="1" indent="-32385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D3D asm may use DIV instruction though</a:t>
            </a:r>
          </a:p>
          <a:p>
            <a:pPr marL="863600" lvl="1" indent="-32385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Explicit </a:t>
            </a:r>
            <a:r>
              <a:rPr lang="en-GB">
                <a:solidFill>
                  <a:srgbClr val="00AE00"/>
                </a:solidFill>
              </a:rPr>
              <a:t>rcp</a:t>
            </a:r>
            <a:r>
              <a:rPr lang="en-GB"/>
              <a:t>() sometimes generates better code</a:t>
            </a:r>
          </a:p>
          <a:p>
            <a:pPr marL="431800" indent="-32385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Transforms</a:t>
            </a:r>
          </a:p>
          <a:p>
            <a:pPr marL="431800" indent="-323850">
              <a:buSzPct val="45000"/>
              <a:buFont typeface="Segoe UI"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endParaRPr lang="en-GB"/>
          </a:p>
          <a:p>
            <a:pPr marL="431800" indent="-323850">
              <a:buSzPct val="45000"/>
              <a:buFont typeface="Segoe UI"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endParaRPr lang="en-GB"/>
          </a:p>
          <a:p>
            <a:pPr marL="431800" indent="-323850">
              <a:buSzPct val="45000"/>
              <a:buFont typeface="Segoe UI"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endParaRPr lang="en-GB"/>
          </a:p>
          <a:p>
            <a:pPr marL="431800" indent="-323850">
              <a:buSzPct val="45000"/>
              <a:buFont typeface="Segoe UI"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endParaRPr lang="en-GB"/>
          </a:p>
          <a:p>
            <a:pPr marL="431800" indent="-32385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It's all junior high-school math!</a:t>
            </a:r>
          </a:p>
          <a:p>
            <a:pPr marL="431800" indent="-32385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It's all about finishing your derivations! [3]</a:t>
            </a:r>
          </a:p>
        </p:txBody>
      </p:sp>
      <p:sp>
        <p:nvSpPr>
          <p:cNvPr id="21507" name="Text Box 3"/>
          <p:cNvSpPr txBox="1">
            <a:spLocks noChangeArrowheads="1"/>
          </p:cNvSpPr>
          <p:nvPr/>
        </p:nvSpPr>
        <p:spPr bwMode="auto">
          <a:xfrm>
            <a:off x="1439863" y="3095625"/>
            <a:ext cx="1920875" cy="2468563"/>
          </a:xfrm>
          <a:prstGeom prst="rect">
            <a:avLst/>
          </a:prstGeom>
          <a:noFill/>
          <a:ln w="9525" cap="flat">
            <a:noFill/>
            <a:round/>
            <a:headEnd/>
            <a:tailEnd/>
          </a:ln>
          <a:effectLst/>
        </p:spPr>
        <p:txBody>
          <a:bodyPr wrap="none" lIns="90000" tIns="66168" rIns="90000" bIns="45000"/>
          <a:lstStyle/>
          <a:p>
            <a:pPr>
              <a:tabLst>
                <a:tab pos="723900" algn="l"/>
                <a:tab pos="1447800" algn="l"/>
              </a:tabLst>
            </a:pPr>
            <a:r>
              <a:rPr lang="en-GB" sz="2400">
                <a:solidFill>
                  <a:srgbClr val="000000"/>
                </a:solidFill>
              </a:rPr>
              <a:t>a / (x + b)</a:t>
            </a:r>
          </a:p>
          <a:p>
            <a:pPr>
              <a:tabLst>
                <a:tab pos="723900" algn="l"/>
                <a:tab pos="1447800" algn="l"/>
              </a:tabLst>
            </a:pPr>
            <a:r>
              <a:rPr lang="en-GB" sz="2400">
                <a:solidFill>
                  <a:srgbClr val="000000"/>
                </a:solidFill>
              </a:rPr>
              <a:t>a / (x * b)</a:t>
            </a:r>
          </a:p>
          <a:p>
            <a:pPr>
              <a:tabLst>
                <a:tab pos="723900" algn="l"/>
                <a:tab pos="1447800" algn="l"/>
              </a:tabLst>
            </a:pPr>
            <a:endParaRPr lang="en-GB" sz="2400">
              <a:solidFill>
                <a:srgbClr val="000000"/>
              </a:solidFill>
            </a:endParaRPr>
          </a:p>
          <a:p>
            <a:pPr>
              <a:tabLst>
                <a:tab pos="723900" algn="l"/>
                <a:tab pos="1447800" algn="l"/>
              </a:tabLst>
            </a:pPr>
            <a:r>
              <a:rPr lang="en-GB" sz="2400">
                <a:solidFill>
                  <a:srgbClr val="000000"/>
                </a:solidFill>
              </a:rPr>
              <a:t>a / (x * b + c)</a:t>
            </a:r>
          </a:p>
          <a:p>
            <a:pPr>
              <a:tabLst>
                <a:tab pos="723900" algn="l"/>
                <a:tab pos="1447800" algn="l"/>
              </a:tabLst>
            </a:pPr>
            <a:r>
              <a:rPr lang="en-GB" sz="2400">
                <a:solidFill>
                  <a:srgbClr val="000000"/>
                </a:solidFill>
              </a:rPr>
              <a:t>(x + a) / x</a:t>
            </a:r>
          </a:p>
          <a:p>
            <a:pPr>
              <a:tabLst>
                <a:tab pos="723900" algn="l"/>
                <a:tab pos="1447800" algn="l"/>
              </a:tabLst>
            </a:pPr>
            <a:r>
              <a:rPr lang="en-GB" sz="2400">
                <a:solidFill>
                  <a:srgbClr val="000000"/>
                </a:solidFill>
              </a:rPr>
              <a:t>(x * a + b) / x</a:t>
            </a:r>
          </a:p>
          <a:p>
            <a:pPr>
              <a:tabLst>
                <a:tab pos="723900" algn="l"/>
                <a:tab pos="1447800" algn="l"/>
              </a:tabLst>
            </a:pPr>
            <a:endParaRPr lang="en-GB" sz="2400">
              <a:solidFill>
                <a:srgbClr val="000000"/>
              </a:solidFill>
            </a:endParaRPr>
          </a:p>
        </p:txBody>
      </p:sp>
      <p:sp>
        <p:nvSpPr>
          <p:cNvPr id="21508" name="Text Box 4"/>
          <p:cNvSpPr txBox="1">
            <a:spLocks noChangeArrowheads="1"/>
          </p:cNvSpPr>
          <p:nvPr/>
        </p:nvSpPr>
        <p:spPr bwMode="auto">
          <a:xfrm>
            <a:off x="4500563" y="3106738"/>
            <a:ext cx="4435475" cy="2128837"/>
          </a:xfrm>
          <a:prstGeom prst="rect">
            <a:avLst/>
          </a:prstGeom>
          <a:noFill/>
          <a:ln w="9525" cap="flat">
            <a:noFill/>
            <a:round/>
            <a:headEnd/>
            <a:tailEnd/>
          </a:ln>
          <a:effectLst/>
        </p:spPr>
        <p:txBody>
          <a:bodyPr wrap="none" lIns="90000" tIns="66168" rIns="90000" bIns="45000"/>
          <a:lstStyle/>
          <a:p>
            <a:pPr>
              <a:tabLst>
                <a:tab pos="723900" algn="l"/>
                <a:tab pos="1447800" algn="l"/>
                <a:tab pos="2171700" algn="l"/>
                <a:tab pos="2895600" algn="l"/>
                <a:tab pos="3619500" algn="l"/>
                <a:tab pos="4343400" algn="l"/>
              </a:tabLst>
            </a:pPr>
            <a:r>
              <a:rPr lang="en-GB" sz="2400">
                <a:solidFill>
                  <a:srgbClr val="000000"/>
                </a:solidFill>
              </a:rPr>
              <a:t>→ 		</a:t>
            </a:r>
            <a:r>
              <a:rPr lang="en-GB" sz="2400">
                <a:solidFill>
                  <a:srgbClr val="00AE00"/>
                </a:solidFill>
              </a:rPr>
              <a:t>rcp</a:t>
            </a:r>
            <a:r>
              <a:rPr lang="en-GB" sz="2400">
                <a:solidFill>
                  <a:srgbClr val="000000"/>
                </a:solidFill>
              </a:rPr>
              <a:t>(x * </a:t>
            </a:r>
            <a:r>
              <a:rPr lang="en-GB" sz="2400">
                <a:solidFill>
                  <a:srgbClr val="9966CC"/>
                </a:solidFill>
              </a:rPr>
              <a:t>(1.0f / a)</a:t>
            </a:r>
            <a:r>
              <a:rPr lang="en-GB" sz="2400">
                <a:solidFill>
                  <a:srgbClr val="000000"/>
                </a:solidFill>
              </a:rPr>
              <a:t> + </a:t>
            </a:r>
            <a:r>
              <a:rPr lang="en-GB" sz="2400">
                <a:solidFill>
                  <a:srgbClr val="FF6633"/>
                </a:solidFill>
              </a:rPr>
              <a:t>(b / a)</a:t>
            </a:r>
            <a:r>
              <a:rPr lang="en-GB" sz="2400">
                <a:solidFill>
                  <a:srgbClr val="000000"/>
                </a:solidFill>
              </a:rPr>
              <a:t>)</a:t>
            </a:r>
          </a:p>
          <a:p>
            <a:pPr>
              <a:tabLst>
                <a:tab pos="723900" algn="l"/>
                <a:tab pos="1447800" algn="l"/>
                <a:tab pos="2171700" algn="l"/>
                <a:tab pos="2895600" algn="l"/>
                <a:tab pos="3619500" algn="l"/>
                <a:tab pos="4343400" algn="l"/>
              </a:tabLst>
            </a:pPr>
            <a:r>
              <a:rPr lang="en-GB" sz="2400">
                <a:solidFill>
                  <a:srgbClr val="000000"/>
                </a:solidFill>
              </a:rPr>
              <a:t>→ 		</a:t>
            </a:r>
            <a:r>
              <a:rPr lang="en-GB" sz="2400">
                <a:solidFill>
                  <a:srgbClr val="00AE00"/>
                </a:solidFill>
              </a:rPr>
              <a:t>rcp</a:t>
            </a:r>
            <a:r>
              <a:rPr lang="en-GB" sz="2400">
                <a:solidFill>
                  <a:srgbClr val="000000"/>
                </a:solidFill>
              </a:rPr>
              <a:t>(x) * </a:t>
            </a:r>
            <a:r>
              <a:rPr lang="en-GB" sz="2400">
                <a:solidFill>
                  <a:srgbClr val="9966CC"/>
                </a:solidFill>
              </a:rPr>
              <a:t>(a / b)</a:t>
            </a:r>
          </a:p>
          <a:p>
            <a:pPr>
              <a:tabLst>
                <a:tab pos="723900" algn="l"/>
                <a:tab pos="1447800" algn="l"/>
                <a:tab pos="2171700" algn="l"/>
                <a:tab pos="2895600" algn="l"/>
                <a:tab pos="3619500" algn="l"/>
                <a:tab pos="4343400" algn="l"/>
              </a:tabLst>
            </a:pPr>
            <a:r>
              <a:rPr lang="en-GB" sz="2400">
                <a:solidFill>
                  <a:srgbClr val="000000"/>
                </a:solidFill>
              </a:rPr>
              <a:t> 		</a:t>
            </a:r>
            <a:r>
              <a:rPr lang="en-GB" sz="2400">
                <a:solidFill>
                  <a:srgbClr val="00AE00"/>
                </a:solidFill>
              </a:rPr>
              <a:t>rcp</a:t>
            </a:r>
            <a:r>
              <a:rPr lang="en-GB" sz="2400">
                <a:solidFill>
                  <a:srgbClr val="000000"/>
                </a:solidFill>
              </a:rPr>
              <a:t>(x * </a:t>
            </a:r>
            <a:r>
              <a:rPr lang="en-GB" sz="2400">
                <a:solidFill>
                  <a:srgbClr val="9966CC"/>
                </a:solidFill>
              </a:rPr>
              <a:t>(b / a)</a:t>
            </a:r>
            <a:r>
              <a:rPr lang="en-GB" sz="2400">
                <a:solidFill>
                  <a:srgbClr val="000000"/>
                </a:solidFill>
              </a:rPr>
              <a:t>)</a:t>
            </a:r>
          </a:p>
          <a:p>
            <a:pPr>
              <a:tabLst>
                <a:tab pos="723900" algn="l"/>
                <a:tab pos="1447800" algn="l"/>
                <a:tab pos="2171700" algn="l"/>
                <a:tab pos="2895600" algn="l"/>
                <a:tab pos="3619500" algn="l"/>
                <a:tab pos="4343400" algn="l"/>
              </a:tabLst>
            </a:pPr>
            <a:r>
              <a:rPr lang="en-GB" sz="2400">
                <a:solidFill>
                  <a:srgbClr val="000000"/>
                </a:solidFill>
              </a:rPr>
              <a:t>→ 		</a:t>
            </a:r>
            <a:r>
              <a:rPr lang="en-GB" sz="2400">
                <a:solidFill>
                  <a:srgbClr val="00AE00"/>
                </a:solidFill>
              </a:rPr>
              <a:t>rcp</a:t>
            </a:r>
            <a:r>
              <a:rPr lang="en-GB" sz="2400">
                <a:solidFill>
                  <a:srgbClr val="000000"/>
                </a:solidFill>
              </a:rPr>
              <a:t>(x * </a:t>
            </a:r>
            <a:r>
              <a:rPr lang="en-GB" sz="2400">
                <a:solidFill>
                  <a:srgbClr val="9966CC"/>
                </a:solidFill>
              </a:rPr>
              <a:t>(b / a)</a:t>
            </a:r>
            <a:r>
              <a:rPr lang="en-GB" sz="2400">
                <a:solidFill>
                  <a:srgbClr val="000000"/>
                </a:solidFill>
              </a:rPr>
              <a:t> + </a:t>
            </a:r>
            <a:r>
              <a:rPr lang="en-GB" sz="2400">
                <a:solidFill>
                  <a:srgbClr val="FF6633"/>
                </a:solidFill>
              </a:rPr>
              <a:t>(c / a)</a:t>
            </a:r>
            <a:r>
              <a:rPr lang="en-GB" sz="2400">
                <a:solidFill>
                  <a:srgbClr val="000000"/>
                </a:solidFill>
              </a:rPr>
              <a:t>)</a:t>
            </a:r>
          </a:p>
          <a:p>
            <a:pPr>
              <a:tabLst>
                <a:tab pos="723900" algn="l"/>
                <a:tab pos="1447800" algn="l"/>
                <a:tab pos="2171700" algn="l"/>
                <a:tab pos="2895600" algn="l"/>
                <a:tab pos="3619500" algn="l"/>
                <a:tab pos="4343400" algn="l"/>
              </a:tabLst>
            </a:pPr>
            <a:r>
              <a:rPr lang="en-GB" sz="2400">
                <a:solidFill>
                  <a:srgbClr val="000000"/>
                </a:solidFill>
              </a:rPr>
              <a:t>→ 		</a:t>
            </a:r>
            <a:r>
              <a:rPr lang="en-GB" sz="2400">
                <a:solidFill>
                  <a:srgbClr val="FF6633"/>
                </a:solidFill>
              </a:rPr>
              <a:t>1.0f</a:t>
            </a:r>
            <a:r>
              <a:rPr lang="en-GB" sz="2400">
                <a:solidFill>
                  <a:srgbClr val="000000"/>
                </a:solidFill>
              </a:rPr>
              <a:t> + </a:t>
            </a:r>
            <a:r>
              <a:rPr lang="en-GB" sz="2400">
                <a:solidFill>
                  <a:srgbClr val="9966CC"/>
                </a:solidFill>
              </a:rPr>
              <a:t>a</a:t>
            </a:r>
            <a:r>
              <a:rPr lang="en-GB" sz="2400">
                <a:solidFill>
                  <a:srgbClr val="000000"/>
                </a:solidFill>
              </a:rPr>
              <a:t> * </a:t>
            </a:r>
            <a:r>
              <a:rPr lang="en-GB" sz="2400">
                <a:solidFill>
                  <a:srgbClr val="00AE00"/>
                </a:solidFill>
              </a:rPr>
              <a:t>rcp</a:t>
            </a:r>
            <a:r>
              <a:rPr lang="en-GB" sz="2400">
                <a:solidFill>
                  <a:srgbClr val="000000"/>
                </a:solidFill>
              </a:rPr>
              <a:t>(x)</a:t>
            </a:r>
          </a:p>
          <a:p>
            <a:pPr>
              <a:tabLst>
                <a:tab pos="723900" algn="l"/>
                <a:tab pos="1447800" algn="l"/>
                <a:tab pos="2171700" algn="l"/>
                <a:tab pos="2895600" algn="l"/>
                <a:tab pos="3619500" algn="l"/>
                <a:tab pos="4343400" algn="l"/>
              </a:tabLst>
            </a:pPr>
            <a:r>
              <a:rPr lang="en-GB" sz="2400">
                <a:solidFill>
                  <a:srgbClr val="000000"/>
                </a:solidFill>
              </a:rPr>
              <a:t>→ 		</a:t>
            </a:r>
            <a:r>
              <a:rPr lang="en-GB" sz="2400">
                <a:solidFill>
                  <a:srgbClr val="FF6633"/>
                </a:solidFill>
              </a:rPr>
              <a:t>a</a:t>
            </a:r>
            <a:r>
              <a:rPr lang="en-GB" sz="2400">
                <a:solidFill>
                  <a:srgbClr val="000000"/>
                </a:solidFill>
              </a:rPr>
              <a:t> + </a:t>
            </a:r>
            <a:r>
              <a:rPr lang="en-GB" sz="2400">
                <a:solidFill>
                  <a:srgbClr val="9966CC"/>
                </a:solidFill>
              </a:rPr>
              <a:t>b</a:t>
            </a:r>
            <a:r>
              <a:rPr lang="en-GB" sz="2400">
                <a:solidFill>
                  <a:srgbClr val="000000"/>
                </a:solidFill>
              </a:rPr>
              <a:t> * </a:t>
            </a:r>
            <a:r>
              <a:rPr lang="en-GB" sz="2400">
                <a:solidFill>
                  <a:srgbClr val="00AE00"/>
                </a:solidFill>
              </a:rPr>
              <a:t>rcp</a:t>
            </a:r>
            <a:r>
              <a:rPr lang="en-GB" sz="2400">
                <a:solidFill>
                  <a:srgbClr val="000000"/>
                </a:solidFill>
              </a:rPr>
              <a:t>(x)</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a:xfrm>
            <a:off x="576263" y="900113"/>
            <a:ext cx="10367962" cy="641350"/>
          </a:xfrm>
          <a:ln/>
        </p:spPr>
        <p:txBody>
          <a:bodyPr tIns="33516"/>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Problem formulation</a:t>
            </a:r>
          </a:p>
        </p:txBody>
      </p:sp>
      <p:sp>
        <p:nvSpPr>
          <p:cNvPr id="4098" name="Rectangle 2"/>
          <p:cNvSpPr>
            <a:spLocks noGrp="1" noChangeArrowheads="1"/>
          </p:cNvSpPr>
          <p:nvPr>
            <p:ph type="body" idx="1"/>
          </p:nvPr>
        </p:nvSpPr>
        <p:spPr>
          <a:xfrm>
            <a:off x="576263" y="1008063"/>
            <a:ext cx="10367962" cy="5040312"/>
          </a:xfrm>
          <a:ln/>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endParaRPr lang="en-GB"/>
          </a:p>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endParaRPr lang="en-GB"/>
          </a:p>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endParaRPr lang="en-GB" i="1"/>
          </a:p>
          <a:p>
            <a:pPr algn="ct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sz="3200" i="1"/>
              <a:t>“Nowadays renowned industry luminaries include</a:t>
            </a:r>
            <a:br>
              <a:rPr lang="en-GB" sz="3200" i="1"/>
            </a:br>
            <a:r>
              <a:rPr lang="en-GB" sz="3200" i="1"/>
              <a:t>shader snippets in their GDC presentations where trivial transforms would have resulted in a faster shader”</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29" name="Picture 1"/>
          <p:cNvPicPr>
            <a:picLocks noChangeAspect="1" noChangeArrowheads="1"/>
          </p:cNvPicPr>
          <p:nvPr/>
        </p:nvPicPr>
        <p:blipFill>
          <a:blip r:embed="rId3" cstate="print"/>
          <a:srcRect/>
          <a:stretch>
            <a:fillRect/>
          </a:stretch>
        </p:blipFill>
        <p:spPr bwMode="auto">
          <a:xfrm>
            <a:off x="7872413" y="4206875"/>
            <a:ext cx="3376612" cy="2255838"/>
          </a:xfrm>
          <a:prstGeom prst="rect">
            <a:avLst/>
          </a:prstGeom>
          <a:noFill/>
          <a:ln w="9525" cap="flat">
            <a:noFill/>
            <a:round/>
            <a:headEnd/>
            <a:tailEnd/>
          </a:ln>
          <a:effectLst/>
        </p:spPr>
      </p:pic>
      <p:sp>
        <p:nvSpPr>
          <p:cNvPr id="22530" name="Rectangle 2"/>
          <p:cNvSpPr>
            <a:spLocks noGrp="1" noChangeArrowheads="1"/>
          </p:cNvSpPr>
          <p:nvPr>
            <p:ph type="title"/>
          </p:nvPr>
        </p:nvSpPr>
        <p:spPr>
          <a:xfrm>
            <a:off x="576263" y="617538"/>
            <a:ext cx="10367962" cy="641350"/>
          </a:xfrm>
          <a:ln/>
        </p:spPr>
        <p:txBody>
          <a:bodyPr tIns="33516"/>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MADness</a:t>
            </a:r>
          </a:p>
        </p:txBody>
      </p:sp>
      <p:sp>
        <p:nvSpPr>
          <p:cNvPr id="22531" name="Rectangle 3"/>
          <p:cNvSpPr>
            <a:spLocks noGrp="1" noChangeArrowheads="1"/>
          </p:cNvSpPr>
          <p:nvPr>
            <p:ph type="body" idx="1"/>
          </p:nvPr>
        </p:nvSpPr>
        <p:spPr>
          <a:xfrm>
            <a:off x="576263" y="1223963"/>
            <a:ext cx="10367962" cy="5040312"/>
          </a:xfrm>
          <a:ln/>
        </p:spPr>
        <p:txBody>
          <a:bodyPr/>
          <a:lstStyle/>
          <a:p>
            <a:pPr marL="431800" indent="-32385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From our code-base:</a:t>
            </a:r>
          </a:p>
          <a:p>
            <a:pPr marL="431800" indent="-323850">
              <a:buSzPct val="45000"/>
              <a:buFont typeface="Segoe UI"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endParaRPr lang="en-GB"/>
          </a:p>
        </p:txBody>
      </p:sp>
      <p:sp>
        <p:nvSpPr>
          <p:cNvPr id="22532" name="Text Box 4"/>
          <p:cNvSpPr txBox="1">
            <a:spLocks noChangeArrowheads="1"/>
          </p:cNvSpPr>
          <p:nvPr/>
        </p:nvSpPr>
        <p:spPr bwMode="auto">
          <a:xfrm>
            <a:off x="630238" y="1655763"/>
            <a:ext cx="8099425" cy="1619250"/>
          </a:xfrm>
          <a:prstGeom prst="rect">
            <a:avLst/>
          </a:prstGeom>
          <a:solidFill>
            <a:srgbClr val="000000"/>
          </a:solidFill>
          <a:ln w="9360" cap="flat">
            <a:solidFill>
              <a:srgbClr val="999999"/>
            </a:solidFill>
            <a:round/>
            <a:headEnd/>
            <a:tailEnd/>
          </a:ln>
          <a:effectLst/>
        </p:spPr>
        <p:txBody>
          <a:bodyPr lIns="90000" tIns="56520" rIns="90000" bIns="45000"/>
          <a:lstStyle/>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1400">
                <a:solidFill>
                  <a:srgbClr val="00FFFF"/>
                </a:solidFill>
                <a:latin typeface="Consolas" pitchFamily="33" charset="0"/>
              </a:rPr>
              <a:t>float</a:t>
            </a:r>
            <a:r>
              <a:rPr lang="en-GB" sz="1400">
                <a:solidFill>
                  <a:srgbClr val="00FF00"/>
                </a:solidFill>
                <a:latin typeface="Consolas" pitchFamily="33" charset="0"/>
              </a:rPr>
              <a:t> </a:t>
            </a:r>
            <a:r>
              <a:rPr lang="en-GB" sz="1400">
                <a:solidFill>
                  <a:srgbClr val="02FF02"/>
                </a:solidFill>
                <a:latin typeface="Consolas" pitchFamily="33" charset="0"/>
              </a:rPr>
              <a:t>AlphaThreshold</a:t>
            </a:r>
            <a:r>
              <a:rPr lang="en-GB" sz="1400">
                <a:solidFill>
                  <a:srgbClr val="FFFF00"/>
                </a:solidFill>
                <a:latin typeface="Consolas" pitchFamily="33" charset="0"/>
              </a:rPr>
              <a:t>(</a:t>
            </a:r>
            <a:r>
              <a:rPr lang="en-GB" sz="1400">
                <a:solidFill>
                  <a:srgbClr val="00FFFF"/>
                </a:solidFill>
                <a:latin typeface="Consolas" pitchFamily="33" charset="0"/>
              </a:rPr>
              <a:t>float</a:t>
            </a:r>
            <a:r>
              <a:rPr lang="en-GB" sz="1400">
                <a:solidFill>
                  <a:srgbClr val="00FF00"/>
                </a:solidFill>
                <a:latin typeface="Consolas" pitchFamily="33" charset="0"/>
              </a:rPr>
              <a:t> </a:t>
            </a:r>
            <a:r>
              <a:rPr lang="en-GB" sz="1400">
                <a:solidFill>
                  <a:srgbClr val="02FF02"/>
                </a:solidFill>
                <a:latin typeface="Consolas" pitchFamily="33" charset="0"/>
              </a:rPr>
              <a:t>alpha</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0FFFF"/>
                </a:solidFill>
                <a:latin typeface="Consolas" pitchFamily="33" charset="0"/>
              </a:rPr>
              <a:t>float</a:t>
            </a:r>
            <a:r>
              <a:rPr lang="en-GB" sz="1400">
                <a:solidFill>
                  <a:srgbClr val="00FF00"/>
                </a:solidFill>
                <a:latin typeface="Consolas" pitchFamily="33" charset="0"/>
              </a:rPr>
              <a:t> </a:t>
            </a:r>
            <a:r>
              <a:rPr lang="en-GB" sz="1400">
                <a:solidFill>
                  <a:srgbClr val="02FF02"/>
                </a:solidFill>
                <a:latin typeface="Consolas" pitchFamily="33" charset="0"/>
              </a:rPr>
              <a:t>threshold</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0FFFF"/>
                </a:solidFill>
                <a:latin typeface="Consolas" pitchFamily="33" charset="0"/>
              </a:rPr>
              <a:t>float</a:t>
            </a:r>
            <a:r>
              <a:rPr lang="en-GB" sz="1400">
                <a:solidFill>
                  <a:srgbClr val="00FF00"/>
                </a:solidFill>
                <a:latin typeface="Consolas" pitchFamily="33" charset="0"/>
              </a:rPr>
              <a:t> </a:t>
            </a:r>
            <a:r>
              <a:rPr lang="en-GB" sz="1400">
                <a:solidFill>
                  <a:srgbClr val="02FF02"/>
                </a:solidFill>
                <a:latin typeface="Consolas" pitchFamily="33" charset="0"/>
              </a:rPr>
              <a:t>blendRange</a:t>
            </a:r>
            <a:r>
              <a:rPr lang="en-GB" sz="1400">
                <a:solidFill>
                  <a:srgbClr val="FFFF00"/>
                </a:solidFill>
                <a:latin typeface="Consolas" pitchFamily="33" charset="0"/>
              </a:rPr>
              <a:t>)</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1400">
                <a:solidFill>
                  <a:srgbClr val="FFFF00"/>
                </a:solidFill>
                <a:latin typeface="Consolas" pitchFamily="33" charset="0"/>
              </a:rPr>
              <a:t>{</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1400">
                <a:solidFill>
                  <a:srgbClr val="00FF00"/>
                </a:solidFill>
                <a:latin typeface="Consolas" pitchFamily="33" charset="0"/>
              </a:rPr>
              <a:t>    </a:t>
            </a:r>
            <a:r>
              <a:rPr lang="en-GB" sz="1400">
                <a:solidFill>
                  <a:srgbClr val="00FFFF"/>
                </a:solidFill>
                <a:latin typeface="Consolas" pitchFamily="33" charset="0"/>
              </a:rPr>
              <a:t>float</a:t>
            </a:r>
            <a:r>
              <a:rPr lang="en-GB" sz="1400">
                <a:solidFill>
                  <a:srgbClr val="00FF00"/>
                </a:solidFill>
                <a:latin typeface="Consolas" pitchFamily="33" charset="0"/>
              </a:rPr>
              <a:t> </a:t>
            </a:r>
            <a:r>
              <a:rPr lang="en-GB" sz="1400">
                <a:solidFill>
                  <a:srgbClr val="02FF02"/>
                </a:solidFill>
                <a:latin typeface="Consolas" pitchFamily="33" charset="0"/>
              </a:rPr>
              <a:t>halfBlendRange</a:t>
            </a:r>
            <a:r>
              <a:rPr lang="en-GB" sz="1400">
                <a:solidFill>
                  <a:srgbClr val="00FF00"/>
                </a:solidFill>
                <a:latin typeface="Consolas" pitchFamily="33" charset="0"/>
              </a:rPr>
              <a:t> </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FFFFFF"/>
                </a:solidFill>
                <a:latin typeface="Consolas" pitchFamily="33" charset="0"/>
              </a:rPr>
              <a:t>0.5f</a:t>
            </a:r>
            <a:r>
              <a:rPr lang="en-GB" sz="1400">
                <a:solidFill>
                  <a:srgbClr val="FFFF00"/>
                </a:solidFill>
                <a:latin typeface="Consolas" pitchFamily="33" charset="0"/>
              </a:rPr>
              <a:t>*</a:t>
            </a:r>
            <a:r>
              <a:rPr lang="en-GB" sz="1400">
                <a:solidFill>
                  <a:srgbClr val="02FF02"/>
                </a:solidFill>
                <a:latin typeface="Consolas" pitchFamily="33" charset="0"/>
              </a:rPr>
              <a:t>blendRange</a:t>
            </a:r>
            <a:r>
              <a:rPr lang="en-GB" sz="1400">
                <a:solidFill>
                  <a:srgbClr val="FFFF00"/>
                </a:solidFill>
                <a:latin typeface="Consolas" pitchFamily="33" charset="0"/>
              </a:rPr>
              <a:t>;</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1400">
                <a:solidFill>
                  <a:srgbClr val="00FF00"/>
                </a:solidFill>
                <a:latin typeface="Consolas" pitchFamily="33" charset="0"/>
              </a:rPr>
              <a:t>    </a:t>
            </a:r>
            <a:r>
              <a:rPr lang="en-GB" sz="1400">
                <a:solidFill>
                  <a:srgbClr val="02FF02"/>
                </a:solidFill>
                <a:latin typeface="Consolas" pitchFamily="33" charset="0"/>
              </a:rPr>
              <a:t>threshold</a:t>
            </a:r>
            <a:r>
              <a:rPr lang="en-GB" sz="1400">
                <a:solidFill>
                  <a:srgbClr val="00FF00"/>
                </a:solidFill>
                <a:latin typeface="Consolas" pitchFamily="33" charset="0"/>
              </a:rPr>
              <a:t> </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threshold</a:t>
            </a:r>
            <a:r>
              <a:rPr lang="en-GB" sz="1400">
                <a:solidFill>
                  <a:srgbClr val="FFFF00"/>
                </a:solidFill>
                <a:latin typeface="Consolas" pitchFamily="33" charset="0"/>
              </a:rPr>
              <a:t>*(</a:t>
            </a:r>
            <a:r>
              <a:rPr lang="en-GB" sz="1400">
                <a:solidFill>
                  <a:srgbClr val="FFFFFF"/>
                </a:solidFill>
                <a:latin typeface="Consolas" pitchFamily="33" charset="0"/>
              </a:rPr>
              <a:t>1.0f</a:t>
            </a:r>
            <a:r>
              <a:rPr lang="en-GB" sz="1400">
                <a:solidFill>
                  <a:srgbClr val="00FF00"/>
                </a:solidFill>
                <a:latin typeface="Consolas" pitchFamily="33" charset="0"/>
              </a:rPr>
              <a:t> </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blendRange</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halfBlendRange</a:t>
            </a:r>
            <a:r>
              <a:rPr lang="en-GB" sz="1400">
                <a:solidFill>
                  <a:srgbClr val="FFFF00"/>
                </a:solidFill>
                <a:latin typeface="Consolas" pitchFamily="33" charset="0"/>
              </a:rPr>
              <a:t>;</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1400">
                <a:solidFill>
                  <a:srgbClr val="00FF00"/>
                </a:solidFill>
                <a:latin typeface="Consolas" pitchFamily="33" charset="0"/>
              </a:rPr>
              <a:t>    </a:t>
            </a:r>
            <a:r>
              <a:rPr lang="en-GB" sz="1400">
                <a:solidFill>
                  <a:srgbClr val="00FFFF"/>
                </a:solidFill>
                <a:latin typeface="Consolas" pitchFamily="33" charset="0"/>
              </a:rPr>
              <a:t>float</a:t>
            </a:r>
            <a:r>
              <a:rPr lang="en-GB" sz="1400">
                <a:solidFill>
                  <a:srgbClr val="00FF00"/>
                </a:solidFill>
                <a:latin typeface="Consolas" pitchFamily="33" charset="0"/>
              </a:rPr>
              <a:t> </a:t>
            </a:r>
            <a:r>
              <a:rPr lang="en-GB" sz="1400">
                <a:solidFill>
                  <a:srgbClr val="02FF02"/>
                </a:solidFill>
                <a:latin typeface="Consolas" pitchFamily="33" charset="0"/>
              </a:rPr>
              <a:t>opacity</a:t>
            </a:r>
            <a:r>
              <a:rPr lang="en-GB" sz="1400">
                <a:solidFill>
                  <a:srgbClr val="00FF00"/>
                </a:solidFill>
                <a:latin typeface="Consolas" pitchFamily="33" charset="0"/>
              </a:rPr>
              <a:t> </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saturate</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FFFF00"/>
                </a:solidFill>
                <a:latin typeface="Consolas" pitchFamily="33" charset="0"/>
              </a:rPr>
              <a:t>(</a:t>
            </a:r>
            <a:r>
              <a:rPr lang="en-GB" sz="1400">
                <a:solidFill>
                  <a:srgbClr val="02FF02"/>
                </a:solidFill>
                <a:latin typeface="Consolas" pitchFamily="33" charset="0"/>
              </a:rPr>
              <a:t>alpha</a:t>
            </a:r>
            <a:r>
              <a:rPr lang="en-GB" sz="1400">
                <a:solidFill>
                  <a:srgbClr val="00FF00"/>
                </a:solidFill>
                <a:latin typeface="Consolas" pitchFamily="33" charset="0"/>
              </a:rPr>
              <a:t> </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threshold</a:t>
            </a:r>
            <a:r>
              <a:rPr lang="en-GB" sz="1400">
                <a:solidFill>
                  <a:srgbClr val="00FF00"/>
                </a:solidFill>
                <a:latin typeface="Consolas" pitchFamily="33" charset="0"/>
              </a:rPr>
              <a:t> </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halfBlendRange</a:t>
            </a:r>
            <a:r>
              <a:rPr lang="en-GB" sz="1400">
                <a:solidFill>
                  <a:srgbClr val="FFFF00"/>
                </a:solidFill>
                <a:latin typeface="Consolas" pitchFamily="33" charset="0"/>
              </a:rPr>
              <a:t>)/</a:t>
            </a:r>
            <a:r>
              <a:rPr lang="en-GB" sz="1400">
                <a:solidFill>
                  <a:srgbClr val="02FF02"/>
                </a:solidFill>
                <a:latin typeface="Consolas" pitchFamily="33" charset="0"/>
              </a:rPr>
              <a:t>blendRange</a:t>
            </a:r>
            <a:r>
              <a:rPr lang="en-GB" sz="1400">
                <a:solidFill>
                  <a:srgbClr val="00FF00"/>
                </a:solidFill>
                <a:latin typeface="Consolas" pitchFamily="33" charset="0"/>
              </a:rPr>
              <a:t> </a:t>
            </a:r>
            <a:r>
              <a:rPr lang="en-GB" sz="1400">
                <a:solidFill>
                  <a:srgbClr val="FFFF00"/>
                </a:solidFill>
                <a:latin typeface="Consolas" pitchFamily="33" charset="0"/>
              </a:rPr>
              <a:t>);</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1400">
                <a:solidFill>
                  <a:srgbClr val="00FF00"/>
                </a:solidFill>
                <a:latin typeface="Consolas" pitchFamily="33" charset="0"/>
              </a:rPr>
              <a:t>    </a:t>
            </a:r>
            <a:r>
              <a:rPr lang="en-GB" sz="1400">
                <a:solidFill>
                  <a:srgbClr val="00FFFF"/>
                </a:solidFill>
                <a:latin typeface="Consolas" pitchFamily="33" charset="0"/>
              </a:rPr>
              <a:t>return</a:t>
            </a:r>
            <a:r>
              <a:rPr lang="en-GB" sz="1400">
                <a:solidFill>
                  <a:srgbClr val="00FF00"/>
                </a:solidFill>
                <a:latin typeface="Consolas" pitchFamily="33" charset="0"/>
              </a:rPr>
              <a:t> </a:t>
            </a:r>
            <a:r>
              <a:rPr lang="en-GB" sz="1400">
                <a:solidFill>
                  <a:srgbClr val="02FF02"/>
                </a:solidFill>
                <a:latin typeface="Consolas" pitchFamily="33" charset="0"/>
              </a:rPr>
              <a:t>opacity</a:t>
            </a:r>
            <a:r>
              <a:rPr lang="en-GB" sz="1400">
                <a:solidFill>
                  <a:srgbClr val="FFFF00"/>
                </a:solidFill>
                <a:latin typeface="Consolas" pitchFamily="33" charset="0"/>
              </a:rPr>
              <a:t>;</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1400">
                <a:solidFill>
                  <a:srgbClr val="FFFF00"/>
                </a:solidFill>
                <a:latin typeface="Consolas" pitchFamily="33" charset="0"/>
              </a:rPr>
              <a:t>}</a:t>
            </a:r>
          </a:p>
        </p:txBody>
      </p:sp>
      <p:sp>
        <p:nvSpPr>
          <p:cNvPr id="22533" name="Text Box 5"/>
          <p:cNvSpPr txBox="1">
            <a:spLocks noChangeArrowheads="1"/>
          </p:cNvSpPr>
          <p:nvPr/>
        </p:nvSpPr>
        <p:spPr bwMode="auto">
          <a:xfrm>
            <a:off x="630238" y="3365500"/>
            <a:ext cx="3959225" cy="1619250"/>
          </a:xfrm>
          <a:prstGeom prst="rect">
            <a:avLst/>
          </a:prstGeom>
          <a:solidFill>
            <a:srgbClr val="000000"/>
          </a:solidFill>
          <a:ln w="9360" cap="flat">
            <a:solidFill>
              <a:srgbClr val="999999"/>
            </a:solidFill>
            <a:round/>
            <a:headEnd/>
            <a:tailEnd/>
          </a:ln>
          <a:effectLst/>
        </p:spPr>
        <p:txBody>
          <a:bodyPr lIns="90000" tIns="56520" rIns="90000" bIns="45000"/>
          <a:lstStyle/>
          <a:p>
            <a:pPr>
              <a:lnSpc>
                <a:spcPct val="100000"/>
              </a:lnSpc>
              <a:tabLst>
                <a:tab pos="723900" algn="l"/>
                <a:tab pos="1447800" algn="l"/>
                <a:tab pos="2171700" algn="l"/>
                <a:tab pos="2895600" algn="l"/>
                <a:tab pos="3619500" algn="l"/>
              </a:tabLst>
            </a:pPr>
            <a:r>
              <a:rPr lang="en-GB" sz="1400">
                <a:solidFill>
                  <a:srgbClr val="02FF02"/>
                </a:solidFill>
                <a:latin typeface="Consolas" pitchFamily="33" charset="0"/>
              </a:rPr>
              <a:t>mul</a:t>
            </a:r>
            <a:r>
              <a:rPr lang="en-GB" sz="1400">
                <a:solidFill>
                  <a:srgbClr val="00FF00"/>
                </a:solidFill>
                <a:latin typeface="Consolas" pitchFamily="33" charset="0"/>
              </a:rPr>
              <a:t> </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2FF02"/>
                </a:solidFill>
                <a:latin typeface="Consolas" pitchFamily="33" charset="0"/>
              </a:rPr>
              <a:t>x</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cb0</a:t>
            </a:r>
            <a:r>
              <a:rPr lang="en-GB" sz="1400">
                <a:solidFill>
                  <a:srgbClr val="FFFF00"/>
                </a:solidFill>
                <a:latin typeface="Consolas" pitchFamily="33" charset="0"/>
              </a:rPr>
              <a:t>[</a:t>
            </a:r>
            <a:r>
              <a:rPr lang="en-GB" sz="1400">
                <a:solidFill>
                  <a:srgbClr val="FFFFFF"/>
                </a:solidFill>
                <a:latin typeface="Consolas" pitchFamily="33" charset="0"/>
              </a:rPr>
              <a:t>0</a:t>
            </a:r>
            <a:r>
              <a:rPr lang="en-GB" sz="1400">
                <a:solidFill>
                  <a:srgbClr val="FFFF00"/>
                </a:solidFill>
                <a:latin typeface="Consolas" pitchFamily="33" charset="0"/>
              </a:rPr>
              <a:t>].</a:t>
            </a:r>
            <a:r>
              <a:rPr lang="en-GB" sz="1400">
                <a:solidFill>
                  <a:srgbClr val="02FF02"/>
                </a:solidFill>
                <a:latin typeface="Consolas" pitchFamily="33" charset="0"/>
              </a:rPr>
              <a:t>y</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l</a:t>
            </a:r>
            <a:r>
              <a:rPr lang="en-GB" sz="1400">
                <a:solidFill>
                  <a:srgbClr val="FFFF00"/>
                </a:solidFill>
                <a:latin typeface="Consolas" pitchFamily="33" charset="0"/>
              </a:rPr>
              <a:t>(</a:t>
            </a:r>
            <a:r>
              <a:rPr lang="en-GB" sz="1400">
                <a:solidFill>
                  <a:srgbClr val="FFFFFF"/>
                </a:solidFill>
                <a:latin typeface="Consolas" pitchFamily="33" charset="0"/>
              </a:rPr>
              <a:t>0.500000</a:t>
            </a:r>
            <a:r>
              <a:rPr lang="en-GB" sz="1400">
                <a:solidFill>
                  <a:srgbClr val="FFFF00"/>
                </a:solidFill>
                <a:latin typeface="Consolas" pitchFamily="33" charset="0"/>
              </a:rPr>
              <a:t>)</a:t>
            </a:r>
          </a:p>
          <a:p>
            <a:pPr>
              <a:lnSpc>
                <a:spcPct val="100000"/>
              </a:lnSpc>
              <a:tabLst>
                <a:tab pos="723900" algn="l"/>
                <a:tab pos="1447800" algn="l"/>
                <a:tab pos="2171700" algn="l"/>
                <a:tab pos="2895600" algn="l"/>
                <a:tab pos="3619500" algn="l"/>
              </a:tabLst>
            </a:pPr>
            <a:r>
              <a:rPr lang="en-GB" sz="1400">
                <a:solidFill>
                  <a:srgbClr val="02FF02"/>
                </a:solidFill>
                <a:latin typeface="Consolas" pitchFamily="33" charset="0"/>
              </a:rPr>
              <a:t>add</a:t>
            </a:r>
            <a:r>
              <a:rPr lang="en-GB" sz="1400">
                <a:solidFill>
                  <a:srgbClr val="00FF00"/>
                </a:solidFill>
                <a:latin typeface="Consolas" pitchFamily="33" charset="0"/>
              </a:rPr>
              <a:t> </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2FF02"/>
                </a:solidFill>
                <a:latin typeface="Consolas" pitchFamily="33" charset="0"/>
              </a:rPr>
              <a:t>y</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cb0</a:t>
            </a:r>
            <a:r>
              <a:rPr lang="en-GB" sz="1400">
                <a:solidFill>
                  <a:srgbClr val="FFFF00"/>
                </a:solidFill>
                <a:latin typeface="Consolas" pitchFamily="33" charset="0"/>
              </a:rPr>
              <a:t>[</a:t>
            </a:r>
            <a:r>
              <a:rPr lang="en-GB" sz="1400">
                <a:solidFill>
                  <a:srgbClr val="FFFFFF"/>
                </a:solidFill>
                <a:latin typeface="Consolas" pitchFamily="33" charset="0"/>
              </a:rPr>
              <a:t>0</a:t>
            </a:r>
            <a:r>
              <a:rPr lang="en-GB" sz="1400">
                <a:solidFill>
                  <a:srgbClr val="FFFF00"/>
                </a:solidFill>
                <a:latin typeface="Consolas" pitchFamily="33" charset="0"/>
              </a:rPr>
              <a:t>].</a:t>
            </a:r>
            <a:r>
              <a:rPr lang="en-GB" sz="1400">
                <a:solidFill>
                  <a:srgbClr val="02FF02"/>
                </a:solidFill>
                <a:latin typeface="Consolas" pitchFamily="33" charset="0"/>
              </a:rPr>
              <a:t>y</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l</a:t>
            </a:r>
            <a:r>
              <a:rPr lang="en-GB" sz="1400">
                <a:solidFill>
                  <a:srgbClr val="FFFF00"/>
                </a:solidFill>
                <a:latin typeface="Consolas" pitchFamily="33" charset="0"/>
              </a:rPr>
              <a:t>(</a:t>
            </a:r>
            <a:r>
              <a:rPr lang="en-GB" sz="1400">
                <a:solidFill>
                  <a:srgbClr val="FFFFFF"/>
                </a:solidFill>
                <a:latin typeface="Consolas" pitchFamily="33" charset="0"/>
              </a:rPr>
              <a:t>1.000000</a:t>
            </a:r>
            <a:r>
              <a:rPr lang="en-GB" sz="1400">
                <a:solidFill>
                  <a:srgbClr val="FFFF00"/>
                </a:solidFill>
                <a:latin typeface="Consolas" pitchFamily="33" charset="0"/>
              </a:rPr>
              <a:t>)</a:t>
            </a:r>
          </a:p>
          <a:p>
            <a:pPr>
              <a:lnSpc>
                <a:spcPct val="100000"/>
              </a:lnSpc>
              <a:tabLst>
                <a:tab pos="723900" algn="l"/>
                <a:tab pos="1447800" algn="l"/>
                <a:tab pos="2171700" algn="l"/>
                <a:tab pos="2895600" algn="l"/>
                <a:tab pos="3619500" algn="l"/>
              </a:tabLst>
            </a:pPr>
            <a:r>
              <a:rPr lang="en-GB" sz="1400">
                <a:solidFill>
                  <a:srgbClr val="02FF02"/>
                </a:solidFill>
                <a:latin typeface="Consolas" pitchFamily="33" charset="0"/>
              </a:rPr>
              <a:t>mad</a:t>
            </a:r>
            <a:r>
              <a:rPr lang="en-GB" sz="1400">
                <a:solidFill>
                  <a:srgbClr val="00FF00"/>
                </a:solidFill>
                <a:latin typeface="Consolas" pitchFamily="33" charset="0"/>
              </a:rPr>
              <a:t> </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2FF02"/>
                </a:solidFill>
                <a:latin typeface="Consolas" pitchFamily="33" charset="0"/>
              </a:rPr>
              <a:t>x</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cb0</a:t>
            </a:r>
            <a:r>
              <a:rPr lang="en-GB" sz="1400">
                <a:solidFill>
                  <a:srgbClr val="FFFF00"/>
                </a:solidFill>
                <a:latin typeface="Consolas" pitchFamily="33" charset="0"/>
              </a:rPr>
              <a:t>[</a:t>
            </a:r>
            <a:r>
              <a:rPr lang="en-GB" sz="1400">
                <a:solidFill>
                  <a:srgbClr val="FFFFFF"/>
                </a:solidFill>
                <a:latin typeface="Consolas" pitchFamily="33" charset="0"/>
              </a:rPr>
              <a:t>0</a:t>
            </a:r>
            <a:r>
              <a:rPr lang="en-GB" sz="1400">
                <a:solidFill>
                  <a:srgbClr val="FFFF00"/>
                </a:solidFill>
                <a:latin typeface="Consolas" pitchFamily="33" charset="0"/>
              </a:rPr>
              <a:t>].</a:t>
            </a:r>
            <a:r>
              <a:rPr lang="en-GB" sz="1400">
                <a:solidFill>
                  <a:srgbClr val="02FF02"/>
                </a:solidFill>
                <a:latin typeface="Consolas" pitchFamily="33" charset="0"/>
              </a:rPr>
              <a:t>x</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2FF02"/>
                </a:solidFill>
                <a:latin typeface="Consolas" pitchFamily="33" charset="0"/>
              </a:rPr>
              <a:t>y</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FFFF00"/>
                </a:solidFill>
                <a:latin typeface="Consolas" pitchFamily="33" charset="0"/>
              </a:rPr>
              <a:t>-</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2FF02"/>
                </a:solidFill>
                <a:latin typeface="Consolas" pitchFamily="33" charset="0"/>
              </a:rPr>
              <a:t>x</a:t>
            </a:r>
          </a:p>
          <a:p>
            <a:pPr>
              <a:lnSpc>
                <a:spcPct val="100000"/>
              </a:lnSpc>
              <a:tabLst>
                <a:tab pos="723900" algn="l"/>
                <a:tab pos="1447800" algn="l"/>
                <a:tab pos="2171700" algn="l"/>
                <a:tab pos="2895600" algn="l"/>
                <a:tab pos="3619500" algn="l"/>
              </a:tabLst>
            </a:pPr>
            <a:r>
              <a:rPr lang="en-GB" sz="1400">
                <a:solidFill>
                  <a:srgbClr val="02FF02"/>
                </a:solidFill>
                <a:latin typeface="Consolas" pitchFamily="33" charset="0"/>
              </a:rPr>
              <a:t>add</a:t>
            </a:r>
            <a:r>
              <a:rPr lang="en-GB" sz="1400">
                <a:solidFill>
                  <a:srgbClr val="00FF00"/>
                </a:solidFill>
                <a:latin typeface="Consolas" pitchFamily="33" charset="0"/>
              </a:rPr>
              <a:t> </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2FF02"/>
                </a:solidFill>
                <a:latin typeface="Consolas" pitchFamily="33" charset="0"/>
              </a:rPr>
              <a:t>x</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FFFF00"/>
                </a:solidFill>
                <a:latin typeface="Consolas" pitchFamily="33" charset="0"/>
              </a:rPr>
              <a:t>-</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2FF02"/>
                </a:solidFill>
                <a:latin typeface="Consolas" pitchFamily="33" charset="0"/>
              </a:rPr>
              <a:t>x</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v0</a:t>
            </a:r>
            <a:r>
              <a:rPr lang="en-GB" sz="1400">
                <a:solidFill>
                  <a:srgbClr val="FFFF00"/>
                </a:solidFill>
                <a:latin typeface="Consolas" pitchFamily="33" charset="0"/>
              </a:rPr>
              <a:t>.</a:t>
            </a:r>
            <a:r>
              <a:rPr lang="en-GB" sz="1400">
                <a:solidFill>
                  <a:srgbClr val="02FF02"/>
                </a:solidFill>
                <a:latin typeface="Consolas" pitchFamily="33" charset="0"/>
              </a:rPr>
              <a:t>x</a:t>
            </a:r>
          </a:p>
          <a:p>
            <a:pPr>
              <a:lnSpc>
                <a:spcPct val="100000"/>
              </a:lnSpc>
              <a:tabLst>
                <a:tab pos="723900" algn="l"/>
                <a:tab pos="1447800" algn="l"/>
                <a:tab pos="2171700" algn="l"/>
                <a:tab pos="2895600" algn="l"/>
                <a:tab pos="3619500" algn="l"/>
              </a:tabLst>
            </a:pPr>
            <a:r>
              <a:rPr lang="en-GB" sz="1400">
                <a:solidFill>
                  <a:srgbClr val="02FF02"/>
                </a:solidFill>
                <a:latin typeface="Consolas" pitchFamily="33" charset="0"/>
              </a:rPr>
              <a:t>mad</a:t>
            </a:r>
            <a:r>
              <a:rPr lang="en-GB" sz="1400">
                <a:solidFill>
                  <a:srgbClr val="00FF00"/>
                </a:solidFill>
                <a:latin typeface="Consolas" pitchFamily="33" charset="0"/>
              </a:rPr>
              <a:t> </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2FF02"/>
                </a:solidFill>
                <a:latin typeface="Consolas" pitchFamily="33" charset="0"/>
              </a:rPr>
              <a:t>x</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cb0</a:t>
            </a:r>
            <a:r>
              <a:rPr lang="en-GB" sz="1400">
                <a:solidFill>
                  <a:srgbClr val="FFFF00"/>
                </a:solidFill>
                <a:latin typeface="Consolas" pitchFamily="33" charset="0"/>
              </a:rPr>
              <a:t>[</a:t>
            </a:r>
            <a:r>
              <a:rPr lang="en-GB" sz="1400">
                <a:solidFill>
                  <a:srgbClr val="FFFFFF"/>
                </a:solidFill>
                <a:latin typeface="Consolas" pitchFamily="33" charset="0"/>
              </a:rPr>
              <a:t>0</a:t>
            </a:r>
            <a:r>
              <a:rPr lang="en-GB" sz="1400">
                <a:solidFill>
                  <a:srgbClr val="FFFF00"/>
                </a:solidFill>
                <a:latin typeface="Consolas" pitchFamily="33" charset="0"/>
              </a:rPr>
              <a:t>].</a:t>
            </a:r>
            <a:r>
              <a:rPr lang="en-GB" sz="1400">
                <a:solidFill>
                  <a:srgbClr val="02FF02"/>
                </a:solidFill>
                <a:latin typeface="Consolas" pitchFamily="33" charset="0"/>
              </a:rPr>
              <a:t>y</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l</a:t>
            </a:r>
            <a:r>
              <a:rPr lang="en-GB" sz="1400">
                <a:solidFill>
                  <a:srgbClr val="FFFF00"/>
                </a:solidFill>
                <a:latin typeface="Consolas" pitchFamily="33" charset="0"/>
              </a:rPr>
              <a:t>(</a:t>
            </a:r>
            <a:r>
              <a:rPr lang="en-GB" sz="1400">
                <a:solidFill>
                  <a:srgbClr val="FFFFFF"/>
                </a:solidFill>
                <a:latin typeface="Consolas" pitchFamily="33" charset="0"/>
              </a:rPr>
              <a:t>0.500000</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2FF02"/>
                </a:solidFill>
                <a:latin typeface="Consolas" pitchFamily="33" charset="0"/>
              </a:rPr>
              <a:t>x</a:t>
            </a:r>
          </a:p>
          <a:p>
            <a:pPr>
              <a:lnSpc>
                <a:spcPct val="100000"/>
              </a:lnSpc>
              <a:tabLst>
                <a:tab pos="723900" algn="l"/>
                <a:tab pos="1447800" algn="l"/>
                <a:tab pos="2171700" algn="l"/>
                <a:tab pos="2895600" algn="l"/>
                <a:tab pos="3619500" algn="l"/>
              </a:tabLst>
            </a:pPr>
            <a:r>
              <a:rPr lang="en-GB" sz="1400">
                <a:solidFill>
                  <a:srgbClr val="02FF02"/>
                </a:solidFill>
                <a:latin typeface="Consolas" pitchFamily="33" charset="0"/>
              </a:rPr>
              <a:t>div_sat</a:t>
            </a:r>
            <a:r>
              <a:rPr lang="en-GB" sz="1400">
                <a:solidFill>
                  <a:srgbClr val="00FF00"/>
                </a:solidFill>
                <a:latin typeface="Consolas" pitchFamily="33" charset="0"/>
              </a:rPr>
              <a:t> </a:t>
            </a:r>
            <a:r>
              <a:rPr lang="en-GB" sz="1400">
                <a:solidFill>
                  <a:srgbClr val="02FF02"/>
                </a:solidFill>
                <a:latin typeface="Consolas" pitchFamily="33" charset="0"/>
              </a:rPr>
              <a:t>o0</a:t>
            </a:r>
            <a:r>
              <a:rPr lang="en-GB" sz="1400">
                <a:solidFill>
                  <a:srgbClr val="FFFF00"/>
                </a:solidFill>
                <a:latin typeface="Consolas" pitchFamily="33" charset="0"/>
              </a:rPr>
              <a:t>.</a:t>
            </a:r>
            <a:r>
              <a:rPr lang="en-GB" sz="1400">
                <a:solidFill>
                  <a:srgbClr val="02FF02"/>
                </a:solidFill>
                <a:latin typeface="Consolas" pitchFamily="33" charset="0"/>
              </a:rPr>
              <a:t>x</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2FF02"/>
                </a:solidFill>
                <a:latin typeface="Consolas" pitchFamily="33" charset="0"/>
              </a:rPr>
              <a:t>x</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cb0</a:t>
            </a:r>
            <a:r>
              <a:rPr lang="en-GB" sz="1400">
                <a:solidFill>
                  <a:srgbClr val="FFFF00"/>
                </a:solidFill>
                <a:latin typeface="Consolas" pitchFamily="33" charset="0"/>
              </a:rPr>
              <a:t>[</a:t>
            </a:r>
            <a:r>
              <a:rPr lang="en-GB" sz="1400">
                <a:solidFill>
                  <a:srgbClr val="FFFFFF"/>
                </a:solidFill>
                <a:latin typeface="Consolas" pitchFamily="33" charset="0"/>
              </a:rPr>
              <a:t>0</a:t>
            </a:r>
            <a:r>
              <a:rPr lang="en-GB" sz="1400">
                <a:solidFill>
                  <a:srgbClr val="FFFF00"/>
                </a:solidFill>
                <a:latin typeface="Consolas" pitchFamily="33" charset="0"/>
              </a:rPr>
              <a:t>].</a:t>
            </a:r>
            <a:r>
              <a:rPr lang="en-GB" sz="1400">
                <a:solidFill>
                  <a:srgbClr val="02FF02"/>
                </a:solidFill>
                <a:latin typeface="Consolas" pitchFamily="33" charset="0"/>
              </a:rPr>
              <a:t>y</a:t>
            </a:r>
          </a:p>
        </p:txBody>
      </p:sp>
      <p:sp>
        <p:nvSpPr>
          <p:cNvPr id="22534" name="Text Box 6"/>
          <p:cNvSpPr txBox="1">
            <a:spLocks noChangeArrowheads="1"/>
          </p:cNvSpPr>
          <p:nvPr/>
        </p:nvSpPr>
        <p:spPr bwMode="auto">
          <a:xfrm>
            <a:off x="4679950" y="3365500"/>
            <a:ext cx="4770438" cy="1619250"/>
          </a:xfrm>
          <a:prstGeom prst="rect">
            <a:avLst/>
          </a:prstGeom>
          <a:solidFill>
            <a:srgbClr val="000000"/>
          </a:solidFill>
          <a:ln w="9360" cap="flat">
            <a:solidFill>
              <a:srgbClr val="999999"/>
            </a:solidFill>
            <a:round/>
            <a:headEnd/>
            <a:tailEnd/>
          </a:ln>
          <a:effectLst/>
        </p:spPr>
        <p:txBody>
          <a:bodyPr lIns="90000" tIns="56520" rIns="90000" bIns="45000"/>
          <a:lstStyle/>
          <a:p>
            <a:pPr>
              <a:lnSpc>
                <a:spcPct val="100000"/>
              </a:lnSpc>
              <a:tabLst>
                <a:tab pos="723900" algn="l"/>
                <a:tab pos="1447800" algn="l"/>
                <a:tab pos="2171700" algn="l"/>
                <a:tab pos="2895600" algn="l"/>
                <a:tab pos="3619500" algn="l"/>
                <a:tab pos="4343400" algn="l"/>
              </a:tabLst>
            </a:pPr>
            <a:r>
              <a:rPr lang="en-GB" sz="1400">
                <a:solidFill>
                  <a:srgbClr val="FFFFFF"/>
                </a:solidFill>
                <a:latin typeface="Consolas" pitchFamily="33" charset="0"/>
              </a:rPr>
              <a:t>0</a:t>
            </a:r>
            <a:r>
              <a:rPr lang="en-GB" sz="1400">
                <a:solidFill>
                  <a:srgbClr val="00FF00"/>
                </a:solidFill>
                <a:latin typeface="Consolas" pitchFamily="33" charset="0"/>
              </a:rPr>
              <a:t>  </a:t>
            </a:r>
            <a:r>
              <a:rPr lang="en-GB" sz="1400">
                <a:solidFill>
                  <a:srgbClr val="02FF02"/>
                </a:solidFill>
                <a:latin typeface="Consolas" pitchFamily="33" charset="0"/>
              </a:rPr>
              <a:t>y</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ADD</a:t>
            </a:r>
            <a:r>
              <a:rPr lang="en-GB" sz="1400">
                <a:solidFill>
                  <a:srgbClr val="00FF00"/>
                </a:solidFill>
                <a:latin typeface="Consolas" pitchFamily="33" charset="0"/>
              </a:rPr>
              <a:t>       </a:t>
            </a:r>
            <a:r>
              <a:rPr lang="en-GB" sz="1400">
                <a:solidFill>
                  <a:srgbClr val="02FF02"/>
                </a:solidFill>
                <a:latin typeface="Consolas" pitchFamily="33" charset="0"/>
              </a:rPr>
              <a:t>____</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KC0</a:t>
            </a:r>
            <a:r>
              <a:rPr lang="en-GB" sz="1400">
                <a:solidFill>
                  <a:srgbClr val="FFFF00"/>
                </a:solidFill>
                <a:latin typeface="Consolas" pitchFamily="33" charset="0"/>
              </a:rPr>
              <a:t>[</a:t>
            </a:r>
            <a:r>
              <a:rPr lang="en-GB" sz="1400">
                <a:solidFill>
                  <a:srgbClr val="FFFFFF"/>
                </a:solidFill>
                <a:latin typeface="Consolas" pitchFamily="33" charset="0"/>
              </a:rPr>
              <a:t>0</a:t>
            </a:r>
            <a:r>
              <a:rPr lang="en-GB" sz="1400">
                <a:solidFill>
                  <a:srgbClr val="FFFF00"/>
                </a:solidFill>
                <a:latin typeface="Consolas" pitchFamily="33" charset="0"/>
              </a:rPr>
              <a:t>].</a:t>
            </a:r>
            <a:r>
              <a:rPr lang="en-GB" sz="1400">
                <a:solidFill>
                  <a:srgbClr val="02FF02"/>
                </a:solidFill>
                <a:latin typeface="Consolas" pitchFamily="33" charset="0"/>
              </a:rPr>
              <a:t>y</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FFFFFF"/>
                </a:solidFill>
                <a:latin typeface="Consolas" pitchFamily="33" charset="0"/>
              </a:rPr>
              <a:t>1.0f</a:t>
            </a:r>
          </a:p>
          <a:p>
            <a:pPr>
              <a:lnSpc>
                <a:spcPct val="100000"/>
              </a:lnSpc>
              <a:tabLst>
                <a:tab pos="723900" algn="l"/>
                <a:tab pos="1447800" algn="l"/>
                <a:tab pos="2171700" algn="l"/>
                <a:tab pos="2895600" algn="l"/>
                <a:tab pos="3619500" algn="l"/>
                <a:tab pos="4343400" algn="l"/>
              </a:tabLst>
            </a:pPr>
            <a:r>
              <a:rPr lang="en-GB" sz="1400">
                <a:solidFill>
                  <a:srgbClr val="00FF00"/>
                </a:solidFill>
                <a:latin typeface="Consolas" pitchFamily="33" charset="0"/>
              </a:rPr>
              <a:t>   </a:t>
            </a:r>
            <a:r>
              <a:rPr lang="en-GB" sz="1400">
                <a:solidFill>
                  <a:srgbClr val="02FF02"/>
                </a:solidFill>
                <a:latin typeface="Consolas" pitchFamily="33" charset="0"/>
              </a:rPr>
              <a:t>z</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MUL_e</a:t>
            </a:r>
            <a:r>
              <a:rPr lang="en-GB" sz="1400">
                <a:solidFill>
                  <a:srgbClr val="00FF00"/>
                </a:solidFill>
                <a:latin typeface="Consolas" pitchFamily="33" charset="0"/>
              </a:rPr>
              <a:t>     </a:t>
            </a:r>
            <a:r>
              <a:rPr lang="en-GB" sz="1400">
                <a:solidFill>
                  <a:srgbClr val="02FF02"/>
                </a:solidFill>
                <a:latin typeface="Consolas" pitchFamily="33" charset="0"/>
              </a:rPr>
              <a:t>____</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KC0</a:t>
            </a:r>
            <a:r>
              <a:rPr lang="en-GB" sz="1400">
                <a:solidFill>
                  <a:srgbClr val="FFFF00"/>
                </a:solidFill>
                <a:latin typeface="Consolas" pitchFamily="33" charset="0"/>
              </a:rPr>
              <a:t>[</a:t>
            </a:r>
            <a:r>
              <a:rPr lang="en-GB" sz="1400">
                <a:solidFill>
                  <a:srgbClr val="FFFFFF"/>
                </a:solidFill>
                <a:latin typeface="Consolas" pitchFamily="33" charset="0"/>
              </a:rPr>
              <a:t>0</a:t>
            </a:r>
            <a:r>
              <a:rPr lang="en-GB" sz="1400">
                <a:solidFill>
                  <a:srgbClr val="FFFF00"/>
                </a:solidFill>
                <a:latin typeface="Consolas" pitchFamily="33" charset="0"/>
              </a:rPr>
              <a:t>].</a:t>
            </a:r>
            <a:r>
              <a:rPr lang="en-GB" sz="1400">
                <a:solidFill>
                  <a:srgbClr val="02FF02"/>
                </a:solidFill>
                <a:latin typeface="Consolas" pitchFamily="33" charset="0"/>
              </a:rPr>
              <a:t>y</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FFFFFF"/>
                </a:solidFill>
                <a:latin typeface="Consolas" pitchFamily="33" charset="0"/>
              </a:rPr>
              <a:t>0.5</a:t>
            </a:r>
          </a:p>
          <a:p>
            <a:pPr>
              <a:lnSpc>
                <a:spcPct val="100000"/>
              </a:lnSpc>
              <a:tabLst>
                <a:tab pos="723900" algn="l"/>
                <a:tab pos="1447800" algn="l"/>
                <a:tab pos="2171700" algn="l"/>
                <a:tab pos="2895600" algn="l"/>
                <a:tab pos="3619500" algn="l"/>
                <a:tab pos="4343400" algn="l"/>
              </a:tabLst>
            </a:pPr>
            <a:r>
              <a:rPr lang="en-GB" sz="1400">
                <a:solidFill>
                  <a:srgbClr val="00FF00"/>
                </a:solidFill>
                <a:latin typeface="Consolas" pitchFamily="33" charset="0"/>
              </a:rPr>
              <a:t>   </a:t>
            </a:r>
            <a:r>
              <a:rPr lang="en-GB" sz="1400">
                <a:solidFill>
                  <a:srgbClr val="02FF02"/>
                </a:solidFill>
                <a:latin typeface="Consolas" pitchFamily="33" charset="0"/>
              </a:rPr>
              <a:t>t</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RCP_e</a:t>
            </a:r>
            <a:r>
              <a:rPr lang="en-GB" sz="1400">
                <a:solidFill>
                  <a:srgbClr val="00FF00"/>
                </a:solidFill>
                <a:latin typeface="Consolas" pitchFamily="33" charset="0"/>
              </a:rPr>
              <a:t>     </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2FF02"/>
                </a:solidFill>
                <a:latin typeface="Consolas" pitchFamily="33" charset="0"/>
              </a:rPr>
              <a:t>y</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KC0</a:t>
            </a:r>
            <a:r>
              <a:rPr lang="en-GB" sz="1400">
                <a:solidFill>
                  <a:srgbClr val="FFFF00"/>
                </a:solidFill>
                <a:latin typeface="Consolas" pitchFamily="33" charset="0"/>
              </a:rPr>
              <a:t>[</a:t>
            </a:r>
            <a:r>
              <a:rPr lang="en-GB" sz="1400">
                <a:solidFill>
                  <a:srgbClr val="FFFFFF"/>
                </a:solidFill>
                <a:latin typeface="Consolas" pitchFamily="33" charset="0"/>
              </a:rPr>
              <a:t>0</a:t>
            </a:r>
            <a:r>
              <a:rPr lang="en-GB" sz="1400">
                <a:solidFill>
                  <a:srgbClr val="FFFF00"/>
                </a:solidFill>
                <a:latin typeface="Consolas" pitchFamily="33" charset="0"/>
              </a:rPr>
              <a:t>].</a:t>
            </a:r>
            <a:r>
              <a:rPr lang="en-GB" sz="1400">
                <a:solidFill>
                  <a:srgbClr val="02FF02"/>
                </a:solidFill>
                <a:latin typeface="Consolas" pitchFamily="33" charset="0"/>
              </a:rPr>
              <a:t>y</a:t>
            </a:r>
          </a:p>
          <a:p>
            <a:pPr>
              <a:lnSpc>
                <a:spcPct val="100000"/>
              </a:lnSpc>
              <a:tabLst>
                <a:tab pos="723900" algn="l"/>
                <a:tab pos="1447800" algn="l"/>
                <a:tab pos="2171700" algn="l"/>
                <a:tab pos="2895600" algn="l"/>
                <a:tab pos="3619500" algn="l"/>
                <a:tab pos="4343400" algn="l"/>
              </a:tabLst>
            </a:pPr>
            <a:r>
              <a:rPr lang="en-GB" sz="1400">
                <a:solidFill>
                  <a:srgbClr val="FFFFFF"/>
                </a:solidFill>
                <a:latin typeface="Consolas" pitchFamily="33" charset="0"/>
              </a:rPr>
              <a:t>1</a:t>
            </a:r>
            <a:r>
              <a:rPr lang="en-GB" sz="1400">
                <a:solidFill>
                  <a:srgbClr val="00FF00"/>
                </a:solidFill>
                <a:latin typeface="Consolas" pitchFamily="33" charset="0"/>
              </a:rPr>
              <a:t>  </a:t>
            </a:r>
            <a:r>
              <a:rPr lang="en-GB" sz="1400">
                <a:solidFill>
                  <a:srgbClr val="02FF02"/>
                </a:solidFill>
                <a:latin typeface="Consolas" pitchFamily="33" charset="0"/>
              </a:rPr>
              <a:t>x</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MULADD_e</a:t>
            </a:r>
            <a:r>
              <a:rPr lang="en-GB" sz="1400">
                <a:solidFill>
                  <a:srgbClr val="00FF00"/>
                </a:solidFill>
                <a:latin typeface="Consolas" pitchFamily="33" charset="0"/>
              </a:rPr>
              <a:t>  </a:t>
            </a:r>
            <a:r>
              <a:rPr lang="en-GB" sz="1400">
                <a:solidFill>
                  <a:srgbClr val="02FF02"/>
                </a:solidFill>
                <a:latin typeface="Consolas" pitchFamily="33" charset="0"/>
              </a:rPr>
              <a:t>____</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KC0</a:t>
            </a:r>
            <a:r>
              <a:rPr lang="en-GB" sz="1400">
                <a:solidFill>
                  <a:srgbClr val="FFFF00"/>
                </a:solidFill>
                <a:latin typeface="Consolas" pitchFamily="33" charset="0"/>
              </a:rPr>
              <a:t>[</a:t>
            </a:r>
            <a:r>
              <a:rPr lang="en-GB" sz="1400">
                <a:solidFill>
                  <a:srgbClr val="FFFFFF"/>
                </a:solidFill>
                <a:latin typeface="Consolas" pitchFamily="33" charset="0"/>
              </a:rPr>
              <a:t>0</a:t>
            </a:r>
            <a:r>
              <a:rPr lang="en-GB" sz="1400">
                <a:solidFill>
                  <a:srgbClr val="FFFF00"/>
                </a:solidFill>
                <a:latin typeface="Consolas" pitchFamily="33" charset="0"/>
              </a:rPr>
              <a:t>].</a:t>
            </a:r>
            <a:r>
              <a:rPr lang="en-GB" sz="1400">
                <a:solidFill>
                  <a:srgbClr val="02FF02"/>
                </a:solidFill>
                <a:latin typeface="Consolas" pitchFamily="33" charset="0"/>
              </a:rPr>
              <a:t>x</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PV0</a:t>
            </a:r>
            <a:r>
              <a:rPr lang="en-GB" sz="1400">
                <a:solidFill>
                  <a:srgbClr val="FFFF00"/>
                </a:solidFill>
                <a:latin typeface="Consolas" pitchFamily="33" charset="0"/>
              </a:rPr>
              <a:t>.</a:t>
            </a:r>
            <a:r>
              <a:rPr lang="en-GB" sz="1400">
                <a:solidFill>
                  <a:srgbClr val="02FF02"/>
                </a:solidFill>
                <a:latin typeface="Consolas" pitchFamily="33" charset="0"/>
              </a:rPr>
              <a:t>y</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FFFF00"/>
                </a:solidFill>
                <a:latin typeface="Consolas" pitchFamily="33" charset="0"/>
              </a:rPr>
              <a:t>-</a:t>
            </a:r>
            <a:r>
              <a:rPr lang="en-GB" sz="1400">
                <a:solidFill>
                  <a:srgbClr val="02FF02"/>
                </a:solidFill>
                <a:latin typeface="Consolas" pitchFamily="33" charset="0"/>
              </a:rPr>
              <a:t>PV0</a:t>
            </a:r>
            <a:r>
              <a:rPr lang="en-GB" sz="1400">
                <a:solidFill>
                  <a:srgbClr val="FFFF00"/>
                </a:solidFill>
                <a:latin typeface="Consolas" pitchFamily="33" charset="0"/>
              </a:rPr>
              <a:t>.</a:t>
            </a:r>
            <a:r>
              <a:rPr lang="en-GB" sz="1400">
                <a:solidFill>
                  <a:srgbClr val="02FF02"/>
                </a:solidFill>
                <a:latin typeface="Consolas" pitchFamily="33" charset="0"/>
              </a:rPr>
              <a:t>z</a:t>
            </a:r>
          </a:p>
          <a:p>
            <a:pPr>
              <a:lnSpc>
                <a:spcPct val="100000"/>
              </a:lnSpc>
              <a:tabLst>
                <a:tab pos="723900" algn="l"/>
                <a:tab pos="1447800" algn="l"/>
                <a:tab pos="2171700" algn="l"/>
                <a:tab pos="2895600" algn="l"/>
                <a:tab pos="3619500" algn="l"/>
                <a:tab pos="4343400" algn="l"/>
              </a:tabLst>
            </a:pPr>
            <a:r>
              <a:rPr lang="en-GB" sz="1400">
                <a:solidFill>
                  <a:srgbClr val="FFFFFF"/>
                </a:solidFill>
                <a:latin typeface="Consolas" pitchFamily="33" charset="0"/>
              </a:rPr>
              <a:t>2</a:t>
            </a:r>
            <a:r>
              <a:rPr lang="en-GB" sz="1400">
                <a:solidFill>
                  <a:srgbClr val="00FF00"/>
                </a:solidFill>
                <a:latin typeface="Consolas" pitchFamily="33" charset="0"/>
              </a:rPr>
              <a:t>  </a:t>
            </a:r>
            <a:r>
              <a:rPr lang="en-GB" sz="1400">
                <a:solidFill>
                  <a:srgbClr val="02FF02"/>
                </a:solidFill>
                <a:latin typeface="Consolas" pitchFamily="33" charset="0"/>
              </a:rPr>
              <a:t>w</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ADD</a:t>
            </a:r>
            <a:r>
              <a:rPr lang="en-GB" sz="1400">
                <a:solidFill>
                  <a:srgbClr val="00FF00"/>
                </a:solidFill>
                <a:latin typeface="Consolas" pitchFamily="33" charset="0"/>
              </a:rPr>
              <a:t>       </a:t>
            </a:r>
            <a:r>
              <a:rPr lang="en-GB" sz="1400">
                <a:solidFill>
                  <a:srgbClr val="02FF02"/>
                </a:solidFill>
                <a:latin typeface="Consolas" pitchFamily="33" charset="0"/>
              </a:rPr>
              <a:t>____</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2FF02"/>
                </a:solidFill>
                <a:latin typeface="Consolas" pitchFamily="33" charset="0"/>
              </a:rPr>
              <a:t>x</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FFFF00"/>
                </a:solidFill>
                <a:latin typeface="Consolas" pitchFamily="33" charset="0"/>
              </a:rPr>
              <a:t>-</a:t>
            </a:r>
            <a:r>
              <a:rPr lang="en-GB" sz="1400">
                <a:solidFill>
                  <a:srgbClr val="02FF02"/>
                </a:solidFill>
                <a:latin typeface="Consolas" pitchFamily="33" charset="0"/>
              </a:rPr>
              <a:t>PV1</a:t>
            </a:r>
            <a:r>
              <a:rPr lang="en-GB" sz="1400">
                <a:solidFill>
                  <a:srgbClr val="FFFF00"/>
                </a:solidFill>
                <a:latin typeface="Consolas" pitchFamily="33" charset="0"/>
              </a:rPr>
              <a:t>.</a:t>
            </a:r>
            <a:r>
              <a:rPr lang="en-GB" sz="1400">
                <a:solidFill>
                  <a:srgbClr val="02FF02"/>
                </a:solidFill>
                <a:latin typeface="Consolas" pitchFamily="33" charset="0"/>
              </a:rPr>
              <a:t>x</a:t>
            </a:r>
          </a:p>
          <a:p>
            <a:pPr>
              <a:lnSpc>
                <a:spcPct val="100000"/>
              </a:lnSpc>
              <a:tabLst>
                <a:tab pos="723900" algn="l"/>
                <a:tab pos="1447800" algn="l"/>
                <a:tab pos="2171700" algn="l"/>
                <a:tab pos="2895600" algn="l"/>
                <a:tab pos="3619500" algn="l"/>
                <a:tab pos="4343400" algn="l"/>
              </a:tabLst>
            </a:pPr>
            <a:r>
              <a:rPr lang="en-GB" sz="1400">
                <a:solidFill>
                  <a:srgbClr val="FFFFFF"/>
                </a:solidFill>
                <a:latin typeface="Consolas" pitchFamily="33" charset="0"/>
              </a:rPr>
              <a:t>3</a:t>
            </a:r>
            <a:r>
              <a:rPr lang="en-GB" sz="1400">
                <a:solidFill>
                  <a:srgbClr val="00FF00"/>
                </a:solidFill>
                <a:latin typeface="Consolas" pitchFamily="33" charset="0"/>
              </a:rPr>
              <a:t>  </a:t>
            </a:r>
            <a:r>
              <a:rPr lang="en-GB" sz="1400">
                <a:solidFill>
                  <a:srgbClr val="02FF02"/>
                </a:solidFill>
                <a:latin typeface="Consolas" pitchFamily="33" charset="0"/>
              </a:rPr>
              <a:t>z</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MULADD_e</a:t>
            </a:r>
            <a:r>
              <a:rPr lang="en-GB" sz="1400">
                <a:solidFill>
                  <a:srgbClr val="00FF00"/>
                </a:solidFill>
                <a:latin typeface="Consolas" pitchFamily="33" charset="0"/>
              </a:rPr>
              <a:t>  </a:t>
            </a:r>
            <a:r>
              <a:rPr lang="en-GB" sz="1400">
                <a:solidFill>
                  <a:srgbClr val="02FF02"/>
                </a:solidFill>
                <a:latin typeface="Consolas" pitchFamily="33" charset="0"/>
              </a:rPr>
              <a:t>____</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KC0</a:t>
            </a:r>
            <a:r>
              <a:rPr lang="en-GB" sz="1400">
                <a:solidFill>
                  <a:srgbClr val="FFFF00"/>
                </a:solidFill>
                <a:latin typeface="Consolas" pitchFamily="33" charset="0"/>
              </a:rPr>
              <a:t>[</a:t>
            </a:r>
            <a:r>
              <a:rPr lang="en-GB" sz="1400">
                <a:solidFill>
                  <a:srgbClr val="FFFFFF"/>
                </a:solidFill>
                <a:latin typeface="Consolas" pitchFamily="33" charset="0"/>
              </a:rPr>
              <a:t>0</a:t>
            </a:r>
            <a:r>
              <a:rPr lang="en-GB" sz="1400">
                <a:solidFill>
                  <a:srgbClr val="FFFF00"/>
                </a:solidFill>
                <a:latin typeface="Consolas" pitchFamily="33" charset="0"/>
              </a:rPr>
              <a:t>].</a:t>
            </a:r>
            <a:r>
              <a:rPr lang="en-GB" sz="1400">
                <a:solidFill>
                  <a:srgbClr val="02FF02"/>
                </a:solidFill>
                <a:latin typeface="Consolas" pitchFamily="33" charset="0"/>
              </a:rPr>
              <a:t>y</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FFFFFF"/>
                </a:solidFill>
                <a:latin typeface="Consolas" pitchFamily="33" charset="0"/>
              </a:rPr>
              <a:t>0.5</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PV2</a:t>
            </a:r>
            <a:r>
              <a:rPr lang="en-GB" sz="1400">
                <a:solidFill>
                  <a:srgbClr val="FFFF00"/>
                </a:solidFill>
                <a:latin typeface="Consolas" pitchFamily="33" charset="0"/>
              </a:rPr>
              <a:t>.</a:t>
            </a:r>
            <a:r>
              <a:rPr lang="en-GB" sz="1400">
                <a:solidFill>
                  <a:srgbClr val="02FF02"/>
                </a:solidFill>
                <a:latin typeface="Consolas" pitchFamily="33" charset="0"/>
              </a:rPr>
              <a:t>w</a:t>
            </a:r>
          </a:p>
          <a:p>
            <a:pPr>
              <a:lnSpc>
                <a:spcPct val="100000"/>
              </a:lnSpc>
              <a:tabLst>
                <a:tab pos="723900" algn="l"/>
                <a:tab pos="1447800" algn="l"/>
                <a:tab pos="2171700" algn="l"/>
                <a:tab pos="2895600" algn="l"/>
                <a:tab pos="3619500" algn="l"/>
                <a:tab pos="4343400" algn="l"/>
              </a:tabLst>
            </a:pPr>
            <a:r>
              <a:rPr lang="en-GB" sz="1400">
                <a:solidFill>
                  <a:srgbClr val="FFFFFF"/>
                </a:solidFill>
                <a:latin typeface="Consolas" pitchFamily="33" charset="0"/>
              </a:rPr>
              <a:t>4</a:t>
            </a:r>
            <a:r>
              <a:rPr lang="en-GB" sz="1400">
                <a:solidFill>
                  <a:srgbClr val="00FF00"/>
                </a:solidFill>
                <a:latin typeface="Consolas" pitchFamily="33" charset="0"/>
              </a:rPr>
              <a:t>  </a:t>
            </a:r>
            <a:r>
              <a:rPr lang="en-GB" sz="1400">
                <a:solidFill>
                  <a:srgbClr val="02FF02"/>
                </a:solidFill>
                <a:latin typeface="Consolas" pitchFamily="33" charset="0"/>
              </a:rPr>
              <a:t>x</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MUL_e</a:t>
            </a:r>
            <a:r>
              <a:rPr lang="en-GB" sz="1400">
                <a:solidFill>
                  <a:srgbClr val="00FF00"/>
                </a:solidFill>
                <a:latin typeface="Consolas" pitchFamily="33" charset="0"/>
              </a:rPr>
              <a:t>     </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2FF02"/>
                </a:solidFill>
                <a:latin typeface="Consolas" pitchFamily="33" charset="0"/>
              </a:rPr>
              <a:t>x</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PV3</a:t>
            </a:r>
            <a:r>
              <a:rPr lang="en-GB" sz="1400">
                <a:solidFill>
                  <a:srgbClr val="FFFF00"/>
                </a:solidFill>
                <a:latin typeface="Consolas" pitchFamily="33" charset="0"/>
              </a:rPr>
              <a:t>.</a:t>
            </a:r>
            <a:r>
              <a:rPr lang="en-GB" sz="1400">
                <a:solidFill>
                  <a:srgbClr val="02FF02"/>
                </a:solidFill>
                <a:latin typeface="Consolas" pitchFamily="33" charset="0"/>
              </a:rPr>
              <a:t>z</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2FF02"/>
                </a:solidFill>
                <a:latin typeface="Consolas" pitchFamily="33" charset="0"/>
              </a:rPr>
              <a:t>y</a:t>
            </a:r>
            <a:r>
              <a:rPr lang="en-GB" sz="1400">
                <a:solidFill>
                  <a:srgbClr val="00FF00"/>
                </a:solidFill>
                <a:latin typeface="Consolas" pitchFamily="33" charset="0"/>
              </a:rPr>
              <a:t>      </a:t>
            </a:r>
            <a:r>
              <a:rPr lang="en-GB" sz="1400">
                <a:solidFill>
                  <a:srgbClr val="02FF02"/>
                </a:solidFill>
                <a:latin typeface="Consolas" pitchFamily="33" charset="0"/>
              </a:rPr>
              <a:t>CLAMP</a:t>
            </a:r>
          </a:p>
          <a:p>
            <a:pPr>
              <a:lnSpc>
                <a:spcPct val="100000"/>
              </a:lnSpc>
              <a:tabLst>
                <a:tab pos="723900" algn="l"/>
                <a:tab pos="1447800" algn="l"/>
                <a:tab pos="2171700" algn="l"/>
                <a:tab pos="2895600" algn="l"/>
                <a:tab pos="3619500" algn="l"/>
                <a:tab pos="4343400" algn="l"/>
              </a:tabLst>
            </a:pPr>
            <a:endParaRPr lang="en-GB" sz="1400">
              <a:solidFill>
                <a:srgbClr val="FFFF00"/>
              </a:solidFill>
              <a:latin typeface="Consolas" pitchFamily="33"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3" name="Picture 1"/>
          <p:cNvPicPr>
            <a:picLocks noChangeAspect="1" noChangeArrowheads="1"/>
          </p:cNvPicPr>
          <p:nvPr/>
        </p:nvPicPr>
        <p:blipFill>
          <a:blip r:embed="rId3" cstate="print"/>
          <a:srcRect/>
          <a:stretch>
            <a:fillRect/>
          </a:stretch>
        </p:blipFill>
        <p:spPr bwMode="auto">
          <a:xfrm>
            <a:off x="9845675" y="4770438"/>
            <a:ext cx="1577975" cy="1709737"/>
          </a:xfrm>
          <a:prstGeom prst="rect">
            <a:avLst/>
          </a:prstGeom>
          <a:noFill/>
          <a:ln w="9525" cap="flat">
            <a:noFill/>
            <a:round/>
            <a:headEnd/>
            <a:tailEnd/>
          </a:ln>
          <a:effectLst/>
        </p:spPr>
      </p:pic>
      <p:sp>
        <p:nvSpPr>
          <p:cNvPr id="23554" name="Rectangle 2"/>
          <p:cNvSpPr>
            <a:spLocks noGrp="1" noChangeArrowheads="1"/>
          </p:cNvSpPr>
          <p:nvPr>
            <p:ph type="title"/>
          </p:nvPr>
        </p:nvSpPr>
        <p:spPr>
          <a:xfrm>
            <a:off x="576263" y="617538"/>
            <a:ext cx="10367962" cy="641350"/>
          </a:xfrm>
          <a:ln/>
        </p:spPr>
        <p:txBody>
          <a:bodyPr tIns="33516"/>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MADness</a:t>
            </a:r>
          </a:p>
        </p:txBody>
      </p:sp>
      <p:sp>
        <p:nvSpPr>
          <p:cNvPr id="23555" name="Rectangle 3"/>
          <p:cNvSpPr>
            <a:spLocks noGrp="1" noChangeArrowheads="1"/>
          </p:cNvSpPr>
          <p:nvPr>
            <p:ph type="body" idx="1"/>
          </p:nvPr>
        </p:nvSpPr>
        <p:spPr>
          <a:xfrm>
            <a:off x="576263" y="1223963"/>
            <a:ext cx="10367962" cy="5040312"/>
          </a:xfrm>
          <a:ln/>
        </p:spPr>
        <p:txBody>
          <a:bodyPr/>
          <a:lstStyle/>
          <a:p>
            <a:pPr marL="431800" indent="-32385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AlphaThreshold() reimagined!</a:t>
            </a:r>
          </a:p>
          <a:p>
            <a:pPr marL="431800" indent="-323850">
              <a:buSzPct val="45000"/>
              <a:buFont typeface="Segoe UI"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endParaRPr lang="en-GB"/>
          </a:p>
        </p:txBody>
      </p:sp>
      <p:sp>
        <p:nvSpPr>
          <p:cNvPr id="23556" name="Text Box 4"/>
          <p:cNvSpPr txBox="1">
            <a:spLocks noChangeArrowheads="1"/>
          </p:cNvSpPr>
          <p:nvPr/>
        </p:nvSpPr>
        <p:spPr bwMode="auto">
          <a:xfrm>
            <a:off x="630238" y="1655763"/>
            <a:ext cx="8099425" cy="1619250"/>
          </a:xfrm>
          <a:prstGeom prst="rect">
            <a:avLst/>
          </a:prstGeom>
          <a:solidFill>
            <a:srgbClr val="000000"/>
          </a:solidFill>
          <a:ln w="9360" cap="flat">
            <a:solidFill>
              <a:srgbClr val="999999"/>
            </a:solidFill>
            <a:round/>
            <a:headEnd/>
            <a:tailEnd/>
          </a:ln>
          <a:effectLst/>
        </p:spPr>
        <p:txBody>
          <a:bodyPr lIns="90000" tIns="56520" rIns="90000" bIns="45000"/>
          <a:lstStyle/>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1400">
                <a:solidFill>
                  <a:srgbClr val="008000"/>
                </a:solidFill>
                <a:latin typeface="Consolas" pitchFamily="33" charset="0"/>
              </a:rPr>
              <a:t>// scale = 1.0f / blendRange</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1400">
                <a:solidFill>
                  <a:srgbClr val="008000"/>
                </a:solidFill>
                <a:latin typeface="Consolas" pitchFamily="33" charset="0"/>
              </a:rPr>
              <a:t>// offset = 1.0f - (threshold/blendRange + threshold)</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1400">
                <a:solidFill>
                  <a:srgbClr val="00FFFF"/>
                </a:solidFill>
                <a:latin typeface="Consolas" pitchFamily="33" charset="0"/>
              </a:rPr>
              <a:t>float</a:t>
            </a:r>
            <a:r>
              <a:rPr lang="en-GB" sz="1400">
                <a:solidFill>
                  <a:srgbClr val="00FF00"/>
                </a:solidFill>
                <a:latin typeface="Consolas" pitchFamily="33" charset="0"/>
              </a:rPr>
              <a:t> </a:t>
            </a:r>
            <a:r>
              <a:rPr lang="en-GB" sz="1400">
                <a:solidFill>
                  <a:srgbClr val="02FF02"/>
                </a:solidFill>
                <a:latin typeface="Consolas" pitchFamily="33" charset="0"/>
              </a:rPr>
              <a:t>AlphaThreshold</a:t>
            </a:r>
            <a:r>
              <a:rPr lang="en-GB" sz="1400">
                <a:solidFill>
                  <a:srgbClr val="FFFF00"/>
                </a:solidFill>
                <a:latin typeface="Consolas" pitchFamily="33" charset="0"/>
              </a:rPr>
              <a:t>(</a:t>
            </a:r>
            <a:r>
              <a:rPr lang="en-GB" sz="1400">
                <a:solidFill>
                  <a:srgbClr val="00FFFF"/>
                </a:solidFill>
                <a:latin typeface="Consolas" pitchFamily="33" charset="0"/>
              </a:rPr>
              <a:t>float</a:t>
            </a:r>
            <a:r>
              <a:rPr lang="en-GB" sz="1400">
                <a:solidFill>
                  <a:srgbClr val="00FF00"/>
                </a:solidFill>
                <a:latin typeface="Consolas" pitchFamily="33" charset="0"/>
              </a:rPr>
              <a:t> </a:t>
            </a:r>
            <a:r>
              <a:rPr lang="en-GB" sz="1400">
                <a:solidFill>
                  <a:srgbClr val="02FF02"/>
                </a:solidFill>
                <a:latin typeface="Consolas" pitchFamily="33" charset="0"/>
              </a:rPr>
              <a:t>alpha</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0FFFF"/>
                </a:solidFill>
                <a:latin typeface="Consolas" pitchFamily="33" charset="0"/>
              </a:rPr>
              <a:t>float</a:t>
            </a:r>
            <a:r>
              <a:rPr lang="en-GB" sz="1400">
                <a:solidFill>
                  <a:srgbClr val="00FF00"/>
                </a:solidFill>
                <a:latin typeface="Consolas" pitchFamily="33" charset="0"/>
              </a:rPr>
              <a:t> </a:t>
            </a:r>
            <a:r>
              <a:rPr lang="en-GB" sz="1400">
                <a:solidFill>
                  <a:srgbClr val="02FF02"/>
                </a:solidFill>
                <a:latin typeface="Consolas" pitchFamily="33" charset="0"/>
              </a:rPr>
              <a:t>scale</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0FFFF"/>
                </a:solidFill>
                <a:latin typeface="Consolas" pitchFamily="33" charset="0"/>
              </a:rPr>
              <a:t>float</a:t>
            </a:r>
            <a:r>
              <a:rPr lang="en-GB" sz="1400">
                <a:solidFill>
                  <a:srgbClr val="00FF00"/>
                </a:solidFill>
                <a:latin typeface="Consolas" pitchFamily="33" charset="0"/>
              </a:rPr>
              <a:t> </a:t>
            </a:r>
            <a:r>
              <a:rPr lang="en-GB" sz="1400">
                <a:solidFill>
                  <a:srgbClr val="02FF02"/>
                </a:solidFill>
                <a:latin typeface="Consolas" pitchFamily="33" charset="0"/>
              </a:rPr>
              <a:t>offset</a:t>
            </a:r>
            <a:r>
              <a:rPr lang="en-GB" sz="1400">
                <a:solidFill>
                  <a:srgbClr val="FFFF00"/>
                </a:solidFill>
                <a:latin typeface="Consolas" pitchFamily="33" charset="0"/>
              </a:rPr>
              <a:t>)</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1400">
                <a:solidFill>
                  <a:srgbClr val="FFFF00"/>
                </a:solidFill>
                <a:latin typeface="Consolas" pitchFamily="33" charset="0"/>
              </a:rPr>
              <a:t>{</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1400">
                <a:solidFill>
                  <a:srgbClr val="00FF00"/>
                </a:solidFill>
                <a:latin typeface="Consolas" pitchFamily="33" charset="0"/>
              </a:rPr>
              <a:t>    </a:t>
            </a:r>
            <a:r>
              <a:rPr lang="en-GB" sz="1400">
                <a:solidFill>
                  <a:srgbClr val="00FFFF"/>
                </a:solidFill>
                <a:latin typeface="Consolas" pitchFamily="33" charset="0"/>
              </a:rPr>
              <a:t>return</a:t>
            </a:r>
            <a:r>
              <a:rPr lang="en-GB" sz="1400">
                <a:solidFill>
                  <a:srgbClr val="00FF00"/>
                </a:solidFill>
                <a:latin typeface="Consolas" pitchFamily="33" charset="0"/>
              </a:rPr>
              <a:t> </a:t>
            </a:r>
            <a:r>
              <a:rPr lang="en-GB" sz="1400">
                <a:solidFill>
                  <a:srgbClr val="02FF02"/>
                </a:solidFill>
                <a:latin typeface="Consolas" pitchFamily="33" charset="0"/>
              </a:rPr>
              <a:t>saturate</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alpha</a:t>
            </a:r>
            <a:r>
              <a:rPr lang="en-GB" sz="1400">
                <a:solidFill>
                  <a:srgbClr val="00FF00"/>
                </a:solidFill>
                <a:latin typeface="Consolas" pitchFamily="33" charset="0"/>
              </a:rPr>
              <a:t> </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scale</a:t>
            </a:r>
            <a:r>
              <a:rPr lang="en-GB" sz="1400">
                <a:solidFill>
                  <a:srgbClr val="00FF00"/>
                </a:solidFill>
                <a:latin typeface="Consolas" pitchFamily="33" charset="0"/>
              </a:rPr>
              <a:t> </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offset</a:t>
            </a:r>
            <a:r>
              <a:rPr lang="en-GB" sz="1400">
                <a:solidFill>
                  <a:srgbClr val="00FF00"/>
                </a:solidFill>
                <a:latin typeface="Consolas" pitchFamily="33" charset="0"/>
              </a:rPr>
              <a:t> </a:t>
            </a:r>
            <a:r>
              <a:rPr lang="en-GB" sz="1400">
                <a:solidFill>
                  <a:srgbClr val="FFFF00"/>
                </a:solidFill>
                <a:latin typeface="Consolas" pitchFamily="33" charset="0"/>
              </a:rPr>
              <a:t>);</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1400">
                <a:solidFill>
                  <a:srgbClr val="FFFF00"/>
                </a:solidFill>
                <a:latin typeface="Consolas" pitchFamily="33" charset="0"/>
              </a:rPr>
              <a:t>}</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sz="1400">
              <a:solidFill>
                <a:srgbClr val="FFFF00"/>
              </a:solidFill>
              <a:latin typeface="Consolas" pitchFamily="33" charset="0"/>
            </a:endParaRPr>
          </a:p>
        </p:txBody>
      </p:sp>
      <p:sp>
        <p:nvSpPr>
          <p:cNvPr id="23557" name="Text Box 5"/>
          <p:cNvSpPr txBox="1">
            <a:spLocks noChangeArrowheads="1"/>
          </p:cNvSpPr>
          <p:nvPr/>
        </p:nvSpPr>
        <p:spPr bwMode="auto">
          <a:xfrm>
            <a:off x="630238" y="3365500"/>
            <a:ext cx="3959225" cy="1628775"/>
          </a:xfrm>
          <a:prstGeom prst="rect">
            <a:avLst/>
          </a:prstGeom>
          <a:solidFill>
            <a:srgbClr val="000000"/>
          </a:solidFill>
          <a:ln w="9360" cap="flat">
            <a:solidFill>
              <a:srgbClr val="999999"/>
            </a:solidFill>
            <a:round/>
            <a:headEnd/>
            <a:tailEnd/>
          </a:ln>
          <a:effectLst/>
        </p:spPr>
        <p:txBody>
          <a:bodyPr lIns="90000" tIns="56520" rIns="90000" bIns="45000"/>
          <a:lstStyle/>
          <a:p>
            <a:pPr>
              <a:lnSpc>
                <a:spcPct val="100000"/>
              </a:lnSpc>
              <a:tabLst>
                <a:tab pos="723900" algn="l"/>
                <a:tab pos="1447800" algn="l"/>
                <a:tab pos="2171700" algn="l"/>
                <a:tab pos="2895600" algn="l"/>
                <a:tab pos="3619500" algn="l"/>
              </a:tabLst>
            </a:pPr>
            <a:r>
              <a:rPr lang="en-GB" sz="1400">
                <a:solidFill>
                  <a:srgbClr val="02FF02"/>
                </a:solidFill>
                <a:latin typeface="Consolas" pitchFamily="33" charset="0"/>
              </a:rPr>
              <a:t>mad_sat</a:t>
            </a:r>
            <a:r>
              <a:rPr lang="en-GB" sz="1400">
                <a:solidFill>
                  <a:srgbClr val="00FF00"/>
                </a:solidFill>
                <a:latin typeface="Consolas" pitchFamily="33" charset="0"/>
              </a:rPr>
              <a:t> </a:t>
            </a:r>
            <a:r>
              <a:rPr lang="en-GB" sz="1400">
                <a:solidFill>
                  <a:srgbClr val="02FF02"/>
                </a:solidFill>
                <a:latin typeface="Consolas" pitchFamily="33" charset="0"/>
              </a:rPr>
              <a:t>o0</a:t>
            </a:r>
            <a:r>
              <a:rPr lang="en-GB" sz="1400">
                <a:solidFill>
                  <a:srgbClr val="FFFF00"/>
                </a:solidFill>
                <a:latin typeface="Consolas" pitchFamily="33" charset="0"/>
              </a:rPr>
              <a:t>.</a:t>
            </a:r>
            <a:r>
              <a:rPr lang="en-GB" sz="1400">
                <a:solidFill>
                  <a:srgbClr val="02FF02"/>
                </a:solidFill>
                <a:latin typeface="Consolas" pitchFamily="33" charset="0"/>
              </a:rPr>
              <a:t>x</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v0</a:t>
            </a:r>
            <a:r>
              <a:rPr lang="en-GB" sz="1400">
                <a:solidFill>
                  <a:srgbClr val="FFFF00"/>
                </a:solidFill>
                <a:latin typeface="Consolas" pitchFamily="33" charset="0"/>
              </a:rPr>
              <a:t>.</a:t>
            </a:r>
            <a:r>
              <a:rPr lang="en-GB" sz="1400">
                <a:solidFill>
                  <a:srgbClr val="02FF02"/>
                </a:solidFill>
                <a:latin typeface="Consolas" pitchFamily="33" charset="0"/>
              </a:rPr>
              <a:t>x</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cb0</a:t>
            </a:r>
            <a:r>
              <a:rPr lang="en-GB" sz="1400">
                <a:solidFill>
                  <a:srgbClr val="FFFF00"/>
                </a:solidFill>
                <a:latin typeface="Consolas" pitchFamily="33" charset="0"/>
              </a:rPr>
              <a:t>[</a:t>
            </a:r>
            <a:r>
              <a:rPr lang="en-GB" sz="1400">
                <a:solidFill>
                  <a:srgbClr val="FFFFFF"/>
                </a:solidFill>
                <a:latin typeface="Consolas" pitchFamily="33" charset="0"/>
              </a:rPr>
              <a:t>0</a:t>
            </a:r>
            <a:r>
              <a:rPr lang="en-GB" sz="1400">
                <a:solidFill>
                  <a:srgbClr val="FFFF00"/>
                </a:solidFill>
                <a:latin typeface="Consolas" pitchFamily="33" charset="0"/>
              </a:rPr>
              <a:t>].</a:t>
            </a:r>
            <a:r>
              <a:rPr lang="en-GB" sz="1400">
                <a:solidFill>
                  <a:srgbClr val="02FF02"/>
                </a:solidFill>
                <a:latin typeface="Consolas" pitchFamily="33" charset="0"/>
              </a:rPr>
              <a:t>x</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cb0</a:t>
            </a:r>
            <a:r>
              <a:rPr lang="en-GB" sz="1400">
                <a:solidFill>
                  <a:srgbClr val="FFFF00"/>
                </a:solidFill>
                <a:latin typeface="Consolas" pitchFamily="33" charset="0"/>
              </a:rPr>
              <a:t>[</a:t>
            </a:r>
            <a:r>
              <a:rPr lang="en-GB" sz="1400">
                <a:solidFill>
                  <a:srgbClr val="FFFFFF"/>
                </a:solidFill>
                <a:latin typeface="Consolas" pitchFamily="33" charset="0"/>
              </a:rPr>
              <a:t>0</a:t>
            </a:r>
            <a:r>
              <a:rPr lang="en-GB" sz="1400">
                <a:solidFill>
                  <a:srgbClr val="FFFF00"/>
                </a:solidFill>
                <a:latin typeface="Consolas" pitchFamily="33" charset="0"/>
              </a:rPr>
              <a:t>].</a:t>
            </a:r>
            <a:r>
              <a:rPr lang="en-GB" sz="1400">
                <a:solidFill>
                  <a:srgbClr val="02FF02"/>
                </a:solidFill>
                <a:latin typeface="Consolas" pitchFamily="33" charset="0"/>
              </a:rPr>
              <a:t>y</a:t>
            </a:r>
          </a:p>
        </p:txBody>
      </p:sp>
      <p:sp>
        <p:nvSpPr>
          <p:cNvPr id="23558" name="Text Box 6"/>
          <p:cNvSpPr txBox="1">
            <a:spLocks noChangeArrowheads="1"/>
          </p:cNvSpPr>
          <p:nvPr/>
        </p:nvSpPr>
        <p:spPr bwMode="auto">
          <a:xfrm>
            <a:off x="4679950" y="3365500"/>
            <a:ext cx="5400675" cy="1619250"/>
          </a:xfrm>
          <a:prstGeom prst="rect">
            <a:avLst/>
          </a:prstGeom>
          <a:solidFill>
            <a:srgbClr val="000000"/>
          </a:solidFill>
          <a:ln w="9360" cap="flat">
            <a:solidFill>
              <a:srgbClr val="999999"/>
            </a:solidFill>
            <a:round/>
            <a:headEnd/>
            <a:tailEnd/>
          </a:ln>
          <a:effectLst/>
        </p:spPr>
        <p:txBody>
          <a:bodyPr lIns="90000" tIns="56520" rIns="90000" bIns="45000"/>
          <a:lstStyle/>
          <a:p>
            <a:pPr>
              <a:lnSpc>
                <a:spcPct val="100000"/>
              </a:lnSpc>
              <a:tabLst>
                <a:tab pos="723900" algn="l"/>
                <a:tab pos="1447800" algn="l"/>
                <a:tab pos="2171700" algn="l"/>
                <a:tab pos="2895600" algn="l"/>
                <a:tab pos="3619500" algn="l"/>
                <a:tab pos="4343400" algn="l"/>
                <a:tab pos="5067300" algn="l"/>
              </a:tabLst>
            </a:pPr>
            <a:r>
              <a:rPr lang="en-GB" sz="1400">
                <a:solidFill>
                  <a:srgbClr val="FFFFFF"/>
                </a:solidFill>
                <a:latin typeface="Consolas" pitchFamily="33" charset="0"/>
              </a:rPr>
              <a:t>0</a:t>
            </a:r>
            <a:r>
              <a:rPr lang="en-GB" sz="1400">
                <a:solidFill>
                  <a:srgbClr val="00FF00"/>
                </a:solidFill>
                <a:latin typeface="Consolas" pitchFamily="33" charset="0"/>
              </a:rPr>
              <a:t>  </a:t>
            </a:r>
            <a:r>
              <a:rPr lang="en-GB" sz="1400">
                <a:solidFill>
                  <a:srgbClr val="02FF02"/>
                </a:solidFill>
                <a:latin typeface="Consolas" pitchFamily="33" charset="0"/>
              </a:rPr>
              <a:t>x</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MULADD_e</a:t>
            </a:r>
            <a:r>
              <a:rPr lang="en-GB" sz="1400">
                <a:solidFill>
                  <a:srgbClr val="00FF00"/>
                </a:solidFill>
                <a:latin typeface="Consolas" pitchFamily="33" charset="0"/>
              </a:rPr>
              <a:t>  </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2FF02"/>
                </a:solidFill>
                <a:latin typeface="Consolas" pitchFamily="33" charset="0"/>
              </a:rPr>
              <a:t>x</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2FF02"/>
                </a:solidFill>
                <a:latin typeface="Consolas" pitchFamily="33" charset="0"/>
              </a:rPr>
              <a:t>x</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KC0</a:t>
            </a:r>
            <a:r>
              <a:rPr lang="en-GB" sz="1400">
                <a:solidFill>
                  <a:srgbClr val="FFFF00"/>
                </a:solidFill>
                <a:latin typeface="Consolas" pitchFamily="33" charset="0"/>
              </a:rPr>
              <a:t>[</a:t>
            </a:r>
            <a:r>
              <a:rPr lang="en-GB" sz="1400">
                <a:solidFill>
                  <a:srgbClr val="FFFFFF"/>
                </a:solidFill>
                <a:latin typeface="Consolas" pitchFamily="33" charset="0"/>
              </a:rPr>
              <a:t>0</a:t>
            </a:r>
            <a:r>
              <a:rPr lang="en-GB" sz="1400">
                <a:solidFill>
                  <a:srgbClr val="FFFF00"/>
                </a:solidFill>
                <a:latin typeface="Consolas" pitchFamily="33" charset="0"/>
              </a:rPr>
              <a:t>].</a:t>
            </a:r>
            <a:r>
              <a:rPr lang="en-GB" sz="1400">
                <a:solidFill>
                  <a:srgbClr val="02FF02"/>
                </a:solidFill>
                <a:latin typeface="Consolas" pitchFamily="33" charset="0"/>
              </a:rPr>
              <a:t>x</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KC0</a:t>
            </a:r>
            <a:r>
              <a:rPr lang="en-GB" sz="1400">
                <a:solidFill>
                  <a:srgbClr val="FFFF00"/>
                </a:solidFill>
                <a:latin typeface="Consolas" pitchFamily="33" charset="0"/>
              </a:rPr>
              <a:t>[</a:t>
            </a:r>
            <a:r>
              <a:rPr lang="en-GB" sz="1400">
                <a:solidFill>
                  <a:srgbClr val="FFFFFF"/>
                </a:solidFill>
                <a:latin typeface="Consolas" pitchFamily="33" charset="0"/>
              </a:rPr>
              <a:t>0</a:t>
            </a:r>
            <a:r>
              <a:rPr lang="en-GB" sz="1400">
                <a:solidFill>
                  <a:srgbClr val="FFFF00"/>
                </a:solidFill>
                <a:latin typeface="Consolas" pitchFamily="33" charset="0"/>
              </a:rPr>
              <a:t>].</a:t>
            </a:r>
            <a:r>
              <a:rPr lang="en-GB" sz="1400">
                <a:solidFill>
                  <a:srgbClr val="02FF02"/>
                </a:solidFill>
                <a:latin typeface="Consolas" pitchFamily="33" charset="0"/>
              </a:rPr>
              <a:t>y</a:t>
            </a:r>
            <a:r>
              <a:rPr lang="en-GB" sz="1400">
                <a:solidFill>
                  <a:srgbClr val="00FF00"/>
                </a:solidFill>
                <a:latin typeface="Consolas" pitchFamily="33" charset="0"/>
              </a:rPr>
              <a:t>  </a:t>
            </a:r>
            <a:r>
              <a:rPr lang="en-GB" sz="1400">
                <a:solidFill>
                  <a:srgbClr val="02FF02"/>
                </a:solidFill>
                <a:latin typeface="Consolas" pitchFamily="33" charset="0"/>
              </a:rPr>
              <a:t>CLAMP</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p:cNvSpPr>
            <a:spLocks noGrp="1" noChangeArrowheads="1"/>
          </p:cNvSpPr>
          <p:nvPr>
            <p:ph type="title"/>
          </p:nvPr>
        </p:nvSpPr>
        <p:spPr>
          <a:xfrm>
            <a:off x="576263" y="617538"/>
            <a:ext cx="10367962" cy="641350"/>
          </a:xfrm>
          <a:ln/>
        </p:spPr>
        <p:txBody>
          <a:bodyPr tIns="33516"/>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Modifiers</a:t>
            </a:r>
          </a:p>
        </p:txBody>
      </p:sp>
      <p:sp>
        <p:nvSpPr>
          <p:cNvPr id="24578" name="Rectangle 2"/>
          <p:cNvSpPr>
            <a:spLocks noGrp="1" noChangeArrowheads="1"/>
          </p:cNvSpPr>
          <p:nvPr>
            <p:ph type="body" idx="1"/>
          </p:nvPr>
        </p:nvSpPr>
        <p:spPr>
          <a:xfrm>
            <a:off x="576263" y="1223963"/>
            <a:ext cx="10367962" cy="5040312"/>
          </a:xfrm>
          <a:ln/>
        </p:spPr>
        <p:txBody>
          <a:bodyPr/>
          <a:lstStyle/>
          <a:p>
            <a:pPr marL="431800" indent="-32385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Free unless their use forces a MOV</a:t>
            </a:r>
          </a:p>
          <a:p>
            <a:pPr marL="863600" lvl="1" indent="-32385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abs/neg are on input</a:t>
            </a:r>
          </a:p>
          <a:p>
            <a:pPr marL="863600" lvl="1" indent="-32385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saturate is on output</a:t>
            </a:r>
          </a:p>
          <a:p>
            <a:pPr marL="431800" indent="-323850">
              <a:buSzPct val="45000"/>
              <a:buFont typeface="Segoe UI"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endParaRPr lang="en-GB"/>
          </a:p>
        </p:txBody>
      </p:sp>
      <p:sp>
        <p:nvSpPr>
          <p:cNvPr id="24579" name="Text Box 3"/>
          <p:cNvSpPr txBox="1">
            <a:spLocks noChangeArrowheads="1"/>
          </p:cNvSpPr>
          <p:nvPr/>
        </p:nvSpPr>
        <p:spPr bwMode="auto">
          <a:xfrm>
            <a:off x="5580063" y="2916238"/>
            <a:ext cx="4679950" cy="990600"/>
          </a:xfrm>
          <a:prstGeom prst="rect">
            <a:avLst/>
          </a:prstGeom>
          <a:solidFill>
            <a:srgbClr val="000000"/>
          </a:solidFill>
          <a:ln w="9360" cap="flat">
            <a:solidFill>
              <a:srgbClr val="999999"/>
            </a:solidFill>
            <a:round/>
            <a:headEnd/>
            <a:tailEnd/>
          </a:ln>
          <a:effectLst/>
        </p:spPr>
        <p:txBody>
          <a:bodyPr lIns="90000" tIns="56520" rIns="90000" bIns="45000"/>
          <a:lstStyle/>
          <a:p>
            <a:pPr>
              <a:lnSpc>
                <a:spcPct val="100000"/>
              </a:lnSpc>
              <a:tabLst>
                <a:tab pos="723900" algn="l"/>
                <a:tab pos="1447800" algn="l"/>
                <a:tab pos="2171700" algn="l"/>
                <a:tab pos="2895600" algn="l"/>
                <a:tab pos="3619500" algn="l"/>
                <a:tab pos="4343400" algn="l"/>
              </a:tabLst>
            </a:pPr>
            <a:r>
              <a:rPr lang="en-GB" sz="1400">
                <a:solidFill>
                  <a:srgbClr val="00FFFF"/>
                </a:solidFill>
                <a:latin typeface="Consolas" pitchFamily="33" charset="0"/>
              </a:rPr>
              <a:t>float</a:t>
            </a:r>
            <a:r>
              <a:rPr lang="en-GB" sz="1400">
                <a:solidFill>
                  <a:srgbClr val="00FF00"/>
                </a:solidFill>
                <a:latin typeface="Consolas" pitchFamily="33" charset="0"/>
              </a:rPr>
              <a:t> </a:t>
            </a:r>
            <a:r>
              <a:rPr lang="en-GB" sz="1400">
                <a:solidFill>
                  <a:srgbClr val="02FF02"/>
                </a:solidFill>
                <a:latin typeface="Consolas" pitchFamily="33" charset="0"/>
              </a:rPr>
              <a:t>main</a:t>
            </a:r>
            <a:r>
              <a:rPr lang="en-GB" sz="1400">
                <a:solidFill>
                  <a:srgbClr val="FFFF00"/>
                </a:solidFill>
                <a:latin typeface="Consolas" pitchFamily="33" charset="0"/>
              </a:rPr>
              <a:t>(</a:t>
            </a:r>
            <a:r>
              <a:rPr lang="en-GB" sz="1400">
                <a:solidFill>
                  <a:srgbClr val="00FFFF"/>
                </a:solidFill>
                <a:latin typeface="Consolas" pitchFamily="33" charset="0"/>
              </a:rPr>
              <a:t>float2</a:t>
            </a:r>
            <a:r>
              <a:rPr lang="en-GB" sz="1400">
                <a:solidFill>
                  <a:srgbClr val="00FF00"/>
                </a:solidFill>
                <a:latin typeface="Consolas" pitchFamily="33" charset="0"/>
              </a:rPr>
              <a:t> </a:t>
            </a:r>
            <a:r>
              <a:rPr lang="en-GB" sz="1400">
                <a:solidFill>
                  <a:srgbClr val="02FF02"/>
                </a:solidFill>
                <a:latin typeface="Consolas" pitchFamily="33" charset="0"/>
              </a:rPr>
              <a:t>a</a:t>
            </a:r>
            <a:r>
              <a:rPr lang="en-GB" sz="1400">
                <a:solidFill>
                  <a:srgbClr val="00FF00"/>
                </a:solidFill>
                <a:latin typeface="Consolas" pitchFamily="33" charset="0"/>
              </a:rPr>
              <a:t> </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TEXCOORD</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SV_Target</a:t>
            </a:r>
          </a:p>
          <a:p>
            <a:pPr>
              <a:lnSpc>
                <a:spcPct val="100000"/>
              </a:lnSpc>
              <a:tabLst>
                <a:tab pos="723900" algn="l"/>
                <a:tab pos="1447800" algn="l"/>
                <a:tab pos="2171700" algn="l"/>
                <a:tab pos="2895600" algn="l"/>
                <a:tab pos="3619500" algn="l"/>
                <a:tab pos="4343400" algn="l"/>
              </a:tabLst>
            </a:pPr>
            <a:r>
              <a:rPr lang="en-GB" sz="1400">
                <a:solidFill>
                  <a:srgbClr val="FFFF00"/>
                </a:solidFill>
                <a:latin typeface="Consolas" pitchFamily="33" charset="0"/>
              </a:rPr>
              <a:t>{</a:t>
            </a:r>
          </a:p>
          <a:p>
            <a:pPr>
              <a:lnSpc>
                <a:spcPct val="100000"/>
              </a:lnSpc>
              <a:tabLst>
                <a:tab pos="723900" algn="l"/>
                <a:tab pos="1447800" algn="l"/>
                <a:tab pos="2171700" algn="l"/>
                <a:tab pos="2895600" algn="l"/>
                <a:tab pos="3619500" algn="l"/>
                <a:tab pos="4343400" algn="l"/>
              </a:tabLst>
            </a:pPr>
            <a:r>
              <a:rPr lang="en-GB" sz="1400">
                <a:solidFill>
                  <a:srgbClr val="00FF00"/>
                </a:solidFill>
                <a:latin typeface="Consolas" pitchFamily="33" charset="0"/>
              </a:rPr>
              <a:t>    </a:t>
            </a:r>
            <a:r>
              <a:rPr lang="en-GB" sz="1400">
                <a:solidFill>
                  <a:srgbClr val="00FFFF"/>
                </a:solidFill>
                <a:latin typeface="Consolas" pitchFamily="33" charset="0"/>
              </a:rPr>
              <a:t>return</a:t>
            </a:r>
            <a:r>
              <a:rPr lang="en-GB" sz="1400">
                <a:solidFill>
                  <a:srgbClr val="00FF00"/>
                </a:solidFill>
                <a:latin typeface="Consolas" pitchFamily="33" charset="0"/>
              </a:rPr>
              <a:t> </a:t>
            </a:r>
            <a:r>
              <a:rPr lang="en-GB" sz="1400">
                <a:solidFill>
                  <a:srgbClr val="02FF02"/>
                </a:solidFill>
                <a:latin typeface="Consolas" pitchFamily="33" charset="0"/>
              </a:rPr>
              <a:t>abs</a:t>
            </a:r>
            <a:r>
              <a:rPr lang="en-GB" sz="1400">
                <a:solidFill>
                  <a:srgbClr val="FFFF00"/>
                </a:solidFill>
                <a:latin typeface="Consolas" pitchFamily="33" charset="0"/>
              </a:rPr>
              <a:t>(</a:t>
            </a:r>
            <a:r>
              <a:rPr lang="en-GB" sz="1400">
                <a:solidFill>
                  <a:srgbClr val="02FF02"/>
                </a:solidFill>
                <a:latin typeface="Consolas" pitchFamily="33" charset="0"/>
              </a:rPr>
              <a:t>a</a:t>
            </a:r>
            <a:r>
              <a:rPr lang="en-GB" sz="1400">
                <a:solidFill>
                  <a:srgbClr val="FFFF00"/>
                </a:solidFill>
                <a:latin typeface="Consolas" pitchFamily="33" charset="0"/>
              </a:rPr>
              <a:t>.</a:t>
            </a:r>
            <a:r>
              <a:rPr lang="en-GB" sz="1400">
                <a:solidFill>
                  <a:srgbClr val="02FF02"/>
                </a:solidFill>
                <a:latin typeface="Consolas" pitchFamily="33" charset="0"/>
              </a:rPr>
              <a:t>x</a:t>
            </a:r>
            <a:r>
              <a:rPr lang="en-GB" sz="1400">
                <a:solidFill>
                  <a:srgbClr val="00FF00"/>
                </a:solidFill>
                <a:latin typeface="Consolas" pitchFamily="33" charset="0"/>
              </a:rPr>
              <a:t> </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a</a:t>
            </a:r>
            <a:r>
              <a:rPr lang="en-GB" sz="1400">
                <a:solidFill>
                  <a:srgbClr val="FFFF00"/>
                </a:solidFill>
                <a:latin typeface="Consolas" pitchFamily="33" charset="0"/>
              </a:rPr>
              <a:t>.</a:t>
            </a:r>
            <a:r>
              <a:rPr lang="en-GB" sz="1400">
                <a:solidFill>
                  <a:srgbClr val="02FF02"/>
                </a:solidFill>
                <a:latin typeface="Consolas" pitchFamily="33" charset="0"/>
              </a:rPr>
              <a:t>y</a:t>
            </a:r>
            <a:r>
              <a:rPr lang="en-GB" sz="1400">
                <a:solidFill>
                  <a:srgbClr val="FFFF00"/>
                </a:solidFill>
                <a:latin typeface="Consolas" pitchFamily="33" charset="0"/>
              </a:rPr>
              <a:t>);</a:t>
            </a:r>
          </a:p>
          <a:p>
            <a:pPr>
              <a:lnSpc>
                <a:spcPct val="100000"/>
              </a:lnSpc>
              <a:tabLst>
                <a:tab pos="723900" algn="l"/>
                <a:tab pos="1447800" algn="l"/>
                <a:tab pos="2171700" algn="l"/>
                <a:tab pos="2895600" algn="l"/>
                <a:tab pos="3619500" algn="l"/>
                <a:tab pos="4343400" algn="l"/>
              </a:tabLst>
            </a:pPr>
            <a:r>
              <a:rPr lang="en-GB" sz="1400">
                <a:solidFill>
                  <a:srgbClr val="FFFF00"/>
                </a:solidFill>
                <a:latin typeface="Consolas" pitchFamily="33" charset="0"/>
              </a:rPr>
              <a:t>}</a:t>
            </a:r>
          </a:p>
          <a:p>
            <a:pPr>
              <a:lnSpc>
                <a:spcPct val="100000"/>
              </a:lnSpc>
              <a:tabLst>
                <a:tab pos="723900" algn="l"/>
                <a:tab pos="1447800" algn="l"/>
                <a:tab pos="2171700" algn="l"/>
                <a:tab pos="2895600" algn="l"/>
                <a:tab pos="3619500" algn="l"/>
                <a:tab pos="4343400" algn="l"/>
              </a:tabLst>
            </a:pPr>
            <a:endParaRPr lang="en-GB" sz="1400">
              <a:solidFill>
                <a:srgbClr val="FFFF00"/>
              </a:solidFill>
              <a:latin typeface="Consolas" pitchFamily="33" charset="0"/>
            </a:endParaRPr>
          </a:p>
        </p:txBody>
      </p:sp>
      <p:sp>
        <p:nvSpPr>
          <p:cNvPr id="24580" name="Text Box 4"/>
          <p:cNvSpPr txBox="1">
            <a:spLocks noChangeArrowheads="1"/>
          </p:cNvSpPr>
          <p:nvPr/>
        </p:nvSpPr>
        <p:spPr bwMode="auto">
          <a:xfrm>
            <a:off x="5580063" y="3995738"/>
            <a:ext cx="4679950" cy="576262"/>
          </a:xfrm>
          <a:prstGeom prst="rect">
            <a:avLst/>
          </a:prstGeom>
          <a:solidFill>
            <a:srgbClr val="000000"/>
          </a:solidFill>
          <a:ln w="9360" cap="flat">
            <a:solidFill>
              <a:srgbClr val="999999"/>
            </a:solidFill>
            <a:round/>
            <a:headEnd/>
            <a:tailEnd/>
          </a:ln>
          <a:effectLst/>
        </p:spPr>
        <p:txBody>
          <a:bodyPr lIns="90000" tIns="56520" rIns="90000" bIns="45000"/>
          <a:lstStyle/>
          <a:p>
            <a:pPr>
              <a:lnSpc>
                <a:spcPct val="100000"/>
              </a:lnSpc>
              <a:tabLst>
                <a:tab pos="723900" algn="l"/>
                <a:tab pos="1447800" algn="l"/>
                <a:tab pos="2171700" algn="l"/>
                <a:tab pos="2895600" algn="l"/>
                <a:tab pos="3619500" algn="l"/>
                <a:tab pos="4343400" algn="l"/>
              </a:tabLst>
            </a:pPr>
            <a:r>
              <a:rPr lang="en-GB" sz="1400">
                <a:solidFill>
                  <a:srgbClr val="FFFFFF"/>
                </a:solidFill>
                <a:latin typeface="Consolas" pitchFamily="33" charset="0"/>
              </a:rPr>
              <a:t>0</a:t>
            </a:r>
            <a:r>
              <a:rPr lang="en-GB" sz="1400">
                <a:solidFill>
                  <a:srgbClr val="00FF00"/>
                </a:solidFill>
                <a:latin typeface="Consolas" pitchFamily="33" charset="0"/>
              </a:rPr>
              <a:t>  </a:t>
            </a:r>
            <a:r>
              <a:rPr lang="en-GB" sz="1400">
                <a:solidFill>
                  <a:srgbClr val="02FF02"/>
                </a:solidFill>
                <a:latin typeface="Consolas" pitchFamily="33" charset="0"/>
              </a:rPr>
              <a:t>y</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MUL_e</a:t>
            </a:r>
            <a:r>
              <a:rPr lang="en-GB" sz="1400">
                <a:solidFill>
                  <a:srgbClr val="00FF00"/>
                </a:solidFill>
                <a:latin typeface="Consolas" pitchFamily="33" charset="0"/>
              </a:rPr>
              <a:t>       </a:t>
            </a:r>
            <a:r>
              <a:rPr lang="en-GB" sz="1400">
                <a:solidFill>
                  <a:srgbClr val="02FF02"/>
                </a:solidFill>
                <a:latin typeface="Consolas" pitchFamily="33" charset="0"/>
              </a:rPr>
              <a:t>____</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2FF02"/>
                </a:solidFill>
                <a:latin typeface="Consolas" pitchFamily="33" charset="0"/>
              </a:rPr>
              <a:t>x</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2FF02"/>
                </a:solidFill>
                <a:latin typeface="Consolas" pitchFamily="33" charset="0"/>
              </a:rPr>
              <a:t>y</a:t>
            </a:r>
          </a:p>
          <a:p>
            <a:pPr>
              <a:lnSpc>
                <a:spcPct val="100000"/>
              </a:lnSpc>
              <a:tabLst>
                <a:tab pos="723900" algn="l"/>
                <a:tab pos="1447800" algn="l"/>
                <a:tab pos="2171700" algn="l"/>
                <a:tab pos="2895600" algn="l"/>
                <a:tab pos="3619500" algn="l"/>
                <a:tab pos="4343400" algn="l"/>
              </a:tabLst>
            </a:pPr>
            <a:r>
              <a:rPr lang="en-GB" sz="1400">
                <a:solidFill>
                  <a:srgbClr val="FFFFFF"/>
                </a:solidFill>
                <a:latin typeface="Consolas" pitchFamily="33" charset="0"/>
              </a:rPr>
              <a:t>1</a:t>
            </a:r>
            <a:r>
              <a:rPr lang="en-GB" sz="1400">
                <a:solidFill>
                  <a:srgbClr val="00FF00"/>
                </a:solidFill>
                <a:latin typeface="Consolas" pitchFamily="33" charset="0"/>
              </a:rPr>
              <a:t>  </a:t>
            </a:r>
            <a:r>
              <a:rPr lang="en-GB" sz="1400">
                <a:solidFill>
                  <a:srgbClr val="02FF02"/>
                </a:solidFill>
                <a:latin typeface="Consolas" pitchFamily="33" charset="0"/>
              </a:rPr>
              <a:t>x</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MOV</a:t>
            </a:r>
            <a:r>
              <a:rPr lang="en-GB" sz="1400">
                <a:solidFill>
                  <a:srgbClr val="00FF00"/>
                </a:solidFill>
                <a:latin typeface="Consolas" pitchFamily="33" charset="0"/>
              </a:rPr>
              <a:t>         </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2FF02"/>
                </a:solidFill>
                <a:latin typeface="Consolas" pitchFamily="33" charset="0"/>
              </a:rPr>
              <a:t>x</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FFFF00"/>
                </a:solidFill>
                <a:latin typeface="Consolas" pitchFamily="33" charset="0"/>
              </a:rPr>
              <a:t>|</a:t>
            </a:r>
            <a:r>
              <a:rPr lang="en-GB" sz="1400">
                <a:solidFill>
                  <a:srgbClr val="02FF02"/>
                </a:solidFill>
                <a:latin typeface="Consolas" pitchFamily="33" charset="0"/>
              </a:rPr>
              <a:t>PV0</a:t>
            </a:r>
            <a:r>
              <a:rPr lang="en-GB" sz="1400">
                <a:solidFill>
                  <a:srgbClr val="FFFF00"/>
                </a:solidFill>
                <a:latin typeface="Consolas" pitchFamily="33" charset="0"/>
              </a:rPr>
              <a:t>.</a:t>
            </a:r>
            <a:r>
              <a:rPr lang="en-GB" sz="1400">
                <a:solidFill>
                  <a:srgbClr val="02FF02"/>
                </a:solidFill>
                <a:latin typeface="Consolas" pitchFamily="33" charset="0"/>
              </a:rPr>
              <a:t>y</a:t>
            </a:r>
            <a:r>
              <a:rPr lang="en-GB" sz="1400">
                <a:solidFill>
                  <a:srgbClr val="FFFF00"/>
                </a:solidFill>
                <a:latin typeface="Consolas" pitchFamily="33" charset="0"/>
              </a:rPr>
              <a:t>|</a:t>
            </a:r>
          </a:p>
          <a:p>
            <a:pPr>
              <a:lnSpc>
                <a:spcPct val="100000"/>
              </a:lnSpc>
              <a:tabLst>
                <a:tab pos="723900" algn="l"/>
                <a:tab pos="1447800" algn="l"/>
                <a:tab pos="2171700" algn="l"/>
                <a:tab pos="2895600" algn="l"/>
                <a:tab pos="3619500" algn="l"/>
                <a:tab pos="4343400" algn="l"/>
              </a:tabLst>
            </a:pPr>
            <a:endParaRPr lang="en-GB" sz="1400">
              <a:solidFill>
                <a:srgbClr val="FFFF00"/>
              </a:solidFill>
              <a:latin typeface="Consolas" pitchFamily="33" charset="0"/>
            </a:endParaRPr>
          </a:p>
        </p:txBody>
      </p:sp>
      <p:sp>
        <p:nvSpPr>
          <p:cNvPr id="24581" name="Text Box 5"/>
          <p:cNvSpPr txBox="1">
            <a:spLocks noChangeArrowheads="1"/>
          </p:cNvSpPr>
          <p:nvPr/>
        </p:nvSpPr>
        <p:spPr bwMode="auto">
          <a:xfrm>
            <a:off x="720725" y="2916238"/>
            <a:ext cx="4679950" cy="990600"/>
          </a:xfrm>
          <a:prstGeom prst="rect">
            <a:avLst/>
          </a:prstGeom>
          <a:solidFill>
            <a:srgbClr val="000000"/>
          </a:solidFill>
          <a:ln w="9360" cap="flat">
            <a:solidFill>
              <a:srgbClr val="999999"/>
            </a:solidFill>
            <a:round/>
            <a:headEnd/>
            <a:tailEnd/>
          </a:ln>
          <a:effectLst/>
        </p:spPr>
        <p:txBody>
          <a:bodyPr lIns="90000" tIns="56520" rIns="90000" bIns="45000"/>
          <a:lstStyle/>
          <a:p>
            <a:pPr>
              <a:lnSpc>
                <a:spcPct val="100000"/>
              </a:lnSpc>
              <a:tabLst>
                <a:tab pos="723900" algn="l"/>
                <a:tab pos="1447800" algn="l"/>
                <a:tab pos="2171700" algn="l"/>
                <a:tab pos="2895600" algn="l"/>
                <a:tab pos="3619500" algn="l"/>
                <a:tab pos="4343400" algn="l"/>
              </a:tabLst>
            </a:pPr>
            <a:r>
              <a:rPr lang="en-GB" sz="1400">
                <a:solidFill>
                  <a:srgbClr val="00FFFF"/>
                </a:solidFill>
                <a:latin typeface="Consolas" pitchFamily="33" charset="0"/>
              </a:rPr>
              <a:t>float</a:t>
            </a:r>
            <a:r>
              <a:rPr lang="en-GB" sz="1400">
                <a:solidFill>
                  <a:srgbClr val="00FF00"/>
                </a:solidFill>
                <a:latin typeface="Consolas" pitchFamily="33" charset="0"/>
              </a:rPr>
              <a:t> </a:t>
            </a:r>
            <a:r>
              <a:rPr lang="en-GB" sz="1400">
                <a:solidFill>
                  <a:srgbClr val="02FF02"/>
                </a:solidFill>
                <a:latin typeface="Consolas" pitchFamily="33" charset="0"/>
              </a:rPr>
              <a:t>main</a:t>
            </a:r>
            <a:r>
              <a:rPr lang="en-GB" sz="1400">
                <a:solidFill>
                  <a:srgbClr val="FFFF00"/>
                </a:solidFill>
                <a:latin typeface="Consolas" pitchFamily="33" charset="0"/>
              </a:rPr>
              <a:t>(</a:t>
            </a:r>
            <a:r>
              <a:rPr lang="en-GB" sz="1400">
                <a:solidFill>
                  <a:srgbClr val="00FFFF"/>
                </a:solidFill>
                <a:latin typeface="Consolas" pitchFamily="33" charset="0"/>
              </a:rPr>
              <a:t>float2</a:t>
            </a:r>
            <a:r>
              <a:rPr lang="en-GB" sz="1400">
                <a:solidFill>
                  <a:srgbClr val="00FF00"/>
                </a:solidFill>
                <a:latin typeface="Consolas" pitchFamily="33" charset="0"/>
              </a:rPr>
              <a:t> </a:t>
            </a:r>
            <a:r>
              <a:rPr lang="en-GB" sz="1400">
                <a:solidFill>
                  <a:srgbClr val="02FF02"/>
                </a:solidFill>
                <a:latin typeface="Consolas" pitchFamily="33" charset="0"/>
              </a:rPr>
              <a:t>a</a:t>
            </a:r>
            <a:r>
              <a:rPr lang="en-GB" sz="1400">
                <a:solidFill>
                  <a:srgbClr val="00FF00"/>
                </a:solidFill>
                <a:latin typeface="Consolas" pitchFamily="33" charset="0"/>
              </a:rPr>
              <a:t> </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TEXCOORD</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SV_Target</a:t>
            </a:r>
          </a:p>
          <a:p>
            <a:pPr>
              <a:lnSpc>
                <a:spcPct val="100000"/>
              </a:lnSpc>
              <a:tabLst>
                <a:tab pos="723900" algn="l"/>
                <a:tab pos="1447800" algn="l"/>
                <a:tab pos="2171700" algn="l"/>
                <a:tab pos="2895600" algn="l"/>
                <a:tab pos="3619500" algn="l"/>
                <a:tab pos="4343400" algn="l"/>
              </a:tabLst>
            </a:pPr>
            <a:r>
              <a:rPr lang="en-GB" sz="1400">
                <a:solidFill>
                  <a:srgbClr val="FFFF00"/>
                </a:solidFill>
                <a:latin typeface="Consolas" pitchFamily="33" charset="0"/>
              </a:rPr>
              <a:t>{</a:t>
            </a:r>
          </a:p>
          <a:p>
            <a:pPr>
              <a:lnSpc>
                <a:spcPct val="100000"/>
              </a:lnSpc>
              <a:tabLst>
                <a:tab pos="723900" algn="l"/>
                <a:tab pos="1447800" algn="l"/>
                <a:tab pos="2171700" algn="l"/>
                <a:tab pos="2895600" algn="l"/>
                <a:tab pos="3619500" algn="l"/>
                <a:tab pos="4343400" algn="l"/>
              </a:tabLst>
            </a:pPr>
            <a:r>
              <a:rPr lang="en-GB" sz="1400">
                <a:solidFill>
                  <a:srgbClr val="00FF00"/>
                </a:solidFill>
                <a:latin typeface="Consolas" pitchFamily="33" charset="0"/>
              </a:rPr>
              <a:t>    </a:t>
            </a:r>
            <a:r>
              <a:rPr lang="en-GB" sz="1400">
                <a:solidFill>
                  <a:srgbClr val="00FFFF"/>
                </a:solidFill>
                <a:latin typeface="Consolas" pitchFamily="33" charset="0"/>
              </a:rPr>
              <a:t>return</a:t>
            </a:r>
            <a:r>
              <a:rPr lang="en-GB" sz="1400">
                <a:solidFill>
                  <a:srgbClr val="00FF00"/>
                </a:solidFill>
                <a:latin typeface="Consolas" pitchFamily="33" charset="0"/>
              </a:rPr>
              <a:t> </a:t>
            </a:r>
            <a:r>
              <a:rPr lang="en-GB" sz="1400">
                <a:solidFill>
                  <a:srgbClr val="02FF02"/>
                </a:solidFill>
                <a:latin typeface="Consolas" pitchFamily="33" charset="0"/>
              </a:rPr>
              <a:t>abs</a:t>
            </a:r>
            <a:r>
              <a:rPr lang="en-GB" sz="1400">
                <a:solidFill>
                  <a:srgbClr val="FFFF00"/>
                </a:solidFill>
                <a:latin typeface="Consolas" pitchFamily="33" charset="0"/>
              </a:rPr>
              <a:t>(</a:t>
            </a:r>
            <a:r>
              <a:rPr lang="en-GB" sz="1400">
                <a:solidFill>
                  <a:srgbClr val="02FF02"/>
                </a:solidFill>
                <a:latin typeface="Consolas" pitchFamily="33" charset="0"/>
              </a:rPr>
              <a:t>a</a:t>
            </a:r>
            <a:r>
              <a:rPr lang="en-GB" sz="1400">
                <a:solidFill>
                  <a:srgbClr val="FFFF00"/>
                </a:solidFill>
                <a:latin typeface="Consolas" pitchFamily="33" charset="0"/>
              </a:rPr>
              <a:t>.</a:t>
            </a:r>
            <a:r>
              <a:rPr lang="en-GB" sz="1400">
                <a:solidFill>
                  <a:srgbClr val="02FF02"/>
                </a:solidFill>
                <a:latin typeface="Consolas" pitchFamily="33" charset="0"/>
              </a:rPr>
              <a:t>x</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abs</a:t>
            </a:r>
            <a:r>
              <a:rPr lang="en-GB" sz="1400">
                <a:solidFill>
                  <a:srgbClr val="FFFF00"/>
                </a:solidFill>
                <a:latin typeface="Consolas" pitchFamily="33" charset="0"/>
              </a:rPr>
              <a:t>(</a:t>
            </a:r>
            <a:r>
              <a:rPr lang="en-GB" sz="1400">
                <a:solidFill>
                  <a:srgbClr val="02FF02"/>
                </a:solidFill>
                <a:latin typeface="Consolas" pitchFamily="33" charset="0"/>
              </a:rPr>
              <a:t>a</a:t>
            </a:r>
            <a:r>
              <a:rPr lang="en-GB" sz="1400">
                <a:solidFill>
                  <a:srgbClr val="FFFF00"/>
                </a:solidFill>
                <a:latin typeface="Consolas" pitchFamily="33" charset="0"/>
              </a:rPr>
              <a:t>.</a:t>
            </a:r>
            <a:r>
              <a:rPr lang="en-GB" sz="1400">
                <a:solidFill>
                  <a:srgbClr val="02FF02"/>
                </a:solidFill>
                <a:latin typeface="Consolas" pitchFamily="33" charset="0"/>
              </a:rPr>
              <a:t>y</a:t>
            </a:r>
            <a:r>
              <a:rPr lang="en-GB" sz="1400">
                <a:solidFill>
                  <a:srgbClr val="FFFF00"/>
                </a:solidFill>
                <a:latin typeface="Consolas" pitchFamily="33" charset="0"/>
              </a:rPr>
              <a:t>);</a:t>
            </a:r>
          </a:p>
          <a:p>
            <a:pPr>
              <a:lnSpc>
                <a:spcPct val="100000"/>
              </a:lnSpc>
              <a:tabLst>
                <a:tab pos="723900" algn="l"/>
                <a:tab pos="1447800" algn="l"/>
                <a:tab pos="2171700" algn="l"/>
                <a:tab pos="2895600" algn="l"/>
                <a:tab pos="3619500" algn="l"/>
                <a:tab pos="4343400" algn="l"/>
              </a:tabLst>
            </a:pPr>
            <a:r>
              <a:rPr lang="en-GB" sz="1400">
                <a:solidFill>
                  <a:srgbClr val="FFFF00"/>
                </a:solidFill>
                <a:latin typeface="Consolas" pitchFamily="33" charset="0"/>
              </a:rPr>
              <a:t>}</a:t>
            </a:r>
          </a:p>
          <a:p>
            <a:pPr>
              <a:lnSpc>
                <a:spcPct val="100000"/>
              </a:lnSpc>
              <a:tabLst>
                <a:tab pos="723900" algn="l"/>
                <a:tab pos="1447800" algn="l"/>
                <a:tab pos="2171700" algn="l"/>
                <a:tab pos="2895600" algn="l"/>
                <a:tab pos="3619500" algn="l"/>
                <a:tab pos="4343400" algn="l"/>
              </a:tabLst>
            </a:pPr>
            <a:endParaRPr lang="en-GB" sz="1400">
              <a:solidFill>
                <a:srgbClr val="FFFF00"/>
              </a:solidFill>
              <a:latin typeface="Consolas" pitchFamily="33" charset="0"/>
            </a:endParaRPr>
          </a:p>
        </p:txBody>
      </p:sp>
      <p:sp>
        <p:nvSpPr>
          <p:cNvPr id="24582" name="Text Box 6"/>
          <p:cNvSpPr txBox="1">
            <a:spLocks noChangeArrowheads="1"/>
          </p:cNvSpPr>
          <p:nvPr/>
        </p:nvSpPr>
        <p:spPr bwMode="auto">
          <a:xfrm>
            <a:off x="720725" y="3995738"/>
            <a:ext cx="4679950" cy="576262"/>
          </a:xfrm>
          <a:prstGeom prst="rect">
            <a:avLst/>
          </a:prstGeom>
          <a:solidFill>
            <a:srgbClr val="000000"/>
          </a:solidFill>
          <a:ln w="9360" cap="flat">
            <a:solidFill>
              <a:srgbClr val="999999"/>
            </a:solidFill>
            <a:round/>
            <a:headEnd/>
            <a:tailEnd/>
          </a:ln>
          <a:effectLst/>
        </p:spPr>
        <p:txBody>
          <a:bodyPr lIns="90000" tIns="56520" rIns="90000" bIns="45000"/>
          <a:lstStyle/>
          <a:p>
            <a:pPr>
              <a:lnSpc>
                <a:spcPct val="100000"/>
              </a:lnSpc>
              <a:tabLst>
                <a:tab pos="723900" algn="l"/>
                <a:tab pos="1447800" algn="l"/>
                <a:tab pos="2171700" algn="l"/>
                <a:tab pos="2895600" algn="l"/>
                <a:tab pos="3619500" algn="l"/>
                <a:tab pos="4343400" algn="l"/>
              </a:tabLst>
            </a:pPr>
            <a:r>
              <a:rPr lang="en-GB" sz="1400">
                <a:solidFill>
                  <a:srgbClr val="FFFFFF"/>
                </a:solidFill>
                <a:latin typeface="Consolas" pitchFamily="33" charset="0"/>
              </a:rPr>
              <a:t>0</a:t>
            </a:r>
            <a:r>
              <a:rPr lang="en-GB" sz="1400">
                <a:solidFill>
                  <a:srgbClr val="00FF00"/>
                </a:solidFill>
                <a:latin typeface="Consolas" pitchFamily="33" charset="0"/>
              </a:rPr>
              <a:t>  </a:t>
            </a:r>
            <a:r>
              <a:rPr lang="en-GB" sz="1400">
                <a:solidFill>
                  <a:srgbClr val="02FF02"/>
                </a:solidFill>
                <a:latin typeface="Consolas" pitchFamily="33" charset="0"/>
              </a:rPr>
              <a:t>x</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MUL_e</a:t>
            </a:r>
            <a:r>
              <a:rPr lang="en-GB" sz="1400">
                <a:solidFill>
                  <a:srgbClr val="00FF00"/>
                </a:solidFill>
                <a:latin typeface="Consolas" pitchFamily="33" charset="0"/>
              </a:rPr>
              <a:t>       </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2FF02"/>
                </a:solidFill>
                <a:latin typeface="Consolas" pitchFamily="33" charset="0"/>
              </a:rPr>
              <a:t>x</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FFFF00"/>
                </a:solidFill>
                <a:latin typeface="Consolas" pitchFamily="33" charset="0"/>
              </a:rPr>
              <a:t>|</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2FF02"/>
                </a:solidFill>
                <a:latin typeface="Consolas" pitchFamily="33" charset="0"/>
              </a:rPr>
              <a:t>x</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FFFF00"/>
                </a:solidFill>
                <a:latin typeface="Consolas" pitchFamily="33" charset="0"/>
              </a:rPr>
              <a:t>|</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2FF02"/>
                </a:solidFill>
                <a:latin typeface="Consolas" pitchFamily="33" charset="0"/>
              </a:rPr>
              <a:t>y</a:t>
            </a:r>
            <a:r>
              <a:rPr lang="en-GB" sz="1400">
                <a:solidFill>
                  <a:srgbClr val="FFFF00"/>
                </a:solidFill>
                <a:latin typeface="Consolas" pitchFamily="33" charset="0"/>
              </a:rPr>
              <a: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Grp="1" noChangeArrowheads="1"/>
          </p:cNvSpPr>
          <p:nvPr>
            <p:ph type="title"/>
          </p:nvPr>
        </p:nvSpPr>
        <p:spPr>
          <a:xfrm>
            <a:off x="576263" y="617538"/>
            <a:ext cx="10367962" cy="641350"/>
          </a:xfrm>
          <a:ln/>
        </p:spPr>
        <p:txBody>
          <a:bodyPr tIns="33516"/>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Modifiers</a:t>
            </a:r>
          </a:p>
        </p:txBody>
      </p:sp>
      <p:sp>
        <p:nvSpPr>
          <p:cNvPr id="25602" name="Rectangle 2"/>
          <p:cNvSpPr>
            <a:spLocks noGrp="1" noChangeArrowheads="1"/>
          </p:cNvSpPr>
          <p:nvPr>
            <p:ph type="body" idx="1"/>
          </p:nvPr>
        </p:nvSpPr>
        <p:spPr>
          <a:xfrm>
            <a:off x="576263" y="1223963"/>
            <a:ext cx="10367962" cy="5040312"/>
          </a:xfrm>
          <a:ln/>
        </p:spPr>
        <p:txBody>
          <a:bodyPr/>
          <a:lstStyle/>
          <a:p>
            <a:pPr marL="431800" indent="-32385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Free unless their use forces a MOV</a:t>
            </a:r>
          </a:p>
          <a:p>
            <a:pPr marL="863600" lvl="1" indent="-32385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abs/neg are on input</a:t>
            </a:r>
          </a:p>
          <a:p>
            <a:pPr marL="863600" lvl="1" indent="-32385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saturate is on output</a:t>
            </a:r>
          </a:p>
          <a:p>
            <a:pPr marL="431800" indent="-323850">
              <a:buSzPct val="45000"/>
              <a:buFont typeface="Segoe UI"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endParaRPr lang="en-GB"/>
          </a:p>
        </p:txBody>
      </p:sp>
      <p:sp>
        <p:nvSpPr>
          <p:cNvPr id="25603" name="Text Box 3"/>
          <p:cNvSpPr txBox="1">
            <a:spLocks noChangeArrowheads="1"/>
          </p:cNvSpPr>
          <p:nvPr/>
        </p:nvSpPr>
        <p:spPr bwMode="auto">
          <a:xfrm>
            <a:off x="5580063" y="2916238"/>
            <a:ext cx="4679950" cy="989012"/>
          </a:xfrm>
          <a:prstGeom prst="rect">
            <a:avLst/>
          </a:prstGeom>
          <a:solidFill>
            <a:srgbClr val="000000"/>
          </a:solidFill>
          <a:ln w="9360" cap="flat">
            <a:solidFill>
              <a:srgbClr val="999999"/>
            </a:solidFill>
            <a:round/>
            <a:headEnd/>
            <a:tailEnd/>
          </a:ln>
          <a:effectLst/>
        </p:spPr>
        <p:txBody>
          <a:bodyPr lIns="90000" tIns="56520" rIns="90000" bIns="45000"/>
          <a:lstStyle/>
          <a:p>
            <a:pPr>
              <a:lnSpc>
                <a:spcPct val="100000"/>
              </a:lnSpc>
              <a:tabLst>
                <a:tab pos="723900" algn="l"/>
                <a:tab pos="1447800" algn="l"/>
                <a:tab pos="2171700" algn="l"/>
                <a:tab pos="2895600" algn="l"/>
                <a:tab pos="3619500" algn="l"/>
                <a:tab pos="4343400" algn="l"/>
              </a:tabLst>
            </a:pPr>
            <a:r>
              <a:rPr lang="en-GB" sz="1400">
                <a:solidFill>
                  <a:srgbClr val="00FFFF"/>
                </a:solidFill>
                <a:latin typeface="Consolas" pitchFamily="33" charset="0"/>
              </a:rPr>
              <a:t>float</a:t>
            </a:r>
            <a:r>
              <a:rPr lang="en-GB" sz="1400">
                <a:solidFill>
                  <a:srgbClr val="00FF00"/>
                </a:solidFill>
                <a:latin typeface="Consolas" pitchFamily="33" charset="0"/>
              </a:rPr>
              <a:t> </a:t>
            </a:r>
            <a:r>
              <a:rPr lang="en-GB" sz="1400">
                <a:solidFill>
                  <a:srgbClr val="02FF02"/>
                </a:solidFill>
                <a:latin typeface="Consolas" pitchFamily="33" charset="0"/>
              </a:rPr>
              <a:t>main</a:t>
            </a:r>
            <a:r>
              <a:rPr lang="en-GB" sz="1400">
                <a:solidFill>
                  <a:srgbClr val="FFFF00"/>
                </a:solidFill>
                <a:latin typeface="Consolas" pitchFamily="33" charset="0"/>
              </a:rPr>
              <a:t>(</a:t>
            </a:r>
            <a:r>
              <a:rPr lang="en-GB" sz="1400">
                <a:solidFill>
                  <a:srgbClr val="00FFFF"/>
                </a:solidFill>
                <a:latin typeface="Consolas" pitchFamily="33" charset="0"/>
              </a:rPr>
              <a:t>float2</a:t>
            </a:r>
            <a:r>
              <a:rPr lang="en-GB" sz="1400">
                <a:solidFill>
                  <a:srgbClr val="00FF00"/>
                </a:solidFill>
                <a:latin typeface="Consolas" pitchFamily="33" charset="0"/>
              </a:rPr>
              <a:t> </a:t>
            </a:r>
            <a:r>
              <a:rPr lang="en-GB" sz="1400">
                <a:solidFill>
                  <a:srgbClr val="02FF02"/>
                </a:solidFill>
                <a:latin typeface="Consolas" pitchFamily="33" charset="0"/>
              </a:rPr>
              <a:t>a</a:t>
            </a:r>
            <a:r>
              <a:rPr lang="en-GB" sz="1400">
                <a:solidFill>
                  <a:srgbClr val="00FF00"/>
                </a:solidFill>
                <a:latin typeface="Consolas" pitchFamily="33" charset="0"/>
              </a:rPr>
              <a:t> </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TEXCOORD</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SV_Target</a:t>
            </a:r>
          </a:p>
          <a:p>
            <a:pPr>
              <a:lnSpc>
                <a:spcPct val="100000"/>
              </a:lnSpc>
              <a:tabLst>
                <a:tab pos="723900" algn="l"/>
                <a:tab pos="1447800" algn="l"/>
                <a:tab pos="2171700" algn="l"/>
                <a:tab pos="2895600" algn="l"/>
                <a:tab pos="3619500" algn="l"/>
                <a:tab pos="4343400" algn="l"/>
              </a:tabLst>
            </a:pPr>
            <a:r>
              <a:rPr lang="en-GB" sz="1400">
                <a:solidFill>
                  <a:srgbClr val="FFFF00"/>
                </a:solidFill>
                <a:latin typeface="Consolas" pitchFamily="33" charset="0"/>
              </a:rPr>
              <a:t>{</a:t>
            </a:r>
          </a:p>
          <a:p>
            <a:pPr>
              <a:lnSpc>
                <a:spcPct val="100000"/>
              </a:lnSpc>
              <a:tabLst>
                <a:tab pos="723900" algn="l"/>
                <a:tab pos="1447800" algn="l"/>
                <a:tab pos="2171700" algn="l"/>
                <a:tab pos="2895600" algn="l"/>
                <a:tab pos="3619500" algn="l"/>
                <a:tab pos="4343400" algn="l"/>
              </a:tabLst>
            </a:pPr>
            <a:r>
              <a:rPr lang="en-GB" sz="1400">
                <a:solidFill>
                  <a:srgbClr val="00FF00"/>
                </a:solidFill>
                <a:latin typeface="Consolas" pitchFamily="33" charset="0"/>
              </a:rPr>
              <a:t>    </a:t>
            </a:r>
            <a:r>
              <a:rPr lang="en-GB" sz="1400">
                <a:solidFill>
                  <a:srgbClr val="00FFFF"/>
                </a:solidFill>
                <a:latin typeface="Consolas" pitchFamily="33" charset="0"/>
              </a:rPr>
              <a:t>return</a:t>
            </a:r>
            <a:r>
              <a:rPr lang="en-GB" sz="1400">
                <a:solidFill>
                  <a:srgbClr val="00FF00"/>
                </a:solidFill>
                <a:latin typeface="Consolas" pitchFamily="33" charset="0"/>
              </a:rPr>
              <a:t> </a:t>
            </a:r>
            <a:r>
              <a:rPr lang="en-GB" sz="1400">
                <a:solidFill>
                  <a:srgbClr val="FFFF00"/>
                </a:solidFill>
                <a:latin typeface="Consolas" pitchFamily="33" charset="0"/>
              </a:rPr>
              <a:t>-(</a:t>
            </a:r>
            <a:r>
              <a:rPr lang="en-GB" sz="1400">
                <a:solidFill>
                  <a:srgbClr val="02FF02"/>
                </a:solidFill>
                <a:latin typeface="Consolas" pitchFamily="33" charset="0"/>
              </a:rPr>
              <a:t>a</a:t>
            </a:r>
            <a:r>
              <a:rPr lang="en-GB" sz="1400">
                <a:solidFill>
                  <a:srgbClr val="FFFF00"/>
                </a:solidFill>
                <a:latin typeface="Consolas" pitchFamily="33" charset="0"/>
              </a:rPr>
              <a:t>.</a:t>
            </a:r>
            <a:r>
              <a:rPr lang="en-GB" sz="1400">
                <a:solidFill>
                  <a:srgbClr val="02FF02"/>
                </a:solidFill>
                <a:latin typeface="Consolas" pitchFamily="33" charset="0"/>
              </a:rPr>
              <a:t>x</a:t>
            </a:r>
            <a:r>
              <a:rPr lang="en-GB" sz="1400">
                <a:solidFill>
                  <a:srgbClr val="00FF00"/>
                </a:solidFill>
                <a:latin typeface="Consolas" pitchFamily="33" charset="0"/>
              </a:rPr>
              <a:t> </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a</a:t>
            </a:r>
            <a:r>
              <a:rPr lang="en-GB" sz="1400">
                <a:solidFill>
                  <a:srgbClr val="FFFF00"/>
                </a:solidFill>
                <a:latin typeface="Consolas" pitchFamily="33" charset="0"/>
              </a:rPr>
              <a:t>.</a:t>
            </a:r>
            <a:r>
              <a:rPr lang="en-GB" sz="1400">
                <a:solidFill>
                  <a:srgbClr val="02FF02"/>
                </a:solidFill>
                <a:latin typeface="Consolas" pitchFamily="33" charset="0"/>
              </a:rPr>
              <a:t>y</a:t>
            </a:r>
            <a:r>
              <a:rPr lang="en-GB" sz="1400">
                <a:solidFill>
                  <a:srgbClr val="FFFF00"/>
                </a:solidFill>
                <a:latin typeface="Consolas" pitchFamily="33" charset="0"/>
              </a:rPr>
              <a:t>);</a:t>
            </a:r>
          </a:p>
          <a:p>
            <a:pPr>
              <a:lnSpc>
                <a:spcPct val="100000"/>
              </a:lnSpc>
              <a:tabLst>
                <a:tab pos="723900" algn="l"/>
                <a:tab pos="1447800" algn="l"/>
                <a:tab pos="2171700" algn="l"/>
                <a:tab pos="2895600" algn="l"/>
                <a:tab pos="3619500" algn="l"/>
                <a:tab pos="4343400" algn="l"/>
              </a:tabLst>
            </a:pPr>
            <a:r>
              <a:rPr lang="en-GB" sz="1400">
                <a:solidFill>
                  <a:srgbClr val="FFFF00"/>
                </a:solidFill>
                <a:latin typeface="Consolas" pitchFamily="33" charset="0"/>
              </a:rPr>
              <a:t>}</a:t>
            </a:r>
          </a:p>
        </p:txBody>
      </p:sp>
      <p:sp>
        <p:nvSpPr>
          <p:cNvPr id="25604" name="Text Box 4"/>
          <p:cNvSpPr txBox="1">
            <a:spLocks noChangeArrowheads="1"/>
          </p:cNvSpPr>
          <p:nvPr/>
        </p:nvSpPr>
        <p:spPr bwMode="auto">
          <a:xfrm>
            <a:off x="5580063" y="3995738"/>
            <a:ext cx="4679950" cy="576262"/>
          </a:xfrm>
          <a:prstGeom prst="rect">
            <a:avLst/>
          </a:prstGeom>
          <a:solidFill>
            <a:srgbClr val="000000"/>
          </a:solidFill>
          <a:ln w="9360" cap="flat">
            <a:solidFill>
              <a:srgbClr val="999999"/>
            </a:solidFill>
            <a:round/>
            <a:headEnd/>
            <a:tailEnd/>
          </a:ln>
          <a:effectLst/>
        </p:spPr>
        <p:txBody>
          <a:bodyPr lIns="90000" tIns="56520" rIns="90000" bIns="45000"/>
          <a:lstStyle/>
          <a:p>
            <a:pPr>
              <a:lnSpc>
                <a:spcPct val="100000"/>
              </a:lnSpc>
              <a:tabLst>
                <a:tab pos="723900" algn="l"/>
                <a:tab pos="1447800" algn="l"/>
                <a:tab pos="2171700" algn="l"/>
                <a:tab pos="2895600" algn="l"/>
                <a:tab pos="3619500" algn="l"/>
                <a:tab pos="4343400" algn="l"/>
              </a:tabLst>
            </a:pPr>
            <a:r>
              <a:rPr lang="en-GB" sz="1400">
                <a:solidFill>
                  <a:srgbClr val="FFFFFF"/>
                </a:solidFill>
                <a:latin typeface="Consolas" pitchFamily="33" charset="0"/>
              </a:rPr>
              <a:t>0</a:t>
            </a:r>
            <a:r>
              <a:rPr lang="en-GB" sz="1400">
                <a:solidFill>
                  <a:srgbClr val="00FF00"/>
                </a:solidFill>
                <a:latin typeface="Consolas" pitchFamily="33" charset="0"/>
              </a:rPr>
              <a:t>  </a:t>
            </a:r>
            <a:r>
              <a:rPr lang="en-GB" sz="1400">
                <a:solidFill>
                  <a:srgbClr val="02FF02"/>
                </a:solidFill>
                <a:latin typeface="Consolas" pitchFamily="33" charset="0"/>
              </a:rPr>
              <a:t>y</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MUL_e</a:t>
            </a:r>
            <a:r>
              <a:rPr lang="en-GB" sz="1400">
                <a:solidFill>
                  <a:srgbClr val="00FF00"/>
                </a:solidFill>
                <a:latin typeface="Consolas" pitchFamily="33" charset="0"/>
              </a:rPr>
              <a:t>       </a:t>
            </a:r>
            <a:r>
              <a:rPr lang="en-GB" sz="1400">
                <a:solidFill>
                  <a:srgbClr val="02FF02"/>
                </a:solidFill>
                <a:latin typeface="Consolas" pitchFamily="33" charset="0"/>
              </a:rPr>
              <a:t>____</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2FF02"/>
                </a:solidFill>
                <a:latin typeface="Consolas" pitchFamily="33" charset="0"/>
              </a:rPr>
              <a:t>x</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2FF02"/>
                </a:solidFill>
                <a:latin typeface="Consolas" pitchFamily="33" charset="0"/>
              </a:rPr>
              <a:t>y</a:t>
            </a:r>
          </a:p>
          <a:p>
            <a:pPr>
              <a:lnSpc>
                <a:spcPct val="100000"/>
              </a:lnSpc>
              <a:tabLst>
                <a:tab pos="723900" algn="l"/>
                <a:tab pos="1447800" algn="l"/>
                <a:tab pos="2171700" algn="l"/>
                <a:tab pos="2895600" algn="l"/>
                <a:tab pos="3619500" algn="l"/>
                <a:tab pos="4343400" algn="l"/>
              </a:tabLst>
            </a:pPr>
            <a:r>
              <a:rPr lang="en-GB" sz="1400">
                <a:solidFill>
                  <a:srgbClr val="FFFFFF"/>
                </a:solidFill>
                <a:latin typeface="Consolas" pitchFamily="33" charset="0"/>
              </a:rPr>
              <a:t>1</a:t>
            </a:r>
            <a:r>
              <a:rPr lang="en-GB" sz="1400">
                <a:solidFill>
                  <a:srgbClr val="00FF00"/>
                </a:solidFill>
                <a:latin typeface="Consolas" pitchFamily="33" charset="0"/>
              </a:rPr>
              <a:t>  </a:t>
            </a:r>
            <a:r>
              <a:rPr lang="en-GB" sz="1400">
                <a:solidFill>
                  <a:srgbClr val="02FF02"/>
                </a:solidFill>
                <a:latin typeface="Consolas" pitchFamily="33" charset="0"/>
              </a:rPr>
              <a:t>x</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MOV</a:t>
            </a:r>
            <a:r>
              <a:rPr lang="en-GB" sz="1400">
                <a:solidFill>
                  <a:srgbClr val="00FF00"/>
                </a:solidFill>
                <a:latin typeface="Consolas" pitchFamily="33" charset="0"/>
              </a:rPr>
              <a:t>         </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2FF02"/>
                </a:solidFill>
                <a:latin typeface="Consolas" pitchFamily="33" charset="0"/>
              </a:rPr>
              <a:t>x</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FFFF00"/>
                </a:solidFill>
                <a:latin typeface="Consolas" pitchFamily="33" charset="0"/>
              </a:rPr>
              <a:t>-</a:t>
            </a:r>
            <a:r>
              <a:rPr lang="en-GB" sz="1400">
                <a:solidFill>
                  <a:srgbClr val="02FF02"/>
                </a:solidFill>
                <a:latin typeface="Consolas" pitchFamily="33" charset="0"/>
              </a:rPr>
              <a:t>PV0</a:t>
            </a:r>
            <a:r>
              <a:rPr lang="en-GB" sz="1400">
                <a:solidFill>
                  <a:srgbClr val="FFFF00"/>
                </a:solidFill>
                <a:latin typeface="Consolas" pitchFamily="33" charset="0"/>
              </a:rPr>
              <a:t>.</a:t>
            </a:r>
            <a:r>
              <a:rPr lang="en-GB" sz="1400">
                <a:solidFill>
                  <a:srgbClr val="02FF02"/>
                </a:solidFill>
                <a:latin typeface="Consolas" pitchFamily="33" charset="0"/>
              </a:rPr>
              <a:t>y</a:t>
            </a:r>
          </a:p>
        </p:txBody>
      </p:sp>
      <p:sp>
        <p:nvSpPr>
          <p:cNvPr id="25605" name="Text Box 5"/>
          <p:cNvSpPr txBox="1">
            <a:spLocks noChangeArrowheads="1"/>
          </p:cNvSpPr>
          <p:nvPr/>
        </p:nvSpPr>
        <p:spPr bwMode="auto">
          <a:xfrm>
            <a:off x="720725" y="2916238"/>
            <a:ext cx="4679950" cy="990600"/>
          </a:xfrm>
          <a:prstGeom prst="rect">
            <a:avLst/>
          </a:prstGeom>
          <a:solidFill>
            <a:srgbClr val="000000"/>
          </a:solidFill>
          <a:ln w="9360" cap="flat">
            <a:solidFill>
              <a:srgbClr val="999999"/>
            </a:solidFill>
            <a:round/>
            <a:headEnd/>
            <a:tailEnd/>
          </a:ln>
          <a:effectLst/>
        </p:spPr>
        <p:txBody>
          <a:bodyPr lIns="90000" tIns="56520" rIns="90000" bIns="45000"/>
          <a:lstStyle/>
          <a:p>
            <a:pPr>
              <a:lnSpc>
                <a:spcPct val="100000"/>
              </a:lnSpc>
              <a:tabLst>
                <a:tab pos="723900" algn="l"/>
                <a:tab pos="1447800" algn="l"/>
                <a:tab pos="2171700" algn="l"/>
                <a:tab pos="2895600" algn="l"/>
                <a:tab pos="3619500" algn="l"/>
                <a:tab pos="4343400" algn="l"/>
              </a:tabLst>
            </a:pPr>
            <a:r>
              <a:rPr lang="en-GB" sz="1400">
                <a:solidFill>
                  <a:srgbClr val="00FFFF"/>
                </a:solidFill>
                <a:latin typeface="Consolas" pitchFamily="33" charset="0"/>
              </a:rPr>
              <a:t>float</a:t>
            </a:r>
            <a:r>
              <a:rPr lang="en-GB" sz="1400">
                <a:solidFill>
                  <a:srgbClr val="00FF00"/>
                </a:solidFill>
                <a:latin typeface="Consolas" pitchFamily="33" charset="0"/>
              </a:rPr>
              <a:t> </a:t>
            </a:r>
            <a:r>
              <a:rPr lang="en-GB" sz="1400">
                <a:solidFill>
                  <a:srgbClr val="02FF02"/>
                </a:solidFill>
                <a:latin typeface="Consolas" pitchFamily="33" charset="0"/>
              </a:rPr>
              <a:t>main</a:t>
            </a:r>
            <a:r>
              <a:rPr lang="en-GB" sz="1400">
                <a:solidFill>
                  <a:srgbClr val="FFFF00"/>
                </a:solidFill>
                <a:latin typeface="Consolas" pitchFamily="33" charset="0"/>
              </a:rPr>
              <a:t>(</a:t>
            </a:r>
            <a:r>
              <a:rPr lang="en-GB" sz="1400">
                <a:solidFill>
                  <a:srgbClr val="00FFFF"/>
                </a:solidFill>
                <a:latin typeface="Consolas" pitchFamily="33" charset="0"/>
              </a:rPr>
              <a:t>float2</a:t>
            </a:r>
            <a:r>
              <a:rPr lang="en-GB" sz="1400">
                <a:solidFill>
                  <a:srgbClr val="00FF00"/>
                </a:solidFill>
                <a:latin typeface="Consolas" pitchFamily="33" charset="0"/>
              </a:rPr>
              <a:t> </a:t>
            </a:r>
            <a:r>
              <a:rPr lang="en-GB" sz="1400">
                <a:solidFill>
                  <a:srgbClr val="02FF02"/>
                </a:solidFill>
                <a:latin typeface="Consolas" pitchFamily="33" charset="0"/>
              </a:rPr>
              <a:t>a</a:t>
            </a:r>
            <a:r>
              <a:rPr lang="en-GB" sz="1400">
                <a:solidFill>
                  <a:srgbClr val="00FF00"/>
                </a:solidFill>
                <a:latin typeface="Consolas" pitchFamily="33" charset="0"/>
              </a:rPr>
              <a:t> </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TEXCOORD</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SV_Target</a:t>
            </a:r>
          </a:p>
          <a:p>
            <a:pPr>
              <a:lnSpc>
                <a:spcPct val="100000"/>
              </a:lnSpc>
              <a:tabLst>
                <a:tab pos="723900" algn="l"/>
                <a:tab pos="1447800" algn="l"/>
                <a:tab pos="2171700" algn="l"/>
                <a:tab pos="2895600" algn="l"/>
                <a:tab pos="3619500" algn="l"/>
                <a:tab pos="4343400" algn="l"/>
              </a:tabLst>
            </a:pPr>
            <a:r>
              <a:rPr lang="en-GB" sz="1400">
                <a:solidFill>
                  <a:srgbClr val="FFFF00"/>
                </a:solidFill>
                <a:latin typeface="Consolas" pitchFamily="33" charset="0"/>
              </a:rPr>
              <a:t>{</a:t>
            </a:r>
          </a:p>
          <a:p>
            <a:pPr>
              <a:lnSpc>
                <a:spcPct val="100000"/>
              </a:lnSpc>
              <a:tabLst>
                <a:tab pos="723900" algn="l"/>
                <a:tab pos="1447800" algn="l"/>
                <a:tab pos="2171700" algn="l"/>
                <a:tab pos="2895600" algn="l"/>
                <a:tab pos="3619500" algn="l"/>
                <a:tab pos="4343400" algn="l"/>
              </a:tabLst>
            </a:pPr>
            <a:r>
              <a:rPr lang="en-GB" sz="1400">
                <a:solidFill>
                  <a:srgbClr val="00FF00"/>
                </a:solidFill>
                <a:latin typeface="Consolas" pitchFamily="33" charset="0"/>
              </a:rPr>
              <a:t>    </a:t>
            </a:r>
            <a:r>
              <a:rPr lang="en-GB" sz="1400">
                <a:solidFill>
                  <a:srgbClr val="00FFFF"/>
                </a:solidFill>
                <a:latin typeface="Consolas" pitchFamily="33" charset="0"/>
              </a:rPr>
              <a:t>return</a:t>
            </a:r>
            <a:r>
              <a:rPr lang="en-GB" sz="1400">
                <a:solidFill>
                  <a:srgbClr val="00FF00"/>
                </a:solidFill>
                <a:latin typeface="Consolas" pitchFamily="33" charset="0"/>
              </a:rPr>
              <a:t> </a:t>
            </a:r>
            <a:r>
              <a:rPr lang="en-GB" sz="1400">
                <a:solidFill>
                  <a:srgbClr val="FFFF00"/>
                </a:solidFill>
                <a:latin typeface="Consolas" pitchFamily="33" charset="0"/>
              </a:rPr>
              <a:t>-</a:t>
            </a:r>
            <a:r>
              <a:rPr lang="en-GB" sz="1400">
                <a:solidFill>
                  <a:srgbClr val="02FF02"/>
                </a:solidFill>
                <a:latin typeface="Consolas" pitchFamily="33" charset="0"/>
              </a:rPr>
              <a:t>a</a:t>
            </a:r>
            <a:r>
              <a:rPr lang="en-GB" sz="1400">
                <a:solidFill>
                  <a:srgbClr val="FFFF00"/>
                </a:solidFill>
                <a:latin typeface="Consolas" pitchFamily="33" charset="0"/>
              </a:rPr>
              <a:t>.</a:t>
            </a:r>
            <a:r>
              <a:rPr lang="en-GB" sz="1400">
                <a:solidFill>
                  <a:srgbClr val="02FF02"/>
                </a:solidFill>
                <a:latin typeface="Consolas" pitchFamily="33" charset="0"/>
              </a:rPr>
              <a:t>x</a:t>
            </a:r>
            <a:r>
              <a:rPr lang="en-GB" sz="1400">
                <a:solidFill>
                  <a:srgbClr val="00FF00"/>
                </a:solidFill>
                <a:latin typeface="Consolas" pitchFamily="33" charset="0"/>
              </a:rPr>
              <a:t> </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a</a:t>
            </a:r>
            <a:r>
              <a:rPr lang="en-GB" sz="1400">
                <a:solidFill>
                  <a:srgbClr val="FFFF00"/>
                </a:solidFill>
                <a:latin typeface="Consolas" pitchFamily="33" charset="0"/>
              </a:rPr>
              <a:t>.</a:t>
            </a:r>
            <a:r>
              <a:rPr lang="en-GB" sz="1400">
                <a:solidFill>
                  <a:srgbClr val="02FF02"/>
                </a:solidFill>
                <a:latin typeface="Consolas" pitchFamily="33" charset="0"/>
              </a:rPr>
              <a:t>y</a:t>
            </a:r>
            <a:r>
              <a:rPr lang="en-GB" sz="1400">
                <a:solidFill>
                  <a:srgbClr val="FFFF00"/>
                </a:solidFill>
                <a:latin typeface="Consolas" pitchFamily="33" charset="0"/>
              </a:rPr>
              <a:t>;</a:t>
            </a:r>
          </a:p>
          <a:p>
            <a:pPr>
              <a:lnSpc>
                <a:spcPct val="100000"/>
              </a:lnSpc>
              <a:tabLst>
                <a:tab pos="723900" algn="l"/>
                <a:tab pos="1447800" algn="l"/>
                <a:tab pos="2171700" algn="l"/>
                <a:tab pos="2895600" algn="l"/>
                <a:tab pos="3619500" algn="l"/>
                <a:tab pos="4343400" algn="l"/>
              </a:tabLst>
            </a:pPr>
            <a:r>
              <a:rPr lang="en-GB" sz="1400">
                <a:solidFill>
                  <a:srgbClr val="FFFF00"/>
                </a:solidFill>
                <a:latin typeface="Consolas" pitchFamily="33" charset="0"/>
              </a:rPr>
              <a:t>}</a:t>
            </a:r>
          </a:p>
        </p:txBody>
      </p:sp>
      <p:sp>
        <p:nvSpPr>
          <p:cNvPr id="25606" name="Text Box 6"/>
          <p:cNvSpPr txBox="1">
            <a:spLocks noChangeArrowheads="1"/>
          </p:cNvSpPr>
          <p:nvPr/>
        </p:nvSpPr>
        <p:spPr bwMode="auto">
          <a:xfrm>
            <a:off x="720725" y="3995738"/>
            <a:ext cx="4679950" cy="576262"/>
          </a:xfrm>
          <a:prstGeom prst="rect">
            <a:avLst/>
          </a:prstGeom>
          <a:solidFill>
            <a:srgbClr val="000000"/>
          </a:solidFill>
          <a:ln w="9360" cap="flat">
            <a:solidFill>
              <a:srgbClr val="999999"/>
            </a:solidFill>
            <a:round/>
            <a:headEnd/>
            <a:tailEnd/>
          </a:ln>
          <a:effectLst/>
        </p:spPr>
        <p:txBody>
          <a:bodyPr lIns="90000" tIns="56520" rIns="90000" bIns="45000"/>
          <a:lstStyle/>
          <a:p>
            <a:pPr>
              <a:lnSpc>
                <a:spcPct val="100000"/>
              </a:lnSpc>
              <a:tabLst>
                <a:tab pos="723900" algn="l"/>
                <a:tab pos="1447800" algn="l"/>
                <a:tab pos="2171700" algn="l"/>
                <a:tab pos="2895600" algn="l"/>
                <a:tab pos="3619500" algn="l"/>
                <a:tab pos="4343400" algn="l"/>
              </a:tabLst>
            </a:pPr>
            <a:r>
              <a:rPr lang="en-GB" sz="1400">
                <a:solidFill>
                  <a:srgbClr val="FFFFFF"/>
                </a:solidFill>
                <a:latin typeface="Consolas" pitchFamily="33" charset="0"/>
              </a:rPr>
              <a:t>0</a:t>
            </a:r>
            <a:r>
              <a:rPr lang="en-GB" sz="1400">
                <a:solidFill>
                  <a:srgbClr val="00FF00"/>
                </a:solidFill>
                <a:latin typeface="Consolas" pitchFamily="33" charset="0"/>
              </a:rPr>
              <a:t>  </a:t>
            </a:r>
            <a:r>
              <a:rPr lang="en-GB" sz="1400">
                <a:solidFill>
                  <a:srgbClr val="02FF02"/>
                </a:solidFill>
                <a:latin typeface="Consolas" pitchFamily="33" charset="0"/>
              </a:rPr>
              <a:t>x</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MUL_e</a:t>
            </a:r>
            <a:r>
              <a:rPr lang="en-GB" sz="1400">
                <a:solidFill>
                  <a:srgbClr val="00FF00"/>
                </a:solidFill>
                <a:latin typeface="Consolas" pitchFamily="33" charset="0"/>
              </a:rPr>
              <a:t>       </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2FF02"/>
                </a:solidFill>
                <a:latin typeface="Consolas" pitchFamily="33" charset="0"/>
              </a:rPr>
              <a:t>x</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FFFF00"/>
                </a:solidFill>
                <a:latin typeface="Consolas" pitchFamily="33" charset="0"/>
              </a:rPr>
              <a:t>-</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2FF02"/>
                </a:solidFill>
                <a:latin typeface="Consolas" pitchFamily="33" charset="0"/>
              </a:rPr>
              <a:t>x</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2FF02"/>
                </a:solidFill>
                <a:latin typeface="Consolas" pitchFamily="33" charset="0"/>
              </a:rPr>
              <a:t>y</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p:cNvSpPr>
            <a:spLocks noGrp="1" noChangeArrowheads="1"/>
          </p:cNvSpPr>
          <p:nvPr>
            <p:ph type="title"/>
          </p:nvPr>
        </p:nvSpPr>
        <p:spPr>
          <a:xfrm>
            <a:off x="576263" y="617538"/>
            <a:ext cx="10367962" cy="641350"/>
          </a:xfrm>
          <a:ln/>
        </p:spPr>
        <p:txBody>
          <a:bodyPr tIns="33516"/>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Modifiers</a:t>
            </a:r>
          </a:p>
        </p:txBody>
      </p:sp>
      <p:sp>
        <p:nvSpPr>
          <p:cNvPr id="26626" name="Rectangle 2"/>
          <p:cNvSpPr>
            <a:spLocks noGrp="1" noChangeArrowheads="1"/>
          </p:cNvSpPr>
          <p:nvPr>
            <p:ph type="body" idx="1"/>
          </p:nvPr>
        </p:nvSpPr>
        <p:spPr>
          <a:xfrm>
            <a:off x="576263" y="1223963"/>
            <a:ext cx="10367962" cy="5040312"/>
          </a:xfrm>
          <a:ln/>
        </p:spPr>
        <p:txBody>
          <a:bodyPr/>
          <a:lstStyle/>
          <a:p>
            <a:pPr marL="431800" indent="-32385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Free unless their use forces a MOV</a:t>
            </a:r>
          </a:p>
          <a:p>
            <a:pPr marL="863600" lvl="1" indent="-32385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abs/neg are on input</a:t>
            </a:r>
          </a:p>
          <a:p>
            <a:pPr marL="863600" lvl="1" indent="-32385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saturate is on output</a:t>
            </a:r>
          </a:p>
          <a:p>
            <a:pPr marL="431800" indent="-323850">
              <a:buSzPct val="45000"/>
              <a:buFont typeface="Segoe UI"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endParaRPr lang="en-GB"/>
          </a:p>
        </p:txBody>
      </p:sp>
      <p:sp>
        <p:nvSpPr>
          <p:cNvPr id="26627" name="Text Box 3"/>
          <p:cNvSpPr txBox="1">
            <a:spLocks noChangeArrowheads="1"/>
          </p:cNvSpPr>
          <p:nvPr/>
        </p:nvSpPr>
        <p:spPr bwMode="auto">
          <a:xfrm>
            <a:off x="5580063" y="2916238"/>
            <a:ext cx="4679950" cy="989012"/>
          </a:xfrm>
          <a:prstGeom prst="rect">
            <a:avLst/>
          </a:prstGeom>
          <a:solidFill>
            <a:srgbClr val="000000"/>
          </a:solidFill>
          <a:ln w="9360" cap="flat">
            <a:solidFill>
              <a:srgbClr val="999999"/>
            </a:solidFill>
            <a:round/>
            <a:headEnd/>
            <a:tailEnd/>
          </a:ln>
          <a:effectLst/>
        </p:spPr>
        <p:txBody>
          <a:bodyPr lIns="90000" tIns="56520" rIns="90000" bIns="45000"/>
          <a:lstStyle/>
          <a:p>
            <a:pPr>
              <a:lnSpc>
                <a:spcPct val="100000"/>
              </a:lnSpc>
              <a:tabLst>
                <a:tab pos="723900" algn="l"/>
                <a:tab pos="1447800" algn="l"/>
                <a:tab pos="2171700" algn="l"/>
                <a:tab pos="2895600" algn="l"/>
                <a:tab pos="3619500" algn="l"/>
                <a:tab pos="4343400" algn="l"/>
              </a:tabLst>
            </a:pPr>
            <a:r>
              <a:rPr lang="en-GB" sz="1400">
                <a:solidFill>
                  <a:srgbClr val="00FFFF"/>
                </a:solidFill>
                <a:latin typeface="Consolas" pitchFamily="33" charset="0"/>
              </a:rPr>
              <a:t>float</a:t>
            </a:r>
            <a:r>
              <a:rPr lang="en-GB" sz="1400">
                <a:solidFill>
                  <a:srgbClr val="00FF00"/>
                </a:solidFill>
                <a:latin typeface="Consolas" pitchFamily="33" charset="0"/>
              </a:rPr>
              <a:t> </a:t>
            </a:r>
            <a:r>
              <a:rPr lang="en-GB" sz="1400">
                <a:solidFill>
                  <a:srgbClr val="02FF02"/>
                </a:solidFill>
                <a:latin typeface="Consolas" pitchFamily="33" charset="0"/>
              </a:rPr>
              <a:t>main</a:t>
            </a:r>
            <a:r>
              <a:rPr lang="en-GB" sz="1400">
                <a:solidFill>
                  <a:srgbClr val="FFFF00"/>
                </a:solidFill>
                <a:latin typeface="Consolas" pitchFamily="33" charset="0"/>
              </a:rPr>
              <a:t>(</a:t>
            </a:r>
            <a:r>
              <a:rPr lang="en-GB" sz="1400">
                <a:solidFill>
                  <a:srgbClr val="00FFFF"/>
                </a:solidFill>
                <a:latin typeface="Consolas" pitchFamily="33" charset="0"/>
              </a:rPr>
              <a:t>float</a:t>
            </a:r>
            <a:r>
              <a:rPr lang="en-GB" sz="1400">
                <a:solidFill>
                  <a:srgbClr val="00FF00"/>
                </a:solidFill>
                <a:latin typeface="Consolas" pitchFamily="33" charset="0"/>
              </a:rPr>
              <a:t> </a:t>
            </a:r>
            <a:r>
              <a:rPr lang="en-GB" sz="1400">
                <a:solidFill>
                  <a:srgbClr val="02FF02"/>
                </a:solidFill>
                <a:latin typeface="Consolas" pitchFamily="33" charset="0"/>
              </a:rPr>
              <a:t>a</a:t>
            </a:r>
            <a:r>
              <a:rPr lang="en-GB" sz="1400">
                <a:solidFill>
                  <a:srgbClr val="00FF00"/>
                </a:solidFill>
                <a:latin typeface="Consolas" pitchFamily="33" charset="0"/>
              </a:rPr>
              <a:t> </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TEXCOORD</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SV_Target</a:t>
            </a:r>
          </a:p>
          <a:p>
            <a:pPr>
              <a:lnSpc>
                <a:spcPct val="100000"/>
              </a:lnSpc>
              <a:tabLst>
                <a:tab pos="723900" algn="l"/>
                <a:tab pos="1447800" algn="l"/>
                <a:tab pos="2171700" algn="l"/>
                <a:tab pos="2895600" algn="l"/>
                <a:tab pos="3619500" algn="l"/>
                <a:tab pos="4343400" algn="l"/>
              </a:tabLst>
            </a:pPr>
            <a:r>
              <a:rPr lang="en-GB" sz="1400">
                <a:solidFill>
                  <a:srgbClr val="FFFF00"/>
                </a:solidFill>
                <a:latin typeface="Consolas" pitchFamily="33" charset="0"/>
              </a:rPr>
              <a:t>{</a:t>
            </a:r>
          </a:p>
          <a:p>
            <a:pPr>
              <a:lnSpc>
                <a:spcPct val="100000"/>
              </a:lnSpc>
              <a:tabLst>
                <a:tab pos="723900" algn="l"/>
                <a:tab pos="1447800" algn="l"/>
                <a:tab pos="2171700" algn="l"/>
                <a:tab pos="2895600" algn="l"/>
                <a:tab pos="3619500" algn="l"/>
                <a:tab pos="4343400" algn="l"/>
              </a:tabLst>
            </a:pPr>
            <a:r>
              <a:rPr lang="en-GB" sz="1400">
                <a:solidFill>
                  <a:srgbClr val="00FF00"/>
                </a:solidFill>
                <a:latin typeface="Consolas" pitchFamily="33" charset="0"/>
              </a:rPr>
              <a:t>    </a:t>
            </a:r>
            <a:r>
              <a:rPr lang="en-GB" sz="1400">
                <a:solidFill>
                  <a:srgbClr val="00FFFF"/>
                </a:solidFill>
                <a:latin typeface="Consolas" pitchFamily="33" charset="0"/>
              </a:rPr>
              <a:t>return</a:t>
            </a:r>
            <a:r>
              <a:rPr lang="en-GB" sz="1400">
                <a:solidFill>
                  <a:srgbClr val="00FF00"/>
                </a:solidFill>
                <a:latin typeface="Consolas" pitchFamily="33" charset="0"/>
              </a:rPr>
              <a:t> </a:t>
            </a:r>
            <a:r>
              <a:rPr lang="en-GB" sz="1400">
                <a:solidFill>
                  <a:srgbClr val="02FF02"/>
                </a:solidFill>
                <a:latin typeface="Consolas" pitchFamily="33" charset="0"/>
              </a:rPr>
              <a:t>saturate</a:t>
            </a:r>
            <a:r>
              <a:rPr lang="en-GB" sz="1400">
                <a:solidFill>
                  <a:srgbClr val="FFFF00"/>
                </a:solidFill>
                <a:latin typeface="Consolas" pitchFamily="33" charset="0"/>
              </a:rPr>
              <a:t>(</a:t>
            </a:r>
            <a:r>
              <a:rPr lang="en-GB" sz="1400">
                <a:solidFill>
                  <a:srgbClr val="FFFFFF"/>
                </a:solidFill>
                <a:latin typeface="Consolas" pitchFamily="33" charset="0"/>
              </a:rPr>
              <a:t>1.0f</a:t>
            </a:r>
            <a:r>
              <a:rPr lang="en-GB" sz="1400">
                <a:solidFill>
                  <a:srgbClr val="00FF00"/>
                </a:solidFill>
                <a:latin typeface="Consolas" pitchFamily="33" charset="0"/>
              </a:rPr>
              <a:t> </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a</a:t>
            </a:r>
            <a:r>
              <a:rPr lang="en-GB" sz="1400">
                <a:solidFill>
                  <a:srgbClr val="FFFF00"/>
                </a:solidFill>
                <a:latin typeface="Consolas" pitchFamily="33" charset="0"/>
              </a:rPr>
              <a:t>);</a:t>
            </a:r>
          </a:p>
          <a:p>
            <a:pPr>
              <a:lnSpc>
                <a:spcPct val="100000"/>
              </a:lnSpc>
              <a:tabLst>
                <a:tab pos="723900" algn="l"/>
                <a:tab pos="1447800" algn="l"/>
                <a:tab pos="2171700" algn="l"/>
                <a:tab pos="2895600" algn="l"/>
                <a:tab pos="3619500" algn="l"/>
                <a:tab pos="4343400" algn="l"/>
              </a:tabLst>
            </a:pPr>
            <a:r>
              <a:rPr lang="en-GB" sz="1400">
                <a:solidFill>
                  <a:srgbClr val="FFFF00"/>
                </a:solidFill>
                <a:latin typeface="Consolas" pitchFamily="33" charset="0"/>
              </a:rPr>
              <a:t>}</a:t>
            </a:r>
          </a:p>
        </p:txBody>
      </p:sp>
      <p:sp>
        <p:nvSpPr>
          <p:cNvPr id="26628" name="Text Box 4"/>
          <p:cNvSpPr txBox="1">
            <a:spLocks noChangeArrowheads="1"/>
          </p:cNvSpPr>
          <p:nvPr/>
        </p:nvSpPr>
        <p:spPr bwMode="auto">
          <a:xfrm>
            <a:off x="5580063" y="3995738"/>
            <a:ext cx="4679950" cy="576262"/>
          </a:xfrm>
          <a:prstGeom prst="rect">
            <a:avLst/>
          </a:prstGeom>
          <a:solidFill>
            <a:srgbClr val="000000"/>
          </a:solidFill>
          <a:ln w="9360" cap="flat">
            <a:solidFill>
              <a:srgbClr val="999999"/>
            </a:solidFill>
            <a:round/>
            <a:headEnd/>
            <a:tailEnd/>
          </a:ln>
          <a:effectLst/>
        </p:spPr>
        <p:txBody>
          <a:bodyPr lIns="90000" tIns="56520" rIns="90000" bIns="45000"/>
          <a:lstStyle/>
          <a:p>
            <a:pPr>
              <a:lnSpc>
                <a:spcPct val="100000"/>
              </a:lnSpc>
              <a:tabLst>
                <a:tab pos="723900" algn="l"/>
                <a:tab pos="1447800" algn="l"/>
                <a:tab pos="2171700" algn="l"/>
                <a:tab pos="2895600" algn="l"/>
                <a:tab pos="3619500" algn="l"/>
                <a:tab pos="4343400" algn="l"/>
              </a:tabLst>
            </a:pPr>
            <a:r>
              <a:rPr lang="en-GB" sz="1400">
                <a:solidFill>
                  <a:srgbClr val="FFFFFF"/>
                </a:solidFill>
                <a:latin typeface="Consolas" pitchFamily="33" charset="0"/>
              </a:rPr>
              <a:t>0</a:t>
            </a:r>
            <a:r>
              <a:rPr lang="en-GB" sz="1400">
                <a:solidFill>
                  <a:srgbClr val="00FF00"/>
                </a:solidFill>
                <a:latin typeface="Consolas" pitchFamily="33" charset="0"/>
              </a:rPr>
              <a:t>  </a:t>
            </a:r>
            <a:r>
              <a:rPr lang="en-GB" sz="1400">
                <a:solidFill>
                  <a:srgbClr val="02FF02"/>
                </a:solidFill>
                <a:latin typeface="Consolas" pitchFamily="33" charset="0"/>
              </a:rPr>
              <a:t>x</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ADD</a:t>
            </a:r>
            <a:r>
              <a:rPr lang="en-GB" sz="1400">
                <a:solidFill>
                  <a:srgbClr val="00FF00"/>
                </a:solidFill>
                <a:latin typeface="Consolas" pitchFamily="33" charset="0"/>
              </a:rPr>
              <a:t>        </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2FF02"/>
                </a:solidFill>
                <a:latin typeface="Consolas" pitchFamily="33" charset="0"/>
              </a:rPr>
              <a:t>x</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FFFF00"/>
                </a:solidFill>
                <a:latin typeface="Consolas" pitchFamily="33" charset="0"/>
              </a:rPr>
              <a:t>-</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2FF02"/>
                </a:solidFill>
                <a:latin typeface="Consolas" pitchFamily="33" charset="0"/>
              </a:rPr>
              <a:t>x</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FFFFFF"/>
                </a:solidFill>
                <a:latin typeface="Consolas" pitchFamily="33" charset="0"/>
              </a:rPr>
              <a:t>1.0f</a:t>
            </a:r>
            <a:r>
              <a:rPr lang="en-GB" sz="1400">
                <a:solidFill>
                  <a:srgbClr val="00FF00"/>
                </a:solidFill>
                <a:latin typeface="Consolas" pitchFamily="33" charset="0"/>
              </a:rPr>
              <a:t>   </a:t>
            </a:r>
            <a:r>
              <a:rPr lang="en-GB" sz="1400">
                <a:solidFill>
                  <a:srgbClr val="02FF02"/>
                </a:solidFill>
                <a:latin typeface="Consolas" pitchFamily="33" charset="0"/>
              </a:rPr>
              <a:t>CLAMP</a:t>
            </a:r>
          </a:p>
        </p:txBody>
      </p:sp>
      <p:sp>
        <p:nvSpPr>
          <p:cNvPr id="26629" name="Text Box 5"/>
          <p:cNvSpPr txBox="1">
            <a:spLocks noChangeArrowheads="1"/>
          </p:cNvSpPr>
          <p:nvPr/>
        </p:nvSpPr>
        <p:spPr bwMode="auto">
          <a:xfrm>
            <a:off x="720725" y="2916238"/>
            <a:ext cx="4679950" cy="990600"/>
          </a:xfrm>
          <a:prstGeom prst="rect">
            <a:avLst/>
          </a:prstGeom>
          <a:solidFill>
            <a:srgbClr val="000000"/>
          </a:solidFill>
          <a:ln w="9360" cap="flat">
            <a:solidFill>
              <a:srgbClr val="999999"/>
            </a:solidFill>
            <a:round/>
            <a:headEnd/>
            <a:tailEnd/>
          </a:ln>
          <a:effectLst/>
        </p:spPr>
        <p:txBody>
          <a:bodyPr lIns="90000" tIns="56520" rIns="90000" bIns="45000"/>
          <a:lstStyle/>
          <a:p>
            <a:pPr>
              <a:lnSpc>
                <a:spcPct val="100000"/>
              </a:lnSpc>
              <a:tabLst>
                <a:tab pos="723900" algn="l"/>
                <a:tab pos="1447800" algn="l"/>
                <a:tab pos="2171700" algn="l"/>
                <a:tab pos="2895600" algn="l"/>
                <a:tab pos="3619500" algn="l"/>
                <a:tab pos="4343400" algn="l"/>
              </a:tabLst>
            </a:pPr>
            <a:r>
              <a:rPr lang="en-GB" sz="1400">
                <a:solidFill>
                  <a:srgbClr val="00FFFF"/>
                </a:solidFill>
                <a:latin typeface="Consolas" pitchFamily="33" charset="0"/>
              </a:rPr>
              <a:t>float</a:t>
            </a:r>
            <a:r>
              <a:rPr lang="en-GB" sz="1400">
                <a:solidFill>
                  <a:srgbClr val="00FF00"/>
                </a:solidFill>
                <a:latin typeface="Consolas" pitchFamily="33" charset="0"/>
              </a:rPr>
              <a:t> </a:t>
            </a:r>
            <a:r>
              <a:rPr lang="en-GB" sz="1400">
                <a:solidFill>
                  <a:srgbClr val="02FF02"/>
                </a:solidFill>
                <a:latin typeface="Consolas" pitchFamily="33" charset="0"/>
              </a:rPr>
              <a:t>main</a:t>
            </a:r>
            <a:r>
              <a:rPr lang="en-GB" sz="1400">
                <a:solidFill>
                  <a:srgbClr val="FFFF00"/>
                </a:solidFill>
                <a:latin typeface="Consolas" pitchFamily="33" charset="0"/>
              </a:rPr>
              <a:t>(</a:t>
            </a:r>
            <a:r>
              <a:rPr lang="en-GB" sz="1400">
                <a:solidFill>
                  <a:srgbClr val="00FFFF"/>
                </a:solidFill>
                <a:latin typeface="Consolas" pitchFamily="33" charset="0"/>
              </a:rPr>
              <a:t>float</a:t>
            </a:r>
            <a:r>
              <a:rPr lang="en-GB" sz="1400">
                <a:solidFill>
                  <a:srgbClr val="00FF00"/>
                </a:solidFill>
                <a:latin typeface="Consolas" pitchFamily="33" charset="0"/>
              </a:rPr>
              <a:t> </a:t>
            </a:r>
            <a:r>
              <a:rPr lang="en-GB" sz="1400">
                <a:solidFill>
                  <a:srgbClr val="02FF02"/>
                </a:solidFill>
                <a:latin typeface="Consolas" pitchFamily="33" charset="0"/>
              </a:rPr>
              <a:t>a</a:t>
            </a:r>
            <a:r>
              <a:rPr lang="en-GB" sz="1400">
                <a:solidFill>
                  <a:srgbClr val="00FF00"/>
                </a:solidFill>
                <a:latin typeface="Consolas" pitchFamily="33" charset="0"/>
              </a:rPr>
              <a:t> </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TEXCOORD</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SV_Target</a:t>
            </a:r>
          </a:p>
          <a:p>
            <a:pPr>
              <a:lnSpc>
                <a:spcPct val="100000"/>
              </a:lnSpc>
              <a:tabLst>
                <a:tab pos="723900" algn="l"/>
                <a:tab pos="1447800" algn="l"/>
                <a:tab pos="2171700" algn="l"/>
                <a:tab pos="2895600" algn="l"/>
                <a:tab pos="3619500" algn="l"/>
                <a:tab pos="4343400" algn="l"/>
              </a:tabLst>
            </a:pPr>
            <a:r>
              <a:rPr lang="en-GB" sz="1400">
                <a:solidFill>
                  <a:srgbClr val="FFFF00"/>
                </a:solidFill>
                <a:latin typeface="Consolas" pitchFamily="33" charset="0"/>
              </a:rPr>
              <a:t>{</a:t>
            </a:r>
          </a:p>
          <a:p>
            <a:pPr>
              <a:lnSpc>
                <a:spcPct val="100000"/>
              </a:lnSpc>
              <a:tabLst>
                <a:tab pos="723900" algn="l"/>
                <a:tab pos="1447800" algn="l"/>
                <a:tab pos="2171700" algn="l"/>
                <a:tab pos="2895600" algn="l"/>
                <a:tab pos="3619500" algn="l"/>
                <a:tab pos="4343400" algn="l"/>
              </a:tabLst>
            </a:pPr>
            <a:r>
              <a:rPr lang="en-GB" sz="1400">
                <a:solidFill>
                  <a:srgbClr val="00FF00"/>
                </a:solidFill>
                <a:latin typeface="Consolas" pitchFamily="33" charset="0"/>
              </a:rPr>
              <a:t>    </a:t>
            </a:r>
            <a:r>
              <a:rPr lang="en-GB" sz="1400">
                <a:solidFill>
                  <a:srgbClr val="00FFFF"/>
                </a:solidFill>
                <a:latin typeface="Consolas" pitchFamily="33" charset="0"/>
              </a:rPr>
              <a:t>return</a:t>
            </a:r>
            <a:r>
              <a:rPr lang="en-GB" sz="1400">
                <a:solidFill>
                  <a:srgbClr val="00FF00"/>
                </a:solidFill>
                <a:latin typeface="Consolas" pitchFamily="33" charset="0"/>
              </a:rPr>
              <a:t> </a:t>
            </a:r>
            <a:r>
              <a:rPr lang="en-GB" sz="1400">
                <a:solidFill>
                  <a:srgbClr val="FFFFFF"/>
                </a:solidFill>
                <a:latin typeface="Consolas" pitchFamily="33" charset="0"/>
              </a:rPr>
              <a:t>1.0f</a:t>
            </a:r>
            <a:r>
              <a:rPr lang="en-GB" sz="1400">
                <a:solidFill>
                  <a:srgbClr val="00FF00"/>
                </a:solidFill>
                <a:latin typeface="Consolas" pitchFamily="33" charset="0"/>
              </a:rPr>
              <a:t> </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saturate</a:t>
            </a:r>
            <a:r>
              <a:rPr lang="en-GB" sz="1400">
                <a:solidFill>
                  <a:srgbClr val="FFFF00"/>
                </a:solidFill>
                <a:latin typeface="Consolas" pitchFamily="33" charset="0"/>
              </a:rPr>
              <a:t>(</a:t>
            </a:r>
            <a:r>
              <a:rPr lang="en-GB" sz="1400">
                <a:solidFill>
                  <a:srgbClr val="02FF02"/>
                </a:solidFill>
                <a:latin typeface="Consolas" pitchFamily="33" charset="0"/>
              </a:rPr>
              <a:t>a</a:t>
            </a:r>
            <a:r>
              <a:rPr lang="en-GB" sz="1400">
                <a:solidFill>
                  <a:srgbClr val="FFFF00"/>
                </a:solidFill>
                <a:latin typeface="Consolas" pitchFamily="33" charset="0"/>
              </a:rPr>
              <a:t>);</a:t>
            </a:r>
          </a:p>
          <a:p>
            <a:pPr>
              <a:lnSpc>
                <a:spcPct val="100000"/>
              </a:lnSpc>
              <a:tabLst>
                <a:tab pos="723900" algn="l"/>
                <a:tab pos="1447800" algn="l"/>
                <a:tab pos="2171700" algn="l"/>
                <a:tab pos="2895600" algn="l"/>
                <a:tab pos="3619500" algn="l"/>
                <a:tab pos="4343400" algn="l"/>
              </a:tabLst>
            </a:pPr>
            <a:r>
              <a:rPr lang="en-GB" sz="1400">
                <a:solidFill>
                  <a:srgbClr val="FFFF00"/>
                </a:solidFill>
                <a:latin typeface="Consolas" pitchFamily="33" charset="0"/>
              </a:rPr>
              <a:t>}</a:t>
            </a:r>
          </a:p>
        </p:txBody>
      </p:sp>
      <p:sp>
        <p:nvSpPr>
          <p:cNvPr id="26630" name="Text Box 6"/>
          <p:cNvSpPr txBox="1">
            <a:spLocks noChangeArrowheads="1"/>
          </p:cNvSpPr>
          <p:nvPr/>
        </p:nvSpPr>
        <p:spPr bwMode="auto">
          <a:xfrm>
            <a:off x="720725" y="3995738"/>
            <a:ext cx="4679950" cy="576262"/>
          </a:xfrm>
          <a:prstGeom prst="rect">
            <a:avLst/>
          </a:prstGeom>
          <a:solidFill>
            <a:srgbClr val="000000"/>
          </a:solidFill>
          <a:ln w="9360" cap="flat">
            <a:solidFill>
              <a:srgbClr val="999999"/>
            </a:solidFill>
            <a:round/>
            <a:headEnd/>
            <a:tailEnd/>
          </a:ln>
          <a:effectLst/>
        </p:spPr>
        <p:txBody>
          <a:bodyPr lIns="90000" tIns="56520" rIns="90000" bIns="45000"/>
          <a:lstStyle/>
          <a:p>
            <a:pPr>
              <a:lnSpc>
                <a:spcPct val="100000"/>
              </a:lnSpc>
              <a:tabLst>
                <a:tab pos="723900" algn="l"/>
                <a:tab pos="1447800" algn="l"/>
                <a:tab pos="2171700" algn="l"/>
                <a:tab pos="2895600" algn="l"/>
                <a:tab pos="3619500" algn="l"/>
                <a:tab pos="4343400" algn="l"/>
              </a:tabLst>
            </a:pPr>
            <a:r>
              <a:rPr lang="en-GB" sz="1400">
                <a:solidFill>
                  <a:srgbClr val="FFFFFF"/>
                </a:solidFill>
                <a:latin typeface="Consolas" pitchFamily="33" charset="0"/>
              </a:rPr>
              <a:t>0</a:t>
            </a:r>
            <a:r>
              <a:rPr lang="en-GB" sz="1400">
                <a:solidFill>
                  <a:srgbClr val="00FF00"/>
                </a:solidFill>
                <a:latin typeface="Consolas" pitchFamily="33" charset="0"/>
              </a:rPr>
              <a:t>  </a:t>
            </a:r>
            <a:r>
              <a:rPr lang="en-GB" sz="1400">
                <a:solidFill>
                  <a:srgbClr val="02FF02"/>
                </a:solidFill>
                <a:latin typeface="Consolas" pitchFamily="33" charset="0"/>
              </a:rPr>
              <a:t>y</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MOV</a:t>
            </a:r>
            <a:r>
              <a:rPr lang="en-GB" sz="1400">
                <a:solidFill>
                  <a:srgbClr val="00FF00"/>
                </a:solidFill>
                <a:latin typeface="Consolas" pitchFamily="33" charset="0"/>
              </a:rPr>
              <a:t>         </a:t>
            </a:r>
            <a:r>
              <a:rPr lang="en-GB" sz="1400">
                <a:solidFill>
                  <a:srgbClr val="02FF02"/>
                </a:solidFill>
                <a:latin typeface="Consolas" pitchFamily="33" charset="0"/>
              </a:rPr>
              <a:t>____</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2FF02"/>
                </a:solidFill>
                <a:latin typeface="Consolas" pitchFamily="33" charset="0"/>
              </a:rPr>
              <a:t>x</a:t>
            </a:r>
            <a:r>
              <a:rPr lang="en-GB" sz="1400">
                <a:solidFill>
                  <a:srgbClr val="00FF00"/>
                </a:solidFill>
                <a:latin typeface="Consolas" pitchFamily="33" charset="0"/>
              </a:rPr>
              <a:t>      </a:t>
            </a:r>
            <a:r>
              <a:rPr lang="en-GB" sz="1400">
                <a:solidFill>
                  <a:srgbClr val="02FF02"/>
                </a:solidFill>
                <a:latin typeface="Consolas" pitchFamily="33" charset="0"/>
              </a:rPr>
              <a:t>CLAMP</a:t>
            </a:r>
          </a:p>
          <a:p>
            <a:pPr>
              <a:lnSpc>
                <a:spcPct val="100000"/>
              </a:lnSpc>
              <a:tabLst>
                <a:tab pos="723900" algn="l"/>
                <a:tab pos="1447800" algn="l"/>
                <a:tab pos="2171700" algn="l"/>
                <a:tab pos="2895600" algn="l"/>
                <a:tab pos="3619500" algn="l"/>
                <a:tab pos="4343400" algn="l"/>
              </a:tabLst>
            </a:pPr>
            <a:r>
              <a:rPr lang="en-GB" sz="1400">
                <a:solidFill>
                  <a:srgbClr val="FFFFFF"/>
                </a:solidFill>
                <a:latin typeface="Consolas" pitchFamily="33" charset="0"/>
              </a:rPr>
              <a:t>1</a:t>
            </a:r>
            <a:r>
              <a:rPr lang="en-GB" sz="1400">
                <a:solidFill>
                  <a:srgbClr val="00FF00"/>
                </a:solidFill>
                <a:latin typeface="Consolas" pitchFamily="33" charset="0"/>
              </a:rPr>
              <a:t>  </a:t>
            </a:r>
            <a:r>
              <a:rPr lang="en-GB" sz="1400">
                <a:solidFill>
                  <a:srgbClr val="02FF02"/>
                </a:solidFill>
                <a:latin typeface="Consolas" pitchFamily="33" charset="0"/>
              </a:rPr>
              <a:t>x</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ADD</a:t>
            </a:r>
            <a:r>
              <a:rPr lang="en-GB" sz="1400">
                <a:solidFill>
                  <a:srgbClr val="00FF00"/>
                </a:solidFill>
                <a:latin typeface="Consolas" pitchFamily="33" charset="0"/>
              </a:rPr>
              <a:t>         </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2FF02"/>
                </a:solidFill>
                <a:latin typeface="Consolas" pitchFamily="33" charset="0"/>
              </a:rPr>
              <a:t>x</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FFFF00"/>
                </a:solidFill>
                <a:latin typeface="Consolas" pitchFamily="33" charset="0"/>
              </a:rPr>
              <a:t>-</a:t>
            </a:r>
            <a:r>
              <a:rPr lang="en-GB" sz="1400">
                <a:solidFill>
                  <a:srgbClr val="02FF02"/>
                </a:solidFill>
                <a:latin typeface="Consolas" pitchFamily="33" charset="0"/>
              </a:rPr>
              <a:t>PV0</a:t>
            </a:r>
            <a:r>
              <a:rPr lang="en-GB" sz="1400">
                <a:solidFill>
                  <a:srgbClr val="FFFF00"/>
                </a:solidFill>
                <a:latin typeface="Consolas" pitchFamily="33" charset="0"/>
              </a:rPr>
              <a:t>.</a:t>
            </a:r>
            <a:r>
              <a:rPr lang="en-GB" sz="1400">
                <a:solidFill>
                  <a:srgbClr val="02FF02"/>
                </a:solidFill>
                <a:latin typeface="Consolas" pitchFamily="33" charset="0"/>
              </a:rPr>
              <a:t>y</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FFFFFF"/>
                </a:solidFill>
                <a:latin typeface="Consolas" pitchFamily="33" charset="0"/>
              </a:rPr>
              <a:t>1.0f</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Grp="1" noChangeArrowheads="1"/>
          </p:cNvSpPr>
          <p:nvPr>
            <p:ph type="title"/>
          </p:nvPr>
        </p:nvSpPr>
        <p:spPr>
          <a:xfrm>
            <a:off x="576263" y="617538"/>
            <a:ext cx="10367962" cy="641350"/>
          </a:xfrm>
          <a:ln/>
        </p:spPr>
        <p:txBody>
          <a:bodyPr tIns="33516"/>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Modifiers</a:t>
            </a:r>
          </a:p>
        </p:txBody>
      </p:sp>
      <p:sp>
        <p:nvSpPr>
          <p:cNvPr id="27650" name="Rectangle 2"/>
          <p:cNvSpPr>
            <a:spLocks noGrp="1" noChangeArrowheads="1"/>
          </p:cNvSpPr>
          <p:nvPr>
            <p:ph type="body" idx="1"/>
          </p:nvPr>
        </p:nvSpPr>
        <p:spPr>
          <a:xfrm>
            <a:off x="576263" y="1223963"/>
            <a:ext cx="10367962" cy="5040312"/>
          </a:xfrm>
          <a:ln/>
        </p:spPr>
        <p:txBody>
          <a:bodyPr/>
          <a:lstStyle/>
          <a:p>
            <a:pPr marL="431800" indent="-32385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solidFill>
                  <a:srgbClr val="00AE00"/>
                </a:solidFill>
              </a:rPr>
              <a:t>saturate</a:t>
            </a:r>
            <a:r>
              <a:rPr lang="en-GB"/>
              <a:t>() is free, </a:t>
            </a:r>
            <a:r>
              <a:rPr lang="en-GB">
                <a:solidFill>
                  <a:srgbClr val="00AE00"/>
                </a:solidFill>
              </a:rPr>
              <a:t>min</a:t>
            </a:r>
            <a:r>
              <a:rPr lang="en-GB"/>
              <a:t>() &amp; </a:t>
            </a:r>
            <a:r>
              <a:rPr lang="en-GB">
                <a:solidFill>
                  <a:srgbClr val="00AE00"/>
                </a:solidFill>
              </a:rPr>
              <a:t>max</a:t>
            </a:r>
            <a:r>
              <a:rPr lang="en-GB"/>
              <a:t>() are not</a:t>
            </a:r>
          </a:p>
          <a:p>
            <a:pPr marL="863600" lvl="1" indent="-32385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Use </a:t>
            </a:r>
            <a:r>
              <a:rPr lang="en-GB">
                <a:solidFill>
                  <a:srgbClr val="00AE00"/>
                </a:solidFill>
              </a:rPr>
              <a:t>saturate</a:t>
            </a:r>
            <a:r>
              <a:rPr lang="en-GB"/>
              <a:t>(x) even when </a:t>
            </a:r>
            <a:r>
              <a:rPr lang="en-GB">
                <a:solidFill>
                  <a:srgbClr val="00AE00"/>
                </a:solidFill>
              </a:rPr>
              <a:t>max</a:t>
            </a:r>
            <a:r>
              <a:rPr lang="en-GB"/>
              <a:t>(x, 0.0f) or </a:t>
            </a:r>
            <a:r>
              <a:rPr lang="en-GB">
                <a:solidFill>
                  <a:srgbClr val="00AE00"/>
                </a:solidFill>
              </a:rPr>
              <a:t>min</a:t>
            </a:r>
            <a:r>
              <a:rPr lang="en-GB"/>
              <a:t>(x, 1.0f) is sufficient</a:t>
            </a:r>
          </a:p>
          <a:p>
            <a:pPr marL="1295400" lvl="2" indent="-287338">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Unless (x &gt; 1.0f) or (x &lt; 0.0f) respectively can happen and matters</a:t>
            </a:r>
          </a:p>
          <a:p>
            <a:pPr marL="863600" lvl="1" indent="-32385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Unfortunately, HLSL compiler sometimes does the reverse …</a:t>
            </a:r>
          </a:p>
          <a:p>
            <a:pPr marL="1295400" lvl="2" indent="-287338">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solidFill>
                  <a:srgbClr val="00AE00"/>
                </a:solidFill>
              </a:rPr>
              <a:t>saturate</a:t>
            </a:r>
            <a:r>
              <a:rPr lang="en-GB"/>
              <a:t>(</a:t>
            </a:r>
            <a:r>
              <a:rPr lang="en-GB">
                <a:solidFill>
                  <a:srgbClr val="00AE00"/>
                </a:solidFill>
              </a:rPr>
              <a:t>dot</a:t>
            </a:r>
            <a:r>
              <a:rPr lang="en-GB"/>
              <a:t>(a, a)) → “Yay! </a:t>
            </a:r>
            <a:r>
              <a:rPr lang="en-GB">
                <a:solidFill>
                  <a:srgbClr val="00AE00"/>
                </a:solidFill>
              </a:rPr>
              <a:t>dot</a:t>
            </a:r>
            <a:r>
              <a:rPr lang="en-GB"/>
              <a:t>(a, a) is always positive” → </a:t>
            </a:r>
            <a:r>
              <a:rPr lang="en-GB">
                <a:solidFill>
                  <a:srgbClr val="00AE00"/>
                </a:solidFill>
              </a:rPr>
              <a:t>min</a:t>
            </a:r>
            <a:r>
              <a:rPr lang="en-GB"/>
              <a:t>(</a:t>
            </a:r>
            <a:r>
              <a:rPr lang="en-GB">
                <a:solidFill>
                  <a:srgbClr val="00AE00"/>
                </a:solidFill>
              </a:rPr>
              <a:t>dot</a:t>
            </a:r>
            <a:r>
              <a:rPr lang="en-GB"/>
              <a:t>(a, a), 1.0f)</a:t>
            </a:r>
          </a:p>
          <a:p>
            <a:pPr marL="1295400" lvl="2" indent="-287338">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Workarounds:</a:t>
            </a:r>
          </a:p>
          <a:p>
            <a:pPr marL="1727200" lvl="3" indent="-21590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Obfuscate actual ranges from compiler</a:t>
            </a:r>
          </a:p>
          <a:p>
            <a:pPr marL="2159000" lvl="4" indent="-21590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e.g. move literal values to constants</a:t>
            </a:r>
          </a:p>
          <a:p>
            <a:pPr marL="1727200" lvl="3" indent="-21590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Use </a:t>
            </a:r>
            <a:r>
              <a:rPr lang="en-GB">
                <a:solidFill>
                  <a:srgbClr val="0000FF"/>
                </a:solidFill>
              </a:rPr>
              <a:t>precise</a:t>
            </a:r>
            <a:r>
              <a:rPr lang="en-GB"/>
              <a:t> keyword</a:t>
            </a:r>
          </a:p>
          <a:p>
            <a:pPr marL="2159000" lvl="4" indent="-21590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Enforces IEEE strictness</a:t>
            </a:r>
          </a:p>
          <a:p>
            <a:pPr marL="2159000" lvl="4" indent="-21590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Be prepared to work around the workaround and triple-check results</a:t>
            </a:r>
          </a:p>
          <a:p>
            <a:pPr marL="2159000" lvl="4" indent="-21590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The </a:t>
            </a:r>
            <a:r>
              <a:rPr lang="en-GB">
                <a:solidFill>
                  <a:srgbClr val="00AE00"/>
                </a:solidFill>
              </a:rPr>
              <a:t>mad</a:t>
            </a:r>
            <a:r>
              <a:rPr lang="en-GB"/>
              <a:t>(x, slope, offset) function can reinstate lost MADs</a:t>
            </a:r>
          </a:p>
          <a:p>
            <a:pPr marL="431800" indent="-323850">
              <a:buSzPct val="45000"/>
              <a:buFont typeface="Segoe UI"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endParaRPr lang="en-GB"/>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noGrp="1" noChangeArrowheads="1"/>
          </p:cNvSpPr>
          <p:nvPr>
            <p:ph type="title"/>
          </p:nvPr>
        </p:nvSpPr>
        <p:spPr>
          <a:xfrm>
            <a:off x="576263" y="617538"/>
            <a:ext cx="10367962" cy="641350"/>
          </a:xfrm>
          <a:ln/>
        </p:spPr>
        <p:txBody>
          <a:bodyPr tIns="33516"/>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HLSL compiler workaround</a:t>
            </a:r>
          </a:p>
        </p:txBody>
      </p:sp>
      <p:sp>
        <p:nvSpPr>
          <p:cNvPr id="28674" name="Rectangle 2"/>
          <p:cNvSpPr>
            <a:spLocks noGrp="1" noChangeArrowheads="1"/>
          </p:cNvSpPr>
          <p:nvPr>
            <p:ph type="body" idx="1"/>
          </p:nvPr>
        </p:nvSpPr>
        <p:spPr>
          <a:xfrm>
            <a:off x="539750" y="1206500"/>
            <a:ext cx="10367963" cy="5040313"/>
          </a:xfrm>
          <a:ln/>
        </p:spPr>
        <p:txBody>
          <a:bodyPr/>
          <a:lstStyle/>
          <a:p>
            <a:pPr marL="431800" indent="-32385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Using </a:t>
            </a:r>
            <a:r>
              <a:rPr lang="en-GB">
                <a:solidFill>
                  <a:srgbClr val="0000FF"/>
                </a:solidFill>
              </a:rPr>
              <a:t>precise</a:t>
            </a:r>
            <a:r>
              <a:rPr lang="en-GB"/>
              <a:t> keyword</a:t>
            </a:r>
          </a:p>
          <a:p>
            <a:pPr marL="863600" lvl="1" indent="-32385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Compiler can no longer ignore NaN</a:t>
            </a:r>
          </a:p>
          <a:p>
            <a:pPr marL="863600" lvl="1" indent="-32385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saturate(NaN) == 0</a:t>
            </a:r>
          </a:p>
        </p:txBody>
      </p:sp>
      <p:sp>
        <p:nvSpPr>
          <p:cNvPr id="28675" name="Text Box 3"/>
          <p:cNvSpPr txBox="1">
            <a:spLocks noChangeArrowheads="1"/>
          </p:cNvSpPr>
          <p:nvPr/>
        </p:nvSpPr>
        <p:spPr bwMode="auto">
          <a:xfrm>
            <a:off x="630238" y="2825750"/>
            <a:ext cx="4859337" cy="990600"/>
          </a:xfrm>
          <a:prstGeom prst="rect">
            <a:avLst/>
          </a:prstGeom>
          <a:solidFill>
            <a:srgbClr val="000000"/>
          </a:solidFill>
          <a:ln w="9360" cap="flat">
            <a:solidFill>
              <a:srgbClr val="999999"/>
            </a:solidFill>
            <a:round/>
            <a:headEnd/>
            <a:tailEnd/>
          </a:ln>
          <a:effectLst/>
        </p:spPr>
        <p:txBody>
          <a:bodyPr lIns="90000" tIns="56520" rIns="90000" bIns="45000"/>
          <a:lstStyle/>
          <a:p>
            <a:pPr>
              <a:lnSpc>
                <a:spcPct val="100000"/>
              </a:lnSpc>
              <a:tabLst>
                <a:tab pos="723900" algn="l"/>
                <a:tab pos="1447800" algn="l"/>
                <a:tab pos="2171700" algn="l"/>
                <a:tab pos="2895600" algn="l"/>
                <a:tab pos="3619500" algn="l"/>
                <a:tab pos="4343400" algn="l"/>
              </a:tabLst>
            </a:pPr>
            <a:r>
              <a:rPr lang="en-GB" sz="1400">
                <a:solidFill>
                  <a:srgbClr val="00FFFF"/>
                </a:solidFill>
                <a:latin typeface="Consolas" pitchFamily="33" charset="0"/>
              </a:rPr>
              <a:t>float</a:t>
            </a:r>
            <a:r>
              <a:rPr lang="en-GB" sz="1400">
                <a:solidFill>
                  <a:srgbClr val="00FF00"/>
                </a:solidFill>
                <a:latin typeface="Consolas" pitchFamily="33" charset="0"/>
              </a:rPr>
              <a:t> </a:t>
            </a:r>
            <a:r>
              <a:rPr lang="en-GB" sz="1400">
                <a:solidFill>
                  <a:srgbClr val="02FF02"/>
                </a:solidFill>
                <a:latin typeface="Consolas" pitchFamily="33" charset="0"/>
              </a:rPr>
              <a:t>main</a:t>
            </a:r>
            <a:r>
              <a:rPr lang="en-GB" sz="1400">
                <a:solidFill>
                  <a:srgbClr val="FFFF00"/>
                </a:solidFill>
                <a:latin typeface="Consolas" pitchFamily="33" charset="0"/>
              </a:rPr>
              <a:t>(</a:t>
            </a:r>
            <a:r>
              <a:rPr lang="en-GB" sz="1400">
                <a:solidFill>
                  <a:srgbClr val="00FFFF"/>
                </a:solidFill>
                <a:latin typeface="Consolas" pitchFamily="33" charset="0"/>
              </a:rPr>
              <a:t>float3</a:t>
            </a:r>
            <a:r>
              <a:rPr lang="en-GB" sz="1400">
                <a:solidFill>
                  <a:srgbClr val="00FF00"/>
                </a:solidFill>
                <a:latin typeface="Consolas" pitchFamily="33" charset="0"/>
              </a:rPr>
              <a:t> </a:t>
            </a:r>
            <a:r>
              <a:rPr lang="en-GB" sz="1400">
                <a:solidFill>
                  <a:srgbClr val="02FF02"/>
                </a:solidFill>
                <a:latin typeface="Consolas" pitchFamily="33" charset="0"/>
              </a:rPr>
              <a:t>a </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TEXCOORD0</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SV_Target</a:t>
            </a:r>
          </a:p>
          <a:p>
            <a:pPr>
              <a:lnSpc>
                <a:spcPct val="100000"/>
              </a:lnSpc>
              <a:tabLst>
                <a:tab pos="723900" algn="l"/>
                <a:tab pos="1447800" algn="l"/>
                <a:tab pos="2171700" algn="l"/>
                <a:tab pos="2895600" algn="l"/>
                <a:tab pos="3619500" algn="l"/>
                <a:tab pos="4343400" algn="l"/>
              </a:tabLst>
            </a:pPr>
            <a:r>
              <a:rPr lang="en-GB" sz="1400">
                <a:solidFill>
                  <a:srgbClr val="FFFF00"/>
                </a:solidFill>
                <a:latin typeface="Consolas" pitchFamily="33" charset="0"/>
              </a:rPr>
              <a:t>{</a:t>
            </a:r>
          </a:p>
          <a:p>
            <a:pPr>
              <a:lnSpc>
                <a:spcPct val="100000"/>
              </a:lnSpc>
              <a:tabLst>
                <a:tab pos="723900" algn="l"/>
                <a:tab pos="1447800" algn="l"/>
                <a:tab pos="2171700" algn="l"/>
                <a:tab pos="2895600" algn="l"/>
                <a:tab pos="3619500" algn="l"/>
                <a:tab pos="4343400" algn="l"/>
              </a:tabLst>
            </a:pPr>
            <a:r>
              <a:rPr lang="en-GB" sz="1400">
                <a:solidFill>
                  <a:srgbClr val="00FF00"/>
                </a:solidFill>
                <a:latin typeface="Consolas" pitchFamily="33" charset="0"/>
              </a:rPr>
              <a:t>    </a:t>
            </a:r>
            <a:r>
              <a:rPr lang="en-GB" sz="1400">
                <a:solidFill>
                  <a:srgbClr val="00FFFF"/>
                </a:solidFill>
                <a:latin typeface="Consolas" pitchFamily="33" charset="0"/>
              </a:rPr>
              <a:t>return</a:t>
            </a:r>
            <a:r>
              <a:rPr lang="en-GB" sz="1400">
                <a:solidFill>
                  <a:srgbClr val="00FF00"/>
                </a:solidFill>
                <a:latin typeface="Consolas" pitchFamily="33" charset="0"/>
              </a:rPr>
              <a:t> </a:t>
            </a:r>
            <a:r>
              <a:rPr lang="en-GB" sz="1400">
                <a:solidFill>
                  <a:srgbClr val="02FF02"/>
                </a:solidFill>
                <a:latin typeface="Consolas" pitchFamily="33" charset="0"/>
              </a:rPr>
              <a:t>saturate</a:t>
            </a:r>
            <a:r>
              <a:rPr lang="en-GB" sz="1400">
                <a:solidFill>
                  <a:srgbClr val="FFFF00"/>
                </a:solidFill>
                <a:latin typeface="Consolas" pitchFamily="33" charset="0"/>
              </a:rPr>
              <a:t>(</a:t>
            </a:r>
            <a:r>
              <a:rPr lang="en-GB" sz="1400">
                <a:solidFill>
                  <a:srgbClr val="02FF02"/>
                </a:solidFill>
                <a:latin typeface="Consolas" pitchFamily="33" charset="0"/>
              </a:rPr>
              <a:t>dot</a:t>
            </a:r>
            <a:r>
              <a:rPr lang="en-GB" sz="1400">
                <a:solidFill>
                  <a:srgbClr val="FFFF00"/>
                </a:solidFill>
                <a:latin typeface="Consolas" pitchFamily="33" charset="0"/>
              </a:rPr>
              <a:t>(</a:t>
            </a:r>
            <a:r>
              <a:rPr lang="en-GB" sz="1400">
                <a:solidFill>
                  <a:srgbClr val="02FF02"/>
                </a:solidFill>
                <a:latin typeface="Consolas" pitchFamily="33" charset="0"/>
              </a:rPr>
              <a:t>a</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a</a:t>
            </a:r>
            <a:r>
              <a:rPr lang="en-GB" sz="1400">
                <a:solidFill>
                  <a:srgbClr val="FFFF00"/>
                </a:solidFill>
                <a:latin typeface="Consolas" pitchFamily="33" charset="0"/>
              </a:rPr>
              <a:t>));</a:t>
            </a:r>
          </a:p>
          <a:p>
            <a:pPr>
              <a:lnSpc>
                <a:spcPct val="100000"/>
              </a:lnSpc>
              <a:tabLst>
                <a:tab pos="723900" algn="l"/>
                <a:tab pos="1447800" algn="l"/>
                <a:tab pos="2171700" algn="l"/>
                <a:tab pos="2895600" algn="l"/>
                <a:tab pos="3619500" algn="l"/>
                <a:tab pos="4343400" algn="l"/>
              </a:tabLst>
            </a:pPr>
            <a:r>
              <a:rPr lang="en-GB" sz="1400">
                <a:solidFill>
                  <a:srgbClr val="FFFF00"/>
                </a:solidFill>
                <a:latin typeface="Consolas" pitchFamily="33" charset="0"/>
              </a:rPr>
              <a:t>}</a:t>
            </a:r>
          </a:p>
        </p:txBody>
      </p:sp>
      <p:sp>
        <p:nvSpPr>
          <p:cNvPr id="28676" name="Text Box 4"/>
          <p:cNvSpPr txBox="1">
            <a:spLocks noChangeArrowheads="1"/>
          </p:cNvSpPr>
          <p:nvPr/>
        </p:nvSpPr>
        <p:spPr bwMode="auto">
          <a:xfrm>
            <a:off x="630238" y="3905250"/>
            <a:ext cx="4859337" cy="576263"/>
          </a:xfrm>
          <a:prstGeom prst="rect">
            <a:avLst/>
          </a:prstGeom>
          <a:solidFill>
            <a:srgbClr val="000000"/>
          </a:solidFill>
          <a:ln w="9360" cap="flat">
            <a:solidFill>
              <a:srgbClr val="999999"/>
            </a:solidFill>
            <a:round/>
            <a:headEnd/>
            <a:tailEnd/>
          </a:ln>
          <a:effectLst/>
        </p:spPr>
        <p:txBody>
          <a:bodyPr lIns="90000" tIns="56520" rIns="90000" bIns="45000"/>
          <a:lstStyle/>
          <a:p>
            <a:pPr>
              <a:lnSpc>
                <a:spcPct val="100000"/>
              </a:lnSpc>
              <a:tabLst>
                <a:tab pos="723900" algn="l"/>
                <a:tab pos="1447800" algn="l"/>
                <a:tab pos="2171700" algn="l"/>
                <a:tab pos="2895600" algn="l"/>
                <a:tab pos="3619500" algn="l"/>
                <a:tab pos="4343400" algn="l"/>
              </a:tabLst>
            </a:pPr>
            <a:r>
              <a:rPr lang="en-GB" sz="1400">
                <a:solidFill>
                  <a:srgbClr val="02FF02"/>
                </a:solidFill>
                <a:latin typeface="Consolas" pitchFamily="33" charset="0"/>
              </a:rPr>
              <a:t>dp3</a:t>
            </a:r>
            <a:r>
              <a:rPr lang="en-GB" sz="1400">
                <a:solidFill>
                  <a:srgbClr val="00FF00"/>
                </a:solidFill>
                <a:latin typeface="Consolas" pitchFamily="33" charset="0"/>
              </a:rPr>
              <a:t> </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2FF02"/>
                </a:solidFill>
                <a:latin typeface="Consolas" pitchFamily="33" charset="0"/>
              </a:rPr>
              <a:t>x</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v0</a:t>
            </a:r>
            <a:r>
              <a:rPr lang="en-GB" sz="1400">
                <a:solidFill>
                  <a:srgbClr val="FFFF00"/>
                </a:solidFill>
                <a:latin typeface="Consolas" pitchFamily="33" charset="0"/>
              </a:rPr>
              <a:t>.</a:t>
            </a:r>
            <a:r>
              <a:rPr lang="en-GB" sz="1400">
                <a:solidFill>
                  <a:srgbClr val="02FF02"/>
                </a:solidFill>
                <a:latin typeface="Consolas" pitchFamily="33" charset="0"/>
              </a:rPr>
              <a:t>xyzx</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v0</a:t>
            </a:r>
            <a:r>
              <a:rPr lang="en-GB" sz="1400">
                <a:solidFill>
                  <a:srgbClr val="FFFF00"/>
                </a:solidFill>
                <a:latin typeface="Consolas" pitchFamily="33" charset="0"/>
              </a:rPr>
              <a:t>.</a:t>
            </a:r>
            <a:r>
              <a:rPr lang="en-GB" sz="1400">
                <a:solidFill>
                  <a:srgbClr val="02FF02"/>
                </a:solidFill>
                <a:latin typeface="Consolas" pitchFamily="33" charset="0"/>
              </a:rPr>
              <a:t>xyzx</a:t>
            </a:r>
          </a:p>
          <a:p>
            <a:pPr>
              <a:lnSpc>
                <a:spcPct val="100000"/>
              </a:lnSpc>
              <a:tabLst>
                <a:tab pos="723900" algn="l"/>
                <a:tab pos="1447800" algn="l"/>
                <a:tab pos="2171700" algn="l"/>
                <a:tab pos="2895600" algn="l"/>
                <a:tab pos="3619500" algn="l"/>
                <a:tab pos="4343400" algn="l"/>
              </a:tabLst>
            </a:pPr>
            <a:r>
              <a:rPr lang="en-GB" sz="1400">
                <a:solidFill>
                  <a:srgbClr val="02FF02"/>
                </a:solidFill>
                <a:latin typeface="Consolas" pitchFamily="33" charset="0"/>
              </a:rPr>
              <a:t>min</a:t>
            </a:r>
            <a:r>
              <a:rPr lang="en-GB" sz="1400">
                <a:solidFill>
                  <a:srgbClr val="00FF00"/>
                </a:solidFill>
                <a:latin typeface="Consolas" pitchFamily="33" charset="0"/>
              </a:rPr>
              <a:t> </a:t>
            </a:r>
            <a:r>
              <a:rPr lang="en-GB" sz="1400">
                <a:solidFill>
                  <a:srgbClr val="02FF02"/>
                </a:solidFill>
                <a:latin typeface="Consolas" pitchFamily="33" charset="0"/>
              </a:rPr>
              <a:t>o0</a:t>
            </a:r>
            <a:r>
              <a:rPr lang="en-GB" sz="1400">
                <a:solidFill>
                  <a:srgbClr val="FFFF00"/>
                </a:solidFill>
                <a:latin typeface="Consolas" pitchFamily="33" charset="0"/>
              </a:rPr>
              <a:t>.</a:t>
            </a:r>
            <a:r>
              <a:rPr lang="en-GB" sz="1400">
                <a:solidFill>
                  <a:srgbClr val="02FF02"/>
                </a:solidFill>
                <a:latin typeface="Consolas" pitchFamily="33" charset="0"/>
              </a:rPr>
              <a:t>x</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2FF02"/>
                </a:solidFill>
                <a:latin typeface="Consolas" pitchFamily="33" charset="0"/>
              </a:rPr>
              <a:t>x</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l</a:t>
            </a:r>
            <a:r>
              <a:rPr lang="en-GB" sz="1400">
                <a:solidFill>
                  <a:srgbClr val="FFFF00"/>
                </a:solidFill>
                <a:latin typeface="Consolas" pitchFamily="33" charset="0"/>
              </a:rPr>
              <a:t>(</a:t>
            </a:r>
            <a:r>
              <a:rPr lang="en-GB" sz="1400">
                <a:solidFill>
                  <a:srgbClr val="FFFFFF"/>
                </a:solidFill>
                <a:latin typeface="Consolas" pitchFamily="33" charset="0"/>
              </a:rPr>
              <a:t>1.000000</a:t>
            </a:r>
            <a:r>
              <a:rPr lang="en-GB" sz="1400">
                <a:solidFill>
                  <a:srgbClr val="FFFF00"/>
                </a:solidFill>
                <a:latin typeface="Consolas" pitchFamily="33" charset="0"/>
              </a:rPr>
              <a:t>)</a:t>
            </a:r>
          </a:p>
        </p:txBody>
      </p:sp>
      <p:sp>
        <p:nvSpPr>
          <p:cNvPr id="28677" name="Text Box 5"/>
          <p:cNvSpPr txBox="1">
            <a:spLocks noChangeArrowheads="1"/>
          </p:cNvSpPr>
          <p:nvPr/>
        </p:nvSpPr>
        <p:spPr bwMode="auto">
          <a:xfrm>
            <a:off x="5670550" y="2825750"/>
            <a:ext cx="5219700" cy="990600"/>
          </a:xfrm>
          <a:prstGeom prst="rect">
            <a:avLst/>
          </a:prstGeom>
          <a:solidFill>
            <a:srgbClr val="000000"/>
          </a:solidFill>
          <a:ln w="9360" cap="flat">
            <a:solidFill>
              <a:srgbClr val="999999"/>
            </a:solidFill>
            <a:round/>
            <a:headEnd/>
            <a:tailEnd/>
          </a:ln>
          <a:effectLst/>
        </p:spPr>
        <p:txBody>
          <a:bodyPr lIns="90000" tIns="56520" rIns="90000" bIns="45000"/>
          <a:lstStyle/>
          <a:p>
            <a:pPr>
              <a:lnSpc>
                <a:spcPct val="100000"/>
              </a:lnSpc>
              <a:tabLst>
                <a:tab pos="723900" algn="l"/>
                <a:tab pos="1447800" algn="l"/>
                <a:tab pos="2171700" algn="l"/>
                <a:tab pos="2895600" algn="l"/>
                <a:tab pos="3619500" algn="l"/>
                <a:tab pos="4343400" algn="l"/>
                <a:tab pos="5067300" algn="l"/>
              </a:tabLst>
            </a:pPr>
            <a:r>
              <a:rPr lang="en-GB" sz="1400">
                <a:solidFill>
                  <a:srgbClr val="00FFFF"/>
                </a:solidFill>
                <a:latin typeface="Consolas" pitchFamily="33" charset="0"/>
              </a:rPr>
              <a:t>float</a:t>
            </a:r>
            <a:r>
              <a:rPr lang="en-GB" sz="1400">
                <a:solidFill>
                  <a:srgbClr val="00FF00"/>
                </a:solidFill>
                <a:latin typeface="Consolas" pitchFamily="33" charset="0"/>
              </a:rPr>
              <a:t> </a:t>
            </a:r>
            <a:r>
              <a:rPr lang="en-GB" sz="1400">
                <a:solidFill>
                  <a:srgbClr val="02FF02"/>
                </a:solidFill>
                <a:latin typeface="Consolas" pitchFamily="33" charset="0"/>
              </a:rPr>
              <a:t>main</a:t>
            </a:r>
            <a:r>
              <a:rPr lang="en-GB" sz="1400">
                <a:solidFill>
                  <a:srgbClr val="FFFF00"/>
                </a:solidFill>
                <a:latin typeface="Consolas" pitchFamily="33" charset="0"/>
              </a:rPr>
              <a:t>(</a:t>
            </a:r>
            <a:r>
              <a:rPr lang="en-GB" sz="1400">
                <a:solidFill>
                  <a:srgbClr val="00FFFF"/>
                </a:solidFill>
                <a:latin typeface="Consolas" pitchFamily="33" charset="0"/>
              </a:rPr>
              <a:t>float3</a:t>
            </a:r>
            <a:r>
              <a:rPr lang="en-GB" sz="1400">
                <a:solidFill>
                  <a:srgbClr val="00FF00"/>
                </a:solidFill>
                <a:latin typeface="Consolas" pitchFamily="33" charset="0"/>
              </a:rPr>
              <a:t> </a:t>
            </a:r>
            <a:r>
              <a:rPr lang="en-GB" sz="1400">
                <a:solidFill>
                  <a:srgbClr val="02FF02"/>
                </a:solidFill>
                <a:latin typeface="Consolas" pitchFamily="33" charset="0"/>
              </a:rPr>
              <a:t>a </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TEXCOORD0</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SV_Target</a:t>
            </a:r>
          </a:p>
          <a:p>
            <a:pPr>
              <a:lnSpc>
                <a:spcPct val="100000"/>
              </a:lnSpc>
              <a:tabLst>
                <a:tab pos="723900" algn="l"/>
                <a:tab pos="1447800" algn="l"/>
                <a:tab pos="2171700" algn="l"/>
                <a:tab pos="2895600" algn="l"/>
                <a:tab pos="3619500" algn="l"/>
                <a:tab pos="4343400" algn="l"/>
                <a:tab pos="5067300" algn="l"/>
              </a:tabLst>
            </a:pPr>
            <a:r>
              <a:rPr lang="en-GB" sz="1400">
                <a:solidFill>
                  <a:srgbClr val="FFFF00"/>
                </a:solidFill>
                <a:latin typeface="Consolas" pitchFamily="33" charset="0"/>
              </a:rPr>
              <a:t>{</a:t>
            </a:r>
          </a:p>
          <a:p>
            <a:pPr>
              <a:lnSpc>
                <a:spcPct val="100000"/>
              </a:lnSpc>
              <a:tabLst>
                <a:tab pos="723900" algn="l"/>
                <a:tab pos="1447800" algn="l"/>
                <a:tab pos="2171700" algn="l"/>
                <a:tab pos="2895600" algn="l"/>
                <a:tab pos="3619500" algn="l"/>
                <a:tab pos="4343400" algn="l"/>
                <a:tab pos="5067300" algn="l"/>
              </a:tabLst>
            </a:pPr>
            <a:r>
              <a:rPr lang="en-GB" sz="1400">
                <a:solidFill>
                  <a:srgbClr val="00FF00"/>
                </a:solidFill>
                <a:latin typeface="Consolas" pitchFamily="33" charset="0"/>
              </a:rPr>
              <a:t>    </a:t>
            </a:r>
            <a:r>
              <a:rPr lang="en-GB" sz="1400">
                <a:solidFill>
                  <a:srgbClr val="00FFFF"/>
                </a:solidFill>
                <a:latin typeface="Consolas" pitchFamily="33" charset="0"/>
              </a:rPr>
              <a:t>return</a:t>
            </a:r>
            <a:r>
              <a:rPr lang="en-GB" sz="1400">
                <a:solidFill>
                  <a:srgbClr val="00FF00"/>
                </a:solidFill>
                <a:latin typeface="Consolas" pitchFamily="33" charset="0"/>
              </a:rPr>
              <a:t> </a:t>
            </a:r>
            <a:r>
              <a:rPr lang="en-GB" sz="1400">
                <a:solidFill>
                  <a:srgbClr val="FFFF00"/>
                </a:solidFill>
                <a:latin typeface="Consolas" pitchFamily="33" charset="0"/>
              </a:rPr>
              <a:t>(</a:t>
            </a:r>
            <a:r>
              <a:rPr lang="en-GB" sz="1400">
                <a:solidFill>
                  <a:srgbClr val="00FFFF"/>
                </a:solidFill>
                <a:latin typeface="Consolas" pitchFamily="33" charset="0"/>
              </a:rPr>
              <a:t>precise float</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saturate</a:t>
            </a:r>
            <a:r>
              <a:rPr lang="en-GB" sz="1400">
                <a:solidFill>
                  <a:srgbClr val="FFFF00"/>
                </a:solidFill>
                <a:latin typeface="Consolas" pitchFamily="33" charset="0"/>
              </a:rPr>
              <a:t>(</a:t>
            </a:r>
            <a:r>
              <a:rPr lang="en-GB" sz="1400">
                <a:solidFill>
                  <a:srgbClr val="02FF02"/>
                </a:solidFill>
                <a:latin typeface="Consolas" pitchFamily="33" charset="0"/>
              </a:rPr>
              <a:t>dot</a:t>
            </a:r>
            <a:r>
              <a:rPr lang="en-GB" sz="1400">
                <a:solidFill>
                  <a:srgbClr val="FFFF00"/>
                </a:solidFill>
                <a:latin typeface="Consolas" pitchFamily="33" charset="0"/>
              </a:rPr>
              <a:t>(</a:t>
            </a:r>
            <a:r>
              <a:rPr lang="en-GB" sz="1400">
                <a:solidFill>
                  <a:srgbClr val="02FF02"/>
                </a:solidFill>
                <a:latin typeface="Consolas" pitchFamily="33" charset="0"/>
              </a:rPr>
              <a:t>a</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a</a:t>
            </a:r>
            <a:r>
              <a:rPr lang="en-GB" sz="1400">
                <a:solidFill>
                  <a:srgbClr val="FFFF00"/>
                </a:solidFill>
                <a:latin typeface="Consolas" pitchFamily="33" charset="0"/>
              </a:rPr>
              <a:t>));</a:t>
            </a:r>
          </a:p>
          <a:p>
            <a:pPr>
              <a:lnSpc>
                <a:spcPct val="100000"/>
              </a:lnSpc>
              <a:tabLst>
                <a:tab pos="723900" algn="l"/>
                <a:tab pos="1447800" algn="l"/>
                <a:tab pos="2171700" algn="l"/>
                <a:tab pos="2895600" algn="l"/>
                <a:tab pos="3619500" algn="l"/>
                <a:tab pos="4343400" algn="l"/>
                <a:tab pos="5067300" algn="l"/>
              </a:tabLst>
            </a:pPr>
            <a:r>
              <a:rPr lang="en-GB" sz="1400">
                <a:solidFill>
                  <a:srgbClr val="FFFF00"/>
                </a:solidFill>
                <a:latin typeface="Consolas" pitchFamily="33" charset="0"/>
              </a:rPr>
              <a:t>}</a:t>
            </a:r>
          </a:p>
        </p:txBody>
      </p:sp>
      <p:sp>
        <p:nvSpPr>
          <p:cNvPr id="28678" name="Text Box 6"/>
          <p:cNvSpPr txBox="1">
            <a:spLocks noChangeArrowheads="1"/>
          </p:cNvSpPr>
          <p:nvPr/>
        </p:nvSpPr>
        <p:spPr bwMode="auto">
          <a:xfrm>
            <a:off x="5670550" y="3905250"/>
            <a:ext cx="5219700" cy="576263"/>
          </a:xfrm>
          <a:prstGeom prst="rect">
            <a:avLst/>
          </a:prstGeom>
          <a:solidFill>
            <a:srgbClr val="000000"/>
          </a:solidFill>
          <a:ln w="9360" cap="flat">
            <a:solidFill>
              <a:srgbClr val="999999"/>
            </a:solidFill>
            <a:round/>
            <a:headEnd/>
            <a:tailEnd/>
          </a:ln>
          <a:effectLst/>
        </p:spPr>
        <p:txBody>
          <a:bodyPr lIns="90000" tIns="56520" rIns="90000" bIns="45000"/>
          <a:lstStyle/>
          <a:p>
            <a:pPr>
              <a:lnSpc>
                <a:spcPct val="100000"/>
              </a:lnSpc>
              <a:tabLst>
                <a:tab pos="723900" algn="l"/>
                <a:tab pos="1447800" algn="l"/>
                <a:tab pos="2171700" algn="l"/>
                <a:tab pos="2895600" algn="l"/>
                <a:tab pos="3619500" algn="l"/>
                <a:tab pos="4343400" algn="l"/>
                <a:tab pos="5067300" algn="l"/>
              </a:tabLst>
            </a:pPr>
            <a:r>
              <a:rPr lang="en-GB" sz="1400">
                <a:solidFill>
                  <a:srgbClr val="02FF02"/>
                </a:solidFill>
                <a:latin typeface="Consolas" pitchFamily="33" charset="0"/>
              </a:rPr>
              <a:t>dp3_sat</a:t>
            </a:r>
            <a:r>
              <a:rPr lang="en-GB" sz="1400">
                <a:solidFill>
                  <a:srgbClr val="00FF00"/>
                </a:solidFill>
                <a:latin typeface="Consolas" pitchFamily="33" charset="0"/>
              </a:rPr>
              <a:t> </a:t>
            </a:r>
            <a:r>
              <a:rPr lang="en-GB" sz="1400">
                <a:solidFill>
                  <a:srgbClr val="02FF02"/>
                </a:solidFill>
                <a:latin typeface="Consolas" pitchFamily="33" charset="0"/>
              </a:rPr>
              <a:t>o0</a:t>
            </a:r>
            <a:r>
              <a:rPr lang="en-GB" sz="1400">
                <a:solidFill>
                  <a:srgbClr val="FFFF00"/>
                </a:solidFill>
                <a:latin typeface="Consolas" pitchFamily="33" charset="0"/>
              </a:rPr>
              <a:t>.</a:t>
            </a:r>
            <a:r>
              <a:rPr lang="en-GB" sz="1400">
                <a:solidFill>
                  <a:srgbClr val="02FF02"/>
                </a:solidFill>
                <a:latin typeface="Consolas" pitchFamily="33" charset="0"/>
              </a:rPr>
              <a:t>x</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v0</a:t>
            </a:r>
            <a:r>
              <a:rPr lang="en-GB" sz="1400">
                <a:solidFill>
                  <a:srgbClr val="FFFF00"/>
                </a:solidFill>
                <a:latin typeface="Consolas" pitchFamily="33" charset="0"/>
              </a:rPr>
              <a:t>.</a:t>
            </a:r>
            <a:r>
              <a:rPr lang="en-GB" sz="1400">
                <a:solidFill>
                  <a:srgbClr val="02FF02"/>
                </a:solidFill>
                <a:latin typeface="Consolas" pitchFamily="33" charset="0"/>
              </a:rPr>
              <a:t>xyzx</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v0</a:t>
            </a:r>
            <a:r>
              <a:rPr lang="en-GB" sz="1400">
                <a:solidFill>
                  <a:srgbClr val="FFFF00"/>
                </a:solidFill>
                <a:latin typeface="Consolas" pitchFamily="33" charset="0"/>
              </a:rPr>
              <a:t>.</a:t>
            </a:r>
            <a:r>
              <a:rPr lang="en-GB" sz="1400">
                <a:solidFill>
                  <a:srgbClr val="02FF02"/>
                </a:solidFill>
                <a:latin typeface="Consolas" pitchFamily="33" charset="0"/>
              </a:rPr>
              <a:t>xyzx</a:t>
            </a:r>
          </a:p>
        </p:txBody>
      </p:sp>
      <p:sp>
        <p:nvSpPr>
          <p:cNvPr id="28679" name="Text Box 7"/>
          <p:cNvSpPr txBox="1">
            <a:spLocks noChangeArrowheads="1"/>
          </p:cNvSpPr>
          <p:nvPr/>
        </p:nvSpPr>
        <p:spPr bwMode="auto">
          <a:xfrm>
            <a:off x="630238" y="4589463"/>
            <a:ext cx="4859337" cy="1206500"/>
          </a:xfrm>
          <a:prstGeom prst="rect">
            <a:avLst/>
          </a:prstGeom>
          <a:solidFill>
            <a:srgbClr val="000000"/>
          </a:solidFill>
          <a:ln w="9360" cap="flat">
            <a:solidFill>
              <a:srgbClr val="999999"/>
            </a:solidFill>
            <a:round/>
            <a:headEnd/>
            <a:tailEnd/>
          </a:ln>
          <a:effectLst/>
        </p:spPr>
        <p:txBody>
          <a:bodyPr lIns="90000" tIns="56520" rIns="90000" bIns="45000"/>
          <a:lstStyle/>
          <a:p>
            <a:pPr>
              <a:lnSpc>
                <a:spcPct val="100000"/>
              </a:lnSpc>
              <a:tabLst>
                <a:tab pos="723900" algn="l"/>
                <a:tab pos="1447800" algn="l"/>
                <a:tab pos="2171700" algn="l"/>
                <a:tab pos="2895600" algn="l"/>
                <a:tab pos="3619500" algn="l"/>
                <a:tab pos="4343400" algn="l"/>
              </a:tabLst>
            </a:pPr>
            <a:r>
              <a:rPr lang="en-GB" sz="1400">
                <a:solidFill>
                  <a:srgbClr val="FFFFFF"/>
                </a:solidFill>
                <a:latin typeface="Consolas" pitchFamily="33" charset="0"/>
              </a:rPr>
              <a:t>0</a:t>
            </a:r>
            <a:r>
              <a:rPr lang="en-GB" sz="1400">
                <a:solidFill>
                  <a:srgbClr val="00FF00"/>
                </a:solidFill>
                <a:latin typeface="Consolas" pitchFamily="33" charset="0"/>
              </a:rPr>
              <a:t> </a:t>
            </a:r>
            <a:r>
              <a:rPr lang="en-GB" sz="1400">
                <a:solidFill>
                  <a:srgbClr val="02FF02"/>
                </a:solidFill>
                <a:latin typeface="Consolas" pitchFamily="33" charset="0"/>
              </a:rPr>
              <a:t>x</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DOT4_e</a:t>
            </a:r>
            <a:r>
              <a:rPr lang="en-GB" sz="1400">
                <a:solidFill>
                  <a:srgbClr val="00FF00"/>
                </a:solidFill>
                <a:latin typeface="Consolas" pitchFamily="33" charset="0"/>
              </a:rPr>
              <a:t>   </a:t>
            </a:r>
            <a:r>
              <a:rPr lang="en-GB" sz="1400">
                <a:solidFill>
                  <a:srgbClr val="02FF02"/>
                </a:solidFill>
                <a:latin typeface="Consolas" pitchFamily="33" charset="0"/>
              </a:rPr>
              <a:t>____</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2FF02"/>
                </a:solidFill>
                <a:latin typeface="Consolas" pitchFamily="33" charset="0"/>
              </a:rPr>
              <a:t>x</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2FF02"/>
                </a:solidFill>
                <a:latin typeface="Consolas" pitchFamily="33" charset="0"/>
              </a:rPr>
              <a:t>x</a:t>
            </a:r>
          </a:p>
          <a:p>
            <a:pPr>
              <a:lnSpc>
                <a:spcPct val="100000"/>
              </a:lnSpc>
              <a:tabLst>
                <a:tab pos="723900" algn="l"/>
                <a:tab pos="1447800" algn="l"/>
                <a:tab pos="2171700" algn="l"/>
                <a:tab pos="2895600" algn="l"/>
                <a:tab pos="3619500" algn="l"/>
                <a:tab pos="4343400" algn="l"/>
              </a:tabLst>
            </a:pPr>
            <a:r>
              <a:rPr lang="en-GB" sz="1400">
                <a:solidFill>
                  <a:srgbClr val="00FF00"/>
                </a:solidFill>
                <a:latin typeface="Consolas" pitchFamily="33" charset="0"/>
              </a:rPr>
              <a:t>  </a:t>
            </a:r>
            <a:r>
              <a:rPr lang="en-GB" sz="1400">
                <a:solidFill>
                  <a:srgbClr val="02FF02"/>
                </a:solidFill>
                <a:latin typeface="Consolas" pitchFamily="33" charset="0"/>
              </a:rPr>
              <a:t>y</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DOT4_e</a:t>
            </a:r>
            <a:r>
              <a:rPr lang="en-GB" sz="1400">
                <a:solidFill>
                  <a:srgbClr val="00FF00"/>
                </a:solidFill>
                <a:latin typeface="Consolas" pitchFamily="33" charset="0"/>
              </a:rPr>
              <a:t>   </a:t>
            </a:r>
            <a:r>
              <a:rPr lang="en-GB" sz="1400">
                <a:solidFill>
                  <a:srgbClr val="02FF02"/>
                </a:solidFill>
                <a:latin typeface="Consolas" pitchFamily="33" charset="0"/>
              </a:rPr>
              <a:t>____</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2FF02"/>
                </a:solidFill>
                <a:latin typeface="Consolas" pitchFamily="33" charset="0"/>
              </a:rPr>
              <a:t>y</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2FF02"/>
                </a:solidFill>
                <a:latin typeface="Consolas" pitchFamily="33" charset="0"/>
              </a:rPr>
              <a:t>y</a:t>
            </a:r>
          </a:p>
          <a:p>
            <a:pPr>
              <a:lnSpc>
                <a:spcPct val="100000"/>
              </a:lnSpc>
              <a:tabLst>
                <a:tab pos="723900" algn="l"/>
                <a:tab pos="1447800" algn="l"/>
                <a:tab pos="2171700" algn="l"/>
                <a:tab pos="2895600" algn="l"/>
                <a:tab pos="3619500" algn="l"/>
                <a:tab pos="4343400" algn="l"/>
              </a:tabLst>
            </a:pPr>
            <a:r>
              <a:rPr lang="en-GB" sz="1400">
                <a:solidFill>
                  <a:srgbClr val="00FF00"/>
                </a:solidFill>
                <a:latin typeface="Consolas" pitchFamily="33" charset="0"/>
              </a:rPr>
              <a:t>  </a:t>
            </a:r>
            <a:r>
              <a:rPr lang="en-GB" sz="1400">
                <a:solidFill>
                  <a:srgbClr val="02FF02"/>
                </a:solidFill>
                <a:latin typeface="Consolas" pitchFamily="33" charset="0"/>
              </a:rPr>
              <a:t>z</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DOT4_e</a:t>
            </a:r>
            <a:r>
              <a:rPr lang="en-GB" sz="1400">
                <a:solidFill>
                  <a:srgbClr val="00FF00"/>
                </a:solidFill>
                <a:latin typeface="Consolas" pitchFamily="33" charset="0"/>
              </a:rPr>
              <a:t>   </a:t>
            </a:r>
            <a:r>
              <a:rPr lang="en-GB" sz="1400">
                <a:solidFill>
                  <a:srgbClr val="02FF02"/>
                </a:solidFill>
                <a:latin typeface="Consolas" pitchFamily="33" charset="0"/>
              </a:rPr>
              <a:t>____</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2FF02"/>
                </a:solidFill>
                <a:latin typeface="Consolas" pitchFamily="33" charset="0"/>
              </a:rPr>
              <a:t>z</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2FF02"/>
                </a:solidFill>
                <a:latin typeface="Consolas" pitchFamily="33" charset="0"/>
              </a:rPr>
              <a:t>z</a:t>
            </a:r>
          </a:p>
          <a:p>
            <a:pPr>
              <a:lnSpc>
                <a:spcPct val="100000"/>
              </a:lnSpc>
              <a:tabLst>
                <a:tab pos="723900" algn="l"/>
                <a:tab pos="1447800" algn="l"/>
                <a:tab pos="2171700" algn="l"/>
                <a:tab pos="2895600" algn="l"/>
                <a:tab pos="3619500" algn="l"/>
                <a:tab pos="4343400" algn="l"/>
              </a:tabLst>
            </a:pPr>
            <a:r>
              <a:rPr lang="en-GB" sz="1400">
                <a:solidFill>
                  <a:srgbClr val="00FF00"/>
                </a:solidFill>
                <a:latin typeface="Consolas" pitchFamily="33" charset="0"/>
              </a:rPr>
              <a:t>  </a:t>
            </a:r>
            <a:r>
              <a:rPr lang="en-GB" sz="1400">
                <a:solidFill>
                  <a:srgbClr val="02FF02"/>
                </a:solidFill>
                <a:latin typeface="Consolas" pitchFamily="33" charset="0"/>
              </a:rPr>
              <a:t>w</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DOT4_e</a:t>
            </a:r>
            <a:r>
              <a:rPr lang="en-GB" sz="1400">
                <a:solidFill>
                  <a:srgbClr val="00FF00"/>
                </a:solidFill>
                <a:latin typeface="Consolas" pitchFamily="33" charset="0"/>
              </a:rPr>
              <a:t>   </a:t>
            </a:r>
            <a:r>
              <a:rPr lang="en-GB" sz="1400">
                <a:solidFill>
                  <a:srgbClr val="02FF02"/>
                </a:solidFill>
                <a:latin typeface="Consolas" pitchFamily="33" charset="0"/>
              </a:rPr>
              <a:t>____</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FFFF00"/>
                </a:solidFill>
                <a:latin typeface="Consolas" pitchFamily="33" charset="0"/>
              </a:rPr>
              <a:t>(</a:t>
            </a:r>
            <a:r>
              <a:rPr lang="en-GB" sz="1400">
                <a:solidFill>
                  <a:srgbClr val="FFFFFF"/>
                </a:solidFill>
                <a:latin typeface="Consolas" pitchFamily="33" charset="0"/>
              </a:rPr>
              <a:t>0x80000000</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FFFF00"/>
                </a:solidFill>
                <a:latin typeface="Consolas" pitchFamily="33" charset="0"/>
              </a:rPr>
              <a:t>-</a:t>
            </a:r>
            <a:r>
              <a:rPr lang="en-GB" sz="1400">
                <a:solidFill>
                  <a:srgbClr val="FFFFFF"/>
                </a:solidFill>
                <a:latin typeface="Consolas" pitchFamily="33" charset="0"/>
              </a:rPr>
              <a:t>0.0f</a:t>
            </a:r>
            <a:r>
              <a:rPr lang="en-GB" sz="1400">
                <a:solidFill>
                  <a:srgbClr val="FFFF00"/>
                </a:solidFill>
                <a:latin typeface="Consolas" pitchFamily="33" charset="0"/>
              </a:rPr>
              <a:t>).</a:t>
            </a:r>
            <a:r>
              <a:rPr lang="en-GB" sz="1400">
                <a:solidFill>
                  <a:srgbClr val="02FF02"/>
                </a:solidFill>
                <a:latin typeface="Consolas" pitchFamily="33" charset="0"/>
              </a:rPr>
              <a:t>x</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FFFFFF"/>
                </a:solidFill>
                <a:latin typeface="Consolas" pitchFamily="33" charset="0"/>
              </a:rPr>
              <a:t>0.0f</a:t>
            </a:r>
          </a:p>
          <a:p>
            <a:pPr>
              <a:lnSpc>
                <a:spcPct val="100000"/>
              </a:lnSpc>
              <a:tabLst>
                <a:tab pos="723900" algn="l"/>
                <a:tab pos="1447800" algn="l"/>
                <a:tab pos="2171700" algn="l"/>
                <a:tab pos="2895600" algn="l"/>
                <a:tab pos="3619500" algn="l"/>
                <a:tab pos="4343400" algn="l"/>
              </a:tabLst>
            </a:pPr>
            <a:r>
              <a:rPr lang="en-GB" sz="1400">
                <a:solidFill>
                  <a:srgbClr val="FFFFFF"/>
                </a:solidFill>
                <a:latin typeface="Consolas" pitchFamily="33" charset="0"/>
              </a:rPr>
              <a:t>1</a:t>
            </a:r>
            <a:r>
              <a:rPr lang="en-GB" sz="1400">
                <a:solidFill>
                  <a:srgbClr val="00FF00"/>
                </a:solidFill>
                <a:latin typeface="Consolas" pitchFamily="33" charset="0"/>
              </a:rPr>
              <a:t> </a:t>
            </a:r>
            <a:r>
              <a:rPr lang="en-GB" sz="1400">
                <a:solidFill>
                  <a:srgbClr val="02FF02"/>
                </a:solidFill>
                <a:latin typeface="Consolas" pitchFamily="33" charset="0"/>
              </a:rPr>
              <a:t>x</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MIN_DX10</a:t>
            </a:r>
            <a:r>
              <a:rPr lang="en-GB" sz="1400">
                <a:solidFill>
                  <a:srgbClr val="00FF00"/>
                </a:solidFill>
                <a:latin typeface="Consolas" pitchFamily="33" charset="0"/>
              </a:rPr>
              <a:t> </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2FF02"/>
                </a:solidFill>
                <a:latin typeface="Consolas" pitchFamily="33" charset="0"/>
              </a:rPr>
              <a:t>x</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PV0</a:t>
            </a:r>
            <a:r>
              <a:rPr lang="en-GB" sz="1400">
                <a:solidFill>
                  <a:srgbClr val="FFFF00"/>
                </a:solidFill>
                <a:latin typeface="Consolas" pitchFamily="33" charset="0"/>
              </a:rPr>
              <a:t>.</a:t>
            </a:r>
            <a:r>
              <a:rPr lang="en-GB" sz="1400">
                <a:solidFill>
                  <a:srgbClr val="02FF02"/>
                </a:solidFill>
                <a:latin typeface="Consolas" pitchFamily="33" charset="0"/>
              </a:rPr>
              <a:t>x</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FFFFFF"/>
                </a:solidFill>
                <a:latin typeface="Consolas" pitchFamily="33" charset="0"/>
              </a:rPr>
              <a:t>1.0f</a:t>
            </a:r>
          </a:p>
        </p:txBody>
      </p:sp>
      <p:sp>
        <p:nvSpPr>
          <p:cNvPr id="28680" name="Text Box 8"/>
          <p:cNvSpPr txBox="1">
            <a:spLocks noChangeArrowheads="1"/>
          </p:cNvSpPr>
          <p:nvPr/>
        </p:nvSpPr>
        <p:spPr bwMode="auto">
          <a:xfrm>
            <a:off x="5670550" y="4589463"/>
            <a:ext cx="5219700" cy="1206500"/>
          </a:xfrm>
          <a:prstGeom prst="rect">
            <a:avLst/>
          </a:prstGeom>
          <a:solidFill>
            <a:srgbClr val="000000"/>
          </a:solidFill>
          <a:ln w="9360" cap="flat">
            <a:solidFill>
              <a:srgbClr val="999999"/>
            </a:solidFill>
            <a:round/>
            <a:headEnd/>
            <a:tailEnd/>
          </a:ln>
          <a:effectLst/>
        </p:spPr>
        <p:txBody>
          <a:bodyPr lIns="90000" tIns="56520" rIns="90000" bIns="45000"/>
          <a:lstStyle/>
          <a:p>
            <a:pPr>
              <a:lnSpc>
                <a:spcPct val="100000"/>
              </a:lnSpc>
              <a:tabLst>
                <a:tab pos="723900" algn="l"/>
                <a:tab pos="1447800" algn="l"/>
                <a:tab pos="2171700" algn="l"/>
                <a:tab pos="2895600" algn="l"/>
                <a:tab pos="3619500" algn="l"/>
                <a:tab pos="4343400" algn="l"/>
                <a:tab pos="5067300" algn="l"/>
              </a:tabLst>
            </a:pPr>
            <a:r>
              <a:rPr lang="en-GB" sz="1400">
                <a:solidFill>
                  <a:srgbClr val="FFFFFF"/>
                </a:solidFill>
                <a:latin typeface="Consolas" pitchFamily="33" charset="0"/>
              </a:rPr>
              <a:t>0</a:t>
            </a:r>
            <a:r>
              <a:rPr lang="en-GB" sz="1400">
                <a:solidFill>
                  <a:srgbClr val="00FF00"/>
                </a:solidFill>
                <a:latin typeface="Consolas" pitchFamily="33" charset="0"/>
              </a:rPr>
              <a:t> </a:t>
            </a:r>
            <a:r>
              <a:rPr lang="en-GB" sz="1400">
                <a:solidFill>
                  <a:srgbClr val="02FF02"/>
                </a:solidFill>
                <a:latin typeface="Consolas" pitchFamily="33" charset="0"/>
              </a:rPr>
              <a:t>x</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DOT4_e</a:t>
            </a:r>
            <a:r>
              <a:rPr lang="en-GB" sz="1400">
                <a:solidFill>
                  <a:srgbClr val="00FF00"/>
                </a:solidFill>
                <a:latin typeface="Consolas" pitchFamily="33" charset="0"/>
              </a:rPr>
              <a:t> </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2FF02"/>
                </a:solidFill>
                <a:latin typeface="Consolas" pitchFamily="33" charset="0"/>
              </a:rPr>
              <a:t>x</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2FF02"/>
                </a:solidFill>
                <a:latin typeface="Consolas" pitchFamily="33" charset="0"/>
              </a:rPr>
              <a:t>x</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2FF02"/>
                </a:solidFill>
                <a:latin typeface="Consolas" pitchFamily="33" charset="0"/>
              </a:rPr>
              <a:t>x</a:t>
            </a:r>
            <a:r>
              <a:rPr lang="en-GB" sz="1400">
                <a:solidFill>
                  <a:srgbClr val="00FF00"/>
                </a:solidFill>
                <a:latin typeface="Consolas" pitchFamily="33" charset="0"/>
              </a:rPr>
              <a:t>      </a:t>
            </a:r>
            <a:r>
              <a:rPr lang="en-GB" sz="1400">
                <a:solidFill>
                  <a:srgbClr val="02FF02"/>
                </a:solidFill>
                <a:latin typeface="Consolas" pitchFamily="33" charset="0"/>
              </a:rPr>
              <a:t>CLAMP</a:t>
            </a:r>
          </a:p>
          <a:p>
            <a:pPr>
              <a:lnSpc>
                <a:spcPct val="100000"/>
              </a:lnSpc>
              <a:tabLst>
                <a:tab pos="723900" algn="l"/>
                <a:tab pos="1447800" algn="l"/>
                <a:tab pos="2171700" algn="l"/>
                <a:tab pos="2895600" algn="l"/>
                <a:tab pos="3619500" algn="l"/>
                <a:tab pos="4343400" algn="l"/>
                <a:tab pos="5067300" algn="l"/>
              </a:tabLst>
            </a:pPr>
            <a:r>
              <a:rPr lang="en-GB" sz="1400">
                <a:solidFill>
                  <a:srgbClr val="00FF00"/>
                </a:solidFill>
                <a:latin typeface="Consolas" pitchFamily="33" charset="0"/>
              </a:rPr>
              <a:t>  </a:t>
            </a:r>
            <a:r>
              <a:rPr lang="en-GB" sz="1400">
                <a:solidFill>
                  <a:srgbClr val="02FF02"/>
                </a:solidFill>
                <a:latin typeface="Consolas" pitchFamily="33" charset="0"/>
              </a:rPr>
              <a:t>y</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DOT4_e</a:t>
            </a:r>
            <a:r>
              <a:rPr lang="en-GB" sz="1400">
                <a:solidFill>
                  <a:srgbClr val="00FF00"/>
                </a:solidFill>
                <a:latin typeface="Consolas" pitchFamily="33" charset="0"/>
              </a:rPr>
              <a:t> </a:t>
            </a:r>
            <a:r>
              <a:rPr lang="en-GB" sz="1400">
                <a:solidFill>
                  <a:srgbClr val="02FF02"/>
                </a:solidFill>
                <a:latin typeface="Consolas" pitchFamily="33" charset="0"/>
              </a:rPr>
              <a:t>____</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2FF02"/>
                </a:solidFill>
                <a:latin typeface="Consolas" pitchFamily="33" charset="0"/>
              </a:rPr>
              <a:t>y</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2FF02"/>
                </a:solidFill>
                <a:latin typeface="Consolas" pitchFamily="33" charset="0"/>
              </a:rPr>
              <a:t>y</a:t>
            </a:r>
            <a:r>
              <a:rPr lang="en-GB" sz="1400">
                <a:solidFill>
                  <a:srgbClr val="00FF00"/>
                </a:solidFill>
                <a:latin typeface="Consolas" pitchFamily="33" charset="0"/>
              </a:rPr>
              <a:t>      </a:t>
            </a:r>
            <a:r>
              <a:rPr lang="en-GB" sz="1400">
                <a:solidFill>
                  <a:srgbClr val="02FF02"/>
                </a:solidFill>
                <a:latin typeface="Consolas" pitchFamily="33" charset="0"/>
              </a:rPr>
              <a:t>CLAMP</a:t>
            </a:r>
          </a:p>
          <a:p>
            <a:pPr>
              <a:lnSpc>
                <a:spcPct val="100000"/>
              </a:lnSpc>
              <a:tabLst>
                <a:tab pos="723900" algn="l"/>
                <a:tab pos="1447800" algn="l"/>
                <a:tab pos="2171700" algn="l"/>
                <a:tab pos="2895600" algn="l"/>
                <a:tab pos="3619500" algn="l"/>
                <a:tab pos="4343400" algn="l"/>
                <a:tab pos="5067300" algn="l"/>
              </a:tabLst>
            </a:pPr>
            <a:r>
              <a:rPr lang="en-GB" sz="1400">
                <a:solidFill>
                  <a:srgbClr val="00FF00"/>
                </a:solidFill>
                <a:latin typeface="Consolas" pitchFamily="33" charset="0"/>
              </a:rPr>
              <a:t>  </a:t>
            </a:r>
            <a:r>
              <a:rPr lang="en-GB" sz="1400">
                <a:solidFill>
                  <a:srgbClr val="02FF02"/>
                </a:solidFill>
                <a:latin typeface="Consolas" pitchFamily="33" charset="0"/>
              </a:rPr>
              <a:t>z</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DOT4_e</a:t>
            </a:r>
            <a:r>
              <a:rPr lang="en-GB" sz="1400">
                <a:solidFill>
                  <a:srgbClr val="00FF00"/>
                </a:solidFill>
                <a:latin typeface="Consolas" pitchFamily="33" charset="0"/>
              </a:rPr>
              <a:t> </a:t>
            </a:r>
            <a:r>
              <a:rPr lang="en-GB" sz="1400">
                <a:solidFill>
                  <a:srgbClr val="02FF02"/>
                </a:solidFill>
                <a:latin typeface="Consolas" pitchFamily="33" charset="0"/>
              </a:rPr>
              <a:t>____</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2FF02"/>
                </a:solidFill>
                <a:latin typeface="Consolas" pitchFamily="33" charset="0"/>
              </a:rPr>
              <a:t>z</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2FF02"/>
                </a:solidFill>
                <a:latin typeface="Consolas" pitchFamily="33" charset="0"/>
              </a:rPr>
              <a:t>z</a:t>
            </a:r>
            <a:r>
              <a:rPr lang="en-GB" sz="1400">
                <a:solidFill>
                  <a:srgbClr val="00FF00"/>
                </a:solidFill>
                <a:latin typeface="Consolas" pitchFamily="33" charset="0"/>
              </a:rPr>
              <a:t>      </a:t>
            </a:r>
            <a:r>
              <a:rPr lang="en-GB" sz="1400">
                <a:solidFill>
                  <a:srgbClr val="02FF02"/>
                </a:solidFill>
                <a:latin typeface="Consolas" pitchFamily="33" charset="0"/>
              </a:rPr>
              <a:t>CLAMP</a:t>
            </a:r>
          </a:p>
          <a:p>
            <a:pPr>
              <a:lnSpc>
                <a:spcPct val="100000"/>
              </a:lnSpc>
              <a:tabLst>
                <a:tab pos="723900" algn="l"/>
                <a:tab pos="1447800" algn="l"/>
                <a:tab pos="2171700" algn="l"/>
                <a:tab pos="2895600" algn="l"/>
                <a:tab pos="3619500" algn="l"/>
                <a:tab pos="4343400" algn="l"/>
                <a:tab pos="5067300" algn="l"/>
              </a:tabLst>
            </a:pPr>
            <a:r>
              <a:rPr lang="en-GB" sz="1400">
                <a:solidFill>
                  <a:srgbClr val="00FF00"/>
                </a:solidFill>
                <a:latin typeface="Consolas" pitchFamily="33" charset="0"/>
              </a:rPr>
              <a:t>  </a:t>
            </a:r>
            <a:r>
              <a:rPr lang="en-GB" sz="1400">
                <a:solidFill>
                  <a:srgbClr val="02FF02"/>
                </a:solidFill>
                <a:latin typeface="Consolas" pitchFamily="33" charset="0"/>
              </a:rPr>
              <a:t>w</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DOT4_e</a:t>
            </a:r>
            <a:r>
              <a:rPr lang="en-GB" sz="1400">
                <a:solidFill>
                  <a:srgbClr val="00FF00"/>
                </a:solidFill>
                <a:latin typeface="Consolas" pitchFamily="33" charset="0"/>
              </a:rPr>
              <a:t> </a:t>
            </a:r>
            <a:r>
              <a:rPr lang="en-GB" sz="1400">
                <a:solidFill>
                  <a:srgbClr val="02FF02"/>
                </a:solidFill>
                <a:latin typeface="Consolas" pitchFamily="33" charset="0"/>
              </a:rPr>
              <a:t>____</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FFFF00"/>
                </a:solidFill>
                <a:latin typeface="Consolas" pitchFamily="33" charset="0"/>
              </a:rPr>
              <a:t>(</a:t>
            </a:r>
            <a:r>
              <a:rPr lang="en-GB" sz="1400">
                <a:solidFill>
                  <a:srgbClr val="FFFFFF"/>
                </a:solidFill>
                <a:latin typeface="Consolas" pitchFamily="33" charset="0"/>
              </a:rPr>
              <a:t>0x80000000</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FFFF00"/>
                </a:solidFill>
                <a:latin typeface="Consolas" pitchFamily="33" charset="0"/>
              </a:rPr>
              <a:t>-</a:t>
            </a:r>
            <a:r>
              <a:rPr lang="en-GB" sz="1400">
                <a:solidFill>
                  <a:srgbClr val="FFFFFF"/>
                </a:solidFill>
                <a:latin typeface="Consolas" pitchFamily="33" charset="0"/>
              </a:rPr>
              <a:t>0.0f</a:t>
            </a:r>
            <a:r>
              <a:rPr lang="en-GB" sz="1400">
                <a:solidFill>
                  <a:srgbClr val="FFFF00"/>
                </a:solidFill>
                <a:latin typeface="Consolas" pitchFamily="33" charset="0"/>
              </a:rPr>
              <a:t>).</a:t>
            </a:r>
            <a:r>
              <a:rPr lang="en-GB" sz="1400">
                <a:solidFill>
                  <a:srgbClr val="02FF02"/>
                </a:solidFill>
                <a:latin typeface="Consolas" pitchFamily="33" charset="0"/>
              </a:rPr>
              <a:t>x</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FFFFFF"/>
                </a:solidFill>
                <a:latin typeface="Consolas" pitchFamily="33" charset="0"/>
              </a:rPr>
              <a:t>0.0f</a:t>
            </a:r>
            <a:r>
              <a:rPr lang="en-GB" sz="1400">
                <a:solidFill>
                  <a:srgbClr val="00FF00"/>
                </a:solidFill>
                <a:latin typeface="Consolas" pitchFamily="33" charset="0"/>
              </a:rPr>
              <a:t> </a:t>
            </a:r>
            <a:r>
              <a:rPr lang="en-GB" sz="1400">
                <a:solidFill>
                  <a:srgbClr val="02FF02"/>
                </a:solidFill>
                <a:latin typeface="Consolas" pitchFamily="33" charset="0"/>
              </a:rPr>
              <a:t>CLAMP</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body"/>
          </p:nvPr>
        </p:nvSpPr>
        <p:spPr>
          <a:xfrm>
            <a:off x="576263" y="1223963"/>
            <a:ext cx="10367962" cy="5149850"/>
          </a:xfrm>
          <a:ln/>
        </p:spPr>
        <p:txBody>
          <a:bodyPr tIns="23814" anchor="t"/>
          <a:lstStyle/>
          <a:p>
            <a:pPr marL="431800" indent="-323850" algn="l">
              <a:spcAft>
                <a:spcPts val="1213"/>
              </a:spcAft>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sz="2700">
                <a:solidFill>
                  <a:srgbClr val="00AE00"/>
                </a:solidFill>
              </a:rPr>
              <a:t>rcp</a:t>
            </a:r>
            <a:r>
              <a:rPr lang="en-GB" sz="2700"/>
              <a:t>(), </a:t>
            </a:r>
            <a:r>
              <a:rPr lang="en-GB" sz="2700">
                <a:solidFill>
                  <a:srgbClr val="00AE00"/>
                </a:solidFill>
              </a:rPr>
              <a:t>rsqrt</a:t>
            </a:r>
            <a:r>
              <a:rPr lang="en-GB" sz="2700"/>
              <a:t>(), </a:t>
            </a:r>
            <a:r>
              <a:rPr lang="en-GB" sz="2700">
                <a:solidFill>
                  <a:srgbClr val="00AE00"/>
                </a:solidFill>
              </a:rPr>
              <a:t>sqrt</a:t>
            </a:r>
            <a:r>
              <a:rPr lang="en-GB" sz="2700"/>
              <a:t>()* map directly to HW instructions</a:t>
            </a:r>
          </a:p>
          <a:p>
            <a:pPr marL="431800" indent="-323850" algn="l">
              <a:spcAft>
                <a:spcPts val="1213"/>
              </a:spcAft>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sz="2700"/>
              <a:t>Equivalent math may not be optimal …</a:t>
            </a:r>
          </a:p>
          <a:p>
            <a:pPr marL="863600" lvl="1" indent="-323850" algn="l">
              <a:spcAft>
                <a:spcPts val="975"/>
              </a:spcAft>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sz="2400"/>
              <a:t>1.0f / x tends to yield </a:t>
            </a:r>
            <a:r>
              <a:rPr lang="en-GB" sz="2400">
                <a:solidFill>
                  <a:srgbClr val="00AE00"/>
                </a:solidFill>
              </a:rPr>
              <a:t>rcp</a:t>
            </a:r>
            <a:r>
              <a:rPr lang="en-GB" sz="2400"/>
              <a:t>(x)</a:t>
            </a:r>
          </a:p>
          <a:p>
            <a:pPr marL="863600" lvl="1" indent="-323850" algn="l">
              <a:spcAft>
                <a:spcPts val="975"/>
              </a:spcAft>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sz="2400"/>
              <a:t>1.0f / </a:t>
            </a:r>
            <a:r>
              <a:rPr lang="en-GB" sz="2400">
                <a:solidFill>
                  <a:srgbClr val="00AE00"/>
                </a:solidFill>
              </a:rPr>
              <a:t>sqrt</a:t>
            </a:r>
            <a:r>
              <a:rPr lang="en-GB" sz="2400"/>
              <a:t>(x) yields </a:t>
            </a:r>
            <a:r>
              <a:rPr lang="en-GB" sz="2400">
                <a:solidFill>
                  <a:srgbClr val="00AE00"/>
                </a:solidFill>
              </a:rPr>
              <a:t>rcp</a:t>
            </a:r>
            <a:r>
              <a:rPr lang="en-GB" sz="2400"/>
              <a:t>(</a:t>
            </a:r>
            <a:r>
              <a:rPr lang="en-GB" sz="2400">
                <a:solidFill>
                  <a:srgbClr val="00AE00"/>
                </a:solidFill>
              </a:rPr>
              <a:t>sqrt</a:t>
            </a:r>
            <a:r>
              <a:rPr lang="en-GB" sz="2400"/>
              <a:t>(x)), </a:t>
            </a:r>
            <a:r>
              <a:rPr lang="en-GB" sz="2400" u="sng">
                <a:solidFill>
                  <a:srgbClr val="FF0000"/>
                </a:solidFill>
              </a:rPr>
              <a:t>NOT</a:t>
            </a:r>
            <a:r>
              <a:rPr lang="en-GB" sz="2400"/>
              <a:t> </a:t>
            </a:r>
            <a:r>
              <a:rPr lang="en-GB" sz="2400">
                <a:solidFill>
                  <a:srgbClr val="00AE00"/>
                </a:solidFill>
              </a:rPr>
              <a:t>rsqrt</a:t>
            </a:r>
            <a:r>
              <a:rPr lang="en-GB" sz="2400"/>
              <a:t>(x)!</a:t>
            </a:r>
          </a:p>
          <a:p>
            <a:pPr marL="431800" indent="-323850" algn="l">
              <a:spcAft>
                <a:spcPts val="1213"/>
              </a:spcAft>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sz="2700">
                <a:solidFill>
                  <a:srgbClr val="00AE00"/>
                </a:solidFill>
              </a:rPr>
              <a:t>exp2</a:t>
            </a:r>
            <a:r>
              <a:rPr lang="en-GB" sz="2700"/>
              <a:t>() and </a:t>
            </a:r>
            <a:r>
              <a:rPr lang="en-GB" sz="2700">
                <a:solidFill>
                  <a:srgbClr val="00AE00"/>
                </a:solidFill>
              </a:rPr>
              <a:t>log2</a:t>
            </a:r>
            <a:r>
              <a:rPr lang="en-GB" sz="2700"/>
              <a:t>() maps to HW, </a:t>
            </a:r>
            <a:r>
              <a:rPr lang="en-GB" sz="2700">
                <a:solidFill>
                  <a:srgbClr val="00AE00"/>
                </a:solidFill>
              </a:rPr>
              <a:t>exp</a:t>
            </a:r>
            <a:r>
              <a:rPr lang="en-GB" sz="2700"/>
              <a:t>() and </a:t>
            </a:r>
            <a:r>
              <a:rPr lang="en-GB" sz="2700">
                <a:solidFill>
                  <a:srgbClr val="00AE00"/>
                </a:solidFill>
              </a:rPr>
              <a:t>log</a:t>
            </a:r>
            <a:r>
              <a:rPr lang="en-GB" sz="2700"/>
              <a:t>() do not</a:t>
            </a:r>
          </a:p>
          <a:p>
            <a:pPr marL="863600" lvl="1" indent="-323850" algn="l">
              <a:spcAft>
                <a:spcPts val="975"/>
              </a:spcAft>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sz="2400"/>
              <a:t>Implemented as </a:t>
            </a:r>
            <a:r>
              <a:rPr lang="en-GB" sz="2400">
                <a:solidFill>
                  <a:srgbClr val="00AE00"/>
                </a:solidFill>
              </a:rPr>
              <a:t>exp2</a:t>
            </a:r>
            <a:r>
              <a:rPr lang="en-GB" sz="2400"/>
              <a:t>(x * 1.442695f) and </a:t>
            </a:r>
            <a:r>
              <a:rPr lang="en-GB" sz="2400">
                <a:solidFill>
                  <a:srgbClr val="00AE00"/>
                </a:solidFill>
              </a:rPr>
              <a:t>log2</a:t>
            </a:r>
            <a:r>
              <a:rPr lang="en-GB" sz="2400"/>
              <a:t>(x * 0.693147f)</a:t>
            </a:r>
          </a:p>
          <a:p>
            <a:pPr marL="431800" indent="-323850" algn="l">
              <a:spcAft>
                <a:spcPts val="1213"/>
              </a:spcAft>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sz="2700">
                <a:solidFill>
                  <a:srgbClr val="00AE00"/>
                </a:solidFill>
              </a:rPr>
              <a:t>pow</a:t>
            </a:r>
            <a:r>
              <a:rPr lang="en-GB" sz="2700"/>
              <a:t>(x, y) implemented as </a:t>
            </a:r>
            <a:r>
              <a:rPr lang="en-GB" sz="2700">
                <a:solidFill>
                  <a:srgbClr val="00AE00"/>
                </a:solidFill>
              </a:rPr>
              <a:t>exp2</a:t>
            </a:r>
            <a:r>
              <a:rPr lang="en-GB" sz="2700"/>
              <a:t>(</a:t>
            </a:r>
            <a:r>
              <a:rPr lang="en-GB" sz="2700">
                <a:solidFill>
                  <a:srgbClr val="00AE00"/>
                </a:solidFill>
              </a:rPr>
              <a:t>log2</a:t>
            </a:r>
            <a:r>
              <a:rPr lang="en-GB" sz="2700"/>
              <a:t>(x) * y)</a:t>
            </a:r>
          </a:p>
          <a:p>
            <a:pPr marL="863600" lvl="1" indent="-323850" algn="l">
              <a:spcAft>
                <a:spcPts val="975"/>
              </a:spcAft>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sz="2400"/>
              <a:t>Special cases for some literal values of y</a:t>
            </a:r>
          </a:p>
          <a:p>
            <a:pPr marL="863600" lvl="1" indent="-323850" algn="l">
              <a:spcAft>
                <a:spcPts val="975"/>
              </a:spcAft>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sz="2400"/>
              <a:t>z * </a:t>
            </a:r>
            <a:r>
              <a:rPr lang="en-GB" sz="2400">
                <a:solidFill>
                  <a:srgbClr val="00AE00"/>
                </a:solidFill>
              </a:rPr>
              <a:t>pow</a:t>
            </a:r>
            <a:r>
              <a:rPr lang="en-GB" sz="2400"/>
              <a:t>(x, y) = </a:t>
            </a:r>
            <a:r>
              <a:rPr lang="en-GB" sz="2400">
                <a:solidFill>
                  <a:srgbClr val="00AE00"/>
                </a:solidFill>
              </a:rPr>
              <a:t>exp2</a:t>
            </a:r>
            <a:r>
              <a:rPr lang="en-GB" sz="2400"/>
              <a:t>(</a:t>
            </a:r>
            <a:r>
              <a:rPr lang="en-GB" sz="2400">
                <a:solidFill>
                  <a:srgbClr val="00AE00"/>
                </a:solidFill>
              </a:rPr>
              <a:t>log2</a:t>
            </a:r>
            <a:r>
              <a:rPr lang="en-GB" sz="2400"/>
              <a:t>(x) * y + </a:t>
            </a:r>
            <a:r>
              <a:rPr lang="en-GB" sz="2400">
                <a:solidFill>
                  <a:srgbClr val="00AE00"/>
                </a:solidFill>
              </a:rPr>
              <a:t>log2</a:t>
            </a:r>
            <a:r>
              <a:rPr lang="en-GB" sz="2400"/>
              <a:t>(z))</a:t>
            </a:r>
          </a:p>
          <a:p>
            <a:pPr marL="1295400" lvl="2" indent="-287338" algn="l">
              <a:spcAft>
                <a:spcPts val="738"/>
              </a:spcAft>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sz="2100"/>
              <a:t>Free multiply if </a:t>
            </a:r>
            <a:r>
              <a:rPr lang="en-GB" sz="2100">
                <a:solidFill>
                  <a:srgbClr val="00AE00"/>
                </a:solidFill>
              </a:rPr>
              <a:t>log2</a:t>
            </a:r>
            <a:r>
              <a:rPr lang="en-GB" sz="2100"/>
              <a:t>(z) can be precomputed</a:t>
            </a:r>
          </a:p>
          <a:p>
            <a:pPr marL="1295400" lvl="2" indent="-287338" algn="l">
              <a:spcAft>
                <a:spcPts val="738"/>
              </a:spcAft>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sz="2100"/>
              <a:t>e.g. specular_normalization * </a:t>
            </a:r>
            <a:r>
              <a:rPr lang="en-GB" sz="2100">
                <a:solidFill>
                  <a:srgbClr val="00AE00"/>
                </a:solidFill>
              </a:rPr>
              <a:t>pow</a:t>
            </a:r>
            <a:r>
              <a:rPr lang="en-GB" sz="2100"/>
              <a:t>(n_dot_h, specular_power)</a:t>
            </a:r>
          </a:p>
        </p:txBody>
      </p:sp>
      <p:sp>
        <p:nvSpPr>
          <p:cNvPr id="29698" name="Rectangle 2"/>
          <p:cNvSpPr>
            <a:spLocks noGrp="1" noChangeArrowheads="1"/>
          </p:cNvSpPr>
          <p:nvPr>
            <p:ph type="title" idx="1"/>
          </p:nvPr>
        </p:nvSpPr>
        <p:spPr>
          <a:xfrm>
            <a:off x="576263" y="654050"/>
            <a:ext cx="10367962" cy="641350"/>
          </a:xfrm>
          <a:ln/>
        </p:spPr>
        <p:txBody>
          <a:bodyPr tIns="33516" anchor="ctr"/>
          <a:lstStyle/>
          <a:p>
            <a:pPr marL="0" indent="0" algn="ctr">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sz="3800"/>
              <a:t>Built-in functions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Grp="1" noChangeArrowheads="1"/>
          </p:cNvSpPr>
          <p:nvPr>
            <p:ph type="title"/>
          </p:nvPr>
        </p:nvSpPr>
        <p:spPr>
          <a:xfrm>
            <a:off x="576263" y="654050"/>
            <a:ext cx="10367962" cy="641350"/>
          </a:xfrm>
          <a:ln/>
        </p:spPr>
        <p:txBody>
          <a:bodyPr tIns="33516"/>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Built-in functions</a:t>
            </a:r>
          </a:p>
        </p:txBody>
      </p:sp>
      <p:sp>
        <p:nvSpPr>
          <p:cNvPr id="30722" name="Rectangle 2"/>
          <p:cNvSpPr>
            <a:spLocks noGrp="1" noChangeArrowheads="1"/>
          </p:cNvSpPr>
          <p:nvPr>
            <p:ph type="body" idx="1"/>
          </p:nvPr>
        </p:nvSpPr>
        <p:spPr>
          <a:xfrm>
            <a:off x="576263" y="1223963"/>
            <a:ext cx="10367962" cy="5119687"/>
          </a:xfrm>
          <a:ln/>
        </p:spPr>
        <p:txBody>
          <a:bodyPr/>
          <a:lstStyle/>
          <a:p>
            <a:pPr marL="431800" indent="-32385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solidFill>
                  <a:srgbClr val="00AE00"/>
                </a:solidFill>
              </a:rPr>
              <a:t>sign</a:t>
            </a:r>
            <a:r>
              <a:rPr lang="en-GB"/>
              <a:t>()</a:t>
            </a:r>
          </a:p>
          <a:p>
            <a:pPr marL="863600" lvl="1" indent="-32385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Takes care of zero case</a:t>
            </a:r>
          </a:p>
          <a:p>
            <a:pPr marL="1295400" lvl="2" indent="-287338">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Don't care? Use (x &gt;= 0)? 1 : -1</a:t>
            </a:r>
          </a:p>
          <a:p>
            <a:pPr marL="1295400" lvl="2" indent="-287338">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solidFill>
                  <a:srgbClr val="00AE00"/>
                </a:solidFill>
              </a:rPr>
              <a:t>sign</a:t>
            </a:r>
            <a:r>
              <a:rPr lang="en-GB"/>
              <a:t>(x) * y → (x &gt;= 0)? y : -y</a:t>
            </a:r>
          </a:p>
          <a:p>
            <a:pPr marL="431800" indent="-32385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solidFill>
                  <a:srgbClr val="00AE00"/>
                </a:solidFill>
              </a:rPr>
              <a:t>sin</a:t>
            </a:r>
            <a:r>
              <a:rPr lang="en-GB"/>
              <a:t>(), </a:t>
            </a:r>
            <a:r>
              <a:rPr lang="en-GB">
                <a:solidFill>
                  <a:srgbClr val="00AE00"/>
                </a:solidFill>
              </a:rPr>
              <a:t>cos</a:t>
            </a:r>
            <a:r>
              <a:rPr lang="en-GB"/>
              <a:t>(), </a:t>
            </a:r>
            <a:r>
              <a:rPr lang="en-GB">
                <a:solidFill>
                  <a:srgbClr val="00AE00"/>
                </a:solidFill>
              </a:rPr>
              <a:t>sincos</a:t>
            </a:r>
            <a:r>
              <a:rPr lang="en-GB"/>
              <a:t>() map to HW</a:t>
            </a:r>
          </a:p>
          <a:p>
            <a:pPr marL="863600" lvl="1" indent="-32385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Some HW require a short preamble though</a:t>
            </a:r>
          </a:p>
          <a:p>
            <a:pPr marL="431800" indent="-32385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solidFill>
                  <a:srgbClr val="00AE00"/>
                </a:solidFill>
              </a:rPr>
              <a:t>asin</a:t>
            </a:r>
            <a:r>
              <a:rPr lang="en-GB"/>
              <a:t>(), </a:t>
            </a:r>
            <a:r>
              <a:rPr lang="en-GB">
                <a:solidFill>
                  <a:srgbClr val="00AE00"/>
                </a:solidFill>
              </a:rPr>
              <a:t>acos</a:t>
            </a:r>
            <a:r>
              <a:rPr lang="en-GB"/>
              <a:t>(), </a:t>
            </a:r>
            <a:r>
              <a:rPr lang="en-GB">
                <a:solidFill>
                  <a:srgbClr val="00AE00"/>
                </a:solidFill>
              </a:rPr>
              <a:t>atan</a:t>
            </a:r>
            <a:r>
              <a:rPr lang="en-GB"/>
              <a:t>(), </a:t>
            </a:r>
            <a:r>
              <a:rPr lang="en-GB">
                <a:solidFill>
                  <a:srgbClr val="00AE00"/>
                </a:solidFill>
              </a:rPr>
              <a:t>atan2</a:t>
            </a:r>
            <a:r>
              <a:rPr lang="en-GB"/>
              <a:t>(), </a:t>
            </a:r>
            <a:r>
              <a:rPr lang="en-GB">
                <a:solidFill>
                  <a:srgbClr val="00AE00"/>
                </a:solidFill>
              </a:rPr>
              <a:t>degrees</a:t>
            </a:r>
            <a:r>
              <a:rPr lang="en-GB"/>
              <a:t>(), </a:t>
            </a:r>
            <a:r>
              <a:rPr lang="en-GB">
                <a:solidFill>
                  <a:srgbClr val="00AE00"/>
                </a:solidFill>
              </a:rPr>
              <a:t>radians</a:t>
            </a:r>
            <a:r>
              <a:rPr lang="en-GB"/>
              <a:t>()</a:t>
            </a:r>
          </a:p>
          <a:p>
            <a:pPr marL="863600" lvl="1" indent="-32385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You're doing it wrong!</a:t>
            </a:r>
          </a:p>
          <a:p>
            <a:pPr marL="863600" lvl="1" indent="-32385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Generates dozens of instructions</a:t>
            </a:r>
          </a:p>
          <a:p>
            <a:pPr marL="431800" indent="-32385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solidFill>
                  <a:srgbClr val="00AE00"/>
                </a:solidFill>
              </a:rPr>
              <a:t>cosh</a:t>
            </a:r>
            <a:r>
              <a:rPr lang="en-GB"/>
              <a:t>(), </a:t>
            </a:r>
            <a:r>
              <a:rPr lang="en-GB">
                <a:solidFill>
                  <a:srgbClr val="00AE00"/>
                </a:solidFill>
              </a:rPr>
              <a:t>sinh</a:t>
            </a:r>
            <a:r>
              <a:rPr lang="en-GB"/>
              <a:t>(), </a:t>
            </a:r>
            <a:r>
              <a:rPr lang="en-GB">
                <a:solidFill>
                  <a:srgbClr val="00AE00"/>
                </a:solidFill>
              </a:rPr>
              <a:t>log10</a:t>
            </a:r>
            <a:r>
              <a:rPr lang="en-GB"/>
              <a:t>()</a:t>
            </a:r>
          </a:p>
          <a:p>
            <a:pPr marL="863600" lvl="1" indent="-32385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Who are you? What business do you have in the shaders?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Grp="1" noChangeArrowheads="1"/>
          </p:cNvSpPr>
          <p:nvPr>
            <p:ph type="title"/>
          </p:nvPr>
        </p:nvSpPr>
        <p:spPr>
          <a:xfrm>
            <a:off x="576263" y="654050"/>
            <a:ext cx="10367962" cy="641350"/>
          </a:xfrm>
          <a:ln/>
        </p:spPr>
        <p:txBody>
          <a:bodyPr tIns="33516"/>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Built-in functions</a:t>
            </a:r>
          </a:p>
        </p:txBody>
      </p:sp>
      <p:sp>
        <p:nvSpPr>
          <p:cNvPr id="31746" name="Rectangle 2"/>
          <p:cNvSpPr>
            <a:spLocks noGrp="1" noChangeArrowheads="1"/>
          </p:cNvSpPr>
          <p:nvPr>
            <p:ph type="body" idx="1"/>
          </p:nvPr>
        </p:nvSpPr>
        <p:spPr>
          <a:xfrm>
            <a:off x="576263" y="1223963"/>
            <a:ext cx="10367962" cy="5040312"/>
          </a:xfrm>
          <a:ln/>
        </p:spPr>
        <p:txBody>
          <a:bodyPr/>
          <a:lstStyle/>
          <a:p>
            <a:pPr marL="431800" indent="-32385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solidFill>
                  <a:srgbClr val="00AE00"/>
                </a:solidFill>
              </a:rPr>
              <a:t>mul</a:t>
            </a:r>
            <a:r>
              <a:rPr lang="en-GB"/>
              <a:t>(v, m)</a:t>
            </a:r>
          </a:p>
          <a:p>
            <a:pPr marL="863600" lvl="1" indent="-32385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v.x * m[0] + v.y * m[1] + v.z * m[2] + v.w * m[3]</a:t>
            </a:r>
          </a:p>
          <a:p>
            <a:pPr marL="863600" lvl="1" indent="-32385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MUL – MAD – MAD – MAD</a:t>
            </a:r>
          </a:p>
          <a:p>
            <a:pPr marL="431800" indent="-32385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solidFill>
                  <a:srgbClr val="00AE00"/>
                </a:solidFill>
              </a:rPr>
              <a:t>mul</a:t>
            </a:r>
            <a:r>
              <a:rPr lang="en-GB"/>
              <a:t>(</a:t>
            </a:r>
            <a:r>
              <a:rPr lang="en-GB">
                <a:solidFill>
                  <a:srgbClr val="0000FF"/>
                </a:solidFill>
              </a:rPr>
              <a:t>float4</a:t>
            </a:r>
            <a:r>
              <a:rPr lang="en-GB"/>
              <a:t>(v.xyz, 1), m)</a:t>
            </a:r>
          </a:p>
          <a:p>
            <a:pPr marL="863600" lvl="1" indent="-32385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v.x * m[0] + v.y * m[1] + v.z * m[2] + m[3]</a:t>
            </a:r>
          </a:p>
          <a:p>
            <a:pPr marL="863600" lvl="1" indent="-32385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MUL – MAD – MAD – ADD</a:t>
            </a:r>
          </a:p>
          <a:p>
            <a:pPr marL="431800" indent="-32385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v.x * m[0] + (v.y * m[1] + (v.z * m[2] + m[3]))</a:t>
            </a:r>
          </a:p>
          <a:p>
            <a:pPr marL="863600" lvl="1" indent="-32385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MAD – MAD – MAD</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576263" y="900113"/>
            <a:ext cx="10367962" cy="641350"/>
          </a:xfrm>
          <a:ln/>
        </p:spPr>
        <p:txBody>
          <a:bodyPr tIns="33516"/>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Goal of this presentation</a:t>
            </a:r>
          </a:p>
        </p:txBody>
      </p:sp>
      <p:sp>
        <p:nvSpPr>
          <p:cNvPr id="5122" name="Rectangle 2"/>
          <p:cNvSpPr>
            <a:spLocks noGrp="1" noChangeArrowheads="1"/>
          </p:cNvSpPr>
          <p:nvPr>
            <p:ph type="body" idx="1"/>
          </p:nvPr>
        </p:nvSpPr>
        <p:spPr>
          <a:xfrm>
            <a:off x="576263" y="1008063"/>
            <a:ext cx="10367962" cy="5040312"/>
          </a:xfrm>
          <a:ln/>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endParaRPr lang="en-GB"/>
          </a:p>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endParaRPr lang="en-GB"/>
          </a:p>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endParaRPr lang="en-GB" i="1"/>
          </a:p>
          <a:p>
            <a:pPr algn="ct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endParaRPr lang="en-GB" sz="3200" i="1"/>
          </a:p>
          <a:p>
            <a:pPr algn="ct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sz="3200" i="1"/>
              <a:t>“Show that low-level thinking is still relevant today”</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Grp="1" noChangeArrowheads="1"/>
          </p:cNvSpPr>
          <p:nvPr>
            <p:ph type="title"/>
          </p:nvPr>
        </p:nvSpPr>
        <p:spPr>
          <a:xfrm>
            <a:off x="576263" y="630238"/>
            <a:ext cx="10367962" cy="641350"/>
          </a:xfrm>
          <a:ln/>
        </p:spPr>
        <p:txBody>
          <a:bodyPr tIns="33516"/>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Built-in functions</a:t>
            </a:r>
          </a:p>
        </p:txBody>
      </p:sp>
      <p:sp>
        <p:nvSpPr>
          <p:cNvPr id="32770" name="Rectangle 2"/>
          <p:cNvSpPr>
            <a:spLocks noGrp="1" noChangeArrowheads="1"/>
          </p:cNvSpPr>
          <p:nvPr>
            <p:ph type="body" idx="1"/>
          </p:nvPr>
        </p:nvSpPr>
        <p:spPr>
          <a:xfrm>
            <a:off x="576263" y="1295400"/>
            <a:ext cx="10367962" cy="5040313"/>
          </a:xfrm>
          <a:ln/>
        </p:spPr>
        <p:txBody>
          <a:bodyPr/>
          <a:lstStyle/>
          <a:p>
            <a:endParaRPr lang="en-US"/>
          </a:p>
        </p:txBody>
      </p:sp>
      <p:sp>
        <p:nvSpPr>
          <p:cNvPr id="32771" name="Text Box 3"/>
          <p:cNvSpPr txBox="1">
            <a:spLocks noChangeArrowheads="1"/>
          </p:cNvSpPr>
          <p:nvPr/>
        </p:nvSpPr>
        <p:spPr bwMode="auto">
          <a:xfrm>
            <a:off x="539750" y="1277938"/>
            <a:ext cx="4949825" cy="990600"/>
          </a:xfrm>
          <a:prstGeom prst="rect">
            <a:avLst/>
          </a:prstGeom>
          <a:solidFill>
            <a:srgbClr val="000000"/>
          </a:solidFill>
          <a:ln w="9360" cap="flat">
            <a:solidFill>
              <a:srgbClr val="999999"/>
            </a:solidFill>
            <a:round/>
            <a:headEnd/>
            <a:tailEnd/>
          </a:ln>
          <a:effectLst/>
        </p:spPr>
        <p:txBody>
          <a:bodyPr lIns="90000" tIns="56520" rIns="90000" bIns="45000"/>
          <a:lstStyle/>
          <a:p>
            <a:pPr>
              <a:lnSpc>
                <a:spcPct val="100000"/>
              </a:lnSpc>
              <a:tabLst>
                <a:tab pos="723900" algn="l"/>
                <a:tab pos="1447800" algn="l"/>
                <a:tab pos="2171700" algn="l"/>
                <a:tab pos="2895600" algn="l"/>
                <a:tab pos="3619500" algn="l"/>
                <a:tab pos="4343400" algn="l"/>
              </a:tabLst>
            </a:pPr>
            <a:r>
              <a:rPr lang="en-GB" sz="1400">
                <a:solidFill>
                  <a:srgbClr val="00FFFF"/>
                </a:solidFill>
                <a:latin typeface="Consolas" pitchFamily="33" charset="0"/>
              </a:rPr>
              <a:t>float4</a:t>
            </a:r>
            <a:r>
              <a:rPr lang="en-GB" sz="1400">
                <a:solidFill>
                  <a:srgbClr val="00FF00"/>
                </a:solidFill>
                <a:latin typeface="Consolas" pitchFamily="33" charset="0"/>
              </a:rPr>
              <a:t> </a:t>
            </a:r>
            <a:r>
              <a:rPr lang="en-GB" sz="1400">
                <a:solidFill>
                  <a:srgbClr val="02FF02"/>
                </a:solidFill>
                <a:latin typeface="Consolas" pitchFamily="33" charset="0"/>
              </a:rPr>
              <a:t>main</a:t>
            </a:r>
            <a:r>
              <a:rPr lang="en-GB" sz="1400">
                <a:solidFill>
                  <a:srgbClr val="FFFF00"/>
                </a:solidFill>
                <a:latin typeface="Consolas" pitchFamily="33" charset="0"/>
              </a:rPr>
              <a:t>(</a:t>
            </a:r>
            <a:r>
              <a:rPr lang="en-GB" sz="1400">
                <a:solidFill>
                  <a:srgbClr val="00FFFF"/>
                </a:solidFill>
                <a:latin typeface="Consolas" pitchFamily="33" charset="0"/>
              </a:rPr>
              <a:t>float4</a:t>
            </a:r>
            <a:r>
              <a:rPr lang="en-GB" sz="1400">
                <a:solidFill>
                  <a:srgbClr val="00FF00"/>
                </a:solidFill>
                <a:latin typeface="Consolas" pitchFamily="33" charset="0"/>
              </a:rPr>
              <a:t> </a:t>
            </a:r>
            <a:r>
              <a:rPr lang="en-GB" sz="1400">
                <a:solidFill>
                  <a:srgbClr val="02FF02"/>
                </a:solidFill>
                <a:latin typeface="Consolas" pitchFamily="33" charset="0"/>
              </a:rPr>
              <a:t>v</a:t>
            </a:r>
            <a:r>
              <a:rPr lang="en-GB" sz="1400">
                <a:solidFill>
                  <a:srgbClr val="00FF00"/>
                </a:solidFill>
                <a:latin typeface="Consolas" pitchFamily="33" charset="0"/>
              </a:rPr>
              <a:t> </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TEXCOORD0</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SV_Position</a:t>
            </a:r>
          </a:p>
          <a:p>
            <a:pPr>
              <a:lnSpc>
                <a:spcPct val="100000"/>
              </a:lnSpc>
              <a:tabLst>
                <a:tab pos="723900" algn="l"/>
                <a:tab pos="1447800" algn="l"/>
                <a:tab pos="2171700" algn="l"/>
                <a:tab pos="2895600" algn="l"/>
                <a:tab pos="3619500" algn="l"/>
                <a:tab pos="4343400" algn="l"/>
              </a:tabLst>
            </a:pPr>
            <a:r>
              <a:rPr lang="en-GB" sz="1400">
                <a:solidFill>
                  <a:srgbClr val="FFFF00"/>
                </a:solidFill>
                <a:latin typeface="Consolas" pitchFamily="33" charset="0"/>
              </a:rPr>
              <a:t>{</a:t>
            </a:r>
          </a:p>
          <a:p>
            <a:pPr>
              <a:lnSpc>
                <a:spcPct val="100000"/>
              </a:lnSpc>
              <a:tabLst>
                <a:tab pos="723900" algn="l"/>
                <a:tab pos="1447800" algn="l"/>
                <a:tab pos="2171700" algn="l"/>
                <a:tab pos="2895600" algn="l"/>
                <a:tab pos="3619500" algn="l"/>
                <a:tab pos="4343400" algn="l"/>
              </a:tabLst>
            </a:pPr>
            <a:r>
              <a:rPr lang="en-GB" sz="1400">
                <a:solidFill>
                  <a:srgbClr val="00FF00"/>
                </a:solidFill>
                <a:latin typeface="Consolas" pitchFamily="33" charset="0"/>
              </a:rPr>
              <a:t>    </a:t>
            </a:r>
            <a:r>
              <a:rPr lang="en-GB" sz="1400">
                <a:solidFill>
                  <a:srgbClr val="00FFFF"/>
                </a:solidFill>
                <a:latin typeface="Consolas" pitchFamily="33" charset="0"/>
              </a:rPr>
              <a:t>return</a:t>
            </a:r>
            <a:r>
              <a:rPr lang="en-GB" sz="1400">
                <a:solidFill>
                  <a:srgbClr val="00FF00"/>
                </a:solidFill>
                <a:latin typeface="Consolas" pitchFamily="33" charset="0"/>
              </a:rPr>
              <a:t> </a:t>
            </a:r>
            <a:r>
              <a:rPr lang="en-GB" sz="1400">
                <a:solidFill>
                  <a:srgbClr val="02FF02"/>
                </a:solidFill>
                <a:latin typeface="Consolas" pitchFamily="33" charset="0"/>
              </a:rPr>
              <a:t>mul</a:t>
            </a:r>
            <a:r>
              <a:rPr lang="en-GB" sz="1400">
                <a:solidFill>
                  <a:srgbClr val="FFFF00"/>
                </a:solidFill>
                <a:latin typeface="Consolas" pitchFamily="33" charset="0"/>
              </a:rPr>
              <a:t>(</a:t>
            </a:r>
            <a:r>
              <a:rPr lang="en-GB" sz="1400">
                <a:solidFill>
                  <a:srgbClr val="00FFFF"/>
                </a:solidFill>
                <a:latin typeface="Consolas" pitchFamily="33" charset="0"/>
              </a:rPr>
              <a:t>float4</a:t>
            </a:r>
            <a:r>
              <a:rPr lang="en-GB" sz="1400">
                <a:solidFill>
                  <a:srgbClr val="FFFF00"/>
                </a:solidFill>
                <a:latin typeface="Consolas" pitchFamily="33" charset="0"/>
              </a:rPr>
              <a:t>(</a:t>
            </a:r>
            <a:r>
              <a:rPr lang="en-GB" sz="1400">
                <a:solidFill>
                  <a:srgbClr val="02FF02"/>
                </a:solidFill>
                <a:latin typeface="Consolas" pitchFamily="33" charset="0"/>
              </a:rPr>
              <a:t>v</a:t>
            </a:r>
            <a:r>
              <a:rPr lang="en-GB" sz="1400">
                <a:solidFill>
                  <a:srgbClr val="FFFF00"/>
                </a:solidFill>
                <a:latin typeface="Consolas" pitchFamily="33" charset="0"/>
              </a:rPr>
              <a:t>.</a:t>
            </a:r>
            <a:r>
              <a:rPr lang="en-GB" sz="1400">
                <a:solidFill>
                  <a:srgbClr val="02FF02"/>
                </a:solidFill>
                <a:latin typeface="Consolas" pitchFamily="33" charset="0"/>
              </a:rPr>
              <a:t>xyz</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FFFFFF"/>
                </a:solidFill>
                <a:latin typeface="Consolas" pitchFamily="33" charset="0"/>
              </a:rPr>
              <a:t>1.0f</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m</a:t>
            </a:r>
            <a:r>
              <a:rPr lang="en-GB" sz="1400">
                <a:solidFill>
                  <a:srgbClr val="FFFF00"/>
                </a:solidFill>
                <a:latin typeface="Consolas" pitchFamily="33" charset="0"/>
              </a:rPr>
              <a:t>);</a:t>
            </a:r>
          </a:p>
          <a:p>
            <a:pPr>
              <a:lnSpc>
                <a:spcPct val="100000"/>
              </a:lnSpc>
              <a:tabLst>
                <a:tab pos="723900" algn="l"/>
                <a:tab pos="1447800" algn="l"/>
                <a:tab pos="2171700" algn="l"/>
                <a:tab pos="2895600" algn="l"/>
                <a:tab pos="3619500" algn="l"/>
                <a:tab pos="4343400" algn="l"/>
              </a:tabLst>
            </a:pPr>
            <a:r>
              <a:rPr lang="en-GB" sz="1400">
                <a:solidFill>
                  <a:srgbClr val="FFFF00"/>
                </a:solidFill>
                <a:latin typeface="Consolas" pitchFamily="33" charset="0"/>
              </a:rPr>
              <a:t>}</a:t>
            </a:r>
          </a:p>
          <a:p>
            <a:pPr>
              <a:lnSpc>
                <a:spcPct val="100000"/>
              </a:lnSpc>
              <a:tabLst>
                <a:tab pos="723900" algn="l"/>
                <a:tab pos="1447800" algn="l"/>
                <a:tab pos="2171700" algn="l"/>
                <a:tab pos="2895600" algn="l"/>
                <a:tab pos="3619500" algn="l"/>
                <a:tab pos="4343400" algn="l"/>
              </a:tabLst>
            </a:pPr>
            <a:endParaRPr lang="en-GB" sz="1400">
              <a:solidFill>
                <a:srgbClr val="FFFF00"/>
              </a:solidFill>
              <a:latin typeface="Consolas" pitchFamily="33" charset="0"/>
            </a:endParaRPr>
          </a:p>
        </p:txBody>
      </p:sp>
      <p:sp>
        <p:nvSpPr>
          <p:cNvPr id="32772" name="Text Box 4"/>
          <p:cNvSpPr txBox="1">
            <a:spLocks noChangeArrowheads="1"/>
          </p:cNvSpPr>
          <p:nvPr/>
        </p:nvSpPr>
        <p:spPr bwMode="auto">
          <a:xfrm>
            <a:off x="539750" y="2411413"/>
            <a:ext cx="4949825" cy="3600450"/>
          </a:xfrm>
          <a:prstGeom prst="rect">
            <a:avLst/>
          </a:prstGeom>
          <a:solidFill>
            <a:srgbClr val="000000"/>
          </a:solidFill>
          <a:ln w="9360" cap="flat">
            <a:solidFill>
              <a:srgbClr val="999999"/>
            </a:solidFill>
            <a:round/>
            <a:headEnd/>
            <a:tailEnd/>
          </a:ln>
          <a:effectLst/>
        </p:spPr>
        <p:txBody>
          <a:bodyPr lIns="90000" tIns="56520" rIns="90000" bIns="45000"/>
          <a:lstStyle/>
          <a:p>
            <a:pPr>
              <a:lnSpc>
                <a:spcPct val="100000"/>
              </a:lnSpc>
              <a:tabLst>
                <a:tab pos="723900" algn="l"/>
                <a:tab pos="1447800" algn="l"/>
                <a:tab pos="2171700" algn="l"/>
                <a:tab pos="2895600" algn="l"/>
                <a:tab pos="3619500" algn="l"/>
                <a:tab pos="4343400" algn="l"/>
              </a:tabLst>
            </a:pPr>
            <a:r>
              <a:rPr lang="en-GB" sz="1400">
                <a:solidFill>
                  <a:srgbClr val="FFFFFF"/>
                </a:solidFill>
                <a:latin typeface="Consolas" pitchFamily="33" charset="0"/>
              </a:rPr>
              <a:t>0</a:t>
            </a:r>
            <a:r>
              <a:rPr lang="en-GB" sz="1400">
                <a:solidFill>
                  <a:srgbClr val="00FF00"/>
                </a:solidFill>
                <a:latin typeface="Consolas" pitchFamily="33" charset="0"/>
              </a:rPr>
              <a:t>  </a:t>
            </a:r>
            <a:r>
              <a:rPr lang="en-GB" sz="1400">
                <a:solidFill>
                  <a:srgbClr val="02FF02"/>
                </a:solidFill>
                <a:latin typeface="Consolas" pitchFamily="33" charset="0"/>
              </a:rPr>
              <a:t>x</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MUL_e</a:t>
            </a:r>
            <a:r>
              <a:rPr lang="en-GB" sz="1400">
                <a:solidFill>
                  <a:srgbClr val="00FF00"/>
                </a:solidFill>
                <a:latin typeface="Consolas" pitchFamily="33" charset="0"/>
              </a:rPr>
              <a:t>       </a:t>
            </a:r>
            <a:r>
              <a:rPr lang="en-GB" sz="1400">
                <a:solidFill>
                  <a:srgbClr val="02FF02"/>
                </a:solidFill>
                <a:latin typeface="Consolas" pitchFamily="33" charset="0"/>
              </a:rPr>
              <a:t>____</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R1</a:t>
            </a:r>
            <a:r>
              <a:rPr lang="en-GB" sz="1400">
                <a:solidFill>
                  <a:srgbClr val="FFFF00"/>
                </a:solidFill>
                <a:latin typeface="Consolas" pitchFamily="33" charset="0"/>
              </a:rPr>
              <a:t>.</a:t>
            </a:r>
            <a:r>
              <a:rPr lang="en-GB" sz="1400">
                <a:solidFill>
                  <a:srgbClr val="02FF02"/>
                </a:solidFill>
                <a:latin typeface="Consolas" pitchFamily="33" charset="0"/>
              </a:rPr>
              <a:t>y</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KC0</a:t>
            </a:r>
            <a:r>
              <a:rPr lang="en-GB" sz="1400">
                <a:solidFill>
                  <a:srgbClr val="FFFF00"/>
                </a:solidFill>
                <a:latin typeface="Consolas" pitchFamily="33" charset="0"/>
              </a:rPr>
              <a:t>[</a:t>
            </a:r>
            <a:r>
              <a:rPr lang="en-GB" sz="1400">
                <a:solidFill>
                  <a:srgbClr val="FFFFFF"/>
                </a:solidFill>
                <a:latin typeface="Consolas" pitchFamily="33" charset="0"/>
              </a:rPr>
              <a:t>1</a:t>
            </a:r>
            <a:r>
              <a:rPr lang="en-GB" sz="1400">
                <a:solidFill>
                  <a:srgbClr val="FFFF00"/>
                </a:solidFill>
                <a:latin typeface="Consolas" pitchFamily="33" charset="0"/>
              </a:rPr>
              <a:t>].</a:t>
            </a:r>
            <a:r>
              <a:rPr lang="en-GB" sz="1400">
                <a:solidFill>
                  <a:srgbClr val="02FF02"/>
                </a:solidFill>
                <a:latin typeface="Consolas" pitchFamily="33" charset="0"/>
              </a:rPr>
              <a:t>w</a:t>
            </a:r>
          </a:p>
          <a:p>
            <a:pPr>
              <a:lnSpc>
                <a:spcPct val="100000"/>
              </a:lnSpc>
              <a:tabLst>
                <a:tab pos="723900" algn="l"/>
                <a:tab pos="1447800" algn="l"/>
                <a:tab pos="2171700" algn="l"/>
                <a:tab pos="2895600" algn="l"/>
                <a:tab pos="3619500" algn="l"/>
                <a:tab pos="4343400" algn="l"/>
              </a:tabLst>
            </a:pPr>
            <a:r>
              <a:rPr lang="en-GB" sz="1400">
                <a:solidFill>
                  <a:srgbClr val="00FF00"/>
                </a:solidFill>
                <a:latin typeface="Consolas" pitchFamily="33" charset="0"/>
              </a:rPr>
              <a:t>   </a:t>
            </a:r>
            <a:r>
              <a:rPr lang="en-GB" sz="1400">
                <a:solidFill>
                  <a:srgbClr val="02FF02"/>
                </a:solidFill>
                <a:latin typeface="Consolas" pitchFamily="33" charset="0"/>
              </a:rPr>
              <a:t>y</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MUL_e</a:t>
            </a:r>
            <a:r>
              <a:rPr lang="en-GB" sz="1400">
                <a:solidFill>
                  <a:srgbClr val="00FF00"/>
                </a:solidFill>
                <a:latin typeface="Consolas" pitchFamily="33" charset="0"/>
              </a:rPr>
              <a:t>       </a:t>
            </a:r>
            <a:r>
              <a:rPr lang="en-GB" sz="1400">
                <a:solidFill>
                  <a:srgbClr val="02FF02"/>
                </a:solidFill>
                <a:latin typeface="Consolas" pitchFamily="33" charset="0"/>
              </a:rPr>
              <a:t>____</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R1</a:t>
            </a:r>
            <a:r>
              <a:rPr lang="en-GB" sz="1400">
                <a:solidFill>
                  <a:srgbClr val="FFFF00"/>
                </a:solidFill>
                <a:latin typeface="Consolas" pitchFamily="33" charset="0"/>
              </a:rPr>
              <a:t>.</a:t>
            </a:r>
            <a:r>
              <a:rPr lang="en-GB" sz="1400">
                <a:solidFill>
                  <a:srgbClr val="02FF02"/>
                </a:solidFill>
                <a:latin typeface="Consolas" pitchFamily="33" charset="0"/>
              </a:rPr>
              <a:t>y</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KC0</a:t>
            </a:r>
            <a:r>
              <a:rPr lang="en-GB" sz="1400">
                <a:solidFill>
                  <a:srgbClr val="FFFF00"/>
                </a:solidFill>
                <a:latin typeface="Consolas" pitchFamily="33" charset="0"/>
              </a:rPr>
              <a:t>[</a:t>
            </a:r>
            <a:r>
              <a:rPr lang="en-GB" sz="1400">
                <a:solidFill>
                  <a:srgbClr val="FFFFFF"/>
                </a:solidFill>
                <a:latin typeface="Consolas" pitchFamily="33" charset="0"/>
              </a:rPr>
              <a:t>1</a:t>
            </a:r>
            <a:r>
              <a:rPr lang="en-GB" sz="1400">
                <a:solidFill>
                  <a:srgbClr val="FFFF00"/>
                </a:solidFill>
                <a:latin typeface="Consolas" pitchFamily="33" charset="0"/>
              </a:rPr>
              <a:t>].</a:t>
            </a:r>
            <a:r>
              <a:rPr lang="en-GB" sz="1400">
                <a:solidFill>
                  <a:srgbClr val="02FF02"/>
                </a:solidFill>
                <a:latin typeface="Consolas" pitchFamily="33" charset="0"/>
              </a:rPr>
              <a:t>z</a:t>
            </a:r>
          </a:p>
          <a:p>
            <a:pPr>
              <a:lnSpc>
                <a:spcPct val="100000"/>
              </a:lnSpc>
              <a:tabLst>
                <a:tab pos="723900" algn="l"/>
                <a:tab pos="1447800" algn="l"/>
                <a:tab pos="2171700" algn="l"/>
                <a:tab pos="2895600" algn="l"/>
                <a:tab pos="3619500" algn="l"/>
                <a:tab pos="4343400" algn="l"/>
              </a:tabLst>
            </a:pPr>
            <a:r>
              <a:rPr lang="en-GB" sz="1400">
                <a:solidFill>
                  <a:srgbClr val="00FF00"/>
                </a:solidFill>
                <a:latin typeface="Consolas" pitchFamily="33" charset="0"/>
              </a:rPr>
              <a:t>   </a:t>
            </a:r>
            <a:r>
              <a:rPr lang="en-GB" sz="1400">
                <a:solidFill>
                  <a:srgbClr val="02FF02"/>
                </a:solidFill>
                <a:latin typeface="Consolas" pitchFamily="33" charset="0"/>
              </a:rPr>
              <a:t>z</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MUL_e</a:t>
            </a:r>
            <a:r>
              <a:rPr lang="en-GB" sz="1400">
                <a:solidFill>
                  <a:srgbClr val="00FF00"/>
                </a:solidFill>
                <a:latin typeface="Consolas" pitchFamily="33" charset="0"/>
              </a:rPr>
              <a:t>       </a:t>
            </a:r>
            <a:r>
              <a:rPr lang="en-GB" sz="1400">
                <a:solidFill>
                  <a:srgbClr val="02FF02"/>
                </a:solidFill>
                <a:latin typeface="Consolas" pitchFamily="33" charset="0"/>
              </a:rPr>
              <a:t>____</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R1</a:t>
            </a:r>
            <a:r>
              <a:rPr lang="en-GB" sz="1400">
                <a:solidFill>
                  <a:srgbClr val="FFFF00"/>
                </a:solidFill>
                <a:latin typeface="Consolas" pitchFamily="33" charset="0"/>
              </a:rPr>
              <a:t>.</a:t>
            </a:r>
            <a:r>
              <a:rPr lang="en-GB" sz="1400">
                <a:solidFill>
                  <a:srgbClr val="02FF02"/>
                </a:solidFill>
                <a:latin typeface="Consolas" pitchFamily="33" charset="0"/>
              </a:rPr>
              <a:t>y</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KC0</a:t>
            </a:r>
            <a:r>
              <a:rPr lang="en-GB" sz="1400">
                <a:solidFill>
                  <a:srgbClr val="FFFF00"/>
                </a:solidFill>
                <a:latin typeface="Consolas" pitchFamily="33" charset="0"/>
              </a:rPr>
              <a:t>[</a:t>
            </a:r>
            <a:r>
              <a:rPr lang="en-GB" sz="1400">
                <a:solidFill>
                  <a:srgbClr val="FFFFFF"/>
                </a:solidFill>
                <a:latin typeface="Consolas" pitchFamily="33" charset="0"/>
              </a:rPr>
              <a:t>1</a:t>
            </a:r>
            <a:r>
              <a:rPr lang="en-GB" sz="1400">
                <a:solidFill>
                  <a:srgbClr val="FFFF00"/>
                </a:solidFill>
                <a:latin typeface="Consolas" pitchFamily="33" charset="0"/>
              </a:rPr>
              <a:t>].</a:t>
            </a:r>
            <a:r>
              <a:rPr lang="en-GB" sz="1400">
                <a:solidFill>
                  <a:srgbClr val="02FF02"/>
                </a:solidFill>
                <a:latin typeface="Consolas" pitchFamily="33" charset="0"/>
              </a:rPr>
              <a:t>y</a:t>
            </a:r>
          </a:p>
          <a:p>
            <a:pPr>
              <a:lnSpc>
                <a:spcPct val="100000"/>
              </a:lnSpc>
              <a:tabLst>
                <a:tab pos="723900" algn="l"/>
                <a:tab pos="1447800" algn="l"/>
                <a:tab pos="2171700" algn="l"/>
                <a:tab pos="2895600" algn="l"/>
                <a:tab pos="3619500" algn="l"/>
                <a:tab pos="4343400" algn="l"/>
              </a:tabLst>
            </a:pPr>
            <a:r>
              <a:rPr lang="en-GB" sz="1400">
                <a:solidFill>
                  <a:srgbClr val="00FF00"/>
                </a:solidFill>
                <a:latin typeface="Consolas" pitchFamily="33" charset="0"/>
              </a:rPr>
              <a:t>   </a:t>
            </a:r>
            <a:r>
              <a:rPr lang="en-GB" sz="1400">
                <a:solidFill>
                  <a:srgbClr val="02FF02"/>
                </a:solidFill>
                <a:latin typeface="Consolas" pitchFamily="33" charset="0"/>
              </a:rPr>
              <a:t>w</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MUL_e</a:t>
            </a:r>
            <a:r>
              <a:rPr lang="en-GB" sz="1400">
                <a:solidFill>
                  <a:srgbClr val="00FF00"/>
                </a:solidFill>
                <a:latin typeface="Consolas" pitchFamily="33" charset="0"/>
              </a:rPr>
              <a:t>       </a:t>
            </a:r>
            <a:r>
              <a:rPr lang="en-GB" sz="1400">
                <a:solidFill>
                  <a:srgbClr val="02FF02"/>
                </a:solidFill>
                <a:latin typeface="Consolas" pitchFamily="33" charset="0"/>
              </a:rPr>
              <a:t>____</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R1</a:t>
            </a:r>
            <a:r>
              <a:rPr lang="en-GB" sz="1400">
                <a:solidFill>
                  <a:srgbClr val="FFFF00"/>
                </a:solidFill>
                <a:latin typeface="Consolas" pitchFamily="33" charset="0"/>
              </a:rPr>
              <a:t>.</a:t>
            </a:r>
            <a:r>
              <a:rPr lang="en-GB" sz="1400">
                <a:solidFill>
                  <a:srgbClr val="02FF02"/>
                </a:solidFill>
                <a:latin typeface="Consolas" pitchFamily="33" charset="0"/>
              </a:rPr>
              <a:t>y</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KC0</a:t>
            </a:r>
            <a:r>
              <a:rPr lang="en-GB" sz="1400">
                <a:solidFill>
                  <a:srgbClr val="FFFF00"/>
                </a:solidFill>
                <a:latin typeface="Consolas" pitchFamily="33" charset="0"/>
              </a:rPr>
              <a:t>[</a:t>
            </a:r>
            <a:r>
              <a:rPr lang="en-GB" sz="1400">
                <a:solidFill>
                  <a:srgbClr val="FFFFFF"/>
                </a:solidFill>
                <a:latin typeface="Consolas" pitchFamily="33" charset="0"/>
              </a:rPr>
              <a:t>1</a:t>
            </a:r>
            <a:r>
              <a:rPr lang="en-GB" sz="1400">
                <a:solidFill>
                  <a:srgbClr val="FFFF00"/>
                </a:solidFill>
                <a:latin typeface="Consolas" pitchFamily="33" charset="0"/>
              </a:rPr>
              <a:t>].</a:t>
            </a:r>
            <a:r>
              <a:rPr lang="en-GB" sz="1400">
                <a:solidFill>
                  <a:srgbClr val="02FF02"/>
                </a:solidFill>
                <a:latin typeface="Consolas" pitchFamily="33" charset="0"/>
              </a:rPr>
              <a:t>x</a:t>
            </a:r>
          </a:p>
          <a:p>
            <a:pPr>
              <a:lnSpc>
                <a:spcPct val="100000"/>
              </a:lnSpc>
              <a:tabLst>
                <a:tab pos="723900" algn="l"/>
                <a:tab pos="1447800" algn="l"/>
                <a:tab pos="2171700" algn="l"/>
                <a:tab pos="2895600" algn="l"/>
                <a:tab pos="3619500" algn="l"/>
                <a:tab pos="4343400" algn="l"/>
              </a:tabLst>
            </a:pPr>
            <a:r>
              <a:rPr lang="en-GB" sz="1400">
                <a:solidFill>
                  <a:srgbClr val="FFFFFF"/>
                </a:solidFill>
                <a:latin typeface="Consolas" pitchFamily="33" charset="0"/>
              </a:rPr>
              <a:t>1</a:t>
            </a:r>
            <a:r>
              <a:rPr lang="en-GB" sz="1400">
                <a:solidFill>
                  <a:srgbClr val="00FF00"/>
                </a:solidFill>
                <a:latin typeface="Consolas" pitchFamily="33" charset="0"/>
              </a:rPr>
              <a:t>  </a:t>
            </a:r>
            <a:r>
              <a:rPr lang="en-GB" sz="1400">
                <a:solidFill>
                  <a:srgbClr val="02FF02"/>
                </a:solidFill>
                <a:latin typeface="Consolas" pitchFamily="33" charset="0"/>
              </a:rPr>
              <a:t>x</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MULADD_e</a:t>
            </a:r>
            <a:r>
              <a:rPr lang="en-GB" sz="1400">
                <a:solidFill>
                  <a:srgbClr val="00FF00"/>
                </a:solidFill>
                <a:latin typeface="Consolas" pitchFamily="33" charset="0"/>
              </a:rPr>
              <a:t>    </a:t>
            </a:r>
            <a:r>
              <a:rPr lang="en-GB" sz="1400">
                <a:solidFill>
                  <a:srgbClr val="02FF02"/>
                </a:solidFill>
                <a:latin typeface="Consolas" pitchFamily="33" charset="0"/>
              </a:rPr>
              <a:t>____</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R1</a:t>
            </a:r>
            <a:r>
              <a:rPr lang="en-GB" sz="1400">
                <a:solidFill>
                  <a:srgbClr val="FFFF00"/>
                </a:solidFill>
                <a:latin typeface="Consolas" pitchFamily="33" charset="0"/>
              </a:rPr>
              <a:t>.</a:t>
            </a:r>
            <a:r>
              <a:rPr lang="en-GB" sz="1400">
                <a:solidFill>
                  <a:srgbClr val="02FF02"/>
                </a:solidFill>
                <a:latin typeface="Consolas" pitchFamily="33" charset="0"/>
              </a:rPr>
              <a:t>x</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KC0</a:t>
            </a:r>
            <a:r>
              <a:rPr lang="en-GB" sz="1400">
                <a:solidFill>
                  <a:srgbClr val="FFFF00"/>
                </a:solidFill>
                <a:latin typeface="Consolas" pitchFamily="33" charset="0"/>
              </a:rPr>
              <a:t>[</a:t>
            </a:r>
            <a:r>
              <a:rPr lang="en-GB" sz="1400">
                <a:solidFill>
                  <a:srgbClr val="FFFFFF"/>
                </a:solidFill>
                <a:latin typeface="Consolas" pitchFamily="33" charset="0"/>
              </a:rPr>
              <a:t>0</a:t>
            </a:r>
            <a:r>
              <a:rPr lang="en-GB" sz="1400">
                <a:solidFill>
                  <a:srgbClr val="FFFF00"/>
                </a:solidFill>
                <a:latin typeface="Consolas" pitchFamily="33" charset="0"/>
              </a:rPr>
              <a:t>].</a:t>
            </a:r>
            <a:r>
              <a:rPr lang="en-GB" sz="1400">
                <a:solidFill>
                  <a:srgbClr val="02FF02"/>
                </a:solidFill>
                <a:latin typeface="Consolas" pitchFamily="33" charset="0"/>
              </a:rPr>
              <a:t>w</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PV0</a:t>
            </a:r>
            <a:r>
              <a:rPr lang="en-GB" sz="1400">
                <a:solidFill>
                  <a:srgbClr val="FFFF00"/>
                </a:solidFill>
                <a:latin typeface="Consolas" pitchFamily="33" charset="0"/>
              </a:rPr>
              <a:t>.</a:t>
            </a:r>
            <a:r>
              <a:rPr lang="en-GB" sz="1400">
                <a:solidFill>
                  <a:srgbClr val="02FF02"/>
                </a:solidFill>
                <a:latin typeface="Consolas" pitchFamily="33" charset="0"/>
              </a:rPr>
              <a:t>x</a:t>
            </a:r>
          </a:p>
          <a:p>
            <a:pPr>
              <a:lnSpc>
                <a:spcPct val="100000"/>
              </a:lnSpc>
              <a:tabLst>
                <a:tab pos="723900" algn="l"/>
                <a:tab pos="1447800" algn="l"/>
                <a:tab pos="2171700" algn="l"/>
                <a:tab pos="2895600" algn="l"/>
                <a:tab pos="3619500" algn="l"/>
                <a:tab pos="4343400" algn="l"/>
              </a:tabLst>
            </a:pPr>
            <a:r>
              <a:rPr lang="en-GB" sz="1400">
                <a:solidFill>
                  <a:srgbClr val="00FF00"/>
                </a:solidFill>
                <a:latin typeface="Consolas" pitchFamily="33" charset="0"/>
              </a:rPr>
              <a:t>   </a:t>
            </a:r>
            <a:r>
              <a:rPr lang="en-GB" sz="1400">
                <a:solidFill>
                  <a:srgbClr val="02FF02"/>
                </a:solidFill>
                <a:latin typeface="Consolas" pitchFamily="33" charset="0"/>
              </a:rPr>
              <a:t>y</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MULADD_e</a:t>
            </a:r>
            <a:r>
              <a:rPr lang="en-GB" sz="1400">
                <a:solidFill>
                  <a:srgbClr val="00FF00"/>
                </a:solidFill>
                <a:latin typeface="Consolas" pitchFamily="33" charset="0"/>
              </a:rPr>
              <a:t>    </a:t>
            </a:r>
            <a:r>
              <a:rPr lang="en-GB" sz="1400">
                <a:solidFill>
                  <a:srgbClr val="02FF02"/>
                </a:solidFill>
                <a:latin typeface="Consolas" pitchFamily="33" charset="0"/>
              </a:rPr>
              <a:t>____</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R1</a:t>
            </a:r>
            <a:r>
              <a:rPr lang="en-GB" sz="1400">
                <a:solidFill>
                  <a:srgbClr val="FFFF00"/>
                </a:solidFill>
                <a:latin typeface="Consolas" pitchFamily="33" charset="0"/>
              </a:rPr>
              <a:t>.</a:t>
            </a:r>
            <a:r>
              <a:rPr lang="en-GB" sz="1400">
                <a:solidFill>
                  <a:srgbClr val="02FF02"/>
                </a:solidFill>
                <a:latin typeface="Consolas" pitchFamily="33" charset="0"/>
              </a:rPr>
              <a:t>x</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KC0</a:t>
            </a:r>
            <a:r>
              <a:rPr lang="en-GB" sz="1400">
                <a:solidFill>
                  <a:srgbClr val="FFFF00"/>
                </a:solidFill>
                <a:latin typeface="Consolas" pitchFamily="33" charset="0"/>
              </a:rPr>
              <a:t>[</a:t>
            </a:r>
            <a:r>
              <a:rPr lang="en-GB" sz="1400">
                <a:solidFill>
                  <a:srgbClr val="FFFFFF"/>
                </a:solidFill>
                <a:latin typeface="Consolas" pitchFamily="33" charset="0"/>
              </a:rPr>
              <a:t>0</a:t>
            </a:r>
            <a:r>
              <a:rPr lang="en-GB" sz="1400">
                <a:solidFill>
                  <a:srgbClr val="FFFF00"/>
                </a:solidFill>
                <a:latin typeface="Consolas" pitchFamily="33" charset="0"/>
              </a:rPr>
              <a:t>].</a:t>
            </a:r>
            <a:r>
              <a:rPr lang="en-GB" sz="1400">
                <a:solidFill>
                  <a:srgbClr val="02FF02"/>
                </a:solidFill>
                <a:latin typeface="Consolas" pitchFamily="33" charset="0"/>
              </a:rPr>
              <a:t>z</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PV0</a:t>
            </a:r>
            <a:r>
              <a:rPr lang="en-GB" sz="1400">
                <a:solidFill>
                  <a:srgbClr val="FFFF00"/>
                </a:solidFill>
                <a:latin typeface="Consolas" pitchFamily="33" charset="0"/>
              </a:rPr>
              <a:t>.</a:t>
            </a:r>
            <a:r>
              <a:rPr lang="en-GB" sz="1400">
                <a:solidFill>
                  <a:srgbClr val="02FF02"/>
                </a:solidFill>
                <a:latin typeface="Consolas" pitchFamily="33" charset="0"/>
              </a:rPr>
              <a:t>y</a:t>
            </a:r>
          </a:p>
          <a:p>
            <a:pPr>
              <a:lnSpc>
                <a:spcPct val="100000"/>
              </a:lnSpc>
              <a:tabLst>
                <a:tab pos="723900" algn="l"/>
                <a:tab pos="1447800" algn="l"/>
                <a:tab pos="2171700" algn="l"/>
                <a:tab pos="2895600" algn="l"/>
                <a:tab pos="3619500" algn="l"/>
                <a:tab pos="4343400" algn="l"/>
              </a:tabLst>
            </a:pPr>
            <a:r>
              <a:rPr lang="en-GB" sz="1400">
                <a:solidFill>
                  <a:srgbClr val="00FF00"/>
                </a:solidFill>
                <a:latin typeface="Consolas" pitchFamily="33" charset="0"/>
              </a:rPr>
              <a:t>   </a:t>
            </a:r>
            <a:r>
              <a:rPr lang="en-GB" sz="1400">
                <a:solidFill>
                  <a:srgbClr val="02FF02"/>
                </a:solidFill>
                <a:latin typeface="Consolas" pitchFamily="33" charset="0"/>
              </a:rPr>
              <a:t>z</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MULADD_e</a:t>
            </a:r>
            <a:r>
              <a:rPr lang="en-GB" sz="1400">
                <a:solidFill>
                  <a:srgbClr val="00FF00"/>
                </a:solidFill>
                <a:latin typeface="Consolas" pitchFamily="33" charset="0"/>
              </a:rPr>
              <a:t>    </a:t>
            </a:r>
            <a:r>
              <a:rPr lang="en-GB" sz="1400">
                <a:solidFill>
                  <a:srgbClr val="02FF02"/>
                </a:solidFill>
                <a:latin typeface="Consolas" pitchFamily="33" charset="0"/>
              </a:rPr>
              <a:t>____</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R1</a:t>
            </a:r>
            <a:r>
              <a:rPr lang="en-GB" sz="1400">
                <a:solidFill>
                  <a:srgbClr val="FFFF00"/>
                </a:solidFill>
                <a:latin typeface="Consolas" pitchFamily="33" charset="0"/>
              </a:rPr>
              <a:t>.</a:t>
            </a:r>
            <a:r>
              <a:rPr lang="en-GB" sz="1400">
                <a:solidFill>
                  <a:srgbClr val="02FF02"/>
                </a:solidFill>
                <a:latin typeface="Consolas" pitchFamily="33" charset="0"/>
              </a:rPr>
              <a:t>x</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KC0</a:t>
            </a:r>
            <a:r>
              <a:rPr lang="en-GB" sz="1400">
                <a:solidFill>
                  <a:srgbClr val="FFFF00"/>
                </a:solidFill>
                <a:latin typeface="Consolas" pitchFamily="33" charset="0"/>
              </a:rPr>
              <a:t>[</a:t>
            </a:r>
            <a:r>
              <a:rPr lang="en-GB" sz="1400">
                <a:solidFill>
                  <a:srgbClr val="FFFFFF"/>
                </a:solidFill>
                <a:latin typeface="Consolas" pitchFamily="33" charset="0"/>
              </a:rPr>
              <a:t>0</a:t>
            </a:r>
            <a:r>
              <a:rPr lang="en-GB" sz="1400">
                <a:solidFill>
                  <a:srgbClr val="FFFF00"/>
                </a:solidFill>
                <a:latin typeface="Consolas" pitchFamily="33" charset="0"/>
              </a:rPr>
              <a:t>].</a:t>
            </a:r>
            <a:r>
              <a:rPr lang="en-GB" sz="1400">
                <a:solidFill>
                  <a:srgbClr val="02FF02"/>
                </a:solidFill>
                <a:latin typeface="Consolas" pitchFamily="33" charset="0"/>
              </a:rPr>
              <a:t>y</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PV0</a:t>
            </a:r>
            <a:r>
              <a:rPr lang="en-GB" sz="1400">
                <a:solidFill>
                  <a:srgbClr val="FFFF00"/>
                </a:solidFill>
                <a:latin typeface="Consolas" pitchFamily="33" charset="0"/>
              </a:rPr>
              <a:t>.</a:t>
            </a:r>
            <a:r>
              <a:rPr lang="en-GB" sz="1400">
                <a:solidFill>
                  <a:srgbClr val="02FF02"/>
                </a:solidFill>
                <a:latin typeface="Consolas" pitchFamily="33" charset="0"/>
              </a:rPr>
              <a:t>z</a:t>
            </a:r>
          </a:p>
          <a:p>
            <a:pPr>
              <a:lnSpc>
                <a:spcPct val="100000"/>
              </a:lnSpc>
              <a:tabLst>
                <a:tab pos="723900" algn="l"/>
                <a:tab pos="1447800" algn="l"/>
                <a:tab pos="2171700" algn="l"/>
                <a:tab pos="2895600" algn="l"/>
                <a:tab pos="3619500" algn="l"/>
                <a:tab pos="4343400" algn="l"/>
              </a:tabLst>
            </a:pPr>
            <a:r>
              <a:rPr lang="en-GB" sz="1400">
                <a:solidFill>
                  <a:srgbClr val="00FF00"/>
                </a:solidFill>
                <a:latin typeface="Consolas" pitchFamily="33" charset="0"/>
              </a:rPr>
              <a:t>   </a:t>
            </a:r>
            <a:r>
              <a:rPr lang="en-GB" sz="1400">
                <a:solidFill>
                  <a:srgbClr val="02FF02"/>
                </a:solidFill>
                <a:latin typeface="Consolas" pitchFamily="33" charset="0"/>
              </a:rPr>
              <a:t>w</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MULADD_e</a:t>
            </a:r>
            <a:r>
              <a:rPr lang="en-GB" sz="1400">
                <a:solidFill>
                  <a:srgbClr val="00FF00"/>
                </a:solidFill>
                <a:latin typeface="Consolas" pitchFamily="33" charset="0"/>
              </a:rPr>
              <a:t>    </a:t>
            </a:r>
            <a:r>
              <a:rPr lang="en-GB" sz="1400">
                <a:solidFill>
                  <a:srgbClr val="02FF02"/>
                </a:solidFill>
                <a:latin typeface="Consolas" pitchFamily="33" charset="0"/>
              </a:rPr>
              <a:t>____</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R1</a:t>
            </a:r>
            <a:r>
              <a:rPr lang="en-GB" sz="1400">
                <a:solidFill>
                  <a:srgbClr val="FFFF00"/>
                </a:solidFill>
                <a:latin typeface="Consolas" pitchFamily="33" charset="0"/>
              </a:rPr>
              <a:t>.</a:t>
            </a:r>
            <a:r>
              <a:rPr lang="en-GB" sz="1400">
                <a:solidFill>
                  <a:srgbClr val="02FF02"/>
                </a:solidFill>
                <a:latin typeface="Consolas" pitchFamily="33" charset="0"/>
              </a:rPr>
              <a:t>x</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KC0</a:t>
            </a:r>
            <a:r>
              <a:rPr lang="en-GB" sz="1400">
                <a:solidFill>
                  <a:srgbClr val="FFFF00"/>
                </a:solidFill>
                <a:latin typeface="Consolas" pitchFamily="33" charset="0"/>
              </a:rPr>
              <a:t>[</a:t>
            </a:r>
            <a:r>
              <a:rPr lang="en-GB" sz="1400">
                <a:solidFill>
                  <a:srgbClr val="FFFFFF"/>
                </a:solidFill>
                <a:latin typeface="Consolas" pitchFamily="33" charset="0"/>
              </a:rPr>
              <a:t>0</a:t>
            </a:r>
            <a:r>
              <a:rPr lang="en-GB" sz="1400">
                <a:solidFill>
                  <a:srgbClr val="FFFF00"/>
                </a:solidFill>
                <a:latin typeface="Consolas" pitchFamily="33" charset="0"/>
              </a:rPr>
              <a:t>].</a:t>
            </a:r>
            <a:r>
              <a:rPr lang="en-GB" sz="1400">
                <a:solidFill>
                  <a:srgbClr val="02FF02"/>
                </a:solidFill>
                <a:latin typeface="Consolas" pitchFamily="33" charset="0"/>
              </a:rPr>
              <a:t>x</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PV0</a:t>
            </a:r>
            <a:r>
              <a:rPr lang="en-GB" sz="1400">
                <a:solidFill>
                  <a:srgbClr val="FFFF00"/>
                </a:solidFill>
                <a:latin typeface="Consolas" pitchFamily="33" charset="0"/>
              </a:rPr>
              <a:t>.</a:t>
            </a:r>
            <a:r>
              <a:rPr lang="en-GB" sz="1400">
                <a:solidFill>
                  <a:srgbClr val="02FF02"/>
                </a:solidFill>
                <a:latin typeface="Consolas" pitchFamily="33" charset="0"/>
              </a:rPr>
              <a:t>w</a:t>
            </a:r>
          </a:p>
          <a:p>
            <a:pPr>
              <a:lnSpc>
                <a:spcPct val="100000"/>
              </a:lnSpc>
              <a:tabLst>
                <a:tab pos="723900" algn="l"/>
                <a:tab pos="1447800" algn="l"/>
                <a:tab pos="2171700" algn="l"/>
                <a:tab pos="2895600" algn="l"/>
                <a:tab pos="3619500" algn="l"/>
                <a:tab pos="4343400" algn="l"/>
              </a:tabLst>
            </a:pPr>
            <a:r>
              <a:rPr lang="en-GB" sz="1400">
                <a:solidFill>
                  <a:srgbClr val="FFFFFF"/>
                </a:solidFill>
                <a:latin typeface="Consolas" pitchFamily="33" charset="0"/>
              </a:rPr>
              <a:t>2</a:t>
            </a:r>
            <a:r>
              <a:rPr lang="en-GB" sz="1400">
                <a:solidFill>
                  <a:srgbClr val="00FF00"/>
                </a:solidFill>
                <a:latin typeface="Consolas" pitchFamily="33" charset="0"/>
              </a:rPr>
              <a:t>  </a:t>
            </a:r>
            <a:r>
              <a:rPr lang="en-GB" sz="1400">
                <a:solidFill>
                  <a:srgbClr val="02FF02"/>
                </a:solidFill>
                <a:latin typeface="Consolas" pitchFamily="33" charset="0"/>
              </a:rPr>
              <a:t>x</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MULADD_e</a:t>
            </a:r>
            <a:r>
              <a:rPr lang="en-GB" sz="1400">
                <a:solidFill>
                  <a:srgbClr val="00FF00"/>
                </a:solidFill>
                <a:latin typeface="Consolas" pitchFamily="33" charset="0"/>
              </a:rPr>
              <a:t>    </a:t>
            </a:r>
            <a:r>
              <a:rPr lang="en-GB" sz="1400">
                <a:solidFill>
                  <a:srgbClr val="02FF02"/>
                </a:solidFill>
                <a:latin typeface="Consolas" pitchFamily="33" charset="0"/>
              </a:rPr>
              <a:t>____</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R1</a:t>
            </a:r>
            <a:r>
              <a:rPr lang="en-GB" sz="1400">
                <a:solidFill>
                  <a:srgbClr val="FFFF00"/>
                </a:solidFill>
                <a:latin typeface="Consolas" pitchFamily="33" charset="0"/>
              </a:rPr>
              <a:t>.</a:t>
            </a:r>
            <a:r>
              <a:rPr lang="en-GB" sz="1400">
                <a:solidFill>
                  <a:srgbClr val="02FF02"/>
                </a:solidFill>
                <a:latin typeface="Consolas" pitchFamily="33" charset="0"/>
              </a:rPr>
              <a:t>z</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KC0</a:t>
            </a:r>
            <a:r>
              <a:rPr lang="en-GB" sz="1400">
                <a:solidFill>
                  <a:srgbClr val="FFFF00"/>
                </a:solidFill>
                <a:latin typeface="Consolas" pitchFamily="33" charset="0"/>
              </a:rPr>
              <a:t>[</a:t>
            </a:r>
            <a:r>
              <a:rPr lang="en-GB" sz="1400">
                <a:solidFill>
                  <a:srgbClr val="FFFFFF"/>
                </a:solidFill>
                <a:latin typeface="Consolas" pitchFamily="33" charset="0"/>
              </a:rPr>
              <a:t>2</a:t>
            </a:r>
            <a:r>
              <a:rPr lang="en-GB" sz="1400">
                <a:solidFill>
                  <a:srgbClr val="FFFF00"/>
                </a:solidFill>
                <a:latin typeface="Consolas" pitchFamily="33" charset="0"/>
              </a:rPr>
              <a:t>].</a:t>
            </a:r>
            <a:r>
              <a:rPr lang="en-GB" sz="1400">
                <a:solidFill>
                  <a:srgbClr val="02FF02"/>
                </a:solidFill>
                <a:latin typeface="Consolas" pitchFamily="33" charset="0"/>
              </a:rPr>
              <a:t>w</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PV1</a:t>
            </a:r>
            <a:r>
              <a:rPr lang="en-GB" sz="1400">
                <a:solidFill>
                  <a:srgbClr val="FFFF00"/>
                </a:solidFill>
                <a:latin typeface="Consolas" pitchFamily="33" charset="0"/>
              </a:rPr>
              <a:t>.</a:t>
            </a:r>
            <a:r>
              <a:rPr lang="en-GB" sz="1400">
                <a:solidFill>
                  <a:srgbClr val="02FF02"/>
                </a:solidFill>
                <a:latin typeface="Consolas" pitchFamily="33" charset="0"/>
              </a:rPr>
              <a:t>x</a:t>
            </a:r>
          </a:p>
          <a:p>
            <a:pPr>
              <a:lnSpc>
                <a:spcPct val="100000"/>
              </a:lnSpc>
              <a:tabLst>
                <a:tab pos="723900" algn="l"/>
                <a:tab pos="1447800" algn="l"/>
                <a:tab pos="2171700" algn="l"/>
                <a:tab pos="2895600" algn="l"/>
                <a:tab pos="3619500" algn="l"/>
                <a:tab pos="4343400" algn="l"/>
              </a:tabLst>
            </a:pPr>
            <a:r>
              <a:rPr lang="en-GB" sz="1400">
                <a:solidFill>
                  <a:srgbClr val="00FF00"/>
                </a:solidFill>
                <a:latin typeface="Consolas" pitchFamily="33" charset="0"/>
              </a:rPr>
              <a:t>   </a:t>
            </a:r>
            <a:r>
              <a:rPr lang="en-GB" sz="1400">
                <a:solidFill>
                  <a:srgbClr val="02FF02"/>
                </a:solidFill>
                <a:latin typeface="Consolas" pitchFamily="33" charset="0"/>
              </a:rPr>
              <a:t>y</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MULADD_e</a:t>
            </a:r>
            <a:r>
              <a:rPr lang="en-GB" sz="1400">
                <a:solidFill>
                  <a:srgbClr val="00FF00"/>
                </a:solidFill>
                <a:latin typeface="Consolas" pitchFamily="33" charset="0"/>
              </a:rPr>
              <a:t>    </a:t>
            </a:r>
            <a:r>
              <a:rPr lang="en-GB" sz="1400">
                <a:solidFill>
                  <a:srgbClr val="02FF02"/>
                </a:solidFill>
                <a:latin typeface="Consolas" pitchFamily="33" charset="0"/>
              </a:rPr>
              <a:t>____</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R1</a:t>
            </a:r>
            <a:r>
              <a:rPr lang="en-GB" sz="1400">
                <a:solidFill>
                  <a:srgbClr val="FFFF00"/>
                </a:solidFill>
                <a:latin typeface="Consolas" pitchFamily="33" charset="0"/>
              </a:rPr>
              <a:t>.</a:t>
            </a:r>
            <a:r>
              <a:rPr lang="en-GB" sz="1400">
                <a:solidFill>
                  <a:srgbClr val="02FF02"/>
                </a:solidFill>
                <a:latin typeface="Consolas" pitchFamily="33" charset="0"/>
              </a:rPr>
              <a:t>z</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KC0</a:t>
            </a:r>
            <a:r>
              <a:rPr lang="en-GB" sz="1400">
                <a:solidFill>
                  <a:srgbClr val="FFFF00"/>
                </a:solidFill>
                <a:latin typeface="Consolas" pitchFamily="33" charset="0"/>
              </a:rPr>
              <a:t>[</a:t>
            </a:r>
            <a:r>
              <a:rPr lang="en-GB" sz="1400">
                <a:solidFill>
                  <a:srgbClr val="FFFFFF"/>
                </a:solidFill>
                <a:latin typeface="Consolas" pitchFamily="33" charset="0"/>
              </a:rPr>
              <a:t>2</a:t>
            </a:r>
            <a:r>
              <a:rPr lang="en-GB" sz="1400">
                <a:solidFill>
                  <a:srgbClr val="FFFF00"/>
                </a:solidFill>
                <a:latin typeface="Consolas" pitchFamily="33" charset="0"/>
              </a:rPr>
              <a:t>].</a:t>
            </a:r>
            <a:r>
              <a:rPr lang="en-GB" sz="1400">
                <a:solidFill>
                  <a:srgbClr val="02FF02"/>
                </a:solidFill>
                <a:latin typeface="Consolas" pitchFamily="33" charset="0"/>
              </a:rPr>
              <a:t>z</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PV1</a:t>
            </a:r>
            <a:r>
              <a:rPr lang="en-GB" sz="1400">
                <a:solidFill>
                  <a:srgbClr val="FFFF00"/>
                </a:solidFill>
                <a:latin typeface="Consolas" pitchFamily="33" charset="0"/>
              </a:rPr>
              <a:t>.</a:t>
            </a:r>
            <a:r>
              <a:rPr lang="en-GB" sz="1400">
                <a:solidFill>
                  <a:srgbClr val="02FF02"/>
                </a:solidFill>
                <a:latin typeface="Consolas" pitchFamily="33" charset="0"/>
              </a:rPr>
              <a:t>y</a:t>
            </a:r>
          </a:p>
          <a:p>
            <a:pPr>
              <a:lnSpc>
                <a:spcPct val="100000"/>
              </a:lnSpc>
              <a:tabLst>
                <a:tab pos="723900" algn="l"/>
                <a:tab pos="1447800" algn="l"/>
                <a:tab pos="2171700" algn="l"/>
                <a:tab pos="2895600" algn="l"/>
                <a:tab pos="3619500" algn="l"/>
                <a:tab pos="4343400" algn="l"/>
              </a:tabLst>
            </a:pPr>
            <a:r>
              <a:rPr lang="en-GB" sz="1400">
                <a:solidFill>
                  <a:srgbClr val="00FF00"/>
                </a:solidFill>
                <a:latin typeface="Consolas" pitchFamily="33" charset="0"/>
              </a:rPr>
              <a:t>   </a:t>
            </a:r>
            <a:r>
              <a:rPr lang="en-GB" sz="1400">
                <a:solidFill>
                  <a:srgbClr val="02FF02"/>
                </a:solidFill>
                <a:latin typeface="Consolas" pitchFamily="33" charset="0"/>
              </a:rPr>
              <a:t>z</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MULADD_e</a:t>
            </a:r>
            <a:r>
              <a:rPr lang="en-GB" sz="1400">
                <a:solidFill>
                  <a:srgbClr val="00FF00"/>
                </a:solidFill>
                <a:latin typeface="Consolas" pitchFamily="33" charset="0"/>
              </a:rPr>
              <a:t>    </a:t>
            </a:r>
            <a:r>
              <a:rPr lang="en-GB" sz="1400">
                <a:solidFill>
                  <a:srgbClr val="02FF02"/>
                </a:solidFill>
                <a:latin typeface="Consolas" pitchFamily="33" charset="0"/>
              </a:rPr>
              <a:t>____</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R1</a:t>
            </a:r>
            <a:r>
              <a:rPr lang="en-GB" sz="1400">
                <a:solidFill>
                  <a:srgbClr val="FFFF00"/>
                </a:solidFill>
                <a:latin typeface="Consolas" pitchFamily="33" charset="0"/>
              </a:rPr>
              <a:t>.</a:t>
            </a:r>
            <a:r>
              <a:rPr lang="en-GB" sz="1400">
                <a:solidFill>
                  <a:srgbClr val="02FF02"/>
                </a:solidFill>
                <a:latin typeface="Consolas" pitchFamily="33" charset="0"/>
              </a:rPr>
              <a:t>z</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KC0</a:t>
            </a:r>
            <a:r>
              <a:rPr lang="en-GB" sz="1400">
                <a:solidFill>
                  <a:srgbClr val="FFFF00"/>
                </a:solidFill>
                <a:latin typeface="Consolas" pitchFamily="33" charset="0"/>
              </a:rPr>
              <a:t>[</a:t>
            </a:r>
            <a:r>
              <a:rPr lang="en-GB" sz="1400">
                <a:solidFill>
                  <a:srgbClr val="FFFFFF"/>
                </a:solidFill>
                <a:latin typeface="Consolas" pitchFamily="33" charset="0"/>
              </a:rPr>
              <a:t>2</a:t>
            </a:r>
            <a:r>
              <a:rPr lang="en-GB" sz="1400">
                <a:solidFill>
                  <a:srgbClr val="FFFF00"/>
                </a:solidFill>
                <a:latin typeface="Consolas" pitchFamily="33" charset="0"/>
              </a:rPr>
              <a:t>].</a:t>
            </a:r>
            <a:r>
              <a:rPr lang="en-GB" sz="1400">
                <a:solidFill>
                  <a:srgbClr val="02FF02"/>
                </a:solidFill>
                <a:latin typeface="Consolas" pitchFamily="33" charset="0"/>
              </a:rPr>
              <a:t>y</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PV1</a:t>
            </a:r>
            <a:r>
              <a:rPr lang="en-GB" sz="1400">
                <a:solidFill>
                  <a:srgbClr val="FFFF00"/>
                </a:solidFill>
                <a:latin typeface="Consolas" pitchFamily="33" charset="0"/>
              </a:rPr>
              <a:t>.</a:t>
            </a:r>
            <a:r>
              <a:rPr lang="en-GB" sz="1400">
                <a:solidFill>
                  <a:srgbClr val="02FF02"/>
                </a:solidFill>
                <a:latin typeface="Consolas" pitchFamily="33" charset="0"/>
              </a:rPr>
              <a:t>z</a:t>
            </a:r>
          </a:p>
          <a:p>
            <a:pPr>
              <a:lnSpc>
                <a:spcPct val="100000"/>
              </a:lnSpc>
              <a:tabLst>
                <a:tab pos="723900" algn="l"/>
                <a:tab pos="1447800" algn="l"/>
                <a:tab pos="2171700" algn="l"/>
                <a:tab pos="2895600" algn="l"/>
                <a:tab pos="3619500" algn="l"/>
                <a:tab pos="4343400" algn="l"/>
              </a:tabLst>
            </a:pPr>
            <a:r>
              <a:rPr lang="en-GB" sz="1400">
                <a:solidFill>
                  <a:srgbClr val="00FF00"/>
                </a:solidFill>
                <a:latin typeface="Consolas" pitchFamily="33" charset="0"/>
              </a:rPr>
              <a:t>   </a:t>
            </a:r>
            <a:r>
              <a:rPr lang="en-GB" sz="1400">
                <a:solidFill>
                  <a:srgbClr val="02FF02"/>
                </a:solidFill>
                <a:latin typeface="Consolas" pitchFamily="33" charset="0"/>
              </a:rPr>
              <a:t>w</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MULADD_e</a:t>
            </a:r>
            <a:r>
              <a:rPr lang="en-GB" sz="1400">
                <a:solidFill>
                  <a:srgbClr val="00FF00"/>
                </a:solidFill>
                <a:latin typeface="Consolas" pitchFamily="33" charset="0"/>
              </a:rPr>
              <a:t>    </a:t>
            </a:r>
            <a:r>
              <a:rPr lang="en-GB" sz="1400">
                <a:solidFill>
                  <a:srgbClr val="02FF02"/>
                </a:solidFill>
                <a:latin typeface="Consolas" pitchFamily="33" charset="0"/>
              </a:rPr>
              <a:t>____</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R1</a:t>
            </a:r>
            <a:r>
              <a:rPr lang="en-GB" sz="1400">
                <a:solidFill>
                  <a:srgbClr val="FFFF00"/>
                </a:solidFill>
                <a:latin typeface="Consolas" pitchFamily="33" charset="0"/>
              </a:rPr>
              <a:t>.</a:t>
            </a:r>
            <a:r>
              <a:rPr lang="en-GB" sz="1400">
                <a:solidFill>
                  <a:srgbClr val="02FF02"/>
                </a:solidFill>
                <a:latin typeface="Consolas" pitchFamily="33" charset="0"/>
              </a:rPr>
              <a:t>z</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KC0</a:t>
            </a:r>
            <a:r>
              <a:rPr lang="en-GB" sz="1400">
                <a:solidFill>
                  <a:srgbClr val="FFFF00"/>
                </a:solidFill>
                <a:latin typeface="Consolas" pitchFamily="33" charset="0"/>
              </a:rPr>
              <a:t>[</a:t>
            </a:r>
            <a:r>
              <a:rPr lang="en-GB" sz="1400">
                <a:solidFill>
                  <a:srgbClr val="FFFFFF"/>
                </a:solidFill>
                <a:latin typeface="Consolas" pitchFamily="33" charset="0"/>
              </a:rPr>
              <a:t>2</a:t>
            </a:r>
            <a:r>
              <a:rPr lang="en-GB" sz="1400">
                <a:solidFill>
                  <a:srgbClr val="FFFF00"/>
                </a:solidFill>
                <a:latin typeface="Consolas" pitchFamily="33" charset="0"/>
              </a:rPr>
              <a:t>].</a:t>
            </a:r>
            <a:r>
              <a:rPr lang="en-GB" sz="1400">
                <a:solidFill>
                  <a:srgbClr val="02FF02"/>
                </a:solidFill>
                <a:latin typeface="Consolas" pitchFamily="33" charset="0"/>
              </a:rPr>
              <a:t>x</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PV1</a:t>
            </a:r>
            <a:r>
              <a:rPr lang="en-GB" sz="1400">
                <a:solidFill>
                  <a:srgbClr val="FFFF00"/>
                </a:solidFill>
                <a:latin typeface="Consolas" pitchFamily="33" charset="0"/>
              </a:rPr>
              <a:t>.</a:t>
            </a:r>
            <a:r>
              <a:rPr lang="en-GB" sz="1400">
                <a:solidFill>
                  <a:srgbClr val="02FF02"/>
                </a:solidFill>
                <a:latin typeface="Consolas" pitchFamily="33" charset="0"/>
              </a:rPr>
              <a:t>w</a:t>
            </a:r>
          </a:p>
          <a:p>
            <a:pPr>
              <a:lnSpc>
                <a:spcPct val="100000"/>
              </a:lnSpc>
              <a:tabLst>
                <a:tab pos="723900" algn="l"/>
                <a:tab pos="1447800" algn="l"/>
                <a:tab pos="2171700" algn="l"/>
                <a:tab pos="2895600" algn="l"/>
                <a:tab pos="3619500" algn="l"/>
                <a:tab pos="4343400" algn="l"/>
              </a:tabLst>
            </a:pPr>
            <a:r>
              <a:rPr lang="en-GB" sz="1400">
                <a:solidFill>
                  <a:srgbClr val="FFFFFF"/>
                </a:solidFill>
                <a:latin typeface="Consolas" pitchFamily="33" charset="0"/>
              </a:rPr>
              <a:t>3</a:t>
            </a:r>
            <a:r>
              <a:rPr lang="en-GB" sz="1400">
                <a:solidFill>
                  <a:srgbClr val="00FF00"/>
                </a:solidFill>
                <a:latin typeface="Consolas" pitchFamily="33" charset="0"/>
              </a:rPr>
              <a:t>  </a:t>
            </a:r>
            <a:r>
              <a:rPr lang="en-GB" sz="1400">
                <a:solidFill>
                  <a:srgbClr val="02FF02"/>
                </a:solidFill>
                <a:latin typeface="Consolas" pitchFamily="33" charset="0"/>
              </a:rPr>
              <a:t>x</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ADD</a:t>
            </a:r>
            <a:r>
              <a:rPr lang="en-GB" sz="1400">
                <a:solidFill>
                  <a:srgbClr val="00FF00"/>
                </a:solidFill>
                <a:latin typeface="Consolas" pitchFamily="33" charset="0"/>
              </a:rPr>
              <a:t>         </a:t>
            </a:r>
            <a:r>
              <a:rPr lang="en-GB" sz="1400">
                <a:solidFill>
                  <a:srgbClr val="02FF02"/>
                </a:solidFill>
                <a:latin typeface="Consolas" pitchFamily="33" charset="0"/>
              </a:rPr>
              <a:t>R1</a:t>
            </a:r>
            <a:r>
              <a:rPr lang="en-GB" sz="1400">
                <a:solidFill>
                  <a:srgbClr val="FFFF00"/>
                </a:solidFill>
                <a:latin typeface="Consolas" pitchFamily="33" charset="0"/>
              </a:rPr>
              <a:t>.</a:t>
            </a:r>
            <a:r>
              <a:rPr lang="en-GB" sz="1400">
                <a:solidFill>
                  <a:srgbClr val="02FF02"/>
                </a:solidFill>
                <a:latin typeface="Consolas" pitchFamily="33" charset="0"/>
              </a:rPr>
              <a:t>x</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PV2</a:t>
            </a:r>
            <a:r>
              <a:rPr lang="en-GB" sz="1400">
                <a:solidFill>
                  <a:srgbClr val="FFFF00"/>
                </a:solidFill>
                <a:latin typeface="Consolas" pitchFamily="33" charset="0"/>
              </a:rPr>
              <a:t>.</a:t>
            </a:r>
            <a:r>
              <a:rPr lang="en-GB" sz="1400">
                <a:solidFill>
                  <a:srgbClr val="02FF02"/>
                </a:solidFill>
                <a:latin typeface="Consolas" pitchFamily="33" charset="0"/>
              </a:rPr>
              <a:t>w</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KC0</a:t>
            </a:r>
            <a:r>
              <a:rPr lang="en-GB" sz="1400">
                <a:solidFill>
                  <a:srgbClr val="FFFF00"/>
                </a:solidFill>
                <a:latin typeface="Consolas" pitchFamily="33" charset="0"/>
              </a:rPr>
              <a:t>[</a:t>
            </a:r>
            <a:r>
              <a:rPr lang="en-GB" sz="1400">
                <a:solidFill>
                  <a:srgbClr val="FFFFFF"/>
                </a:solidFill>
                <a:latin typeface="Consolas" pitchFamily="33" charset="0"/>
              </a:rPr>
              <a:t>3</a:t>
            </a:r>
            <a:r>
              <a:rPr lang="en-GB" sz="1400">
                <a:solidFill>
                  <a:srgbClr val="FFFF00"/>
                </a:solidFill>
                <a:latin typeface="Consolas" pitchFamily="33" charset="0"/>
              </a:rPr>
              <a:t>].</a:t>
            </a:r>
            <a:r>
              <a:rPr lang="en-GB" sz="1400">
                <a:solidFill>
                  <a:srgbClr val="02FF02"/>
                </a:solidFill>
                <a:latin typeface="Consolas" pitchFamily="33" charset="0"/>
              </a:rPr>
              <a:t>x</a:t>
            </a:r>
          </a:p>
          <a:p>
            <a:pPr>
              <a:lnSpc>
                <a:spcPct val="100000"/>
              </a:lnSpc>
              <a:tabLst>
                <a:tab pos="723900" algn="l"/>
                <a:tab pos="1447800" algn="l"/>
                <a:tab pos="2171700" algn="l"/>
                <a:tab pos="2895600" algn="l"/>
                <a:tab pos="3619500" algn="l"/>
                <a:tab pos="4343400" algn="l"/>
              </a:tabLst>
            </a:pPr>
            <a:r>
              <a:rPr lang="en-GB" sz="1400">
                <a:solidFill>
                  <a:srgbClr val="00FF00"/>
                </a:solidFill>
                <a:latin typeface="Consolas" pitchFamily="33" charset="0"/>
              </a:rPr>
              <a:t>   </a:t>
            </a:r>
            <a:r>
              <a:rPr lang="en-GB" sz="1400">
                <a:solidFill>
                  <a:srgbClr val="02FF02"/>
                </a:solidFill>
                <a:latin typeface="Consolas" pitchFamily="33" charset="0"/>
              </a:rPr>
              <a:t>y</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ADD</a:t>
            </a:r>
            <a:r>
              <a:rPr lang="en-GB" sz="1400">
                <a:solidFill>
                  <a:srgbClr val="00FF00"/>
                </a:solidFill>
                <a:latin typeface="Consolas" pitchFamily="33" charset="0"/>
              </a:rPr>
              <a:t>         </a:t>
            </a:r>
            <a:r>
              <a:rPr lang="en-GB" sz="1400">
                <a:solidFill>
                  <a:srgbClr val="02FF02"/>
                </a:solidFill>
                <a:latin typeface="Consolas" pitchFamily="33" charset="0"/>
              </a:rPr>
              <a:t>R1</a:t>
            </a:r>
            <a:r>
              <a:rPr lang="en-GB" sz="1400">
                <a:solidFill>
                  <a:srgbClr val="FFFF00"/>
                </a:solidFill>
                <a:latin typeface="Consolas" pitchFamily="33" charset="0"/>
              </a:rPr>
              <a:t>.</a:t>
            </a:r>
            <a:r>
              <a:rPr lang="en-GB" sz="1400">
                <a:solidFill>
                  <a:srgbClr val="02FF02"/>
                </a:solidFill>
                <a:latin typeface="Consolas" pitchFamily="33" charset="0"/>
              </a:rPr>
              <a:t>y</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PV2</a:t>
            </a:r>
            <a:r>
              <a:rPr lang="en-GB" sz="1400">
                <a:solidFill>
                  <a:srgbClr val="FFFF00"/>
                </a:solidFill>
                <a:latin typeface="Consolas" pitchFamily="33" charset="0"/>
              </a:rPr>
              <a:t>.</a:t>
            </a:r>
            <a:r>
              <a:rPr lang="en-GB" sz="1400">
                <a:solidFill>
                  <a:srgbClr val="02FF02"/>
                </a:solidFill>
                <a:latin typeface="Consolas" pitchFamily="33" charset="0"/>
              </a:rPr>
              <a:t>z</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KC0</a:t>
            </a:r>
            <a:r>
              <a:rPr lang="en-GB" sz="1400">
                <a:solidFill>
                  <a:srgbClr val="FFFF00"/>
                </a:solidFill>
                <a:latin typeface="Consolas" pitchFamily="33" charset="0"/>
              </a:rPr>
              <a:t>[</a:t>
            </a:r>
            <a:r>
              <a:rPr lang="en-GB" sz="1400">
                <a:solidFill>
                  <a:srgbClr val="FFFFFF"/>
                </a:solidFill>
                <a:latin typeface="Consolas" pitchFamily="33" charset="0"/>
              </a:rPr>
              <a:t>3</a:t>
            </a:r>
            <a:r>
              <a:rPr lang="en-GB" sz="1400">
                <a:solidFill>
                  <a:srgbClr val="FFFF00"/>
                </a:solidFill>
                <a:latin typeface="Consolas" pitchFamily="33" charset="0"/>
              </a:rPr>
              <a:t>].</a:t>
            </a:r>
            <a:r>
              <a:rPr lang="en-GB" sz="1400">
                <a:solidFill>
                  <a:srgbClr val="02FF02"/>
                </a:solidFill>
                <a:latin typeface="Consolas" pitchFamily="33" charset="0"/>
              </a:rPr>
              <a:t>y</a:t>
            </a:r>
          </a:p>
          <a:p>
            <a:pPr>
              <a:lnSpc>
                <a:spcPct val="100000"/>
              </a:lnSpc>
              <a:tabLst>
                <a:tab pos="723900" algn="l"/>
                <a:tab pos="1447800" algn="l"/>
                <a:tab pos="2171700" algn="l"/>
                <a:tab pos="2895600" algn="l"/>
                <a:tab pos="3619500" algn="l"/>
                <a:tab pos="4343400" algn="l"/>
              </a:tabLst>
            </a:pPr>
            <a:r>
              <a:rPr lang="en-GB" sz="1400">
                <a:solidFill>
                  <a:srgbClr val="00FF00"/>
                </a:solidFill>
                <a:latin typeface="Consolas" pitchFamily="33" charset="0"/>
              </a:rPr>
              <a:t>   </a:t>
            </a:r>
            <a:r>
              <a:rPr lang="en-GB" sz="1400">
                <a:solidFill>
                  <a:srgbClr val="02FF02"/>
                </a:solidFill>
                <a:latin typeface="Consolas" pitchFamily="33" charset="0"/>
              </a:rPr>
              <a:t>z</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ADD</a:t>
            </a:r>
            <a:r>
              <a:rPr lang="en-GB" sz="1400">
                <a:solidFill>
                  <a:srgbClr val="00FF00"/>
                </a:solidFill>
                <a:latin typeface="Consolas" pitchFamily="33" charset="0"/>
              </a:rPr>
              <a:t>         </a:t>
            </a:r>
            <a:r>
              <a:rPr lang="en-GB" sz="1400">
                <a:solidFill>
                  <a:srgbClr val="02FF02"/>
                </a:solidFill>
                <a:latin typeface="Consolas" pitchFamily="33" charset="0"/>
              </a:rPr>
              <a:t>R1</a:t>
            </a:r>
            <a:r>
              <a:rPr lang="en-GB" sz="1400">
                <a:solidFill>
                  <a:srgbClr val="FFFF00"/>
                </a:solidFill>
                <a:latin typeface="Consolas" pitchFamily="33" charset="0"/>
              </a:rPr>
              <a:t>.</a:t>
            </a:r>
            <a:r>
              <a:rPr lang="en-GB" sz="1400">
                <a:solidFill>
                  <a:srgbClr val="02FF02"/>
                </a:solidFill>
                <a:latin typeface="Consolas" pitchFamily="33" charset="0"/>
              </a:rPr>
              <a:t>z</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PV2</a:t>
            </a:r>
            <a:r>
              <a:rPr lang="en-GB" sz="1400">
                <a:solidFill>
                  <a:srgbClr val="FFFF00"/>
                </a:solidFill>
                <a:latin typeface="Consolas" pitchFamily="33" charset="0"/>
              </a:rPr>
              <a:t>.</a:t>
            </a:r>
            <a:r>
              <a:rPr lang="en-GB" sz="1400">
                <a:solidFill>
                  <a:srgbClr val="02FF02"/>
                </a:solidFill>
                <a:latin typeface="Consolas" pitchFamily="33" charset="0"/>
              </a:rPr>
              <a:t>y</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KC0</a:t>
            </a:r>
            <a:r>
              <a:rPr lang="en-GB" sz="1400">
                <a:solidFill>
                  <a:srgbClr val="FFFF00"/>
                </a:solidFill>
                <a:latin typeface="Consolas" pitchFamily="33" charset="0"/>
              </a:rPr>
              <a:t>[</a:t>
            </a:r>
            <a:r>
              <a:rPr lang="en-GB" sz="1400">
                <a:solidFill>
                  <a:srgbClr val="FFFFFF"/>
                </a:solidFill>
                <a:latin typeface="Consolas" pitchFamily="33" charset="0"/>
              </a:rPr>
              <a:t>3</a:t>
            </a:r>
            <a:r>
              <a:rPr lang="en-GB" sz="1400">
                <a:solidFill>
                  <a:srgbClr val="FFFF00"/>
                </a:solidFill>
                <a:latin typeface="Consolas" pitchFamily="33" charset="0"/>
              </a:rPr>
              <a:t>].</a:t>
            </a:r>
            <a:r>
              <a:rPr lang="en-GB" sz="1400">
                <a:solidFill>
                  <a:srgbClr val="02FF02"/>
                </a:solidFill>
                <a:latin typeface="Consolas" pitchFamily="33" charset="0"/>
              </a:rPr>
              <a:t>z</a:t>
            </a:r>
          </a:p>
          <a:p>
            <a:pPr>
              <a:lnSpc>
                <a:spcPct val="100000"/>
              </a:lnSpc>
              <a:tabLst>
                <a:tab pos="723900" algn="l"/>
                <a:tab pos="1447800" algn="l"/>
                <a:tab pos="2171700" algn="l"/>
                <a:tab pos="2895600" algn="l"/>
                <a:tab pos="3619500" algn="l"/>
                <a:tab pos="4343400" algn="l"/>
              </a:tabLst>
            </a:pPr>
            <a:r>
              <a:rPr lang="en-GB" sz="1400">
                <a:solidFill>
                  <a:srgbClr val="00FF00"/>
                </a:solidFill>
                <a:latin typeface="Consolas" pitchFamily="33" charset="0"/>
              </a:rPr>
              <a:t>   </a:t>
            </a:r>
            <a:r>
              <a:rPr lang="en-GB" sz="1400">
                <a:solidFill>
                  <a:srgbClr val="02FF02"/>
                </a:solidFill>
                <a:latin typeface="Consolas" pitchFamily="33" charset="0"/>
              </a:rPr>
              <a:t>w</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ADD</a:t>
            </a:r>
            <a:r>
              <a:rPr lang="en-GB" sz="1400">
                <a:solidFill>
                  <a:srgbClr val="00FF00"/>
                </a:solidFill>
                <a:latin typeface="Consolas" pitchFamily="33" charset="0"/>
              </a:rPr>
              <a:t>         </a:t>
            </a:r>
            <a:r>
              <a:rPr lang="en-GB" sz="1400">
                <a:solidFill>
                  <a:srgbClr val="02FF02"/>
                </a:solidFill>
                <a:latin typeface="Consolas" pitchFamily="33" charset="0"/>
              </a:rPr>
              <a:t>R1</a:t>
            </a:r>
            <a:r>
              <a:rPr lang="en-GB" sz="1400">
                <a:solidFill>
                  <a:srgbClr val="FFFF00"/>
                </a:solidFill>
                <a:latin typeface="Consolas" pitchFamily="33" charset="0"/>
              </a:rPr>
              <a:t>.</a:t>
            </a:r>
            <a:r>
              <a:rPr lang="en-GB" sz="1400">
                <a:solidFill>
                  <a:srgbClr val="02FF02"/>
                </a:solidFill>
                <a:latin typeface="Consolas" pitchFamily="33" charset="0"/>
              </a:rPr>
              <a:t>w</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PV2</a:t>
            </a:r>
            <a:r>
              <a:rPr lang="en-GB" sz="1400">
                <a:solidFill>
                  <a:srgbClr val="FFFF00"/>
                </a:solidFill>
                <a:latin typeface="Consolas" pitchFamily="33" charset="0"/>
              </a:rPr>
              <a:t>.</a:t>
            </a:r>
            <a:r>
              <a:rPr lang="en-GB" sz="1400">
                <a:solidFill>
                  <a:srgbClr val="02FF02"/>
                </a:solidFill>
                <a:latin typeface="Consolas" pitchFamily="33" charset="0"/>
              </a:rPr>
              <a:t>x</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KC0</a:t>
            </a:r>
            <a:r>
              <a:rPr lang="en-GB" sz="1400">
                <a:solidFill>
                  <a:srgbClr val="FFFF00"/>
                </a:solidFill>
                <a:latin typeface="Consolas" pitchFamily="33" charset="0"/>
              </a:rPr>
              <a:t>[</a:t>
            </a:r>
            <a:r>
              <a:rPr lang="en-GB" sz="1400">
                <a:solidFill>
                  <a:srgbClr val="FFFFFF"/>
                </a:solidFill>
                <a:latin typeface="Consolas" pitchFamily="33" charset="0"/>
              </a:rPr>
              <a:t>3</a:t>
            </a:r>
            <a:r>
              <a:rPr lang="en-GB" sz="1400">
                <a:solidFill>
                  <a:srgbClr val="FFFF00"/>
                </a:solidFill>
                <a:latin typeface="Consolas" pitchFamily="33" charset="0"/>
              </a:rPr>
              <a:t>].</a:t>
            </a:r>
            <a:r>
              <a:rPr lang="en-GB" sz="1400">
                <a:solidFill>
                  <a:srgbClr val="02FF02"/>
                </a:solidFill>
                <a:latin typeface="Consolas" pitchFamily="33" charset="0"/>
              </a:rPr>
              <a:t>w</a:t>
            </a:r>
          </a:p>
        </p:txBody>
      </p:sp>
      <p:sp>
        <p:nvSpPr>
          <p:cNvPr id="32773" name="Text Box 5"/>
          <p:cNvSpPr txBox="1">
            <a:spLocks noChangeArrowheads="1"/>
          </p:cNvSpPr>
          <p:nvPr/>
        </p:nvSpPr>
        <p:spPr bwMode="auto">
          <a:xfrm>
            <a:off x="5616575" y="1277938"/>
            <a:ext cx="5400675" cy="989012"/>
          </a:xfrm>
          <a:prstGeom prst="rect">
            <a:avLst/>
          </a:prstGeom>
          <a:solidFill>
            <a:srgbClr val="000000"/>
          </a:solidFill>
          <a:ln w="9360" cap="flat">
            <a:solidFill>
              <a:srgbClr val="999999"/>
            </a:solidFill>
            <a:round/>
            <a:headEnd/>
            <a:tailEnd/>
          </a:ln>
          <a:effectLst/>
        </p:spPr>
        <p:txBody>
          <a:bodyPr lIns="90000" tIns="56520" rIns="90000" bIns="45000"/>
          <a:lstStyle/>
          <a:p>
            <a:pPr>
              <a:lnSpc>
                <a:spcPct val="100000"/>
              </a:lnSpc>
              <a:tabLst>
                <a:tab pos="723900" algn="l"/>
                <a:tab pos="1447800" algn="l"/>
                <a:tab pos="2171700" algn="l"/>
                <a:tab pos="2895600" algn="l"/>
                <a:tab pos="3619500" algn="l"/>
                <a:tab pos="4343400" algn="l"/>
                <a:tab pos="5067300" algn="l"/>
              </a:tabLst>
            </a:pPr>
            <a:r>
              <a:rPr lang="en-GB" sz="1400">
                <a:solidFill>
                  <a:srgbClr val="00FFFF"/>
                </a:solidFill>
                <a:latin typeface="Consolas" pitchFamily="33" charset="0"/>
              </a:rPr>
              <a:t>float4</a:t>
            </a:r>
            <a:r>
              <a:rPr lang="en-GB" sz="1400">
                <a:solidFill>
                  <a:srgbClr val="00FF00"/>
                </a:solidFill>
                <a:latin typeface="Consolas" pitchFamily="33" charset="0"/>
              </a:rPr>
              <a:t> </a:t>
            </a:r>
            <a:r>
              <a:rPr lang="en-GB" sz="1400">
                <a:solidFill>
                  <a:srgbClr val="02FF02"/>
                </a:solidFill>
                <a:latin typeface="Consolas" pitchFamily="33" charset="0"/>
              </a:rPr>
              <a:t>main</a:t>
            </a:r>
            <a:r>
              <a:rPr lang="en-GB" sz="1400">
                <a:solidFill>
                  <a:srgbClr val="FFFF00"/>
                </a:solidFill>
                <a:latin typeface="Consolas" pitchFamily="33" charset="0"/>
              </a:rPr>
              <a:t>(</a:t>
            </a:r>
            <a:r>
              <a:rPr lang="en-GB" sz="1400">
                <a:solidFill>
                  <a:srgbClr val="00FFFF"/>
                </a:solidFill>
                <a:latin typeface="Consolas" pitchFamily="33" charset="0"/>
              </a:rPr>
              <a:t>float4</a:t>
            </a:r>
            <a:r>
              <a:rPr lang="en-GB" sz="1400">
                <a:solidFill>
                  <a:srgbClr val="00FF00"/>
                </a:solidFill>
                <a:latin typeface="Consolas" pitchFamily="33" charset="0"/>
              </a:rPr>
              <a:t> </a:t>
            </a:r>
            <a:r>
              <a:rPr lang="en-GB" sz="1400">
                <a:solidFill>
                  <a:srgbClr val="02FF02"/>
                </a:solidFill>
                <a:latin typeface="Consolas" pitchFamily="33" charset="0"/>
              </a:rPr>
              <a:t>v</a:t>
            </a:r>
            <a:r>
              <a:rPr lang="en-GB" sz="1400">
                <a:solidFill>
                  <a:srgbClr val="00FF00"/>
                </a:solidFill>
                <a:latin typeface="Consolas" pitchFamily="33" charset="0"/>
              </a:rPr>
              <a:t> </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TEXCOORD0</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POSITION</a:t>
            </a:r>
          </a:p>
          <a:p>
            <a:pPr>
              <a:lnSpc>
                <a:spcPct val="100000"/>
              </a:lnSpc>
              <a:tabLst>
                <a:tab pos="723900" algn="l"/>
                <a:tab pos="1447800" algn="l"/>
                <a:tab pos="2171700" algn="l"/>
                <a:tab pos="2895600" algn="l"/>
                <a:tab pos="3619500" algn="l"/>
                <a:tab pos="4343400" algn="l"/>
                <a:tab pos="5067300" algn="l"/>
              </a:tabLst>
            </a:pPr>
            <a:r>
              <a:rPr lang="en-GB" sz="1400">
                <a:solidFill>
                  <a:srgbClr val="FFFF00"/>
                </a:solidFill>
                <a:latin typeface="Consolas" pitchFamily="33" charset="0"/>
              </a:rPr>
              <a:t>{</a:t>
            </a:r>
          </a:p>
          <a:p>
            <a:pPr>
              <a:lnSpc>
                <a:spcPct val="100000"/>
              </a:lnSpc>
              <a:tabLst>
                <a:tab pos="723900" algn="l"/>
                <a:tab pos="1447800" algn="l"/>
                <a:tab pos="2171700" algn="l"/>
                <a:tab pos="2895600" algn="l"/>
                <a:tab pos="3619500" algn="l"/>
                <a:tab pos="4343400" algn="l"/>
                <a:tab pos="5067300" algn="l"/>
              </a:tabLst>
            </a:pPr>
            <a:r>
              <a:rPr lang="en-GB" sz="1400">
                <a:solidFill>
                  <a:srgbClr val="00FF00"/>
                </a:solidFill>
                <a:latin typeface="Consolas" pitchFamily="33" charset="0"/>
              </a:rPr>
              <a:t>    </a:t>
            </a:r>
            <a:r>
              <a:rPr lang="en-GB" sz="1400">
                <a:solidFill>
                  <a:srgbClr val="00FFFF"/>
                </a:solidFill>
                <a:latin typeface="Consolas" pitchFamily="33" charset="0"/>
              </a:rPr>
              <a:t>return</a:t>
            </a:r>
            <a:r>
              <a:rPr lang="en-GB" sz="1400">
                <a:solidFill>
                  <a:srgbClr val="00FF00"/>
                </a:solidFill>
                <a:latin typeface="Consolas" pitchFamily="33" charset="0"/>
              </a:rPr>
              <a:t> </a:t>
            </a:r>
            <a:r>
              <a:rPr lang="en-GB" sz="1400">
                <a:solidFill>
                  <a:srgbClr val="02FF02"/>
                </a:solidFill>
                <a:latin typeface="Consolas" pitchFamily="33" charset="0"/>
              </a:rPr>
              <a:t>v</a:t>
            </a:r>
            <a:r>
              <a:rPr lang="en-GB" sz="1400">
                <a:solidFill>
                  <a:srgbClr val="FFFF00"/>
                </a:solidFill>
                <a:latin typeface="Consolas" pitchFamily="33" charset="0"/>
              </a:rPr>
              <a:t>.</a:t>
            </a:r>
            <a:r>
              <a:rPr lang="en-GB" sz="1400">
                <a:solidFill>
                  <a:srgbClr val="02FF02"/>
                </a:solidFill>
                <a:latin typeface="Consolas" pitchFamily="33" charset="0"/>
              </a:rPr>
              <a:t>x</a:t>
            </a:r>
            <a:r>
              <a:rPr lang="en-GB" sz="1400">
                <a:solidFill>
                  <a:srgbClr val="FFFF00"/>
                </a:solidFill>
                <a:latin typeface="Consolas" pitchFamily="33" charset="0"/>
              </a:rPr>
              <a:t>*</a:t>
            </a:r>
            <a:r>
              <a:rPr lang="en-GB" sz="1400">
                <a:solidFill>
                  <a:srgbClr val="02FF02"/>
                </a:solidFill>
                <a:latin typeface="Consolas" pitchFamily="33" charset="0"/>
              </a:rPr>
              <a:t>m</a:t>
            </a:r>
            <a:r>
              <a:rPr lang="en-GB" sz="1400">
                <a:solidFill>
                  <a:srgbClr val="FFFF00"/>
                </a:solidFill>
                <a:latin typeface="Consolas" pitchFamily="33" charset="0"/>
              </a:rPr>
              <a:t>[</a:t>
            </a:r>
            <a:r>
              <a:rPr lang="en-GB" sz="1400">
                <a:solidFill>
                  <a:srgbClr val="FFFFFF"/>
                </a:solidFill>
                <a:latin typeface="Consolas" pitchFamily="33" charset="0"/>
              </a:rPr>
              <a:t>0</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FFFF00"/>
                </a:solidFill>
                <a:latin typeface="Consolas" pitchFamily="33" charset="0"/>
              </a:rPr>
              <a:t>(</a:t>
            </a:r>
            <a:r>
              <a:rPr lang="en-GB" sz="1400">
                <a:solidFill>
                  <a:srgbClr val="02FF02"/>
                </a:solidFill>
                <a:latin typeface="Consolas" pitchFamily="33" charset="0"/>
              </a:rPr>
              <a:t>v</a:t>
            </a:r>
            <a:r>
              <a:rPr lang="en-GB" sz="1400">
                <a:solidFill>
                  <a:srgbClr val="FFFF00"/>
                </a:solidFill>
                <a:latin typeface="Consolas" pitchFamily="33" charset="0"/>
              </a:rPr>
              <a:t>.</a:t>
            </a:r>
            <a:r>
              <a:rPr lang="en-GB" sz="1400">
                <a:solidFill>
                  <a:srgbClr val="02FF02"/>
                </a:solidFill>
                <a:latin typeface="Consolas" pitchFamily="33" charset="0"/>
              </a:rPr>
              <a:t>y</a:t>
            </a:r>
            <a:r>
              <a:rPr lang="en-GB" sz="1400">
                <a:solidFill>
                  <a:srgbClr val="FFFF00"/>
                </a:solidFill>
                <a:latin typeface="Consolas" pitchFamily="33" charset="0"/>
              </a:rPr>
              <a:t>*</a:t>
            </a:r>
            <a:r>
              <a:rPr lang="en-GB" sz="1400">
                <a:solidFill>
                  <a:srgbClr val="02FF02"/>
                </a:solidFill>
                <a:latin typeface="Consolas" pitchFamily="33" charset="0"/>
              </a:rPr>
              <a:t>m</a:t>
            </a:r>
            <a:r>
              <a:rPr lang="en-GB" sz="1400">
                <a:solidFill>
                  <a:srgbClr val="FFFF00"/>
                </a:solidFill>
                <a:latin typeface="Consolas" pitchFamily="33" charset="0"/>
              </a:rPr>
              <a:t>[</a:t>
            </a:r>
            <a:r>
              <a:rPr lang="en-GB" sz="1400">
                <a:solidFill>
                  <a:srgbClr val="FFFFFF"/>
                </a:solidFill>
                <a:latin typeface="Consolas" pitchFamily="33" charset="0"/>
              </a:rPr>
              <a:t>1</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FFFF00"/>
                </a:solidFill>
                <a:latin typeface="Consolas" pitchFamily="33" charset="0"/>
              </a:rPr>
              <a:t>(</a:t>
            </a:r>
            <a:r>
              <a:rPr lang="en-GB" sz="1400">
                <a:solidFill>
                  <a:srgbClr val="02FF02"/>
                </a:solidFill>
                <a:latin typeface="Consolas" pitchFamily="33" charset="0"/>
              </a:rPr>
              <a:t>v</a:t>
            </a:r>
            <a:r>
              <a:rPr lang="en-GB" sz="1400">
                <a:solidFill>
                  <a:srgbClr val="FFFF00"/>
                </a:solidFill>
                <a:latin typeface="Consolas" pitchFamily="33" charset="0"/>
              </a:rPr>
              <a:t>.</a:t>
            </a:r>
            <a:r>
              <a:rPr lang="en-GB" sz="1400">
                <a:solidFill>
                  <a:srgbClr val="02FF02"/>
                </a:solidFill>
                <a:latin typeface="Consolas" pitchFamily="33" charset="0"/>
              </a:rPr>
              <a:t>z</a:t>
            </a:r>
            <a:r>
              <a:rPr lang="en-GB" sz="1400">
                <a:solidFill>
                  <a:srgbClr val="FFFF00"/>
                </a:solidFill>
                <a:latin typeface="Consolas" pitchFamily="33" charset="0"/>
              </a:rPr>
              <a:t>*</a:t>
            </a:r>
            <a:r>
              <a:rPr lang="en-GB" sz="1400">
                <a:solidFill>
                  <a:srgbClr val="02FF02"/>
                </a:solidFill>
                <a:latin typeface="Consolas" pitchFamily="33" charset="0"/>
              </a:rPr>
              <a:t>m</a:t>
            </a:r>
            <a:r>
              <a:rPr lang="en-GB" sz="1400">
                <a:solidFill>
                  <a:srgbClr val="FFFF00"/>
                </a:solidFill>
                <a:latin typeface="Consolas" pitchFamily="33" charset="0"/>
              </a:rPr>
              <a:t>[</a:t>
            </a:r>
            <a:r>
              <a:rPr lang="en-GB" sz="1400">
                <a:solidFill>
                  <a:srgbClr val="FFFFFF"/>
                </a:solidFill>
                <a:latin typeface="Consolas" pitchFamily="33" charset="0"/>
              </a:rPr>
              <a:t>2</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m</a:t>
            </a:r>
            <a:r>
              <a:rPr lang="en-GB" sz="1400">
                <a:solidFill>
                  <a:srgbClr val="FFFF00"/>
                </a:solidFill>
                <a:latin typeface="Consolas" pitchFamily="33" charset="0"/>
              </a:rPr>
              <a:t>[</a:t>
            </a:r>
            <a:r>
              <a:rPr lang="en-GB" sz="1400">
                <a:solidFill>
                  <a:srgbClr val="FFFFFF"/>
                </a:solidFill>
                <a:latin typeface="Consolas" pitchFamily="33" charset="0"/>
              </a:rPr>
              <a:t>3</a:t>
            </a:r>
            <a:r>
              <a:rPr lang="en-GB" sz="1400">
                <a:solidFill>
                  <a:srgbClr val="FFFF00"/>
                </a:solidFill>
                <a:latin typeface="Consolas" pitchFamily="33" charset="0"/>
              </a:rPr>
              <a:t>]));</a:t>
            </a:r>
          </a:p>
          <a:p>
            <a:pPr>
              <a:lnSpc>
                <a:spcPct val="100000"/>
              </a:lnSpc>
              <a:tabLst>
                <a:tab pos="723900" algn="l"/>
                <a:tab pos="1447800" algn="l"/>
                <a:tab pos="2171700" algn="l"/>
                <a:tab pos="2895600" algn="l"/>
                <a:tab pos="3619500" algn="l"/>
                <a:tab pos="4343400" algn="l"/>
                <a:tab pos="5067300" algn="l"/>
              </a:tabLst>
            </a:pPr>
            <a:r>
              <a:rPr lang="en-GB" sz="1400">
                <a:solidFill>
                  <a:srgbClr val="FFFF00"/>
                </a:solidFill>
                <a:latin typeface="Consolas" pitchFamily="33" charset="0"/>
              </a:rPr>
              <a:t>}</a:t>
            </a:r>
          </a:p>
        </p:txBody>
      </p:sp>
      <p:sp>
        <p:nvSpPr>
          <p:cNvPr id="32774" name="Text Box 6"/>
          <p:cNvSpPr txBox="1">
            <a:spLocks noChangeArrowheads="1"/>
          </p:cNvSpPr>
          <p:nvPr/>
        </p:nvSpPr>
        <p:spPr bwMode="auto">
          <a:xfrm>
            <a:off x="5616575" y="2411413"/>
            <a:ext cx="5400675" cy="3600450"/>
          </a:xfrm>
          <a:prstGeom prst="rect">
            <a:avLst/>
          </a:prstGeom>
          <a:solidFill>
            <a:srgbClr val="000000"/>
          </a:solidFill>
          <a:ln w="9360" cap="flat">
            <a:solidFill>
              <a:srgbClr val="999999"/>
            </a:solidFill>
            <a:round/>
            <a:headEnd/>
            <a:tailEnd/>
          </a:ln>
          <a:effectLst/>
        </p:spPr>
        <p:txBody>
          <a:bodyPr lIns="90000" tIns="56520" rIns="90000" bIns="45000"/>
          <a:lstStyle/>
          <a:p>
            <a:pPr>
              <a:lnSpc>
                <a:spcPct val="100000"/>
              </a:lnSpc>
              <a:tabLst>
                <a:tab pos="723900" algn="l"/>
                <a:tab pos="1447800" algn="l"/>
                <a:tab pos="2171700" algn="l"/>
                <a:tab pos="2895600" algn="l"/>
                <a:tab pos="3619500" algn="l"/>
                <a:tab pos="4343400" algn="l"/>
                <a:tab pos="5067300" algn="l"/>
              </a:tabLst>
            </a:pPr>
            <a:r>
              <a:rPr lang="en-GB" sz="1400">
                <a:solidFill>
                  <a:srgbClr val="FFFFFF"/>
                </a:solidFill>
                <a:latin typeface="Consolas" pitchFamily="33" charset="0"/>
              </a:rPr>
              <a:t>0</a:t>
            </a:r>
            <a:r>
              <a:rPr lang="en-GB" sz="1400">
                <a:solidFill>
                  <a:srgbClr val="00FF00"/>
                </a:solidFill>
                <a:latin typeface="Consolas" pitchFamily="33" charset="0"/>
              </a:rPr>
              <a:t>  </a:t>
            </a:r>
            <a:r>
              <a:rPr lang="en-GB" sz="1400">
                <a:solidFill>
                  <a:srgbClr val="02FF02"/>
                </a:solidFill>
                <a:latin typeface="Consolas" pitchFamily="33" charset="0"/>
              </a:rPr>
              <a:t>z</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MULADD_e</a:t>
            </a:r>
            <a:r>
              <a:rPr lang="en-GB" sz="1400">
                <a:solidFill>
                  <a:srgbClr val="00FF00"/>
                </a:solidFill>
                <a:latin typeface="Consolas" pitchFamily="33" charset="0"/>
              </a:rPr>
              <a:t>    </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2FF02"/>
                </a:solidFill>
                <a:latin typeface="Consolas" pitchFamily="33" charset="0"/>
              </a:rPr>
              <a:t>z</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R1</a:t>
            </a:r>
            <a:r>
              <a:rPr lang="en-GB" sz="1400">
                <a:solidFill>
                  <a:srgbClr val="FFFF00"/>
                </a:solidFill>
                <a:latin typeface="Consolas" pitchFamily="33" charset="0"/>
              </a:rPr>
              <a:t>.</a:t>
            </a:r>
            <a:r>
              <a:rPr lang="en-GB" sz="1400">
                <a:solidFill>
                  <a:srgbClr val="02FF02"/>
                </a:solidFill>
                <a:latin typeface="Consolas" pitchFamily="33" charset="0"/>
              </a:rPr>
              <a:t>z</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KC0</a:t>
            </a:r>
            <a:r>
              <a:rPr lang="en-GB" sz="1400">
                <a:solidFill>
                  <a:srgbClr val="FFFF00"/>
                </a:solidFill>
                <a:latin typeface="Consolas" pitchFamily="33" charset="0"/>
              </a:rPr>
              <a:t>[</a:t>
            </a:r>
            <a:r>
              <a:rPr lang="en-GB" sz="1400">
                <a:solidFill>
                  <a:srgbClr val="FFFFFF"/>
                </a:solidFill>
                <a:latin typeface="Consolas" pitchFamily="33" charset="0"/>
              </a:rPr>
              <a:t>2</a:t>
            </a:r>
            <a:r>
              <a:rPr lang="en-GB" sz="1400">
                <a:solidFill>
                  <a:srgbClr val="FFFF00"/>
                </a:solidFill>
                <a:latin typeface="Consolas" pitchFamily="33" charset="0"/>
              </a:rPr>
              <a:t>].</a:t>
            </a:r>
            <a:r>
              <a:rPr lang="en-GB" sz="1400">
                <a:solidFill>
                  <a:srgbClr val="02FF02"/>
                </a:solidFill>
                <a:latin typeface="Consolas" pitchFamily="33" charset="0"/>
              </a:rPr>
              <a:t>y</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KC0</a:t>
            </a:r>
            <a:r>
              <a:rPr lang="en-GB" sz="1400">
                <a:solidFill>
                  <a:srgbClr val="FFFF00"/>
                </a:solidFill>
                <a:latin typeface="Consolas" pitchFamily="33" charset="0"/>
              </a:rPr>
              <a:t>[</a:t>
            </a:r>
            <a:r>
              <a:rPr lang="en-GB" sz="1400">
                <a:solidFill>
                  <a:srgbClr val="FFFFFF"/>
                </a:solidFill>
                <a:latin typeface="Consolas" pitchFamily="33" charset="0"/>
              </a:rPr>
              <a:t>3</a:t>
            </a:r>
            <a:r>
              <a:rPr lang="en-GB" sz="1400">
                <a:solidFill>
                  <a:srgbClr val="FFFF00"/>
                </a:solidFill>
                <a:latin typeface="Consolas" pitchFamily="33" charset="0"/>
              </a:rPr>
              <a:t>].</a:t>
            </a:r>
            <a:r>
              <a:rPr lang="en-GB" sz="1400">
                <a:solidFill>
                  <a:srgbClr val="02FF02"/>
                </a:solidFill>
                <a:latin typeface="Consolas" pitchFamily="33" charset="0"/>
              </a:rPr>
              <a:t>y</a:t>
            </a:r>
          </a:p>
          <a:p>
            <a:pPr>
              <a:lnSpc>
                <a:spcPct val="100000"/>
              </a:lnSpc>
              <a:tabLst>
                <a:tab pos="723900" algn="l"/>
                <a:tab pos="1447800" algn="l"/>
                <a:tab pos="2171700" algn="l"/>
                <a:tab pos="2895600" algn="l"/>
                <a:tab pos="3619500" algn="l"/>
                <a:tab pos="4343400" algn="l"/>
                <a:tab pos="5067300" algn="l"/>
              </a:tabLst>
            </a:pPr>
            <a:r>
              <a:rPr lang="en-GB" sz="1400">
                <a:solidFill>
                  <a:srgbClr val="00FF00"/>
                </a:solidFill>
                <a:latin typeface="Consolas" pitchFamily="33" charset="0"/>
              </a:rPr>
              <a:t>   </a:t>
            </a:r>
            <a:r>
              <a:rPr lang="en-GB" sz="1400">
                <a:solidFill>
                  <a:srgbClr val="02FF02"/>
                </a:solidFill>
                <a:latin typeface="Consolas" pitchFamily="33" charset="0"/>
              </a:rPr>
              <a:t>w</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MULADD_e</a:t>
            </a:r>
            <a:r>
              <a:rPr lang="en-GB" sz="1400">
                <a:solidFill>
                  <a:srgbClr val="00FF00"/>
                </a:solidFill>
                <a:latin typeface="Consolas" pitchFamily="33" charset="0"/>
              </a:rPr>
              <a:t>    </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2FF02"/>
                </a:solidFill>
                <a:latin typeface="Consolas" pitchFamily="33" charset="0"/>
              </a:rPr>
              <a:t>w</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R1</a:t>
            </a:r>
            <a:r>
              <a:rPr lang="en-GB" sz="1400">
                <a:solidFill>
                  <a:srgbClr val="FFFF00"/>
                </a:solidFill>
                <a:latin typeface="Consolas" pitchFamily="33" charset="0"/>
              </a:rPr>
              <a:t>.</a:t>
            </a:r>
            <a:r>
              <a:rPr lang="en-GB" sz="1400">
                <a:solidFill>
                  <a:srgbClr val="02FF02"/>
                </a:solidFill>
                <a:latin typeface="Consolas" pitchFamily="33" charset="0"/>
              </a:rPr>
              <a:t>z</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KC0</a:t>
            </a:r>
            <a:r>
              <a:rPr lang="en-GB" sz="1400">
                <a:solidFill>
                  <a:srgbClr val="FFFF00"/>
                </a:solidFill>
                <a:latin typeface="Consolas" pitchFamily="33" charset="0"/>
              </a:rPr>
              <a:t>[</a:t>
            </a:r>
            <a:r>
              <a:rPr lang="en-GB" sz="1400">
                <a:solidFill>
                  <a:srgbClr val="FFFFFF"/>
                </a:solidFill>
                <a:latin typeface="Consolas" pitchFamily="33" charset="0"/>
              </a:rPr>
              <a:t>2</a:t>
            </a:r>
            <a:r>
              <a:rPr lang="en-GB" sz="1400">
                <a:solidFill>
                  <a:srgbClr val="FFFF00"/>
                </a:solidFill>
                <a:latin typeface="Consolas" pitchFamily="33" charset="0"/>
              </a:rPr>
              <a:t>].</a:t>
            </a:r>
            <a:r>
              <a:rPr lang="en-GB" sz="1400">
                <a:solidFill>
                  <a:srgbClr val="02FF02"/>
                </a:solidFill>
                <a:latin typeface="Consolas" pitchFamily="33" charset="0"/>
              </a:rPr>
              <a:t>x</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KC0</a:t>
            </a:r>
            <a:r>
              <a:rPr lang="en-GB" sz="1400">
                <a:solidFill>
                  <a:srgbClr val="FFFF00"/>
                </a:solidFill>
                <a:latin typeface="Consolas" pitchFamily="33" charset="0"/>
              </a:rPr>
              <a:t>[</a:t>
            </a:r>
            <a:r>
              <a:rPr lang="en-GB" sz="1400">
                <a:solidFill>
                  <a:srgbClr val="FFFFFF"/>
                </a:solidFill>
                <a:latin typeface="Consolas" pitchFamily="33" charset="0"/>
              </a:rPr>
              <a:t>3</a:t>
            </a:r>
            <a:r>
              <a:rPr lang="en-GB" sz="1400">
                <a:solidFill>
                  <a:srgbClr val="FFFF00"/>
                </a:solidFill>
                <a:latin typeface="Consolas" pitchFamily="33" charset="0"/>
              </a:rPr>
              <a:t>].</a:t>
            </a:r>
            <a:r>
              <a:rPr lang="en-GB" sz="1400">
                <a:solidFill>
                  <a:srgbClr val="02FF02"/>
                </a:solidFill>
                <a:latin typeface="Consolas" pitchFamily="33" charset="0"/>
              </a:rPr>
              <a:t>x</a:t>
            </a:r>
          </a:p>
          <a:p>
            <a:pPr>
              <a:lnSpc>
                <a:spcPct val="100000"/>
              </a:lnSpc>
              <a:tabLst>
                <a:tab pos="723900" algn="l"/>
                <a:tab pos="1447800" algn="l"/>
                <a:tab pos="2171700" algn="l"/>
                <a:tab pos="2895600" algn="l"/>
                <a:tab pos="3619500" algn="l"/>
                <a:tab pos="4343400" algn="l"/>
                <a:tab pos="5067300" algn="l"/>
              </a:tabLst>
            </a:pPr>
            <a:r>
              <a:rPr lang="en-GB" sz="1400">
                <a:solidFill>
                  <a:srgbClr val="FFFFFF"/>
                </a:solidFill>
                <a:latin typeface="Consolas" pitchFamily="33" charset="0"/>
              </a:rPr>
              <a:t>1</a:t>
            </a:r>
            <a:r>
              <a:rPr lang="en-GB" sz="1400">
                <a:solidFill>
                  <a:srgbClr val="00FF00"/>
                </a:solidFill>
                <a:latin typeface="Consolas" pitchFamily="33" charset="0"/>
              </a:rPr>
              <a:t>  </a:t>
            </a:r>
            <a:r>
              <a:rPr lang="en-GB" sz="1400">
                <a:solidFill>
                  <a:srgbClr val="02FF02"/>
                </a:solidFill>
                <a:latin typeface="Consolas" pitchFamily="33" charset="0"/>
              </a:rPr>
              <a:t>x</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MULADD_e</a:t>
            </a:r>
            <a:r>
              <a:rPr lang="en-GB" sz="1400">
                <a:solidFill>
                  <a:srgbClr val="00FF00"/>
                </a:solidFill>
                <a:latin typeface="Consolas" pitchFamily="33" charset="0"/>
              </a:rPr>
              <a:t>    </a:t>
            </a:r>
            <a:r>
              <a:rPr lang="en-GB" sz="1400">
                <a:solidFill>
                  <a:srgbClr val="02FF02"/>
                </a:solidFill>
                <a:latin typeface="Consolas" pitchFamily="33" charset="0"/>
              </a:rPr>
              <a:t>____</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R1</a:t>
            </a:r>
            <a:r>
              <a:rPr lang="en-GB" sz="1400">
                <a:solidFill>
                  <a:srgbClr val="FFFF00"/>
                </a:solidFill>
                <a:latin typeface="Consolas" pitchFamily="33" charset="0"/>
              </a:rPr>
              <a:t>.</a:t>
            </a:r>
            <a:r>
              <a:rPr lang="en-GB" sz="1400">
                <a:solidFill>
                  <a:srgbClr val="02FF02"/>
                </a:solidFill>
                <a:latin typeface="Consolas" pitchFamily="33" charset="0"/>
              </a:rPr>
              <a:t>z</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KC0</a:t>
            </a:r>
            <a:r>
              <a:rPr lang="en-GB" sz="1400">
                <a:solidFill>
                  <a:srgbClr val="FFFF00"/>
                </a:solidFill>
                <a:latin typeface="Consolas" pitchFamily="33" charset="0"/>
              </a:rPr>
              <a:t>[</a:t>
            </a:r>
            <a:r>
              <a:rPr lang="en-GB" sz="1400">
                <a:solidFill>
                  <a:srgbClr val="FFFFFF"/>
                </a:solidFill>
                <a:latin typeface="Consolas" pitchFamily="33" charset="0"/>
              </a:rPr>
              <a:t>2</a:t>
            </a:r>
            <a:r>
              <a:rPr lang="en-GB" sz="1400">
                <a:solidFill>
                  <a:srgbClr val="FFFF00"/>
                </a:solidFill>
                <a:latin typeface="Consolas" pitchFamily="33" charset="0"/>
              </a:rPr>
              <a:t>].</a:t>
            </a:r>
            <a:r>
              <a:rPr lang="en-GB" sz="1400">
                <a:solidFill>
                  <a:srgbClr val="02FF02"/>
                </a:solidFill>
                <a:latin typeface="Consolas" pitchFamily="33" charset="0"/>
              </a:rPr>
              <a:t>w</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KC0</a:t>
            </a:r>
            <a:r>
              <a:rPr lang="en-GB" sz="1400">
                <a:solidFill>
                  <a:srgbClr val="FFFF00"/>
                </a:solidFill>
                <a:latin typeface="Consolas" pitchFamily="33" charset="0"/>
              </a:rPr>
              <a:t>[</a:t>
            </a:r>
            <a:r>
              <a:rPr lang="en-GB" sz="1400">
                <a:solidFill>
                  <a:srgbClr val="FFFFFF"/>
                </a:solidFill>
                <a:latin typeface="Consolas" pitchFamily="33" charset="0"/>
              </a:rPr>
              <a:t>3</a:t>
            </a:r>
            <a:r>
              <a:rPr lang="en-GB" sz="1400">
                <a:solidFill>
                  <a:srgbClr val="FFFF00"/>
                </a:solidFill>
                <a:latin typeface="Consolas" pitchFamily="33" charset="0"/>
              </a:rPr>
              <a:t>].</a:t>
            </a:r>
            <a:r>
              <a:rPr lang="en-GB" sz="1400">
                <a:solidFill>
                  <a:srgbClr val="02FF02"/>
                </a:solidFill>
                <a:latin typeface="Consolas" pitchFamily="33" charset="0"/>
              </a:rPr>
              <a:t>w</a:t>
            </a:r>
          </a:p>
          <a:p>
            <a:pPr>
              <a:lnSpc>
                <a:spcPct val="100000"/>
              </a:lnSpc>
              <a:tabLst>
                <a:tab pos="723900" algn="l"/>
                <a:tab pos="1447800" algn="l"/>
                <a:tab pos="2171700" algn="l"/>
                <a:tab pos="2895600" algn="l"/>
                <a:tab pos="3619500" algn="l"/>
                <a:tab pos="4343400" algn="l"/>
                <a:tab pos="5067300" algn="l"/>
              </a:tabLst>
            </a:pPr>
            <a:r>
              <a:rPr lang="en-GB" sz="1400">
                <a:solidFill>
                  <a:srgbClr val="00FF00"/>
                </a:solidFill>
                <a:latin typeface="Consolas" pitchFamily="33" charset="0"/>
              </a:rPr>
              <a:t>   </a:t>
            </a:r>
            <a:r>
              <a:rPr lang="en-GB" sz="1400">
                <a:solidFill>
                  <a:srgbClr val="02FF02"/>
                </a:solidFill>
                <a:latin typeface="Consolas" pitchFamily="33" charset="0"/>
              </a:rPr>
              <a:t>y</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MULADD_e</a:t>
            </a:r>
            <a:r>
              <a:rPr lang="en-GB" sz="1400">
                <a:solidFill>
                  <a:srgbClr val="00FF00"/>
                </a:solidFill>
                <a:latin typeface="Consolas" pitchFamily="33" charset="0"/>
              </a:rPr>
              <a:t>    </a:t>
            </a:r>
            <a:r>
              <a:rPr lang="en-GB" sz="1400">
                <a:solidFill>
                  <a:srgbClr val="02FF02"/>
                </a:solidFill>
                <a:latin typeface="Consolas" pitchFamily="33" charset="0"/>
              </a:rPr>
              <a:t>____</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R1</a:t>
            </a:r>
            <a:r>
              <a:rPr lang="en-GB" sz="1400">
                <a:solidFill>
                  <a:srgbClr val="FFFF00"/>
                </a:solidFill>
                <a:latin typeface="Consolas" pitchFamily="33" charset="0"/>
              </a:rPr>
              <a:t>.</a:t>
            </a:r>
            <a:r>
              <a:rPr lang="en-GB" sz="1400">
                <a:solidFill>
                  <a:srgbClr val="02FF02"/>
                </a:solidFill>
                <a:latin typeface="Consolas" pitchFamily="33" charset="0"/>
              </a:rPr>
              <a:t>z</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KC0</a:t>
            </a:r>
            <a:r>
              <a:rPr lang="en-GB" sz="1400">
                <a:solidFill>
                  <a:srgbClr val="FFFF00"/>
                </a:solidFill>
                <a:latin typeface="Consolas" pitchFamily="33" charset="0"/>
              </a:rPr>
              <a:t>[</a:t>
            </a:r>
            <a:r>
              <a:rPr lang="en-GB" sz="1400">
                <a:solidFill>
                  <a:srgbClr val="FFFFFF"/>
                </a:solidFill>
                <a:latin typeface="Consolas" pitchFamily="33" charset="0"/>
              </a:rPr>
              <a:t>2</a:t>
            </a:r>
            <a:r>
              <a:rPr lang="en-GB" sz="1400">
                <a:solidFill>
                  <a:srgbClr val="FFFF00"/>
                </a:solidFill>
                <a:latin typeface="Consolas" pitchFamily="33" charset="0"/>
              </a:rPr>
              <a:t>].</a:t>
            </a:r>
            <a:r>
              <a:rPr lang="en-GB" sz="1400">
                <a:solidFill>
                  <a:srgbClr val="02FF02"/>
                </a:solidFill>
                <a:latin typeface="Consolas" pitchFamily="33" charset="0"/>
              </a:rPr>
              <a:t>z</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KC0</a:t>
            </a:r>
            <a:r>
              <a:rPr lang="en-GB" sz="1400">
                <a:solidFill>
                  <a:srgbClr val="FFFF00"/>
                </a:solidFill>
                <a:latin typeface="Consolas" pitchFamily="33" charset="0"/>
              </a:rPr>
              <a:t>[</a:t>
            </a:r>
            <a:r>
              <a:rPr lang="en-GB" sz="1400">
                <a:solidFill>
                  <a:srgbClr val="FFFFFF"/>
                </a:solidFill>
                <a:latin typeface="Consolas" pitchFamily="33" charset="0"/>
              </a:rPr>
              <a:t>3</a:t>
            </a:r>
            <a:r>
              <a:rPr lang="en-GB" sz="1400">
                <a:solidFill>
                  <a:srgbClr val="FFFF00"/>
                </a:solidFill>
                <a:latin typeface="Consolas" pitchFamily="33" charset="0"/>
              </a:rPr>
              <a:t>].</a:t>
            </a:r>
            <a:r>
              <a:rPr lang="en-GB" sz="1400">
                <a:solidFill>
                  <a:srgbClr val="02FF02"/>
                </a:solidFill>
                <a:latin typeface="Consolas" pitchFamily="33" charset="0"/>
              </a:rPr>
              <a:t>z</a:t>
            </a:r>
          </a:p>
          <a:p>
            <a:pPr>
              <a:lnSpc>
                <a:spcPct val="100000"/>
              </a:lnSpc>
              <a:tabLst>
                <a:tab pos="723900" algn="l"/>
                <a:tab pos="1447800" algn="l"/>
                <a:tab pos="2171700" algn="l"/>
                <a:tab pos="2895600" algn="l"/>
                <a:tab pos="3619500" algn="l"/>
                <a:tab pos="4343400" algn="l"/>
                <a:tab pos="5067300" algn="l"/>
              </a:tabLst>
            </a:pPr>
            <a:r>
              <a:rPr lang="en-GB" sz="1400">
                <a:solidFill>
                  <a:srgbClr val="FFFFFF"/>
                </a:solidFill>
                <a:latin typeface="Consolas" pitchFamily="33" charset="0"/>
              </a:rPr>
              <a:t>2</a:t>
            </a:r>
            <a:r>
              <a:rPr lang="en-GB" sz="1400">
                <a:solidFill>
                  <a:srgbClr val="00FF00"/>
                </a:solidFill>
                <a:latin typeface="Consolas" pitchFamily="33" charset="0"/>
              </a:rPr>
              <a:t>  </a:t>
            </a:r>
            <a:r>
              <a:rPr lang="en-GB" sz="1400">
                <a:solidFill>
                  <a:srgbClr val="02FF02"/>
                </a:solidFill>
                <a:latin typeface="Consolas" pitchFamily="33" charset="0"/>
              </a:rPr>
              <a:t>x</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MULADD_e</a:t>
            </a:r>
            <a:r>
              <a:rPr lang="en-GB" sz="1400">
                <a:solidFill>
                  <a:srgbClr val="00FF00"/>
                </a:solidFill>
                <a:latin typeface="Consolas" pitchFamily="33" charset="0"/>
              </a:rPr>
              <a:t>    </a:t>
            </a:r>
            <a:r>
              <a:rPr lang="en-GB" sz="1400">
                <a:solidFill>
                  <a:srgbClr val="02FF02"/>
                </a:solidFill>
                <a:latin typeface="Consolas" pitchFamily="33" charset="0"/>
              </a:rPr>
              <a:t>____</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R1</a:t>
            </a:r>
            <a:r>
              <a:rPr lang="en-GB" sz="1400">
                <a:solidFill>
                  <a:srgbClr val="FFFF00"/>
                </a:solidFill>
                <a:latin typeface="Consolas" pitchFamily="33" charset="0"/>
              </a:rPr>
              <a:t>.</a:t>
            </a:r>
            <a:r>
              <a:rPr lang="en-GB" sz="1400">
                <a:solidFill>
                  <a:srgbClr val="02FF02"/>
                </a:solidFill>
                <a:latin typeface="Consolas" pitchFamily="33" charset="0"/>
              </a:rPr>
              <a:t>y</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KC0</a:t>
            </a:r>
            <a:r>
              <a:rPr lang="en-GB" sz="1400">
                <a:solidFill>
                  <a:srgbClr val="FFFF00"/>
                </a:solidFill>
                <a:latin typeface="Consolas" pitchFamily="33" charset="0"/>
              </a:rPr>
              <a:t>[</a:t>
            </a:r>
            <a:r>
              <a:rPr lang="en-GB" sz="1400">
                <a:solidFill>
                  <a:srgbClr val="FFFFFF"/>
                </a:solidFill>
                <a:latin typeface="Consolas" pitchFamily="33" charset="0"/>
              </a:rPr>
              <a:t>1</a:t>
            </a:r>
            <a:r>
              <a:rPr lang="en-GB" sz="1400">
                <a:solidFill>
                  <a:srgbClr val="FFFF00"/>
                </a:solidFill>
                <a:latin typeface="Consolas" pitchFamily="33" charset="0"/>
              </a:rPr>
              <a:t>].</a:t>
            </a:r>
            <a:r>
              <a:rPr lang="en-GB" sz="1400">
                <a:solidFill>
                  <a:srgbClr val="02FF02"/>
                </a:solidFill>
                <a:latin typeface="Consolas" pitchFamily="33" charset="0"/>
              </a:rPr>
              <a:t>w</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PV1</a:t>
            </a:r>
            <a:r>
              <a:rPr lang="en-GB" sz="1400">
                <a:solidFill>
                  <a:srgbClr val="FFFF00"/>
                </a:solidFill>
                <a:latin typeface="Consolas" pitchFamily="33" charset="0"/>
              </a:rPr>
              <a:t>.</a:t>
            </a:r>
            <a:r>
              <a:rPr lang="en-GB" sz="1400">
                <a:solidFill>
                  <a:srgbClr val="02FF02"/>
                </a:solidFill>
                <a:latin typeface="Consolas" pitchFamily="33" charset="0"/>
              </a:rPr>
              <a:t>x</a:t>
            </a:r>
          </a:p>
          <a:p>
            <a:pPr>
              <a:lnSpc>
                <a:spcPct val="100000"/>
              </a:lnSpc>
              <a:tabLst>
                <a:tab pos="723900" algn="l"/>
                <a:tab pos="1447800" algn="l"/>
                <a:tab pos="2171700" algn="l"/>
                <a:tab pos="2895600" algn="l"/>
                <a:tab pos="3619500" algn="l"/>
                <a:tab pos="4343400" algn="l"/>
                <a:tab pos="5067300" algn="l"/>
              </a:tabLst>
            </a:pPr>
            <a:r>
              <a:rPr lang="en-GB" sz="1400">
                <a:solidFill>
                  <a:srgbClr val="00FF00"/>
                </a:solidFill>
                <a:latin typeface="Consolas" pitchFamily="33" charset="0"/>
              </a:rPr>
              <a:t>   </a:t>
            </a:r>
            <a:r>
              <a:rPr lang="en-GB" sz="1400">
                <a:solidFill>
                  <a:srgbClr val="02FF02"/>
                </a:solidFill>
                <a:latin typeface="Consolas" pitchFamily="33" charset="0"/>
              </a:rPr>
              <a:t>y</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MULADD_e</a:t>
            </a:r>
            <a:r>
              <a:rPr lang="en-GB" sz="1400">
                <a:solidFill>
                  <a:srgbClr val="00FF00"/>
                </a:solidFill>
                <a:latin typeface="Consolas" pitchFamily="33" charset="0"/>
              </a:rPr>
              <a:t>    </a:t>
            </a:r>
            <a:r>
              <a:rPr lang="en-GB" sz="1400">
                <a:solidFill>
                  <a:srgbClr val="02FF02"/>
                </a:solidFill>
                <a:latin typeface="Consolas" pitchFamily="33" charset="0"/>
              </a:rPr>
              <a:t>____</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R1</a:t>
            </a:r>
            <a:r>
              <a:rPr lang="en-GB" sz="1400">
                <a:solidFill>
                  <a:srgbClr val="FFFF00"/>
                </a:solidFill>
                <a:latin typeface="Consolas" pitchFamily="33" charset="0"/>
              </a:rPr>
              <a:t>.</a:t>
            </a:r>
            <a:r>
              <a:rPr lang="en-GB" sz="1400">
                <a:solidFill>
                  <a:srgbClr val="02FF02"/>
                </a:solidFill>
                <a:latin typeface="Consolas" pitchFamily="33" charset="0"/>
              </a:rPr>
              <a:t>y</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KC0</a:t>
            </a:r>
            <a:r>
              <a:rPr lang="en-GB" sz="1400">
                <a:solidFill>
                  <a:srgbClr val="FFFF00"/>
                </a:solidFill>
                <a:latin typeface="Consolas" pitchFamily="33" charset="0"/>
              </a:rPr>
              <a:t>[</a:t>
            </a:r>
            <a:r>
              <a:rPr lang="en-GB" sz="1400">
                <a:solidFill>
                  <a:srgbClr val="FFFFFF"/>
                </a:solidFill>
                <a:latin typeface="Consolas" pitchFamily="33" charset="0"/>
              </a:rPr>
              <a:t>1</a:t>
            </a:r>
            <a:r>
              <a:rPr lang="en-GB" sz="1400">
                <a:solidFill>
                  <a:srgbClr val="FFFF00"/>
                </a:solidFill>
                <a:latin typeface="Consolas" pitchFamily="33" charset="0"/>
              </a:rPr>
              <a:t>].</a:t>
            </a:r>
            <a:r>
              <a:rPr lang="en-GB" sz="1400">
                <a:solidFill>
                  <a:srgbClr val="02FF02"/>
                </a:solidFill>
                <a:latin typeface="Consolas" pitchFamily="33" charset="0"/>
              </a:rPr>
              <a:t>z</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PV1</a:t>
            </a:r>
            <a:r>
              <a:rPr lang="en-GB" sz="1400">
                <a:solidFill>
                  <a:srgbClr val="FFFF00"/>
                </a:solidFill>
                <a:latin typeface="Consolas" pitchFamily="33" charset="0"/>
              </a:rPr>
              <a:t>.</a:t>
            </a:r>
            <a:r>
              <a:rPr lang="en-GB" sz="1400">
                <a:solidFill>
                  <a:srgbClr val="02FF02"/>
                </a:solidFill>
                <a:latin typeface="Consolas" pitchFamily="33" charset="0"/>
              </a:rPr>
              <a:t>y</a:t>
            </a:r>
          </a:p>
          <a:p>
            <a:pPr>
              <a:lnSpc>
                <a:spcPct val="100000"/>
              </a:lnSpc>
              <a:tabLst>
                <a:tab pos="723900" algn="l"/>
                <a:tab pos="1447800" algn="l"/>
                <a:tab pos="2171700" algn="l"/>
                <a:tab pos="2895600" algn="l"/>
                <a:tab pos="3619500" algn="l"/>
                <a:tab pos="4343400" algn="l"/>
                <a:tab pos="5067300" algn="l"/>
              </a:tabLst>
            </a:pPr>
            <a:r>
              <a:rPr lang="en-GB" sz="1400">
                <a:solidFill>
                  <a:srgbClr val="00FF00"/>
                </a:solidFill>
                <a:latin typeface="Consolas" pitchFamily="33" charset="0"/>
              </a:rPr>
              <a:t>   </a:t>
            </a:r>
            <a:r>
              <a:rPr lang="en-GB" sz="1400">
                <a:solidFill>
                  <a:srgbClr val="02FF02"/>
                </a:solidFill>
                <a:latin typeface="Consolas" pitchFamily="33" charset="0"/>
              </a:rPr>
              <a:t>z</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MULADD_e</a:t>
            </a:r>
            <a:r>
              <a:rPr lang="en-GB" sz="1400">
                <a:solidFill>
                  <a:srgbClr val="00FF00"/>
                </a:solidFill>
                <a:latin typeface="Consolas" pitchFamily="33" charset="0"/>
              </a:rPr>
              <a:t>    </a:t>
            </a:r>
            <a:r>
              <a:rPr lang="en-GB" sz="1400">
                <a:solidFill>
                  <a:srgbClr val="02FF02"/>
                </a:solidFill>
                <a:latin typeface="Consolas" pitchFamily="33" charset="0"/>
              </a:rPr>
              <a:t>____</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R1</a:t>
            </a:r>
            <a:r>
              <a:rPr lang="en-GB" sz="1400">
                <a:solidFill>
                  <a:srgbClr val="FFFF00"/>
                </a:solidFill>
                <a:latin typeface="Consolas" pitchFamily="33" charset="0"/>
              </a:rPr>
              <a:t>.</a:t>
            </a:r>
            <a:r>
              <a:rPr lang="en-GB" sz="1400">
                <a:solidFill>
                  <a:srgbClr val="02FF02"/>
                </a:solidFill>
                <a:latin typeface="Consolas" pitchFamily="33" charset="0"/>
              </a:rPr>
              <a:t>y</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KC0</a:t>
            </a:r>
            <a:r>
              <a:rPr lang="en-GB" sz="1400">
                <a:solidFill>
                  <a:srgbClr val="FFFF00"/>
                </a:solidFill>
                <a:latin typeface="Consolas" pitchFamily="33" charset="0"/>
              </a:rPr>
              <a:t>[</a:t>
            </a:r>
            <a:r>
              <a:rPr lang="en-GB" sz="1400">
                <a:solidFill>
                  <a:srgbClr val="FFFFFF"/>
                </a:solidFill>
                <a:latin typeface="Consolas" pitchFamily="33" charset="0"/>
              </a:rPr>
              <a:t>1</a:t>
            </a:r>
            <a:r>
              <a:rPr lang="en-GB" sz="1400">
                <a:solidFill>
                  <a:srgbClr val="FFFF00"/>
                </a:solidFill>
                <a:latin typeface="Consolas" pitchFamily="33" charset="0"/>
              </a:rPr>
              <a:t>].</a:t>
            </a:r>
            <a:r>
              <a:rPr lang="en-GB" sz="1400">
                <a:solidFill>
                  <a:srgbClr val="02FF02"/>
                </a:solidFill>
                <a:latin typeface="Consolas" pitchFamily="33" charset="0"/>
              </a:rPr>
              <a:t>y</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2FF02"/>
                </a:solidFill>
                <a:latin typeface="Consolas" pitchFamily="33" charset="0"/>
              </a:rPr>
              <a:t>z</a:t>
            </a:r>
          </a:p>
          <a:p>
            <a:pPr>
              <a:lnSpc>
                <a:spcPct val="100000"/>
              </a:lnSpc>
              <a:tabLst>
                <a:tab pos="723900" algn="l"/>
                <a:tab pos="1447800" algn="l"/>
                <a:tab pos="2171700" algn="l"/>
                <a:tab pos="2895600" algn="l"/>
                <a:tab pos="3619500" algn="l"/>
                <a:tab pos="4343400" algn="l"/>
                <a:tab pos="5067300" algn="l"/>
              </a:tabLst>
            </a:pPr>
            <a:r>
              <a:rPr lang="en-GB" sz="1400">
                <a:solidFill>
                  <a:srgbClr val="00FF00"/>
                </a:solidFill>
                <a:latin typeface="Consolas" pitchFamily="33" charset="0"/>
              </a:rPr>
              <a:t>   </a:t>
            </a:r>
            <a:r>
              <a:rPr lang="en-GB" sz="1400">
                <a:solidFill>
                  <a:srgbClr val="02FF02"/>
                </a:solidFill>
                <a:latin typeface="Consolas" pitchFamily="33" charset="0"/>
              </a:rPr>
              <a:t>w</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MULADD_e</a:t>
            </a:r>
            <a:r>
              <a:rPr lang="en-GB" sz="1400">
                <a:solidFill>
                  <a:srgbClr val="00FF00"/>
                </a:solidFill>
                <a:latin typeface="Consolas" pitchFamily="33" charset="0"/>
              </a:rPr>
              <a:t>    </a:t>
            </a:r>
            <a:r>
              <a:rPr lang="en-GB" sz="1400">
                <a:solidFill>
                  <a:srgbClr val="02FF02"/>
                </a:solidFill>
                <a:latin typeface="Consolas" pitchFamily="33" charset="0"/>
              </a:rPr>
              <a:t>____</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R1</a:t>
            </a:r>
            <a:r>
              <a:rPr lang="en-GB" sz="1400">
                <a:solidFill>
                  <a:srgbClr val="FFFF00"/>
                </a:solidFill>
                <a:latin typeface="Consolas" pitchFamily="33" charset="0"/>
              </a:rPr>
              <a:t>.</a:t>
            </a:r>
            <a:r>
              <a:rPr lang="en-GB" sz="1400">
                <a:solidFill>
                  <a:srgbClr val="02FF02"/>
                </a:solidFill>
                <a:latin typeface="Consolas" pitchFamily="33" charset="0"/>
              </a:rPr>
              <a:t>y</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KC0</a:t>
            </a:r>
            <a:r>
              <a:rPr lang="en-GB" sz="1400">
                <a:solidFill>
                  <a:srgbClr val="FFFF00"/>
                </a:solidFill>
                <a:latin typeface="Consolas" pitchFamily="33" charset="0"/>
              </a:rPr>
              <a:t>[</a:t>
            </a:r>
            <a:r>
              <a:rPr lang="en-GB" sz="1400">
                <a:solidFill>
                  <a:srgbClr val="FFFFFF"/>
                </a:solidFill>
                <a:latin typeface="Consolas" pitchFamily="33" charset="0"/>
              </a:rPr>
              <a:t>1</a:t>
            </a:r>
            <a:r>
              <a:rPr lang="en-GB" sz="1400">
                <a:solidFill>
                  <a:srgbClr val="FFFF00"/>
                </a:solidFill>
                <a:latin typeface="Consolas" pitchFamily="33" charset="0"/>
              </a:rPr>
              <a:t>].</a:t>
            </a:r>
            <a:r>
              <a:rPr lang="en-GB" sz="1400">
                <a:solidFill>
                  <a:srgbClr val="02FF02"/>
                </a:solidFill>
                <a:latin typeface="Consolas" pitchFamily="33" charset="0"/>
              </a:rPr>
              <a:t>x</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2FF02"/>
                </a:solidFill>
                <a:latin typeface="Consolas" pitchFamily="33" charset="0"/>
              </a:rPr>
              <a:t>w</a:t>
            </a:r>
          </a:p>
          <a:p>
            <a:pPr>
              <a:lnSpc>
                <a:spcPct val="100000"/>
              </a:lnSpc>
              <a:tabLst>
                <a:tab pos="723900" algn="l"/>
                <a:tab pos="1447800" algn="l"/>
                <a:tab pos="2171700" algn="l"/>
                <a:tab pos="2895600" algn="l"/>
                <a:tab pos="3619500" algn="l"/>
                <a:tab pos="4343400" algn="l"/>
                <a:tab pos="5067300" algn="l"/>
              </a:tabLst>
            </a:pPr>
            <a:r>
              <a:rPr lang="en-GB" sz="1400">
                <a:solidFill>
                  <a:srgbClr val="FFFFFF"/>
                </a:solidFill>
                <a:latin typeface="Consolas" pitchFamily="33" charset="0"/>
              </a:rPr>
              <a:t>3</a:t>
            </a:r>
            <a:r>
              <a:rPr lang="en-GB" sz="1400">
                <a:solidFill>
                  <a:srgbClr val="00FF00"/>
                </a:solidFill>
                <a:latin typeface="Consolas" pitchFamily="33" charset="0"/>
              </a:rPr>
              <a:t>  </a:t>
            </a:r>
            <a:r>
              <a:rPr lang="en-GB" sz="1400">
                <a:solidFill>
                  <a:srgbClr val="02FF02"/>
                </a:solidFill>
                <a:latin typeface="Consolas" pitchFamily="33" charset="0"/>
              </a:rPr>
              <a:t>x</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MULADD_e</a:t>
            </a:r>
            <a:r>
              <a:rPr lang="en-GB" sz="1400">
                <a:solidFill>
                  <a:srgbClr val="00FF00"/>
                </a:solidFill>
                <a:latin typeface="Consolas" pitchFamily="33" charset="0"/>
              </a:rPr>
              <a:t>    </a:t>
            </a:r>
            <a:r>
              <a:rPr lang="en-GB" sz="1400">
                <a:solidFill>
                  <a:srgbClr val="02FF02"/>
                </a:solidFill>
                <a:latin typeface="Consolas" pitchFamily="33" charset="0"/>
              </a:rPr>
              <a:t>R1</a:t>
            </a:r>
            <a:r>
              <a:rPr lang="en-GB" sz="1400">
                <a:solidFill>
                  <a:srgbClr val="FFFF00"/>
                </a:solidFill>
                <a:latin typeface="Consolas" pitchFamily="33" charset="0"/>
              </a:rPr>
              <a:t>.</a:t>
            </a:r>
            <a:r>
              <a:rPr lang="en-GB" sz="1400">
                <a:solidFill>
                  <a:srgbClr val="02FF02"/>
                </a:solidFill>
                <a:latin typeface="Consolas" pitchFamily="33" charset="0"/>
              </a:rPr>
              <a:t>x</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R1</a:t>
            </a:r>
            <a:r>
              <a:rPr lang="en-GB" sz="1400">
                <a:solidFill>
                  <a:srgbClr val="FFFF00"/>
                </a:solidFill>
                <a:latin typeface="Consolas" pitchFamily="33" charset="0"/>
              </a:rPr>
              <a:t>.</a:t>
            </a:r>
            <a:r>
              <a:rPr lang="en-GB" sz="1400">
                <a:solidFill>
                  <a:srgbClr val="02FF02"/>
                </a:solidFill>
                <a:latin typeface="Consolas" pitchFamily="33" charset="0"/>
              </a:rPr>
              <a:t>x</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KC0</a:t>
            </a:r>
            <a:r>
              <a:rPr lang="en-GB" sz="1400">
                <a:solidFill>
                  <a:srgbClr val="FFFF00"/>
                </a:solidFill>
                <a:latin typeface="Consolas" pitchFamily="33" charset="0"/>
              </a:rPr>
              <a:t>[</a:t>
            </a:r>
            <a:r>
              <a:rPr lang="en-GB" sz="1400">
                <a:solidFill>
                  <a:srgbClr val="FFFFFF"/>
                </a:solidFill>
                <a:latin typeface="Consolas" pitchFamily="33" charset="0"/>
              </a:rPr>
              <a:t>0</a:t>
            </a:r>
            <a:r>
              <a:rPr lang="en-GB" sz="1400">
                <a:solidFill>
                  <a:srgbClr val="FFFF00"/>
                </a:solidFill>
                <a:latin typeface="Consolas" pitchFamily="33" charset="0"/>
              </a:rPr>
              <a:t>].</a:t>
            </a:r>
            <a:r>
              <a:rPr lang="en-GB" sz="1400">
                <a:solidFill>
                  <a:srgbClr val="02FF02"/>
                </a:solidFill>
                <a:latin typeface="Consolas" pitchFamily="33" charset="0"/>
              </a:rPr>
              <a:t>x</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PV2</a:t>
            </a:r>
            <a:r>
              <a:rPr lang="en-GB" sz="1400">
                <a:solidFill>
                  <a:srgbClr val="FFFF00"/>
                </a:solidFill>
                <a:latin typeface="Consolas" pitchFamily="33" charset="0"/>
              </a:rPr>
              <a:t>.</a:t>
            </a:r>
            <a:r>
              <a:rPr lang="en-GB" sz="1400">
                <a:solidFill>
                  <a:srgbClr val="02FF02"/>
                </a:solidFill>
                <a:latin typeface="Consolas" pitchFamily="33" charset="0"/>
              </a:rPr>
              <a:t>w</a:t>
            </a:r>
          </a:p>
          <a:p>
            <a:pPr>
              <a:lnSpc>
                <a:spcPct val="100000"/>
              </a:lnSpc>
              <a:tabLst>
                <a:tab pos="723900" algn="l"/>
                <a:tab pos="1447800" algn="l"/>
                <a:tab pos="2171700" algn="l"/>
                <a:tab pos="2895600" algn="l"/>
                <a:tab pos="3619500" algn="l"/>
                <a:tab pos="4343400" algn="l"/>
                <a:tab pos="5067300" algn="l"/>
              </a:tabLst>
            </a:pPr>
            <a:r>
              <a:rPr lang="en-GB" sz="1400">
                <a:solidFill>
                  <a:srgbClr val="00FF00"/>
                </a:solidFill>
                <a:latin typeface="Consolas" pitchFamily="33" charset="0"/>
              </a:rPr>
              <a:t>   </a:t>
            </a:r>
            <a:r>
              <a:rPr lang="en-GB" sz="1400">
                <a:solidFill>
                  <a:srgbClr val="02FF02"/>
                </a:solidFill>
                <a:latin typeface="Consolas" pitchFamily="33" charset="0"/>
              </a:rPr>
              <a:t>y</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MULADD_e</a:t>
            </a:r>
            <a:r>
              <a:rPr lang="en-GB" sz="1400">
                <a:solidFill>
                  <a:srgbClr val="00FF00"/>
                </a:solidFill>
                <a:latin typeface="Consolas" pitchFamily="33" charset="0"/>
              </a:rPr>
              <a:t>    </a:t>
            </a:r>
            <a:r>
              <a:rPr lang="en-GB" sz="1400">
                <a:solidFill>
                  <a:srgbClr val="02FF02"/>
                </a:solidFill>
                <a:latin typeface="Consolas" pitchFamily="33" charset="0"/>
              </a:rPr>
              <a:t>R1</a:t>
            </a:r>
            <a:r>
              <a:rPr lang="en-GB" sz="1400">
                <a:solidFill>
                  <a:srgbClr val="FFFF00"/>
                </a:solidFill>
                <a:latin typeface="Consolas" pitchFamily="33" charset="0"/>
              </a:rPr>
              <a:t>.</a:t>
            </a:r>
            <a:r>
              <a:rPr lang="en-GB" sz="1400">
                <a:solidFill>
                  <a:srgbClr val="02FF02"/>
                </a:solidFill>
                <a:latin typeface="Consolas" pitchFamily="33" charset="0"/>
              </a:rPr>
              <a:t>y</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R1</a:t>
            </a:r>
            <a:r>
              <a:rPr lang="en-GB" sz="1400">
                <a:solidFill>
                  <a:srgbClr val="FFFF00"/>
                </a:solidFill>
                <a:latin typeface="Consolas" pitchFamily="33" charset="0"/>
              </a:rPr>
              <a:t>.</a:t>
            </a:r>
            <a:r>
              <a:rPr lang="en-GB" sz="1400">
                <a:solidFill>
                  <a:srgbClr val="02FF02"/>
                </a:solidFill>
                <a:latin typeface="Consolas" pitchFamily="33" charset="0"/>
              </a:rPr>
              <a:t>x</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KC0</a:t>
            </a:r>
            <a:r>
              <a:rPr lang="en-GB" sz="1400">
                <a:solidFill>
                  <a:srgbClr val="FFFF00"/>
                </a:solidFill>
                <a:latin typeface="Consolas" pitchFamily="33" charset="0"/>
              </a:rPr>
              <a:t>[</a:t>
            </a:r>
            <a:r>
              <a:rPr lang="en-GB" sz="1400">
                <a:solidFill>
                  <a:srgbClr val="FFFFFF"/>
                </a:solidFill>
                <a:latin typeface="Consolas" pitchFamily="33" charset="0"/>
              </a:rPr>
              <a:t>0</a:t>
            </a:r>
            <a:r>
              <a:rPr lang="en-GB" sz="1400">
                <a:solidFill>
                  <a:srgbClr val="FFFF00"/>
                </a:solidFill>
                <a:latin typeface="Consolas" pitchFamily="33" charset="0"/>
              </a:rPr>
              <a:t>].</a:t>
            </a:r>
            <a:r>
              <a:rPr lang="en-GB" sz="1400">
                <a:solidFill>
                  <a:srgbClr val="02FF02"/>
                </a:solidFill>
                <a:latin typeface="Consolas" pitchFamily="33" charset="0"/>
              </a:rPr>
              <a:t>y</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PV2</a:t>
            </a:r>
            <a:r>
              <a:rPr lang="en-GB" sz="1400">
                <a:solidFill>
                  <a:srgbClr val="FFFF00"/>
                </a:solidFill>
                <a:latin typeface="Consolas" pitchFamily="33" charset="0"/>
              </a:rPr>
              <a:t>.</a:t>
            </a:r>
            <a:r>
              <a:rPr lang="en-GB" sz="1400">
                <a:solidFill>
                  <a:srgbClr val="02FF02"/>
                </a:solidFill>
                <a:latin typeface="Consolas" pitchFamily="33" charset="0"/>
              </a:rPr>
              <a:t>z</a:t>
            </a:r>
          </a:p>
          <a:p>
            <a:pPr>
              <a:lnSpc>
                <a:spcPct val="100000"/>
              </a:lnSpc>
              <a:tabLst>
                <a:tab pos="723900" algn="l"/>
                <a:tab pos="1447800" algn="l"/>
                <a:tab pos="2171700" algn="l"/>
                <a:tab pos="2895600" algn="l"/>
                <a:tab pos="3619500" algn="l"/>
                <a:tab pos="4343400" algn="l"/>
                <a:tab pos="5067300" algn="l"/>
              </a:tabLst>
            </a:pPr>
            <a:r>
              <a:rPr lang="en-GB" sz="1400">
                <a:solidFill>
                  <a:srgbClr val="00FF00"/>
                </a:solidFill>
                <a:latin typeface="Consolas" pitchFamily="33" charset="0"/>
              </a:rPr>
              <a:t>   </a:t>
            </a:r>
            <a:r>
              <a:rPr lang="en-GB" sz="1400">
                <a:solidFill>
                  <a:srgbClr val="02FF02"/>
                </a:solidFill>
                <a:latin typeface="Consolas" pitchFamily="33" charset="0"/>
              </a:rPr>
              <a:t>z</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MULADD_e</a:t>
            </a:r>
            <a:r>
              <a:rPr lang="en-GB" sz="1400">
                <a:solidFill>
                  <a:srgbClr val="00FF00"/>
                </a:solidFill>
                <a:latin typeface="Consolas" pitchFamily="33" charset="0"/>
              </a:rPr>
              <a:t>    </a:t>
            </a:r>
            <a:r>
              <a:rPr lang="en-GB" sz="1400">
                <a:solidFill>
                  <a:srgbClr val="02FF02"/>
                </a:solidFill>
                <a:latin typeface="Consolas" pitchFamily="33" charset="0"/>
              </a:rPr>
              <a:t>R1</a:t>
            </a:r>
            <a:r>
              <a:rPr lang="en-GB" sz="1400">
                <a:solidFill>
                  <a:srgbClr val="FFFF00"/>
                </a:solidFill>
                <a:latin typeface="Consolas" pitchFamily="33" charset="0"/>
              </a:rPr>
              <a:t>.</a:t>
            </a:r>
            <a:r>
              <a:rPr lang="en-GB" sz="1400">
                <a:solidFill>
                  <a:srgbClr val="02FF02"/>
                </a:solidFill>
                <a:latin typeface="Consolas" pitchFamily="33" charset="0"/>
              </a:rPr>
              <a:t>z</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R1</a:t>
            </a:r>
            <a:r>
              <a:rPr lang="en-GB" sz="1400">
                <a:solidFill>
                  <a:srgbClr val="FFFF00"/>
                </a:solidFill>
                <a:latin typeface="Consolas" pitchFamily="33" charset="0"/>
              </a:rPr>
              <a:t>.</a:t>
            </a:r>
            <a:r>
              <a:rPr lang="en-GB" sz="1400">
                <a:solidFill>
                  <a:srgbClr val="02FF02"/>
                </a:solidFill>
                <a:latin typeface="Consolas" pitchFamily="33" charset="0"/>
              </a:rPr>
              <a:t>x</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KC0</a:t>
            </a:r>
            <a:r>
              <a:rPr lang="en-GB" sz="1400">
                <a:solidFill>
                  <a:srgbClr val="FFFF00"/>
                </a:solidFill>
                <a:latin typeface="Consolas" pitchFamily="33" charset="0"/>
              </a:rPr>
              <a:t>[</a:t>
            </a:r>
            <a:r>
              <a:rPr lang="en-GB" sz="1400">
                <a:solidFill>
                  <a:srgbClr val="FFFFFF"/>
                </a:solidFill>
                <a:latin typeface="Consolas" pitchFamily="33" charset="0"/>
              </a:rPr>
              <a:t>0</a:t>
            </a:r>
            <a:r>
              <a:rPr lang="en-GB" sz="1400">
                <a:solidFill>
                  <a:srgbClr val="FFFF00"/>
                </a:solidFill>
                <a:latin typeface="Consolas" pitchFamily="33" charset="0"/>
              </a:rPr>
              <a:t>].</a:t>
            </a:r>
            <a:r>
              <a:rPr lang="en-GB" sz="1400">
                <a:solidFill>
                  <a:srgbClr val="02FF02"/>
                </a:solidFill>
                <a:latin typeface="Consolas" pitchFamily="33" charset="0"/>
              </a:rPr>
              <a:t>z</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PV2</a:t>
            </a:r>
            <a:r>
              <a:rPr lang="en-GB" sz="1400">
                <a:solidFill>
                  <a:srgbClr val="FFFF00"/>
                </a:solidFill>
                <a:latin typeface="Consolas" pitchFamily="33" charset="0"/>
              </a:rPr>
              <a:t>.</a:t>
            </a:r>
            <a:r>
              <a:rPr lang="en-GB" sz="1400">
                <a:solidFill>
                  <a:srgbClr val="02FF02"/>
                </a:solidFill>
                <a:latin typeface="Consolas" pitchFamily="33" charset="0"/>
              </a:rPr>
              <a:t>y</a:t>
            </a:r>
          </a:p>
          <a:p>
            <a:pPr>
              <a:lnSpc>
                <a:spcPct val="100000"/>
              </a:lnSpc>
              <a:tabLst>
                <a:tab pos="723900" algn="l"/>
                <a:tab pos="1447800" algn="l"/>
                <a:tab pos="2171700" algn="l"/>
                <a:tab pos="2895600" algn="l"/>
                <a:tab pos="3619500" algn="l"/>
                <a:tab pos="4343400" algn="l"/>
                <a:tab pos="5067300" algn="l"/>
              </a:tabLst>
            </a:pPr>
            <a:r>
              <a:rPr lang="en-GB" sz="1400">
                <a:solidFill>
                  <a:srgbClr val="00FF00"/>
                </a:solidFill>
                <a:latin typeface="Consolas" pitchFamily="33" charset="0"/>
              </a:rPr>
              <a:t>   </a:t>
            </a:r>
            <a:r>
              <a:rPr lang="en-GB" sz="1400">
                <a:solidFill>
                  <a:srgbClr val="02FF02"/>
                </a:solidFill>
                <a:latin typeface="Consolas" pitchFamily="33" charset="0"/>
              </a:rPr>
              <a:t>w</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MULADD_e</a:t>
            </a:r>
            <a:r>
              <a:rPr lang="en-GB" sz="1400">
                <a:solidFill>
                  <a:srgbClr val="00FF00"/>
                </a:solidFill>
                <a:latin typeface="Consolas" pitchFamily="33" charset="0"/>
              </a:rPr>
              <a:t>    </a:t>
            </a:r>
            <a:r>
              <a:rPr lang="en-GB" sz="1400">
                <a:solidFill>
                  <a:srgbClr val="02FF02"/>
                </a:solidFill>
                <a:latin typeface="Consolas" pitchFamily="33" charset="0"/>
              </a:rPr>
              <a:t>R1</a:t>
            </a:r>
            <a:r>
              <a:rPr lang="en-GB" sz="1400">
                <a:solidFill>
                  <a:srgbClr val="FFFF00"/>
                </a:solidFill>
                <a:latin typeface="Consolas" pitchFamily="33" charset="0"/>
              </a:rPr>
              <a:t>.</a:t>
            </a:r>
            <a:r>
              <a:rPr lang="en-GB" sz="1400">
                <a:solidFill>
                  <a:srgbClr val="02FF02"/>
                </a:solidFill>
                <a:latin typeface="Consolas" pitchFamily="33" charset="0"/>
              </a:rPr>
              <a:t>w</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R1</a:t>
            </a:r>
            <a:r>
              <a:rPr lang="en-GB" sz="1400">
                <a:solidFill>
                  <a:srgbClr val="FFFF00"/>
                </a:solidFill>
                <a:latin typeface="Consolas" pitchFamily="33" charset="0"/>
              </a:rPr>
              <a:t>.</a:t>
            </a:r>
            <a:r>
              <a:rPr lang="en-GB" sz="1400">
                <a:solidFill>
                  <a:srgbClr val="02FF02"/>
                </a:solidFill>
                <a:latin typeface="Consolas" pitchFamily="33" charset="0"/>
              </a:rPr>
              <a:t>x</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KC0</a:t>
            </a:r>
            <a:r>
              <a:rPr lang="en-GB" sz="1400">
                <a:solidFill>
                  <a:srgbClr val="FFFF00"/>
                </a:solidFill>
                <a:latin typeface="Consolas" pitchFamily="33" charset="0"/>
              </a:rPr>
              <a:t>[</a:t>
            </a:r>
            <a:r>
              <a:rPr lang="en-GB" sz="1400">
                <a:solidFill>
                  <a:srgbClr val="FFFFFF"/>
                </a:solidFill>
                <a:latin typeface="Consolas" pitchFamily="33" charset="0"/>
              </a:rPr>
              <a:t>0</a:t>
            </a:r>
            <a:r>
              <a:rPr lang="en-GB" sz="1400">
                <a:solidFill>
                  <a:srgbClr val="FFFF00"/>
                </a:solidFill>
                <a:latin typeface="Consolas" pitchFamily="33" charset="0"/>
              </a:rPr>
              <a:t>].</a:t>
            </a:r>
            <a:r>
              <a:rPr lang="en-GB" sz="1400">
                <a:solidFill>
                  <a:srgbClr val="02FF02"/>
                </a:solidFill>
                <a:latin typeface="Consolas" pitchFamily="33" charset="0"/>
              </a:rPr>
              <a:t>w</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PV2</a:t>
            </a:r>
            <a:r>
              <a:rPr lang="en-GB" sz="1400">
                <a:solidFill>
                  <a:srgbClr val="FFFF00"/>
                </a:solidFill>
                <a:latin typeface="Consolas" pitchFamily="33" charset="0"/>
              </a:rPr>
              <a:t>.</a:t>
            </a:r>
            <a:r>
              <a:rPr lang="en-GB" sz="1400">
                <a:solidFill>
                  <a:srgbClr val="02FF02"/>
                </a:solidFill>
                <a:latin typeface="Consolas" pitchFamily="33" charset="0"/>
              </a:rPr>
              <a:t>x</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Grp="1" noChangeArrowheads="1"/>
          </p:cNvSpPr>
          <p:nvPr>
            <p:ph type="title"/>
          </p:nvPr>
        </p:nvSpPr>
        <p:spPr>
          <a:xfrm>
            <a:off x="576263" y="617538"/>
            <a:ext cx="10367962" cy="641350"/>
          </a:xfrm>
          <a:ln/>
        </p:spPr>
        <p:txBody>
          <a:bodyPr tIns="33516"/>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Matrix math</a:t>
            </a:r>
          </a:p>
        </p:txBody>
      </p:sp>
      <p:sp>
        <p:nvSpPr>
          <p:cNvPr id="33794" name="Rectangle 2"/>
          <p:cNvSpPr>
            <a:spLocks noGrp="1" noChangeArrowheads="1"/>
          </p:cNvSpPr>
          <p:nvPr>
            <p:ph type="body" idx="1"/>
          </p:nvPr>
        </p:nvSpPr>
        <p:spPr>
          <a:xfrm>
            <a:off x="576263" y="1295400"/>
            <a:ext cx="10367962" cy="5040313"/>
          </a:xfrm>
          <a:ln/>
        </p:spPr>
        <p:txBody>
          <a:bodyPr/>
          <a:lstStyle/>
          <a:p>
            <a:pPr marL="431800" indent="-32385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Matrices can gobble up any linear transform</a:t>
            </a:r>
          </a:p>
          <a:p>
            <a:pPr marL="863600" lvl="1" indent="-32385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On both ends!</a:t>
            </a:r>
          </a:p>
        </p:txBody>
      </p:sp>
      <p:sp>
        <p:nvSpPr>
          <p:cNvPr id="33795" name="Text Box 3"/>
          <p:cNvSpPr txBox="1">
            <a:spLocks noChangeArrowheads="1"/>
          </p:cNvSpPr>
          <p:nvPr/>
        </p:nvSpPr>
        <p:spPr bwMode="auto">
          <a:xfrm>
            <a:off x="539750" y="2357438"/>
            <a:ext cx="4230688" cy="2519362"/>
          </a:xfrm>
          <a:prstGeom prst="rect">
            <a:avLst/>
          </a:prstGeom>
          <a:solidFill>
            <a:srgbClr val="000000"/>
          </a:solidFill>
          <a:ln w="9360" cap="flat">
            <a:solidFill>
              <a:srgbClr val="999999"/>
            </a:solidFill>
            <a:round/>
            <a:headEnd/>
            <a:tailEnd/>
          </a:ln>
          <a:effectLst/>
        </p:spPr>
        <p:txBody>
          <a:bodyPr lIns="90000" tIns="56520" rIns="90000" bIns="45000"/>
          <a:lstStyle/>
          <a:p>
            <a:pPr>
              <a:lnSpc>
                <a:spcPct val="100000"/>
              </a:lnSpc>
              <a:tabLst>
                <a:tab pos="723900" algn="l"/>
                <a:tab pos="1447800" algn="l"/>
                <a:tab pos="2171700" algn="l"/>
                <a:tab pos="2895600" algn="l"/>
                <a:tab pos="3619500" algn="l"/>
              </a:tabLst>
            </a:pPr>
            <a:r>
              <a:rPr lang="en-GB" sz="1400">
                <a:solidFill>
                  <a:srgbClr val="00FFFF"/>
                </a:solidFill>
                <a:latin typeface="Consolas" pitchFamily="33" charset="0"/>
              </a:rPr>
              <a:t>float4</a:t>
            </a:r>
            <a:r>
              <a:rPr lang="en-GB" sz="1400">
                <a:solidFill>
                  <a:srgbClr val="00FF00"/>
                </a:solidFill>
                <a:latin typeface="Consolas" pitchFamily="33" charset="0"/>
              </a:rPr>
              <a:t> </a:t>
            </a:r>
            <a:r>
              <a:rPr lang="en-GB" sz="1400">
                <a:solidFill>
                  <a:srgbClr val="02FF02"/>
                </a:solidFill>
                <a:latin typeface="Consolas" pitchFamily="33" charset="0"/>
              </a:rPr>
              <a:t>pos</a:t>
            </a:r>
            <a:r>
              <a:rPr lang="en-GB" sz="1400">
                <a:solidFill>
                  <a:srgbClr val="00FF00"/>
                </a:solidFill>
                <a:latin typeface="Consolas" pitchFamily="33" charset="0"/>
              </a:rPr>
              <a:t> </a:t>
            </a:r>
            <a:r>
              <a:rPr lang="en-GB" sz="1400">
                <a:solidFill>
                  <a:srgbClr val="FFFF00"/>
                </a:solidFill>
                <a:latin typeface="Consolas" pitchFamily="33" charset="0"/>
              </a:rPr>
              <a:t>=</a:t>
            </a:r>
          </a:p>
          <a:p>
            <a:pPr>
              <a:lnSpc>
                <a:spcPct val="100000"/>
              </a:lnSpc>
              <a:tabLst>
                <a:tab pos="723900" algn="l"/>
                <a:tab pos="1447800" algn="l"/>
                <a:tab pos="2171700" algn="l"/>
                <a:tab pos="2895600" algn="l"/>
                <a:tab pos="3619500" algn="l"/>
              </a:tabLst>
            </a:pPr>
            <a:r>
              <a:rPr lang="en-GB" sz="1400">
                <a:solidFill>
                  <a:srgbClr val="FFFF00"/>
                </a:solidFill>
                <a:latin typeface="Consolas" pitchFamily="33" charset="0"/>
              </a:rPr>
              <a:t>{</a:t>
            </a:r>
          </a:p>
          <a:p>
            <a:pPr>
              <a:lnSpc>
                <a:spcPct val="100000"/>
              </a:lnSpc>
              <a:tabLst>
                <a:tab pos="723900" algn="l"/>
                <a:tab pos="1447800" algn="l"/>
                <a:tab pos="2171700" algn="l"/>
                <a:tab pos="2895600" algn="l"/>
                <a:tab pos="3619500" algn="l"/>
              </a:tabLst>
            </a:pPr>
            <a:r>
              <a:rPr lang="en-GB" sz="1400">
                <a:solidFill>
                  <a:srgbClr val="02FF02"/>
                </a:solidFill>
                <a:latin typeface="Consolas" pitchFamily="33" charset="0"/>
              </a:rPr>
              <a:t>    tex_coord</a:t>
            </a:r>
            <a:r>
              <a:rPr lang="en-GB" sz="1400">
                <a:solidFill>
                  <a:srgbClr val="FFFF00"/>
                </a:solidFill>
                <a:latin typeface="Consolas" pitchFamily="33" charset="0"/>
              </a:rPr>
              <a:t>.</a:t>
            </a:r>
            <a:r>
              <a:rPr lang="en-GB" sz="1400">
                <a:solidFill>
                  <a:srgbClr val="02FF02"/>
                </a:solidFill>
                <a:latin typeface="Consolas" pitchFamily="33" charset="0"/>
              </a:rPr>
              <a:t>x</a:t>
            </a:r>
            <a:r>
              <a:rPr lang="en-GB" sz="1400">
                <a:solidFill>
                  <a:srgbClr val="00FF00"/>
                </a:solidFill>
                <a:latin typeface="Consolas" pitchFamily="33" charset="0"/>
              </a:rPr>
              <a:t> </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FFFFFF"/>
                </a:solidFill>
                <a:latin typeface="Consolas" pitchFamily="33" charset="0"/>
              </a:rPr>
              <a:t>2.0f</a:t>
            </a:r>
            <a:r>
              <a:rPr lang="en-GB" sz="1400">
                <a:solidFill>
                  <a:srgbClr val="00FF00"/>
                </a:solidFill>
                <a:latin typeface="Consolas" pitchFamily="33" charset="0"/>
              </a:rPr>
              <a:t> </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FFFFFF"/>
                </a:solidFill>
                <a:latin typeface="Consolas" pitchFamily="33" charset="0"/>
              </a:rPr>
              <a:t>1.0f</a:t>
            </a:r>
            <a:r>
              <a:rPr lang="en-GB" sz="1400">
                <a:solidFill>
                  <a:srgbClr val="FFFF00"/>
                </a:solidFill>
                <a:latin typeface="Consolas" pitchFamily="33" charset="0"/>
              </a:rPr>
              <a:t>,</a:t>
            </a:r>
          </a:p>
          <a:p>
            <a:pPr>
              <a:lnSpc>
                <a:spcPct val="100000"/>
              </a:lnSpc>
              <a:tabLst>
                <a:tab pos="723900" algn="l"/>
                <a:tab pos="1447800" algn="l"/>
                <a:tab pos="2171700" algn="l"/>
                <a:tab pos="2895600" algn="l"/>
                <a:tab pos="3619500" algn="l"/>
              </a:tabLst>
            </a:pPr>
            <a:r>
              <a:rPr lang="en-GB" sz="1400">
                <a:solidFill>
                  <a:srgbClr val="00FF00"/>
                </a:solidFill>
                <a:latin typeface="Consolas" pitchFamily="33" charset="0"/>
              </a:rPr>
              <a:t>    </a:t>
            </a:r>
            <a:r>
              <a:rPr lang="en-GB" sz="1400">
                <a:solidFill>
                  <a:srgbClr val="FFFFFF"/>
                </a:solidFill>
                <a:latin typeface="Consolas" pitchFamily="33" charset="0"/>
              </a:rPr>
              <a:t>1.0f</a:t>
            </a:r>
            <a:r>
              <a:rPr lang="en-GB" sz="1400">
                <a:solidFill>
                  <a:srgbClr val="00FF00"/>
                </a:solidFill>
                <a:latin typeface="Consolas" pitchFamily="33" charset="0"/>
              </a:rPr>
              <a:t> </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FFFFFF"/>
                </a:solidFill>
                <a:latin typeface="Consolas" pitchFamily="33" charset="0"/>
              </a:rPr>
              <a:t>2.0f</a:t>
            </a:r>
            <a:r>
              <a:rPr lang="en-GB" sz="1400">
                <a:solidFill>
                  <a:srgbClr val="00FF00"/>
                </a:solidFill>
                <a:latin typeface="Consolas" pitchFamily="33" charset="0"/>
              </a:rPr>
              <a:t> </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tex_coord</a:t>
            </a:r>
            <a:r>
              <a:rPr lang="en-GB" sz="1400">
                <a:solidFill>
                  <a:srgbClr val="FFFF00"/>
                </a:solidFill>
                <a:latin typeface="Consolas" pitchFamily="33" charset="0"/>
              </a:rPr>
              <a:t>.</a:t>
            </a:r>
            <a:r>
              <a:rPr lang="en-GB" sz="1400">
                <a:solidFill>
                  <a:srgbClr val="02FF02"/>
                </a:solidFill>
                <a:latin typeface="Consolas" pitchFamily="33" charset="0"/>
              </a:rPr>
              <a:t>y</a:t>
            </a:r>
            <a:r>
              <a:rPr lang="en-GB" sz="1400">
                <a:solidFill>
                  <a:srgbClr val="FFFF00"/>
                </a:solidFill>
                <a:latin typeface="Consolas" pitchFamily="33" charset="0"/>
              </a:rPr>
              <a:t>,</a:t>
            </a:r>
          </a:p>
          <a:p>
            <a:pPr>
              <a:lnSpc>
                <a:spcPct val="100000"/>
              </a:lnSpc>
              <a:tabLst>
                <a:tab pos="723900" algn="l"/>
                <a:tab pos="1447800" algn="l"/>
                <a:tab pos="2171700" algn="l"/>
                <a:tab pos="2895600" algn="l"/>
                <a:tab pos="3619500" algn="l"/>
              </a:tabLst>
            </a:pPr>
            <a:r>
              <a:rPr lang="en-GB" sz="1400">
                <a:solidFill>
                  <a:srgbClr val="00FF00"/>
                </a:solidFill>
                <a:latin typeface="Consolas" pitchFamily="33" charset="0"/>
              </a:rPr>
              <a:t>    </a:t>
            </a:r>
            <a:r>
              <a:rPr lang="en-GB" sz="1400">
                <a:solidFill>
                  <a:srgbClr val="02FF02"/>
                </a:solidFill>
                <a:latin typeface="Consolas" pitchFamily="33" charset="0"/>
              </a:rPr>
              <a:t>depth</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FFFFFF"/>
                </a:solidFill>
                <a:latin typeface="Consolas" pitchFamily="33" charset="0"/>
              </a:rPr>
              <a:t>1.0f</a:t>
            </a:r>
          </a:p>
          <a:p>
            <a:pPr>
              <a:lnSpc>
                <a:spcPct val="100000"/>
              </a:lnSpc>
              <a:tabLst>
                <a:tab pos="723900" algn="l"/>
                <a:tab pos="1447800" algn="l"/>
                <a:tab pos="2171700" algn="l"/>
                <a:tab pos="2895600" algn="l"/>
                <a:tab pos="3619500" algn="l"/>
              </a:tabLst>
            </a:pPr>
            <a:r>
              <a:rPr lang="en-GB" sz="1400">
                <a:solidFill>
                  <a:srgbClr val="FFFF00"/>
                </a:solidFill>
                <a:latin typeface="Consolas" pitchFamily="33" charset="0"/>
              </a:rPr>
              <a:t>};</a:t>
            </a:r>
          </a:p>
          <a:p>
            <a:pPr>
              <a:lnSpc>
                <a:spcPct val="100000"/>
              </a:lnSpc>
              <a:tabLst>
                <a:tab pos="723900" algn="l"/>
                <a:tab pos="1447800" algn="l"/>
                <a:tab pos="2171700" algn="l"/>
                <a:tab pos="2895600" algn="l"/>
                <a:tab pos="3619500" algn="l"/>
              </a:tabLst>
            </a:pPr>
            <a:endParaRPr lang="en-GB" sz="1400">
              <a:solidFill>
                <a:srgbClr val="FFFF00"/>
              </a:solidFill>
              <a:latin typeface="Consolas" pitchFamily="33" charset="0"/>
            </a:endParaRPr>
          </a:p>
          <a:p>
            <a:pPr>
              <a:lnSpc>
                <a:spcPct val="100000"/>
              </a:lnSpc>
              <a:tabLst>
                <a:tab pos="723900" algn="l"/>
                <a:tab pos="1447800" algn="l"/>
                <a:tab pos="2171700" algn="l"/>
                <a:tab pos="2895600" algn="l"/>
                <a:tab pos="3619500" algn="l"/>
              </a:tabLst>
            </a:pPr>
            <a:r>
              <a:rPr lang="en-GB" sz="1400">
                <a:solidFill>
                  <a:srgbClr val="00FFFF"/>
                </a:solidFill>
                <a:latin typeface="Consolas" pitchFamily="33" charset="0"/>
              </a:rPr>
              <a:t>float4</a:t>
            </a:r>
            <a:r>
              <a:rPr lang="en-GB" sz="1400">
                <a:solidFill>
                  <a:srgbClr val="00FF00"/>
                </a:solidFill>
                <a:latin typeface="Consolas" pitchFamily="33" charset="0"/>
              </a:rPr>
              <a:t> </a:t>
            </a:r>
            <a:r>
              <a:rPr lang="en-GB" sz="1400">
                <a:solidFill>
                  <a:srgbClr val="02FF02"/>
                </a:solidFill>
                <a:latin typeface="Consolas" pitchFamily="33" charset="0"/>
              </a:rPr>
              <a:t>w_pos</a:t>
            </a:r>
            <a:r>
              <a:rPr lang="en-GB" sz="1400">
                <a:solidFill>
                  <a:srgbClr val="00FF00"/>
                </a:solidFill>
                <a:latin typeface="Consolas" pitchFamily="33" charset="0"/>
              </a:rPr>
              <a:t> </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mul</a:t>
            </a:r>
            <a:r>
              <a:rPr lang="en-GB" sz="1400">
                <a:solidFill>
                  <a:srgbClr val="FFFF00"/>
                </a:solidFill>
                <a:latin typeface="Consolas" pitchFamily="33" charset="0"/>
              </a:rPr>
              <a:t>(</a:t>
            </a:r>
            <a:r>
              <a:rPr lang="en-GB" sz="1400">
                <a:solidFill>
                  <a:srgbClr val="02FF02"/>
                </a:solidFill>
                <a:latin typeface="Consolas" pitchFamily="33" charset="0"/>
              </a:rPr>
              <a:t>cs</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mat</a:t>
            </a:r>
            <a:r>
              <a:rPr lang="en-GB" sz="1400">
                <a:solidFill>
                  <a:srgbClr val="FFFF00"/>
                </a:solidFill>
                <a:latin typeface="Consolas" pitchFamily="33" charset="0"/>
              </a:rPr>
              <a:t>);</a:t>
            </a:r>
          </a:p>
          <a:p>
            <a:pPr>
              <a:lnSpc>
                <a:spcPct val="100000"/>
              </a:lnSpc>
              <a:tabLst>
                <a:tab pos="723900" algn="l"/>
                <a:tab pos="1447800" algn="l"/>
                <a:tab pos="2171700" algn="l"/>
                <a:tab pos="2895600" algn="l"/>
                <a:tab pos="3619500" algn="l"/>
              </a:tabLst>
            </a:pPr>
            <a:endParaRPr lang="en-GB" sz="1400">
              <a:solidFill>
                <a:srgbClr val="FFFF00"/>
              </a:solidFill>
              <a:latin typeface="Consolas" pitchFamily="33" charset="0"/>
            </a:endParaRPr>
          </a:p>
          <a:p>
            <a:pPr>
              <a:lnSpc>
                <a:spcPct val="100000"/>
              </a:lnSpc>
              <a:tabLst>
                <a:tab pos="723900" algn="l"/>
                <a:tab pos="1447800" algn="l"/>
                <a:tab pos="2171700" algn="l"/>
                <a:tab pos="2895600" algn="l"/>
                <a:tab pos="3619500" algn="l"/>
              </a:tabLst>
            </a:pPr>
            <a:r>
              <a:rPr lang="en-GB" sz="1400">
                <a:solidFill>
                  <a:srgbClr val="00FFFF"/>
                </a:solidFill>
                <a:latin typeface="Consolas" pitchFamily="33" charset="0"/>
              </a:rPr>
              <a:t>float3</a:t>
            </a:r>
            <a:r>
              <a:rPr lang="en-GB" sz="1400">
                <a:solidFill>
                  <a:srgbClr val="00FF00"/>
                </a:solidFill>
                <a:latin typeface="Consolas" pitchFamily="33" charset="0"/>
              </a:rPr>
              <a:t> </a:t>
            </a:r>
            <a:r>
              <a:rPr lang="en-GB" sz="1400">
                <a:solidFill>
                  <a:srgbClr val="02FF02"/>
                </a:solidFill>
                <a:latin typeface="Consolas" pitchFamily="33" charset="0"/>
              </a:rPr>
              <a:t>world_pos</a:t>
            </a:r>
            <a:r>
              <a:rPr lang="en-GB" sz="1400">
                <a:solidFill>
                  <a:srgbClr val="00FF00"/>
                </a:solidFill>
                <a:latin typeface="Consolas" pitchFamily="33" charset="0"/>
              </a:rPr>
              <a:t> </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w_pos</a:t>
            </a:r>
            <a:r>
              <a:rPr lang="en-GB" sz="1400">
                <a:solidFill>
                  <a:srgbClr val="FFFF00"/>
                </a:solidFill>
                <a:latin typeface="Consolas" pitchFamily="33" charset="0"/>
              </a:rPr>
              <a:t>.</a:t>
            </a:r>
            <a:r>
              <a:rPr lang="en-GB" sz="1400">
                <a:solidFill>
                  <a:srgbClr val="02FF02"/>
                </a:solidFill>
                <a:latin typeface="Consolas" pitchFamily="33" charset="0"/>
              </a:rPr>
              <a:t>xyz</a:t>
            </a:r>
            <a:r>
              <a:rPr lang="en-GB" sz="1400">
                <a:solidFill>
                  <a:srgbClr val="00FF00"/>
                </a:solidFill>
                <a:latin typeface="Consolas" pitchFamily="33" charset="0"/>
              </a:rPr>
              <a:t> </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w_pos</a:t>
            </a:r>
            <a:r>
              <a:rPr lang="en-GB" sz="1400">
                <a:solidFill>
                  <a:srgbClr val="FFFF00"/>
                </a:solidFill>
                <a:latin typeface="Consolas" pitchFamily="33" charset="0"/>
              </a:rPr>
              <a:t>.</a:t>
            </a:r>
            <a:r>
              <a:rPr lang="en-GB" sz="1400">
                <a:solidFill>
                  <a:srgbClr val="02FF02"/>
                </a:solidFill>
                <a:latin typeface="Consolas" pitchFamily="33" charset="0"/>
              </a:rPr>
              <a:t>w</a:t>
            </a:r>
            <a:r>
              <a:rPr lang="en-GB" sz="1400">
                <a:solidFill>
                  <a:srgbClr val="FFFF00"/>
                </a:solidFill>
                <a:latin typeface="Consolas" pitchFamily="33" charset="0"/>
              </a:rPr>
              <a:t>;</a:t>
            </a:r>
          </a:p>
          <a:p>
            <a:pPr>
              <a:lnSpc>
                <a:spcPct val="100000"/>
              </a:lnSpc>
              <a:tabLst>
                <a:tab pos="723900" algn="l"/>
                <a:tab pos="1447800" algn="l"/>
                <a:tab pos="2171700" algn="l"/>
                <a:tab pos="2895600" algn="l"/>
                <a:tab pos="3619500" algn="l"/>
              </a:tabLst>
            </a:pPr>
            <a:r>
              <a:rPr lang="en-GB" sz="1400">
                <a:solidFill>
                  <a:srgbClr val="00FFFF"/>
                </a:solidFill>
                <a:latin typeface="Consolas" pitchFamily="33" charset="0"/>
              </a:rPr>
              <a:t>float3</a:t>
            </a:r>
            <a:r>
              <a:rPr lang="en-GB" sz="1400">
                <a:solidFill>
                  <a:srgbClr val="00FF00"/>
                </a:solidFill>
                <a:latin typeface="Consolas" pitchFamily="33" charset="0"/>
              </a:rPr>
              <a:t> </a:t>
            </a:r>
            <a:r>
              <a:rPr lang="en-GB" sz="1400">
                <a:solidFill>
                  <a:srgbClr val="02FF02"/>
                </a:solidFill>
                <a:latin typeface="Consolas" pitchFamily="33" charset="0"/>
              </a:rPr>
              <a:t>light_vec</a:t>
            </a:r>
            <a:r>
              <a:rPr lang="en-GB" sz="1400">
                <a:solidFill>
                  <a:srgbClr val="00FF00"/>
                </a:solidFill>
                <a:latin typeface="Consolas" pitchFamily="33" charset="0"/>
              </a:rPr>
              <a:t> </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world_pos</a:t>
            </a:r>
            <a:r>
              <a:rPr lang="en-GB" sz="1400">
                <a:solidFill>
                  <a:srgbClr val="00FF00"/>
                </a:solidFill>
                <a:latin typeface="Consolas" pitchFamily="33" charset="0"/>
              </a:rPr>
              <a:t> </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LightPos</a:t>
            </a:r>
            <a:r>
              <a:rPr lang="en-GB" sz="1400">
                <a:solidFill>
                  <a:srgbClr val="FFFF00"/>
                </a:solidFill>
                <a:latin typeface="Consolas" pitchFamily="33" charset="0"/>
              </a:rPr>
              <a:t>;</a:t>
            </a:r>
          </a:p>
          <a:p>
            <a:pPr>
              <a:lnSpc>
                <a:spcPct val="100000"/>
              </a:lnSpc>
              <a:tabLst>
                <a:tab pos="723900" algn="l"/>
                <a:tab pos="1447800" algn="l"/>
                <a:tab pos="2171700" algn="l"/>
                <a:tab pos="2895600" algn="l"/>
                <a:tab pos="3619500" algn="l"/>
              </a:tabLst>
            </a:pPr>
            <a:endParaRPr lang="en-GB" sz="1400">
              <a:solidFill>
                <a:srgbClr val="FFFF00"/>
              </a:solidFill>
              <a:latin typeface="Consolas" pitchFamily="33" charset="0"/>
            </a:endParaRPr>
          </a:p>
        </p:txBody>
      </p:sp>
      <p:sp>
        <p:nvSpPr>
          <p:cNvPr id="33796" name="Text Box 4"/>
          <p:cNvSpPr txBox="1">
            <a:spLocks noChangeArrowheads="1"/>
          </p:cNvSpPr>
          <p:nvPr/>
        </p:nvSpPr>
        <p:spPr bwMode="auto">
          <a:xfrm>
            <a:off x="5489575" y="2357438"/>
            <a:ext cx="5580063" cy="1709737"/>
          </a:xfrm>
          <a:prstGeom prst="rect">
            <a:avLst/>
          </a:prstGeom>
          <a:solidFill>
            <a:srgbClr val="000000"/>
          </a:solidFill>
          <a:ln w="9360" cap="flat">
            <a:solidFill>
              <a:srgbClr val="999999"/>
            </a:solidFill>
            <a:round/>
            <a:headEnd/>
            <a:tailEnd/>
          </a:ln>
          <a:effectLst/>
        </p:spPr>
        <p:txBody>
          <a:bodyPr lIns="90000" tIns="56520" rIns="90000" bIns="45000"/>
          <a:lstStyle/>
          <a:p>
            <a:pPr>
              <a:lnSpc>
                <a:spcPct val="100000"/>
              </a:lnSpc>
              <a:tabLst>
                <a:tab pos="723900" algn="l"/>
                <a:tab pos="1447800" algn="l"/>
                <a:tab pos="2171700" algn="l"/>
                <a:tab pos="2895600" algn="l"/>
                <a:tab pos="3619500" algn="l"/>
                <a:tab pos="4343400" algn="l"/>
                <a:tab pos="5067300" algn="l"/>
              </a:tabLst>
            </a:pPr>
            <a:r>
              <a:rPr lang="en-GB" sz="1400">
                <a:solidFill>
                  <a:srgbClr val="008000"/>
                </a:solidFill>
                <a:latin typeface="Consolas" pitchFamily="33" charset="0"/>
              </a:rPr>
              <a:t>// tex_coord pre-transforms merged into matrix</a:t>
            </a:r>
          </a:p>
          <a:p>
            <a:pPr>
              <a:lnSpc>
                <a:spcPct val="100000"/>
              </a:lnSpc>
              <a:tabLst>
                <a:tab pos="723900" algn="l"/>
                <a:tab pos="1447800" algn="l"/>
                <a:tab pos="2171700" algn="l"/>
                <a:tab pos="2895600" algn="l"/>
                <a:tab pos="3619500" algn="l"/>
                <a:tab pos="4343400" algn="l"/>
                <a:tab pos="5067300" algn="l"/>
              </a:tabLst>
            </a:pPr>
            <a:r>
              <a:rPr lang="en-GB" sz="1400">
                <a:solidFill>
                  <a:srgbClr val="00FFFF"/>
                </a:solidFill>
                <a:latin typeface="Consolas" pitchFamily="33" charset="0"/>
              </a:rPr>
              <a:t>float4</a:t>
            </a:r>
            <a:r>
              <a:rPr lang="en-GB" sz="1400">
                <a:solidFill>
                  <a:srgbClr val="00FF00"/>
                </a:solidFill>
                <a:latin typeface="Consolas" pitchFamily="33" charset="0"/>
              </a:rPr>
              <a:t> </a:t>
            </a:r>
            <a:r>
              <a:rPr lang="en-GB" sz="1400">
                <a:solidFill>
                  <a:srgbClr val="02FF02"/>
                </a:solidFill>
                <a:latin typeface="Consolas" pitchFamily="33" charset="0"/>
              </a:rPr>
              <a:t>pos</a:t>
            </a:r>
            <a:r>
              <a:rPr lang="en-GB" sz="1400">
                <a:solidFill>
                  <a:srgbClr val="00FF00"/>
                </a:solidFill>
                <a:latin typeface="Consolas" pitchFamily="33" charset="0"/>
              </a:rPr>
              <a:t> </a:t>
            </a:r>
            <a:r>
              <a:rPr lang="en-GB" sz="1400">
                <a:solidFill>
                  <a:srgbClr val="FFFF00"/>
                </a:solidFill>
                <a:latin typeface="Consolas" pitchFamily="33" charset="0"/>
              </a:rPr>
              <a:t>= { </a:t>
            </a:r>
            <a:r>
              <a:rPr lang="en-GB" sz="1400">
                <a:solidFill>
                  <a:srgbClr val="02FF02"/>
                </a:solidFill>
                <a:latin typeface="Consolas" pitchFamily="33" charset="0"/>
              </a:rPr>
              <a:t>tex_coord</a:t>
            </a:r>
            <a:r>
              <a:rPr lang="en-GB" sz="1400">
                <a:solidFill>
                  <a:srgbClr val="FFFF00"/>
                </a:solidFill>
                <a:latin typeface="Consolas" pitchFamily="33" charset="0"/>
              </a:rPr>
              <a:t>.</a:t>
            </a:r>
            <a:r>
              <a:rPr lang="en-GB" sz="1400">
                <a:solidFill>
                  <a:srgbClr val="02FF02"/>
                </a:solidFill>
                <a:latin typeface="Consolas" pitchFamily="33" charset="0"/>
              </a:rPr>
              <a:t>xy</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depth</a:t>
            </a:r>
            <a:r>
              <a:rPr lang="en-GB" sz="1400">
                <a:solidFill>
                  <a:srgbClr val="FFFF00"/>
                </a:solidFill>
                <a:latin typeface="Consolas" pitchFamily="33" charset="0"/>
              </a:rPr>
              <a:t>, </a:t>
            </a:r>
            <a:r>
              <a:rPr lang="en-GB" sz="1400">
                <a:solidFill>
                  <a:srgbClr val="FFFFFF"/>
                </a:solidFill>
                <a:latin typeface="Consolas" pitchFamily="33" charset="0"/>
              </a:rPr>
              <a:t>1.0f </a:t>
            </a:r>
            <a:r>
              <a:rPr lang="en-GB" sz="1400">
                <a:solidFill>
                  <a:srgbClr val="FFFF00"/>
                </a:solidFill>
                <a:latin typeface="Consolas" pitchFamily="33" charset="0"/>
              </a:rPr>
              <a:t>};</a:t>
            </a:r>
          </a:p>
          <a:p>
            <a:pPr>
              <a:lnSpc>
                <a:spcPct val="100000"/>
              </a:lnSpc>
              <a:tabLst>
                <a:tab pos="723900" algn="l"/>
                <a:tab pos="1447800" algn="l"/>
                <a:tab pos="2171700" algn="l"/>
                <a:tab pos="2895600" algn="l"/>
                <a:tab pos="3619500" algn="l"/>
                <a:tab pos="4343400" algn="l"/>
                <a:tab pos="5067300" algn="l"/>
              </a:tabLst>
            </a:pPr>
            <a:endParaRPr lang="en-GB" sz="1400">
              <a:solidFill>
                <a:srgbClr val="FFFF00"/>
              </a:solidFill>
              <a:latin typeface="Consolas" pitchFamily="33" charset="0"/>
            </a:endParaRPr>
          </a:p>
          <a:p>
            <a:pPr>
              <a:lnSpc>
                <a:spcPct val="100000"/>
              </a:lnSpc>
              <a:tabLst>
                <a:tab pos="723900" algn="l"/>
                <a:tab pos="1447800" algn="l"/>
                <a:tab pos="2171700" algn="l"/>
                <a:tab pos="2895600" algn="l"/>
                <a:tab pos="3619500" algn="l"/>
                <a:tab pos="4343400" algn="l"/>
                <a:tab pos="5067300" algn="l"/>
              </a:tabLst>
            </a:pPr>
            <a:r>
              <a:rPr lang="en-GB" sz="1400">
                <a:solidFill>
                  <a:srgbClr val="00FFFF"/>
                </a:solidFill>
                <a:latin typeface="Consolas" pitchFamily="33" charset="0"/>
              </a:rPr>
              <a:t>float4</a:t>
            </a:r>
            <a:r>
              <a:rPr lang="en-GB" sz="1400">
                <a:solidFill>
                  <a:srgbClr val="00FF00"/>
                </a:solidFill>
                <a:latin typeface="Consolas" pitchFamily="33" charset="0"/>
              </a:rPr>
              <a:t> </a:t>
            </a:r>
            <a:r>
              <a:rPr lang="en-GB" sz="1400">
                <a:solidFill>
                  <a:srgbClr val="02FF02"/>
                </a:solidFill>
                <a:latin typeface="Consolas" pitchFamily="33" charset="0"/>
              </a:rPr>
              <a:t>l_pos</a:t>
            </a:r>
            <a:r>
              <a:rPr lang="en-GB" sz="1400">
                <a:solidFill>
                  <a:srgbClr val="00FF00"/>
                </a:solidFill>
                <a:latin typeface="Consolas" pitchFamily="33" charset="0"/>
              </a:rPr>
              <a:t> </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mul</a:t>
            </a:r>
            <a:r>
              <a:rPr lang="en-GB" sz="1400">
                <a:solidFill>
                  <a:srgbClr val="FFFF00"/>
                </a:solidFill>
                <a:latin typeface="Consolas" pitchFamily="33" charset="0"/>
              </a:rPr>
              <a:t>(</a:t>
            </a:r>
            <a:r>
              <a:rPr lang="en-GB" sz="1400">
                <a:solidFill>
                  <a:srgbClr val="02FF02"/>
                </a:solidFill>
                <a:latin typeface="Consolas" pitchFamily="33" charset="0"/>
              </a:rPr>
              <a:t>pos</a:t>
            </a:r>
            <a:r>
              <a:rPr lang="en-GB" sz="1400">
                <a:solidFill>
                  <a:srgbClr val="FFFF00"/>
                </a:solidFill>
                <a:latin typeface="Consolas" pitchFamily="33" charset="0"/>
              </a:rPr>
              <a:t>,</a:t>
            </a:r>
            <a:r>
              <a:rPr lang="en-GB" sz="1400">
                <a:solidFill>
                  <a:srgbClr val="00FF00"/>
                </a:solidFill>
                <a:latin typeface="Consolas" pitchFamily="33" charset="0"/>
              </a:rPr>
              <a:t> new_</a:t>
            </a:r>
            <a:r>
              <a:rPr lang="en-GB" sz="1400">
                <a:solidFill>
                  <a:srgbClr val="02FF02"/>
                </a:solidFill>
                <a:latin typeface="Consolas" pitchFamily="33" charset="0"/>
              </a:rPr>
              <a:t>mat</a:t>
            </a:r>
            <a:r>
              <a:rPr lang="en-GB" sz="1400">
                <a:solidFill>
                  <a:srgbClr val="FFFF00"/>
                </a:solidFill>
                <a:latin typeface="Consolas" pitchFamily="33" charset="0"/>
              </a:rPr>
              <a:t>);</a:t>
            </a:r>
          </a:p>
          <a:p>
            <a:pPr>
              <a:lnSpc>
                <a:spcPct val="100000"/>
              </a:lnSpc>
              <a:tabLst>
                <a:tab pos="723900" algn="l"/>
                <a:tab pos="1447800" algn="l"/>
                <a:tab pos="2171700" algn="l"/>
                <a:tab pos="2895600" algn="l"/>
                <a:tab pos="3619500" algn="l"/>
                <a:tab pos="4343400" algn="l"/>
                <a:tab pos="5067300" algn="l"/>
              </a:tabLst>
            </a:pPr>
            <a:endParaRPr lang="en-GB" sz="1400">
              <a:solidFill>
                <a:srgbClr val="FFFF00"/>
              </a:solidFill>
              <a:latin typeface="Consolas" pitchFamily="33" charset="0"/>
            </a:endParaRPr>
          </a:p>
          <a:p>
            <a:pPr>
              <a:lnSpc>
                <a:spcPct val="100000"/>
              </a:lnSpc>
              <a:tabLst>
                <a:tab pos="723900" algn="l"/>
                <a:tab pos="1447800" algn="l"/>
                <a:tab pos="2171700" algn="l"/>
                <a:tab pos="2895600" algn="l"/>
                <a:tab pos="3619500" algn="l"/>
                <a:tab pos="4343400" algn="l"/>
                <a:tab pos="5067300" algn="l"/>
              </a:tabLst>
            </a:pPr>
            <a:r>
              <a:rPr lang="en-GB" sz="1400">
                <a:solidFill>
                  <a:srgbClr val="008000"/>
                </a:solidFill>
                <a:latin typeface="Consolas" pitchFamily="33" charset="0"/>
              </a:rPr>
              <a:t>// LightPos translation merged into matrix</a:t>
            </a:r>
          </a:p>
          <a:p>
            <a:pPr>
              <a:lnSpc>
                <a:spcPct val="100000"/>
              </a:lnSpc>
              <a:tabLst>
                <a:tab pos="723900" algn="l"/>
                <a:tab pos="1447800" algn="l"/>
                <a:tab pos="2171700" algn="l"/>
                <a:tab pos="2895600" algn="l"/>
                <a:tab pos="3619500" algn="l"/>
                <a:tab pos="4343400" algn="l"/>
                <a:tab pos="5067300" algn="l"/>
              </a:tabLst>
            </a:pPr>
            <a:r>
              <a:rPr lang="en-GB" sz="1400">
                <a:solidFill>
                  <a:srgbClr val="00FFFF"/>
                </a:solidFill>
                <a:latin typeface="Consolas" pitchFamily="33" charset="0"/>
              </a:rPr>
              <a:t>float3</a:t>
            </a:r>
            <a:r>
              <a:rPr lang="en-GB" sz="1400">
                <a:solidFill>
                  <a:srgbClr val="00FF00"/>
                </a:solidFill>
                <a:latin typeface="Consolas" pitchFamily="33" charset="0"/>
              </a:rPr>
              <a:t> </a:t>
            </a:r>
            <a:r>
              <a:rPr lang="en-GB" sz="1400">
                <a:solidFill>
                  <a:srgbClr val="02FF02"/>
                </a:solidFill>
                <a:latin typeface="Consolas" pitchFamily="33" charset="0"/>
              </a:rPr>
              <a:t>light_vec</a:t>
            </a:r>
            <a:r>
              <a:rPr lang="en-GB" sz="1400">
                <a:solidFill>
                  <a:srgbClr val="00FF00"/>
                </a:solidFill>
                <a:latin typeface="Consolas" pitchFamily="33" charset="0"/>
              </a:rPr>
              <a:t> </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l_pos</a:t>
            </a:r>
            <a:r>
              <a:rPr lang="en-GB" sz="1400">
                <a:solidFill>
                  <a:srgbClr val="FFFF00"/>
                </a:solidFill>
                <a:latin typeface="Consolas" pitchFamily="33" charset="0"/>
              </a:rPr>
              <a:t>.</a:t>
            </a:r>
            <a:r>
              <a:rPr lang="en-GB" sz="1400">
                <a:solidFill>
                  <a:srgbClr val="02FF02"/>
                </a:solidFill>
                <a:latin typeface="Consolas" pitchFamily="33" charset="0"/>
              </a:rPr>
              <a:t>xyz</a:t>
            </a:r>
            <a:r>
              <a:rPr lang="en-GB" sz="1400">
                <a:solidFill>
                  <a:srgbClr val="00FF00"/>
                </a:solidFill>
                <a:latin typeface="Consolas" pitchFamily="33" charset="0"/>
              </a:rPr>
              <a:t> </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l_pos</a:t>
            </a:r>
            <a:r>
              <a:rPr lang="en-GB" sz="1400">
                <a:solidFill>
                  <a:srgbClr val="FFFF00"/>
                </a:solidFill>
                <a:latin typeface="Consolas" pitchFamily="33" charset="0"/>
              </a:rPr>
              <a:t>.</a:t>
            </a:r>
            <a:r>
              <a:rPr lang="en-GB" sz="1400">
                <a:solidFill>
                  <a:srgbClr val="02FF02"/>
                </a:solidFill>
                <a:latin typeface="Consolas" pitchFamily="33" charset="0"/>
              </a:rPr>
              <a:t>w</a:t>
            </a:r>
            <a:r>
              <a:rPr lang="en-GB" sz="1400">
                <a:solidFill>
                  <a:srgbClr val="FFFF00"/>
                </a:solidFill>
                <a:latin typeface="Consolas" pitchFamily="33" charset="0"/>
              </a:rPr>
              <a:t>;</a:t>
            </a:r>
          </a:p>
        </p:txBody>
      </p:sp>
      <p:sp>
        <p:nvSpPr>
          <p:cNvPr id="33797" name="Text Box 5"/>
          <p:cNvSpPr txBox="1">
            <a:spLocks noChangeArrowheads="1"/>
          </p:cNvSpPr>
          <p:nvPr/>
        </p:nvSpPr>
        <p:spPr bwMode="auto">
          <a:xfrm>
            <a:off x="4805363" y="2808288"/>
            <a:ext cx="503237" cy="657225"/>
          </a:xfrm>
          <a:prstGeom prst="rect">
            <a:avLst/>
          </a:prstGeom>
          <a:noFill/>
          <a:ln w="9525" cap="flat">
            <a:noFill/>
            <a:round/>
            <a:headEnd/>
            <a:tailEnd/>
          </a:ln>
          <a:effectLst/>
        </p:spPr>
        <p:txBody>
          <a:bodyPr lIns="90000" tIns="80280" rIns="90000" bIns="45000"/>
          <a:lstStyle/>
          <a:p>
            <a:r>
              <a:rPr lang="en-GB" sz="4000" b="1">
                <a:solidFill>
                  <a:srgbClr val="000000"/>
                </a:solidFill>
              </a:rPr>
              <a:t>⇨</a:t>
            </a:r>
          </a:p>
        </p:txBody>
      </p:sp>
      <p:sp>
        <p:nvSpPr>
          <p:cNvPr id="33798" name="Text Box 6"/>
          <p:cNvSpPr txBox="1">
            <a:spLocks noChangeArrowheads="1"/>
          </p:cNvSpPr>
          <p:nvPr/>
        </p:nvSpPr>
        <p:spPr bwMode="auto">
          <a:xfrm>
            <a:off x="5219700" y="4518025"/>
            <a:ext cx="5849938" cy="1260475"/>
          </a:xfrm>
          <a:prstGeom prst="rect">
            <a:avLst/>
          </a:prstGeom>
          <a:solidFill>
            <a:srgbClr val="000000"/>
          </a:solidFill>
          <a:ln w="9360" cap="flat">
            <a:solidFill>
              <a:srgbClr val="999999"/>
            </a:solidFill>
            <a:round/>
            <a:headEnd/>
            <a:tailEnd/>
          </a:ln>
          <a:effectLst/>
        </p:spPr>
        <p:txBody>
          <a:bodyPr lIns="90000" tIns="56520" rIns="90000" bIns="45000"/>
          <a:lstStyle/>
          <a:p>
            <a:pPr>
              <a:lnSpc>
                <a:spcPct val="100000"/>
              </a:lnSpc>
              <a:tabLst>
                <a:tab pos="723900" algn="l"/>
                <a:tab pos="1447800" algn="l"/>
                <a:tab pos="2171700" algn="l"/>
                <a:tab pos="2895600" algn="l"/>
                <a:tab pos="3619500" algn="l"/>
                <a:tab pos="4343400" algn="l"/>
                <a:tab pos="5067300" algn="l"/>
                <a:tab pos="5791200" algn="l"/>
              </a:tabLst>
            </a:pPr>
            <a:r>
              <a:rPr lang="en-GB" sz="1400">
                <a:solidFill>
                  <a:srgbClr val="008000"/>
                </a:solidFill>
                <a:latin typeface="Consolas" pitchFamily="33" charset="0"/>
              </a:rPr>
              <a:t>// CPU-side code</a:t>
            </a:r>
          </a:p>
          <a:p>
            <a:pPr>
              <a:lnSpc>
                <a:spcPct val="100000"/>
              </a:lnSpc>
              <a:tabLst>
                <a:tab pos="723900" algn="l"/>
                <a:tab pos="1447800" algn="l"/>
                <a:tab pos="2171700" algn="l"/>
                <a:tab pos="2895600" algn="l"/>
                <a:tab pos="3619500" algn="l"/>
                <a:tab pos="4343400" algn="l"/>
                <a:tab pos="5067300" algn="l"/>
                <a:tab pos="5791200" algn="l"/>
              </a:tabLst>
            </a:pPr>
            <a:r>
              <a:rPr lang="en-GB" sz="1400">
                <a:solidFill>
                  <a:srgbClr val="00FFFF"/>
                </a:solidFill>
                <a:latin typeface="Consolas" pitchFamily="33" charset="0"/>
              </a:rPr>
              <a:t>float4x4</a:t>
            </a:r>
            <a:r>
              <a:rPr lang="en-GB" sz="1400">
                <a:solidFill>
                  <a:srgbClr val="00FF00"/>
                </a:solidFill>
                <a:latin typeface="Consolas" pitchFamily="33" charset="0"/>
              </a:rPr>
              <a:t> </a:t>
            </a:r>
            <a:r>
              <a:rPr lang="en-GB" sz="1400">
                <a:solidFill>
                  <a:srgbClr val="02FF02"/>
                </a:solidFill>
                <a:latin typeface="Consolas" pitchFamily="33" charset="0"/>
              </a:rPr>
              <a:t>pre_mat</a:t>
            </a:r>
            <a:r>
              <a:rPr lang="en-GB" sz="1400">
                <a:solidFill>
                  <a:srgbClr val="00FF00"/>
                </a:solidFill>
                <a:latin typeface="Consolas" pitchFamily="33" charset="0"/>
              </a:rPr>
              <a:t> </a:t>
            </a:r>
            <a:r>
              <a:rPr lang="en-GB" sz="1400">
                <a:solidFill>
                  <a:srgbClr val="FFFF00"/>
                </a:solidFill>
                <a:latin typeface="Consolas" pitchFamily="33" charset="0"/>
              </a:rPr>
              <a:t>= </a:t>
            </a:r>
            <a:r>
              <a:rPr lang="en-GB" sz="1400">
                <a:solidFill>
                  <a:srgbClr val="02FF02"/>
                </a:solidFill>
                <a:latin typeface="Consolas" pitchFamily="33" charset="0"/>
              </a:rPr>
              <a:t>Scale</a:t>
            </a:r>
            <a:r>
              <a:rPr lang="en-GB" sz="1400">
                <a:solidFill>
                  <a:srgbClr val="FFFF00"/>
                </a:solidFill>
                <a:latin typeface="Consolas" pitchFamily="33" charset="0"/>
              </a:rPr>
              <a:t>(</a:t>
            </a:r>
            <a:r>
              <a:rPr lang="en-GB" sz="1400">
                <a:solidFill>
                  <a:srgbClr val="FFFFFF"/>
                </a:solidFill>
                <a:latin typeface="Consolas" pitchFamily="33" charset="0"/>
              </a:rPr>
              <a:t>2</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FFFF00"/>
                </a:solidFill>
                <a:latin typeface="Consolas" pitchFamily="33" charset="0"/>
              </a:rPr>
              <a:t>-</a:t>
            </a:r>
            <a:r>
              <a:rPr lang="en-GB" sz="1400">
                <a:solidFill>
                  <a:srgbClr val="FFFFFF"/>
                </a:solidFill>
                <a:latin typeface="Consolas" pitchFamily="33" charset="0"/>
              </a:rPr>
              <a:t>2</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FFFFFF"/>
                </a:solidFill>
                <a:latin typeface="Consolas" pitchFamily="33" charset="0"/>
              </a:rPr>
              <a:t>1</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Translate</a:t>
            </a:r>
            <a:r>
              <a:rPr lang="en-GB" sz="1400">
                <a:solidFill>
                  <a:srgbClr val="FFFF00"/>
                </a:solidFill>
                <a:latin typeface="Consolas" pitchFamily="33" charset="0"/>
              </a:rPr>
              <a:t>(-</a:t>
            </a:r>
            <a:r>
              <a:rPr lang="en-GB" sz="1400">
                <a:solidFill>
                  <a:srgbClr val="FFFFFF"/>
                </a:solidFill>
                <a:latin typeface="Consolas" pitchFamily="33" charset="0"/>
              </a:rPr>
              <a:t>1</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FFFFFF"/>
                </a:solidFill>
                <a:latin typeface="Consolas" pitchFamily="33" charset="0"/>
              </a:rPr>
              <a:t>1</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FFFFFF"/>
                </a:solidFill>
                <a:latin typeface="Consolas" pitchFamily="33" charset="0"/>
              </a:rPr>
              <a:t>0</a:t>
            </a:r>
            <a:r>
              <a:rPr lang="en-GB" sz="1400">
                <a:solidFill>
                  <a:srgbClr val="FFFF00"/>
                </a:solidFill>
                <a:latin typeface="Consolas" pitchFamily="33" charset="0"/>
              </a:rPr>
              <a:t>);</a:t>
            </a:r>
          </a:p>
          <a:p>
            <a:pPr>
              <a:lnSpc>
                <a:spcPct val="100000"/>
              </a:lnSpc>
              <a:tabLst>
                <a:tab pos="723900" algn="l"/>
                <a:tab pos="1447800" algn="l"/>
                <a:tab pos="2171700" algn="l"/>
                <a:tab pos="2895600" algn="l"/>
                <a:tab pos="3619500" algn="l"/>
                <a:tab pos="4343400" algn="l"/>
                <a:tab pos="5067300" algn="l"/>
                <a:tab pos="5791200" algn="l"/>
              </a:tabLst>
            </a:pPr>
            <a:r>
              <a:rPr lang="en-GB" sz="1400">
                <a:solidFill>
                  <a:srgbClr val="00FFFF"/>
                </a:solidFill>
                <a:latin typeface="Consolas" pitchFamily="33" charset="0"/>
              </a:rPr>
              <a:t>float4x4</a:t>
            </a:r>
            <a:r>
              <a:rPr lang="en-GB" sz="1400">
                <a:solidFill>
                  <a:srgbClr val="00FF00"/>
                </a:solidFill>
                <a:latin typeface="Consolas" pitchFamily="33" charset="0"/>
              </a:rPr>
              <a:t> </a:t>
            </a:r>
            <a:r>
              <a:rPr lang="en-GB" sz="1400">
                <a:solidFill>
                  <a:srgbClr val="02FF02"/>
                </a:solidFill>
                <a:latin typeface="Consolas" pitchFamily="33" charset="0"/>
              </a:rPr>
              <a:t>post_mat</a:t>
            </a:r>
            <a:r>
              <a:rPr lang="en-GB" sz="1400">
                <a:solidFill>
                  <a:srgbClr val="00FF00"/>
                </a:solidFill>
                <a:latin typeface="Consolas" pitchFamily="33" charset="0"/>
              </a:rPr>
              <a:t> </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Translate</a:t>
            </a:r>
            <a:r>
              <a:rPr lang="en-GB" sz="1400">
                <a:solidFill>
                  <a:srgbClr val="FFFF00"/>
                </a:solidFill>
                <a:latin typeface="Consolas" pitchFamily="33" charset="0"/>
              </a:rPr>
              <a:t>(-</a:t>
            </a:r>
            <a:r>
              <a:rPr lang="en-GB" sz="1400">
                <a:solidFill>
                  <a:srgbClr val="02FF02"/>
                </a:solidFill>
                <a:latin typeface="Consolas" pitchFamily="33" charset="0"/>
              </a:rPr>
              <a:t>LightPos</a:t>
            </a:r>
            <a:r>
              <a:rPr lang="en-GB" sz="1400">
                <a:solidFill>
                  <a:srgbClr val="FFFF00"/>
                </a:solidFill>
                <a:latin typeface="Consolas" pitchFamily="33" charset="0"/>
              </a:rPr>
              <a:t>);</a:t>
            </a:r>
          </a:p>
          <a:p>
            <a:pPr>
              <a:lnSpc>
                <a:spcPct val="100000"/>
              </a:lnSpc>
              <a:tabLst>
                <a:tab pos="723900" algn="l"/>
                <a:tab pos="1447800" algn="l"/>
                <a:tab pos="2171700" algn="l"/>
                <a:tab pos="2895600" algn="l"/>
                <a:tab pos="3619500" algn="l"/>
                <a:tab pos="4343400" algn="l"/>
                <a:tab pos="5067300" algn="l"/>
                <a:tab pos="5791200" algn="l"/>
              </a:tabLst>
            </a:pPr>
            <a:endParaRPr lang="en-GB" sz="1400">
              <a:solidFill>
                <a:srgbClr val="00FF00"/>
              </a:solidFill>
              <a:latin typeface="Consolas" pitchFamily="33" charset="0"/>
            </a:endParaRPr>
          </a:p>
          <a:p>
            <a:pPr>
              <a:lnSpc>
                <a:spcPct val="100000"/>
              </a:lnSpc>
              <a:tabLst>
                <a:tab pos="723900" algn="l"/>
                <a:tab pos="1447800" algn="l"/>
                <a:tab pos="2171700" algn="l"/>
                <a:tab pos="2895600" algn="l"/>
                <a:tab pos="3619500" algn="l"/>
                <a:tab pos="4343400" algn="l"/>
                <a:tab pos="5067300" algn="l"/>
                <a:tab pos="5791200" algn="l"/>
              </a:tabLst>
            </a:pPr>
            <a:r>
              <a:rPr lang="en-GB" sz="1400">
                <a:solidFill>
                  <a:srgbClr val="00FFFF"/>
                </a:solidFill>
                <a:latin typeface="Consolas" pitchFamily="33" charset="0"/>
              </a:rPr>
              <a:t>float4x4</a:t>
            </a:r>
            <a:r>
              <a:rPr lang="en-GB" sz="1400">
                <a:solidFill>
                  <a:srgbClr val="00FF00"/>
                </a:solidFill>
                <a:latin typeface="Consolas" pitchFamily="33" charset="0"/>
              </a:rPr>
              <a:t> </a:t>
            </a:r>
            <a:r>
              <a:rPr lang="en-GB" sz="1400">
                <a:solidFill>
                  <a:srgbClr val="02FF02"/>
                </a:solidFill>
                <a:latin typeface="Consolas" pitchFamily="33" charset="0"/>
              </a:rPr>
              <a:t>new_mat</a:t>
            </a:r>
            <a:r>
              <a:rPr lang="en-GB" sz="1400">
                <a:solidFill>
                  <a:srgbClr val="00FF00"/>
                </a:solidFill>
                <a:latin typeface="Consolas" pitchFamily="33" charset="0"/>
              </a:rPr>
              <a:t> </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pre_mat</a:t>
            </a:r>
            <a:r>
              <a:rPr lang="en-GB" sz="1400">
                <a:solidFill>
                  <a:srgbClr val="00FF00"/>
                </a:solidFill>
                <a:latin typeface="Consolas" pitchFamily="33" charset="0"/>
              </a:rPr>
              <a:t> </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mat</a:t>
            </a:r>
            <a:r>
              <a:rPr lang="en-GB" sz="1400">
                <a:solidFill>
                  <a:srgbClr val="00FF00"/>
                </a:solidFill>
                <a:latin typeface="Consolas" pitchFamily="33" charset="0"/>
              </a:rPr>
              <a:t> </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post_mat</a:t>
            </a:r>
            <a:r>
              <a:rPr lang="en-GB" sz="1400">
                <a:solidFill>
                  <a:srgbClr val="FFFF00"/>
                </a:solidFill>
                <a:latin typeface="Consolas" pitchFamily="33" charset="0"/>
              </a:rPr>
              <a:t>;</a:t>
            </a:r>
          </a:p>
        </p:txBody>
      </p:sp>
      <p:sp>
        <p:nvSpPr>
          <p:cNvPr id="33799" name="Oval 7"/>
          <p:cNvSpPr>
            <a:spLocks noChangeArrowheads="1"/>
          </p:cNvSpPr>
          <p:nvPr/>
        </p:nvSpPr>
        <p:spPr bwMode="auto">
          <a:xfrm>
            <a:off x="360363" y="2808288"/>
            <a:ext cx="3959225" cy="539750"/>
          </a:xfrm>
          <a:prstGeom prst="ellipse">
            <a:avLst/>
          </a:prstGeom>
          <a:noFill/>
          <a:ln w="36000" cap="flat">
            <a:solidFill>
              <a:srgbClr val="FF0000"/>
            </a:solidFill>
            <a:round/>
            <a:headEnd/>
            <a:tailEnd/>
          </a:ln>
          <a:effectLst/>
        </p:spPr>
        <p:txBody>
          <a:bodyPr wrap="none" anchor="ctr"/>
          <a:lstStyle/>
          <a:p>
            <a:endParaRPr lang="en-US"/>
          </a:p>
        </p:txBody>
      </p:sp>
      <p:sp>
        <p:nvSpPr>
          <p:cNvPr id="33800" name="Oval 8"/>
          <p:cNvSpPr>
            <a:spLocks noChangeArrowheads="1"/>
          </p:cNvSpPr>
          <p:nvPr/>
        </p:nvSpPr>
        <p:spPr bwMode="auto">
          <a:xfrm>
            <a:off x="2339975" y="4518025"/>
            <a:ext cx="2339975" cy="323850"/>
          </a:xfrm>
          <a:prstGeom prst="ellipse">
            <a:avLst/>
          </a:prstGeom>
          <a:noFill/>
          <a:ln w="36000" cap="flat">
            <a:solidFill>
              <a:srgbClr val="FF0000"/>
            </a:solidFill>
            <a:round/>
            <a:headEnd/>
            <a:tailEnd/>
          </a:ln>
          <a:effectLst/>
        </p:spPr>
        <p:txBody>
          <a:bodyPr wrap="none" anchor="ctr"/>
          <a:lstStyle/>
          <a:p>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noGrp="1" noChangeArrowheads="1"/>
          </p:cNvSpPr>
          <p:nvPr>
            <p:ph type="title"/>
          </p:nvPr>
        </p:nvSpPr>
        <p:spPr>
          <a:xfrm>
            <a:off x="576263" y="617538"/>
            <a:ext cx="10367962" cy="641350"/>
          </a:xfrm>
          <a:ln/>
        </p:spPr>
        <p:txBody>
          <a:bodyPr tIns="33516"/>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Scalar math</a:t>
            </a:r>
          </a:p>
        </p:txBody>
      </p:sp>
      <p:sp>
        <p:nvSpPr>
          <p:cNvPr id="34818" name="Rectangle 2"/>
          <p:cNvSpPr>
            <a:spLocks noGrp="1" noChangeArrowheads="1"/>
          </p:cNvSpPr>
          <p:nvPr>
            <p:ph type="body" idx="1"/>
          </p:nvPr>
        </p:nvSpPr>
        <p:spPr>
          <a:xfrm>
            <a:off x="576263" y="1223963"/>
            <a:ext cx="10367962" cy="5040312"/>
          </a:xfrm>
          <a:ln/>
        </p:spPr>
        <p:txBody>
          <a:bodyPr/>
          <a:lstStyle/>
          <a:p>
            <a:pPr marL="431800" indent="-32385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Modern HW have scalar ALUs</a:t>
            </a:r>
          </a:p>
          <a:p>
            <a:pPr marL="863600" lvl="1" indent="-32385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Scalar math always faster than vector math</a:t>
            </a:r>
          </a:p>
          <a:p>
            <a:pPr marL="431800" indent="-32385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Older VLIW and vector ALU architectures also benefit</a:t>
            </a:r>
          </a:p>
          <a:p>
            <a:pPr marL="863600" lvl="1" indent="-32385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Often still makes shader shorter</a:t>
            </a:r>
          </a:p>
          <a:p>
            <a:pPr marL="863600" lvl="1" indent="-32385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Otherwise, frees up lanes for other stuff</a:t>
            </a:r>
          </a:p>
          <a:p>
            <a:pPr marL="431800" indent="-32385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Scalar to vector expansion frequently undetected</a:t>
            </a:r>
          </a:p>
          <a:p>
            <a:pPr marL="863600" lvl="1" indent="-32385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Depends on expression evaluation order and parentheses</a:t>
            </a:r>
          </a:p>
          <a:p>
            <a:pPr marL="863600" lvl="1" indent="-32385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Sometimes hidden due to functions or abstractions</a:t>
            </a:r>
          </a:p>
          <a:p>
            <a:pPr marL="863600" lvl="1" indent="-32385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Sometimes hidden inside functions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noGrp="1" noChangeArrowheads="1"/>
          </p:cNvSpPr>
          <p:nvPr>
            <p:ph type="title"/>
          </p:nvPr>
        </p:nvSpPr>
        <p:spPr>
          <a:xfrm>
            <a:off x="576263" y="617538"/>
            <a:ext cx="10367962" cy="641350"/>
          </a:xfrm>
          <a:ln/>
        </p:spPr>
        <p:txBody>
          <a:bodyPr tIns="33516"/>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Mixed scalar/vector math</a:t>
            </a:r>
          </a:p>
        </p:txBody>
      </p:sp>
      <p:sp>
        <p:nvSpPr>
          <p:cNvPr id="35842" name="Rectangle 2"/>
          <p:cNvSpPr>
            <a:spLocks noGrp="1" noChangeArrowheads="1"/>
          </p:cNvSpPr>
          <p:nvPr>
            <p:ph type="body" idx="1"/>
          </p:nvPr>
        </p:nvSpPr>
        <p:spPr>
          <a:xfrm>
            <a:off x="576263" y="1223963"/>
            <a:ext cx="10367962" cy="5040312"/>
          </a:xfrm>
          <a:ln/>
        </p:spPr>
        <p:txBody>
          <a:bodyPr/>
          <a:lstStyle/>
          <a:p>
            <a:pPr marL="431800" indent="-32385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Work out math on a low-level</a:t>
            </a:r>
          </a:p>
          <a:p>
            <a:pPr marL="863600" lvl="1" indent="-32385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Separate vector and scalar parts</a:t>
            </a:r>
          </a:p>
          <a:p>
            <a:pPr marL="863600" lvl="1" indent="-32385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Look for common sub-expressions</a:t>
            </a:r>
          </a:p>
          <a:p>
            <a:pPr marL="1295400" lvl="2" indent="-287338">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Compiler may not always be able to reuse them!</a:t>
            </a:r>
          </a:p>
          <a:p>
            <a:pPr marL="1295400" lvl="2" indent="-287338">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Compiler often not able to extract scalars from them!</a:t>
            </a:r>
          </a:p>
          <a:p>
            <a:pPr marL="1295400" lvl="2" indent="-287338">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solidFill>
                  <a:srgbClr val="00AE00"/>
                </a:solidFill>
              </a:rPr>
              <a:t>dot</a:t>
            </a:r>
            <a:r>
              <a:rPr lang="en-GB"/>
              <a:t>(), </a:t>
            </a:r>
            <a:r>
              <a:rPr lang="en-GB">
                <a:solidFill>
                  <a:srgbClr val="00AE00"/>
                </a:solidFill>
              </a:rPr>
              <a:t>normalize</a:t>
            </a:r>
            <a:r>
              <a:rPr lang="en-GB"/>
              <a:t>(), </a:t>
            </a:r>
            <a:r>
              <a:rPr lang="en-GB">
                <a:solidFill>
                  <a:srgbClr val="00AE00"/>
                </a:solidFill>
              </a:rPr>
              <a:t>reflect</a:t>
            </a:r>
            <a:r>
              <a:rPr lang="en-GB"/>
              <a:t>(), </a:t>
            </a:r>
            <a:r>
              <a:rPr lang="en-GB">
                <a:solidFill>
                  <a:srgbClr val="00AE00"/>
                </a:solidFill>
              </a:rPr>
              <a:t>length</a:t>
            </a:r>
            <a:r>
              <a:rPr lang="en-GB"/>
              <a:t>(), </a:t>
            </a:r>
            <a:r>
              <a:rPr lang="en-GB">
                <a:solidFill>
                  <a:srgbClr val="00AE00"/>
                </a:solidFill>
              </a:rPr>
              <a:t>distance</a:t>
            </a:r>
            <a:r>
              <a:rPr lang="en-GB"/>
              <a:t>()</a:t>
            </a:r>
          </a:p>
          <a:p>
            <a:pPr marL="431800" indent="-32385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Manage scalar and vector math separately</a:t>
            </a:r>
          </a:p>
          <a:p>
            <a:pPr marL="863600" lvl="1" indent="-32385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Watch out for evaluation order</a:t>
            </a:r>
          </a:p>
          <a:p>
            <a:pPr marL="1295400" lvl="2" indent="-287338">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Expression are evaluated left-to-right</a:t>
            </a:r>
          </a:p>
          <a:p>
            <a:pPr marL="1295400" lvl="2" indent="-287338">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Use parenthesis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Grp="1" noChangeArrowheads="1"/>
          </p:cNvSpPr>
          <p:nvPr>
            <p:ph type="title"/>
          </p:nvPr>
        </p:nvSpPr>
        <p:spPr>
          <a:xfrm>
            <a:off x="576263" y="617538"/>
            <a:ext cx="10367962" cy="641350"/>
          </a:xfrm>
          <a:ln/>
        </p:spPr>
        <p:txBody>
          <a:bodyPr tIns="33516"/>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Hidden scalar math</a:t>
            </a:r>
          </a:p>
        </p:txBody>
      </p:sp>
      <p:sp>
        <p:nvSpPr>
          <p:cNvPr id="36866" name="Rectangle 2"/>
          <p:cNvSpPr>
            <a:spLocks noGrp="1" noChangeArrowheads="1"/>
          </p:cNvSpPr>
          <p:nvPr>
            <p:ph type="body" idx="1"/>
          </p:nvPr>
        </p:nvSpPr>
        <p:spPr>
          <a:xfrm>
            <a:off x="576263" y="1223963"/>
            <a:ext cx="10367962" cy="5040312"/>
          </a:xfrm>
          <a:ln/>
        </p:spPr>
        <p:txBody>
          <a:bodyPr/>
          <a:lstStyle/>
          <a:p>
            <a:pPr marL="431800" indent="-32385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solidFill>
                  <a:srgbClr val="00AE00"/>
                </a:solidFill>
              </a:rPr>
              <a:t>normalize</a:t>
            </a:r>
            <a:r>
              <a:rPr lang="en-GB"/>
              <a:t>(vec)</a:t>
            </a:r>
          </a:p>
          <a:p>
            <a:pPr marL="863600" lvl="1" indent="-32385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vector in, vector out, but </a:t>
            </a:r>
            <a:r>
              <a:rPr lang="en-GB" i="1"/>
              <a:t>intermediate</a:t>
            </a:r>
            <a:r>
              <a:rPr lang="en-GB"/>
              <a:t> scalar values</a:t>
            </a:r>
          </a:p>
          <a:p>
            <a:pPr marL="863600" lvl="1" indent="-32385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solidFill>
                  <a:srgbClr val="00AE00"/>
                </a:solidFill>
              </a:rPr>
              <a:t>normalize</a:t>
            </a:r>
            <a:r>
              <a:rPr lang="en-GB"/>
              <a:t>(vec) = vec * </a:t>
            </a:r>
            <a:r>
              <a:rPr lang="en-GB">
                <a:solidFill>
                  <a:srgbClr val="00AE00"/>
                </a:solidFill>
              </a:rPr>
              <a:t>rsqrt</a:t>
            </a:r>
            <a:r>
              <a:rPr lang="en-GB"/>
              <a:t>(</a:t>
            </a:r>
            <a:r>
              <a:rPr lang="en-GB">
                <a:solidFill>
                  <a:srgbClr val="00AE00"/>
                </a:solidFill>
              </a:rPr>
              <a:t>dot</a:t>
            </a:r>
            <a:r>
              <a:rPr lang="en-GB"/>
              <a:t>(vec, vec))</a:t>
            </a:r>
          </a:p>
          <a:p>
            <a:pPr marL="1295400" lvl="2" indent="-287338">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solidFill>
                  <a:srgbClr val="00AE00"/>
                </a:solidFill>
              </a:rPr>
              <a:t>dot</a:t>
            </a:r>
            <a:r>
              <a:rPr lang="en-GB"/>
              <a:t>() returns scalar, </a:t>
            </a:r>
            <a:r>
              <a:rPr lang="en-GB">
                <a:solidFill>
                  <a:srgbClr val="00AE00"/>
                </a:solidFill>
              </a:rPr>
              <a:t>rsqrt</a:t>
            </a:r>
            <a:r>
              <a:rPr lang="en-GB"/>
              <a:t>() still scalar</a:t>
            </a:r>
          </a:p>
          <a:p>
            <a:pPr marL="1295400" lvl="2" indent="-287338">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Handle original vector and normalizing factor separately</a:t>
            </a:r>
          </a:p>
          <a:p>
            <a:pPr marL="863600" lvl="1" indent="-32385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Some HW (notably PS3) has built-in </a:t>
            </a:r>
            <a:r>
              <a:rPr lang="en-GB">
                <a:solidFill>
                  <a:srgbClr val="00AE00"/>
                </a:solidFill>
              </a:rPr>
              <a:t>normalize</a:t>
            </a:r>
            <a:r>
              <a:rPr lang="en-GB"/>
              <a:t>()</a:t>
            </a:r>
          </a:p>
          <a:p>
            <a:pPr marL="1295400" lvl="2" indent="-287338">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Usually beneficial to stick to </a:t>
            </a:r>
            <a:r>
              <a:rPr lang="en-GB">
                <a:solidFill>
                  <a:srgbClr val="00AE00"/>
                </a:solidFill>
              </a:rPr>
              <a:t>normalize</a:t>
            </a:r>
            <a:r>
              <a:rPr lang="en-GB"/>
              <a:t>() there</a:t>
            </a:r>
          </a:p>
          <a:p>
            <a:pPr marL="431800" indent="-32385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solidFill>
                  <a:srgbClr val="00AE00"/>
                </a:solidFill>
              </a:rPr>
              <a:t>reflect</a:t>
            </a:r>
            <a:r>
              <a:rPr lang="en-GB"/>
              <a:t>(i, n) = i – 2.0f * </a:t>
            </a:r>
            <a:r>
              <a:rPr lang="en-GB">
                <a:solidFill>
                  <a:srgbClr val="00AE00"/>
                </a:solidFill>
              </a:rPr>
              <a:t>dot</a:t>
            </a:r>
            <a:r>
              <a:rPr lang="en-GB"/>
              <a:t>(i, n) * n</a:t>
            </a:r>
          </a:p>
          <a:p>
            <a:pPr marL="431800" indent="-32385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solidFill>
                  <a:srgbClr val="00AE00"/>
                </a:solidFill>
              </a:rPr>
              <a:t>lerp</a:t>
            </a:r>
            <a:r>
              <a:rPr lang="en-GB"/>
              <a:t>(a, b, c) implemented as (b-a) * c + a</a:t>
            </a:r>
          </a:p>
          <a:p>
            <a:pPr marL="863600" lvl="1" indent="-32385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If c and either a or b are scalar, b * c + a * (1-c) is fewer ops</a:t>
            </a:r>
          </a:p>
          <a:p>
            <a:pPr marL="863600" lvl="1" indent="-323850">
              <a:buSzPct val="45000"/>
              <a:buFont typeface="Segoe UI"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endParaRPr lang="en-GB"/>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Grp="1" noChangeArrowheads="1"/>
          </p:cNvSpPr>
          <p:nvPr>
            <p:ph type="title"/>
          </p:nvPr>
        </p:nvSpPr>
        <p:spPr>
          <a:xfrm>
            <a:off x="576263" y="617538"/>
            <a:ext cx="10367962" cy="641350"/>
          </a:xfrm>
          <a:ln/>
        </p:spPr>
        <p:txBody>
          <a:bodyPr tIns="33516"/>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Hidden scalar math</a:t>
            </a:r>
          </a:p>
        </p:txBody>
      </p:sp>
      <p:sp>
        <p:nvSpPr>
          <p:cNvPr id="37890" name="Rectangle 2"/>
          <p:cNvSpPr>
            <a:spLocks noGrp="1" noChangeArrowheads="1"/>
          </p:cNvSpPr>
          <p:nvPr>
            <p:ph type="body" idx="1"/>
          </p:nvPr>
        </p:nvSpPr>
        <p:spPr>
          <a:xfrm>
            <a:off x="576263" y="1223963"/>
            <a:ext cx="10367962" cy="5040312"/>
          </a:xfrm>
          <a:ln/>
        </p:spPr>
        <p:txBody>
          <a:bodyPr/>
          <a:lstStyle/>
          <a:p>
            <a:pPr marL="431800" indent="-32385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50.0f * </a:t>
            </a:r>
            <a:r>
              <a:rPr lang="en-GB">
                <a:solidFill>
                  <a:srgbClr val="00AE00"/>
                </a:solidFill>
              </a:rPr>
              <a:t>normalize</a:t>
            </a:r>
            <a:r>
              <a:rPr lang="en-GB"/>
              <a:t>(vec) = 50.0f * (vec * </a:t>
            </a:r>
            <a:r>
              <a:rPr lang="en-GB">
                <a:solidFill>
                  <a:srgbClr val="00AE00"/>
                </a:solidFill>
              </a:rPr>
              <a:t>rsqrt</a:t>
            </a:r>
            <a:r>
              <a:rPr lang="en-GB"/>
              <a:t>(</a:t>
            </a:r>
            <a:r>
              <a:rPr lang="en-GB">
                <a:solidFill>
                  <a:srgbClr val="00AE00"/>
                </a:solidFill>
              </a:rPr>
              <a:t>dot</a:t>
            </a:r>
            <a:r>
              <a:rPr lang="en-GB"/>
              <a:t>(vec, vec)))</a:t>
            </a:r>
          </a:p>
          <a:p>
            <a:pPr marL="863600" lvl="1" indent="-32385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Unnecessarily doing vector math</a:t>
            </a:r>
          </a:p>
          <a:p>
            <a:pPr marL="863600" lvl="1" indent="-323850">
              <a:buSzPct val="45000"/>
              <a:buFont typeface="Segoe UI"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endParaRPr lang="en-GB"/>
          </a:p>
        </p:txBody>
      </p:sp>
      <p:sp>
        <p:nvSpPr>
          <p:cNvPr id="37891" name="Text Box 3"/>
          <p:cNvSpPr txBox="1">
            <a:spLocks noChangeArrowheads="1"/>
          </p:cNvSpPr>
          <p:nvPr/>
        </p:nvSpPr>
        <p:spPr bwMode="auto">
          <a:xfrm>
            <a:off x="5849938" y="2195513"/>
            <a:ext cx="4949825" cy="990600"/>
          </a:xfrm>
          <a:prstGeom prst="rect">
            <a:avLst/>
          </a:prstGeom>
          <a:solidFill>
            <a:srgbClr val="000000"/>
          </a:solidFill>
          <a:ln w="9360" cap="flat">
            <a:solidFill>
              <a:srgbClr val="999999"/>
            </a:solidFill>
            <a:round/>
            <a:headEnd/>
            <a:tailEnd/>
          </a:ln>
          <a:effectLst/>
        </p:spPr>
        <p:txBody>
          <a:bodyPr lIns="90000" tIns="56520" rIns="90000" bIns="45000"/>
          <a:lstStyle/>
          <a:p>
            <a:pPr>
              <a:lnSpc>
                <a:spcPct val="100000"/>
              </a:lnSpc>
              <a:tabLst>
                <a:tab pos="723900" algn="l"/>
                <a:tab pos="1447800" algn="l"/>
                <a:tab pos="2171700" algn="l"/>
                <a:tab pos="2895600" algn="l"/>
                <a:tab pos="3619500" algn="l"/>
                <a:tab pos="4343400" algn="l"/>
              </a:tabLst>
            </a:pPr>
            <a:r>
              <a:rPr lang="en-GB" sz="1400">
                <a:solidFill>
                  <a:srgbClr val="00FFFF"/>
                </a:solidFill>
                <a:latin typeface="Consolas" pitchFamily="33" charset="0"/>
              </a:rPr>
              <a:t>float3</a:t>
            </a:r>
            <a:r>
              <a:rPr lang="en-GB" sz="1400">
                <a:solidFill>
                  <a:srgbClr val="00FF00"/>
                </a:solidFill>
                <a:latin typeface="Consolas" pitchFamily="33" charset="0"/>
              </a:rPr>
              <a:t> </a:t>
            </a:r>
            <a:r>
              <a:rPr lang="en-GB" sz="1400">
                <a:solidFill>
                  <a:srgbClr val="02FF02"/>
                </a:solidFill>
                <a:latin typeface="Consolas" pitchFamily="33" charset="0"/>
              </a:rPr>
              <a:t>main</a:t>
            </a:r>
            <a:r>
              <a:rPr lang="en-GB" sz="1400">
                <a:solidFill>
                  <a:srgbClr val="FFFF00"/>
                </a:solidFill>
                <a:latin typeface="Consolas" pitchFamily="33" charset="0"/>
              </a:rPr>
              <a:t>(</a:t>
            </a:r>
            <a:r>
              <a:rPr lang="en-GB" sz="1400">
                <a:solidFill>
                  <a:srgbClr val="00FFFF"/>
                </a:solidFill>
                <a:latin typeface="Consolas" pitchFamily="33" charset="0"/>
              </a:rPr>
              <a:t>float3</a:t>
            </a:r>
            <a:r>
              <a:rPr lang="en-GB" sz="1400">
                <a:solidFill>
                  <a:srgbClr val="00FF00"/>
                </a:solidFill>
                <a:latin typeface="Consolas" pitchFamily="33" charset="0"/>
              </a:rPr>
              <a:t> </a:t>
            </a:r>
            <a:r>
              <a:rPr lang="en-GB" sz="1400">
                <a:solidFill>
                  <a:srgbClr val="02FF02"/>
                </a:solidFill>
                <a:latin typeface="Consolas" pitchFamily="33" charset="0"/>
              </a:rPr>
              <a:t>vec</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TEXCOORD</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SV_Target</a:t>
            </a:r>
          </a:p>
          <a:p>
            <a:pPr>
              <a:lnSpc>
                <a:spcPct val="100000"/>
              </a:lnSpc>
              <a:tabLst>
                <a:tab pos="723900" algn="l"/>
                <a:tab pos="1447800" algn="l"/>
                <a:tab pos="2171700" algn="l"/>
                <a:tab pos="2895600" algn="l"/>
                <a:tab pos="3619500" algn="l"/>
                <a:tab pos="4343400" algn="l"/>
              </a:tabLst>
            </a:pPr>
            <a:r>
              <a:rPr lang="en-GB" sz="1400">
                <a:solidFill>
                  <a:srgbClr val="FFFF00"/>
                </a:solidFill>
                <a:latin typeface="Consolas" pitchFamily="33" charset="0"/>
              </a:rPr>
              <a:t>{</a:t>
            </a:r>
          </a:p>
          <a:p>
            <a:pPr>
              <a:lnSpc>
                <a:spcPct val="100000"/>
              </a:lnSpc>
              <a:tabLst>
                <a:tab pos="723900" algn="l"/>
                <a:tab pos="1447800" algn="l"/>
                <a:tab pos="2171700" algn="l"/>
                <a:tab pos="2895600" algn="l"/>
                <a:tab pos="3619500" algn="l"/>
                <a:tab pos="4343400" algn="l"/>
              </a:tabLst>
            </a:pPr>
            <a:r>
              <a:rPr lang="en-GB" sz="1400">
                <a:solidFill>
                  <a:srgbClr val="00FF00"/>
                </a:solidFill>
                <a:latin typeface="Consolas" pitchFamily="33" charset="0"/>
              </a:rPr>
              <a:t>    </a:t>
            </a:r>
            <a:r>
              <a:rPr lang="en-GB" sz="1400">
                <a:solidFill>
                  <a:srgbClr val="00FFFF"/>
                </a:solidFill>
                <a:latin typeface="Consolas" pitchFamily="33" charset="0"/>
              </a:rPr>
              <a:t>return</a:t>
            </a:r>
            <a:r>
              <a:rPr lang="en-GB" sz="1400">
                <a:solidFill>
                  <a:srgbClr val="00FF00"/>
                </a:solidFill>
                <a:latin typeface="Consolas" pitchFamily="33" charset="0"/>
              </a:rPr>
              <a:t> </a:t>
            </a:r>
            <a:r>
              <a:rPr lang="en-GB" sz="1400">
                <a:solidFill>
                  <a:srgbClr val="02FF02"/>
                </a:solidFill>
                <a:latin typeface="Consolas" pitchFamily="33" charset="0"/>
              </a:rPr>
              <a:t>vec</a:t>
            </a:r>
            <a:r>
              <a:rPr lang="en-GB" sz="1400">
                <a:solidFill>
                  <a:srgbClr val="00FF00"/>
                </a:solidFill>
                <a:latin typeface="Consolas" pitchFamily="33" charset="0"/>
              </a:rPr>
              <a:t> </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FFFF00"/>
                </a:solidFill>
                <a:latin typeface="Consolas" pitchFamily="33" charset="0"/>
              </a:rPr>
              <a:t>(</a:t>
            </a:r>
            <a:r>
              <a:rPr lang="en-GB" sz="1400">
                <a:solidFill>
                  <a:srgbClr val="FFFFFF"/>
                </a:solidFill>
                <a:latin typeface="Consolas" pitchFamily="33" charset="0"/>
              </a:rPr>
              <a:t>50.0f</a:t>
            </a:r>
            <a:r>
              <a:rPr lang="en-GB" sz="1400">
                <a:solidFill>
                  <a:srgbClr val="00FF00"/>
                </a:solidFill>
                <a:latin typeface="Consolas" pitchFamily="33" charset="0"/>
              </a:rPr>
              <a:t> </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rsqrt</a:t>
            </a:r>
            <a:r>
              <a:rPr lang="en-GB" sz="1400">
                <a:solidFill>
                  <a:srgbClr val="FFFF00"/>
                </a:solidFill>
                <a:latin typeface="Consolas" pitchFamily="33" charset="0"/>
              </a:rPr>
              <a:t>(</a:t>
            </a:r>
            <a:r>
              <a:rPr lang="en-GB" sz="1400">
                <a:solidFill>
                  <a:srgbClr val="02FF02"/>
                </a:solidFill>
                <a:latin typeface="Consolas" pitchFamily="33" charset="0"/>
              </a:rPr>
              <a:t>dot</a:t>
            </a:r>
            <a:r>
              <a:rPr lang="en-GB" sz="1400">
                <a:solidFill>
                  <a:srgbClr val="FFFF00"/>
                </a:solidFill>
                <a:latin typeface="Consolas" pitchFamily="33" charset="0"/>
              </a:rPr>
              <a:t>(</a:t>
            </a:r>
            <a:r>
              <a:rPr lang="en-GB" sz="1400">
                <a:solidFill>
                  <a:srgbClr val="02FF02"/>
                </a:solidFill>
                <a:latin typeface="Consolas" pitchFamily="33" charset="0"/>
              </a:rPr>
              <a:t>vec</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vec</a:t>
            </a:r>
            <a:r>
              <a:rPr lang="en-GB" sz="1400">
                <a:solidFill>
                  <a:srgbClr val="FFFF00"/>
                </a:solidFill>
                <a:latin typeface="Consolas" pitchFamily="33" charset="0"/>
              </a:rPr>
              <a:t>)));</a:t>
            </a:r>
          </a:p>
          <a:p>
            <a:pPr>
              <a:lnSpc>
                <a:spcPct val="100000"/>
              </a:lnSpc>
              <a:tabLst>
                <a:tab pos="723900" algn="l"/>
                <a:tab pos="1447800" algn="l"/>
                <a:tab pos="2171700" algn="l"/>
                <a:tab pos="2895600" algn="l"/>
                <a:tab pos="3619500" algn="l"/>
                <a:tab pos="4343400" algn="l"/>
              </a:tabLst>
            </a:pPr>
            <a:r>
              <a:rPr lang="en-GB" sz="1400">
                <a:solidFill>
                  <a:srgbClr val="FFFF00"/>
                </a:solidFill>
                <a:latin typeface="Consolas" pitchFamily="33" charset="0"/>
              </a:rPr>
              <a:t>}</a:t>
            </a:r>
          </a:p>
        </p:txBody>
      </p:sp>
      <p:sp>
        <p:nvSpPr>
          <p:cNvPr id="37892" name="Text Box 4"/>
          <p:cNvSpPr txBox="1">
            <a:spLocks noChangeArrowheads="1"/>
          </p:cNvSpPr>
          <p:nvPr/>
        </p:nvSpPr>
        <p:spPr bwMode="auto">
          <a:xfrm>
            <a:off x="5849938" y="3276600"/>
            <a:ext cx="4949825" cy="2519363"/>
          </a:xfrm>
          <a:prstGeom prst="rect">
            <a:avLst/>
          </a:prstGeom>
          <a:solidFill>
            <a:srgbClr val="000000"/>
          </a:solidFill>
          <a:ln w="9360" cap="flat">
            <a:solidFill>
              <a:srgbClr val="999999"/>
            </a:solidFill>
            <a:round/>
            <a:headEnd/>
            <a:tailEnd/>
          </a:ln>
          <a:effectLst/>
        </p:spPr>
        <p:txBody>
          <a:bodyPr lIns="90000" tIns="56520" rIns="90000" bIns="45000"/>
          <a:lstStyle/>
          <a:p>
            <a:pPr>
              <a:lnSpc>
                <a:spcPct val="100000"/>
              </a:lnSpc>
              <a:tabLst>
                <a:tab pos="723900" algn="l"/>
                <a:tab pos="1447800" algn="l"/>
                <a:tab pos="2171700" algn="l"/>
                <a:tab pos="2895600" algn="l"/>
                <a:tab pos="3619500" algn="l"/>
                <a:tab pos="4343400" algn="l"/>
              </a:tabLst>
            </a:pPr>
            <a:r>
              <a:rPr lang="en-GB" sz="1400">
                <a:solidFill>
                  <a:srgbClr val="FFFFFF"/>
                </a:solidFill>
                <a:latin typeface="Consolas" pitchFamily="33" charset="0"/>
              </a:rPr>
              <a:t>0</a:t>
            </a:r>
            <a:r>
              <a:rPr lang="en-GB" sz="1400">
                <a:solidFill>
                  <a:srgbClr val="00FF00"/>
                </a:solidFill>
                <a:latin typeface="Consolas" pitchFamily="33" charset="0"/>
              </a:rPr>
              <a:t>  </a:t>
            </a:r>
            <a:r>
              <a:rPr lang="en-GB" sz="1400">
                <a:solidFill>
                  <a:srgbClr val="02FF02"/>
                </a:solidFill>
                <a:latin typeface="Consolas" pitchFamily="33" charset="0"/>
              </a:rPr>
              <a:t>x</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DOT4_e</a:t>
            </a:r>
            <a:r>
              <a:rPr lang="en-GB" sz="1400">
                <a:solidFill>
                  <a:srgbClr val="00FF00"/>
                </a:solidFill>
                <a:latin typeface="Consolas" pitchFamily="33" charset="0"/>
              </a:rPr>
              <a:t>  </a:t>
            </a:r>
            <a:r>
              <a:rPr lang="en-GB" sz="1400">
                <a:solidFill>
                  <a:srgbClr val="02FF02"/>
                </a:solidFill>
                <a:latin typeface="Consolas" pitchFamily="33" charset="0"/>
              </a:rPr>
              <a:t>____</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2FF02"/>
                </a:solidFill>
                <a:latin typeface="Consolas" pitchFamily="33" charset="0"/>
              </a:rPr>
              <a:t>x</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2FF02"/>
                </a:solidFill>
                <a:latin typeface="Consolas" pitchFamily="33" charset="0"/>
              </a:rPr>
              <a:t>x</a:t>
            </a:r>
          </a:p>
          <a:p>
            <a:pPr>
              <a:lnSpc>
                <a:spcPct val="100000"/>
              </a:lnSpc>
              <a:tabLst>
                <a:tab pos="723900" algn="l"/>
                <a:tab pos="1447800" algn="l"/>
                <a:tab pos="2171700" algn="l"/>
                <a:tab pos="2895600" algn="l"/>
                <a:tab pos="3619500" algn="l"/>
                <a:tab pos="4343400" algn="l"/>
              </a:tabLst>
            </a:pPr>
            <a:r>
              <a:rPr lang="en-GB" sz="1400">
                <a:solidFill>
                  <a:srgbClr val="00FF00"/>
                </a:solidFill>
                <a:latin typeface="Consolas" pitchFamily="33" charset="0"/>
              </a:rPr>
              <a:t>   </a:t>
            </a:r>
            <a:r>
              <a:rPr lang="en-GB" sz="1400">
                <a:solidFill>
                  <a:srgbClr val="02FF02"/>
                </a:solidFill>
                <a:latin typeface="Consolas" pitchFamily="33" charset="0"/>
              </a:rPr>
              <a:t>y</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DOT4_e</a:t>
            </a:r>
            <a:r>
              <a:rPr lang="en-GB" sz="1400">
                <a:solidFill>
                  <a:srgbClr val="00FF00"/>
                </a:solidFill>
                <a:latin typeface="Consolas" pitchFamily="33" charset="0"/>
              </a:rPr>
              <a:t>  </a:t>
            </a:r>
            <a:r>
              <a:rPr lang="en-GB" sz="1400">
                <a:solidFill>
                  <a:srgbClr val="02FF02"/>
                </a:solidFill>
                <a:latin typeface="Consolas" pitchFamily="33" charset="0"/>
              </a:rPr>
              <a:t>____</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2FF02"/>
                </a:solidFill>
                <a:latin typeface="Consolas" pitchFamily="33" charset="0"/>
              </a:rPr>
              <a:t>y</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2FF02"/>
                </a:solidFill>
                <a:latin typeface="Consolas" pitchFamily="33" charset="0"/>
              </a:rPr>
              <a:t>y</a:t>
            </a:r>
          </a:p>
          <a:p>
            <a:pPr>
              <a:lnSpc>
                <a:spcPct val="100000"/>
              </a:lnSpc>
              <a:tabLst>
                <a:tab pos="723900" algn="l"/>
                <a:tab pos="1447800" algn="l"/>
                <a:tab pos="2171700" algn="l"/>
                <a:tab pos="2895600" algn="l"/>
                <a:tab pos="3619500" algn="l"/>
                <a:tab pos="4343400" algn="l"/>
              </a:tabLst>
            </a:pPr>
            <a:r>
              <a:rPr lang="en-GB" sz="1400">
                <a:solidFill>
                  <a:srgbClr val="00FF00"/>
                </a:solidFill>
                <a:latin typeface="Consolas" pitchFamily="33" charset="0"/>
              </a:rPr>
              <a:t>   </a:t>
            </a:r>
            <a:r>
              <a:rPr lang="en-GB" sz="1400">
                <a:solidFill>
                  <a:srgbClr val="02FF02"/>
                </a:solidFill>
                <a:latin typeface="Consolas" pitchFamily="33" charset="0"/>
              </a:rPr>
              <a:t>z</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DOT4_e</a:t>
            </a:r>
            <a:r>
              <a:rPr lang="en-GB" sz="1400">
                <a:solidFill>
                  <a:srgbClr val="00FF00"/>
                </a:solidFill>
                <a:latin typeface="Consolas" pitchFamily="33" charset="0"/>
              </a:rPr>
              <a:t>  </a:t>
            </a:r>
            <a:r>
              <a:rPr lang="en-GB" sz="1400">
                <a:solidFill>
                  <a:srgbClr val="02FF02"/>
                </a:solidFill>
                <a:latin typeface="Consolas" pitchFamily="33" charset="0"/>
              </a:rPr>
              <a:t>____</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2FF02"/>
                </a:solidFill>
                <a:latin typeface="Consolas" pitchFamily="33" charset="0"/>
              </a:rPr>
              <a:t>z</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2FF02"/>
                </a:solidFill>
                <a:latin typeface="Consolas" pitchFamily="33" charset="0"/>
              </a:rPr>
              <a:t>z</a:t>
            </a:r>
          </a:p>
          <a:p>
            <a:pPr>
              <a:lnSpc>
                <a:spcPct val="100000"/>
              </a:lnSpc>
              <a:tabLst>
                <a:tab pos="723900" algn="l"/>
                <a:tab pos="1447800" algn="l"/>
                <a:tab pos="2171700" algn="l"/>
                <a:tab pos="2895600" algn="l"/>
                <a:tab pos="3619500" algn="l"/>
                <a:tab pos="4343400" algn="l"/>
              </a:tabLst>
            </a:pPr>
            <a:r>
              <a:rPr lang="en-GB" sz="1400">
                <a:solidFill>
                  <a:srgbClr val="00FF00"/>
                </a:solidFill>
                <a:latin typeface="Consolas" pitchFamily="33" charset="0"/>
              </a:rPr>
              <a:t>   </a:t>
            </a:r>
            <a:r>
              <a:rPr lang="en-GB" sz="1400">
                <a:solidFill>
                  <a:srgbClr val="02FF02"/>
                </a:solidFill>
                <a:latin typeface="Consolas" pitchFamily="33" charset="0"/>
              </a:rPr>
              <a:t>w</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DOT4_e</a:t>
            </a:r>
            <a:r>
              <a:rPr lang="en-GB" sz="1400">
                <a:solidFill>
                  <a:srgbClr val="00FF00"/>
                </a:solidFill>
                <a:latin typeface="Consolas" pitchFamily="33" charset="0"/>
              </a:rPr>
              <a:t>  </a:t>
            </a:r>
            <a:r>
              <a:rPr lang="en-GB" sz="1400">
                <a:solidFill>
                  <a:srgbClr val="02FF02"/>
                </a:solidFill>
                <a:latin typeface="Consolas" pitchFamily="33" charset="0"/>
              </a:rPr>
              <a:t>____</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FFFF00"/>
                </a:solidFill>
                <a:latin typeface="Consolas" pitchFamily="33" charset="0"/>
              </a:rPr>
              <a:t>(</a:t>
            </a:r>
            <a:r>
              <a:rPr lang="en-GB" sz="1400">
                <a:solidFill>
                  <a:srgbClr val="FFFFFF"/>
                </a:solidFill>
                <a:latin typeface="Consolas" pitchFamily="33" charset="0"/>
              </a:rPr>
              <a:t>0x80000000</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FFFF00"/>
                </a:solidFill>
                <a:latin typeface="Consolas" pitchFamily="33" charset="0"/>
              </a:rPr>
              <a:t>-</a:t>
            </a:r>
            <a:r>
              <a:rPr lang="en-GB" sz="1400">
                <a:solidFill>
                  <a:srgbClr val="FFFFFF"/>
                </a:solidFill>
                <a:latin typeface="Consolas" pitchFamily="33" charset="0"/>
              </a:rPr>
              <a:t>0.0f</a:t>
            </a:r>
            <a:r>
              <a:rPr lang="en-GB" sz="1400">
                <a:solidFill>
                  <a:srgbClr val="FFFF00"/>
                </a:solidFill>
                <a:latin typeface="Consolas" pitchFamily="33" charset="0"/>
              </a:rPr>
              <a:t>).</a:t>
            </a:r>
            <a:r>
              <a:rPr lang="en-GB" sz="1400">
                <a:solidFill>
                  <a:srgbClr val="02FF02"/>
                </a:solidFill>
                <a:latin typeface="Consolas" pitchFamily="33" charset="0"/>
              </a:rPr>
              <a:t>x</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FFFFFF"/>
                </a:solidFill>
                <a:latin typeface="Consolas" pitchFamily="33" charset="0"/>
              </a:rPr>
              <a:t>0.0f</a:t>
            </a:r>
          </a:p>
          <a:p>
            <a:pPr>
              <a:lnSpc>
                <a:spcPct val="100000"/>
              </a:lnSpc>
              <a:tabLst>
                <a:tab pos="723900" algn="l"/>
                <a:tab pos="1447800" algn="l"/>
                <a:tab pos="2171700" algn="l"/>
                <a:tab pos="2895600" algn="l"/>
                <a:tab pos="3619500" algn="l"/>
                <a:tab pos="4343400" algn="l"/>
              </a:tabLst>
            </a:pPr>
            <a:r>
              <a:rPr lang="en-GB" sz="1400">
                <a:solidFill>
                  <a:srgbClr val="FFFFFF"/>
                </a:solidFill>
                <a:latin typeface="Consolas" pitchFamily="33" charset="0"/>
              </a:rPr>
              <a:t>1</a:t>
            </a:r>
            <a:r>
              <a:rPr lang="en-GB" sz="1400">
                <a:solidFill>
                  <a:srgbClr val="00FF00"/>
                </a:solidFill>
                <a:latin typeface="Consolas" pitchFamily="33" charset="0"/>
              </a:rPr>
              <a:t>  </a:t>
            </a:r>
            <a:r>
              <a:rPr lang="en-GB" sz="1400">
                <a:solidFill>
                  <a:srgbClr val="02FF02"/>
                </a:solidFill>
                <a:latin typeface="Consolas" pitchFamily="33" charset="0"/>
              </a:rPr>
              <a:t>t</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RSQ_e</a:t>
            </a:r>
            <a:r>
              <a:rPr lang="en-GB" sz="1400">
                <a:solidFill>
                  <a:srgbClr val="00FF00"/>
                </a:solidFill>
                <a:latin typeface="Consolas" pitchFamily="33" charset="0"/>
              </a:rPr>
              <a:t>   </a:t>
            </a:r>
            <a:r>
              <a:rPr lang="en-GB" sz="1400">
                <a:solidFill>
                  <a:srgbClr val="02FF02"/>
                </a:solidFill>
                <a:latin typeface="Consolas" pitchFamily="33" charset="0"/>
              </a:rPr>
              <a:t>____</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PV0</a:t>
            </a:r>
            <a:r>
              <a:rPr lang="en-GB" sz="1400">
                <a:solidFill>
                  <a:srgbClr val="FFFF00"/>
                </a:solidFill>
                <a:latin typeface="Consolas" pitchFamily="33" charset="0"/>
              </a:rPr>
              <a:t>.</a:t>
            </a:r>
            <a:r>
              <a:rPr lang="en-GB" sz="1400">
                <a:solidFill>
                  <a:srgbClr val="02FF02"/>
                </a:solidFill>
                <a:latin typeface="Consolas" pitchFamily="33" charset="0"/>
              </a:rPr>
              <a:t>x</a:t>
            </a:r>
          </a:p>
          <a:p>
            <a:pPr>
              <a:lnSpc>
                <a:spcPct val="100000"/>
              </a:lnSpc>
              <a:tabLst>
                <a:tab pos="723900" algn="l"/>
                <a:tab pos="1447800" algn="l"/>
                <a:tab pos="2171700" algn="l"/>
                <a:tab pos="2895600" algn="l"/>
                <a:tab pos="3619500" algn="l"/>
                <a:tab pos="4343400" algn="l"/>
              </a:tabLst>
            </a:pPr>
            <a:r>
              <a:rPr lang="en-GB" sz="1400">
                <a:solidFill>
                  <a:srgbClr val="FFFFFF"/>
                </a:solidFill>
                <a:latin typeface="Consolas" pitchFamily="33" charset="0"/>
              </a:rPr>
              <a:t>2</a:t>
            </a:r>
            <a:r>
              <a:rPr lang="en-GB" sz="1400">
                <a:solidFill>
                  <a:srgbClr val="00FF00"/>
                </a:solidFill>
                <a:latin typeface="Consolas" pitchFamily="33" charset="0"/>
              </a:rPr>
              <a:t>  </a:t>
            </a:r>
            <a:r>
              <a:rPr lang="en-GB" sz="1400">
                <a:solidFill>
                  <a:srgbClr val="02FF02"/>
                </a:solidFill>
                <a:latin typeface="Consolas" pitchFamily="33" charset="0"/>
              </a:rPr>
              <a:t>w</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MUL_e</a:t>
            </a:r>
            <a:r>
              <a:rPr lang="en-GB" sz="1400">
                <a:solidFill>
                  <a:srgbClr val="00FF00"/>
                </a:solidFill>
                <a:latin typeface="Consolas" pitchFamily="33" charset="0"/>
              </a:rPr>
              <a:t>   </a:t>
            </a:r>
            <a:r>
              <a:rPr lang="en-GB" sz="1400">
                <a:solidFill>
                  <a:srgbClr val="02FF02"/>
                </a:solidFill>
                <a:latin typeface="Consolas" pitchFamily="33" charset="0"/>
              </a:rPr>
              <a:t>____</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PS1</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FFFF00"/>
                </a:solidFill>
                <a:latin typeface="Consolas" pitchFamily="33" charset="0"/>
              </a:rPr>
              <a:t>(</a:t>
            </a:r>
            <a:r>
              <a:rPr lang="en-GB" sz="1400">
                <a:solidFill>
                  <a:srgbClr val="FFFFFF"/>
                </a:solidFill>
                <a:latin typeface="Consolas" pitchFamily="33" charset="0"/>
              </a:rPr>
              <a:t>0x42480000</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FFFFFF"/>
                </a:solidFill>
                <a:latin typeface="Consolas" pitchFamily="33" charset="0"/>
              </a:rPr>
              <a:t>50.0f</a:t>
            </a:r>
            <a:r>
              <a:rPr lang="en-GB" sz="1400">
                <a:solidFill>
                  <a:srgbClr val="FFFF00"/>
                </a:solidFill>
                <a:latin typeface="Consolas" pitchFamily="33" charset="0"/>
              </a:rPr>
              <a:t>).</a:t>
            </a:r>
            <a:r>
              <a:rPr lang="en-GB" sz="1400">
                <a:solidFill>
                  <a:srgbClr val="02FF02"/>
                </a:solidFill>
                <a:latin typeface="Consolas" pitchFamily="33" charset="0"/>
              </a:rPr>
              <a:t>x</a:t>
            </a:r>
          </a:p>
          <a:p>
            <a:pPr>
              <a:lnSpc>
                <a:spcPct val="100000"/>
              </a:lnSpc>
              <a:tabLst>
                <a:tab pos="723900" algn="l"/>
                <a:tab pos="1447800" algn="l"/>
                <a:tab pos="2171700" algn="l"/>
                <a:tab pos="2895600" algn="l"/>
                <a:tab pos="3619500" algn="l"/>
                <a:tab pos="4343400" algn="l"/>
              </a:tabLst>
            </a:pPr>
            <a:r>
              <a:rPr lang="en-GB" sz="1400">
                <a:solidFill>
                  <a:srgbClr val="FFFFFF"/>
                </a:solidFill>
                <a:latin typeface="Consolas" pitchFamily="33" charset="0"/>
              </a:rPr>
              <a:t>3</a:t>
            </a:r>
            <a:r>
              <a:rPr lang="en-GB" sz="1400">
                <a:solidFill>
                  <a:srgbClr val="00FF00"/>
                </a:solidFill>
                <a:latin typeface="Consolas" pitchFamily="33" charset="0"/>
              </a:rPr>
              <a:t>  </a:t>
            </a:r>
            <a:r>
              <a:rPr lang="en-GB" sz="1400">
                <a:solidFill>
                  <a:srgbClr val="02FF02"/>
                </a:solidFill>
                <a:latin typeface="Consolas" pitchFamily="33" charset="0"/>
              </a:rPr>
              <a:t>x</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MUL_e</a:t>
            </a:r>
            <a:r>
              <a:rPr lang="en-GB" sz="1400">
                <a:solidFill>
                  <a:srgbClr val="00FF00"/>
                </a:solidFill>
                <a:latin typeface="Consolas" pitchFamily="33" charset="0"/>
              </a:rPr>
              <a:t>   </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2FF02"/>
                </a:solidFill>
                <a:latin typeface="Consolas" pitchFamily="33" charset="0"/>
              </a:rPr>
              <a:t>x</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2FF02"/>
                </a:solidFill>
                <a:latin typeface="Consolas" pitchFamily="33" charset="0"/>
              </a:rPr>
              <a:t>x</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PV2</a:t>
            </a:r>
            <a:r>
              <a:rPr lang="en-GB" sz="1400">
                <a:solidFill>
                  <a:srgbClr val="FFFF00"/>
                </a:solidFill>
                <a:latin typeface="Consolas" pitchFamily="33" charset="0"/>
              </a:rPr>
              <a:t>.</a:t>
            </a:r>
            <a:r>
              <a:rPr lang="en-GB" sz="1400">
                <a:solidFill>
                  <a:srgbClr val="02FF02"/>
                </a:solidFill>
                <a:latin typeface="Consolas" pitchFamily="33" charset="0"/>
              </a:rPr>
              <a:t>w</a:t>
            </a:r>
          </a:p>
          <a:p>
            <a:pPr>
              <a:lnSpc>
                <a:spcPct val="100000"/>
              </a:lnSpc>
              <a:tabLst>
                <a:tab pos="723900" algn="l"/>
                <a:tab pos="1447800" algn="l"/>
                <a:tab pos="2171700" algn="l"/>
                <a:tab pos="2895600" algn="l"/>
                <a:tab pos="3619500" algn="l"/>
                <a:tab pos="4343400" algn="l"/>
              </a:tabLst>
            </a:pPr>
            <a:r>
              <a:rPr lang="en-GB" sz="1400">
                <a:solidFill>
                  <a:srgbClr val="00FF00"/>
                </a:solidFill>
                <a:latin typeface="Consolas" pitchFamily="33" charset="0"/>
              </a:rPr>
              <a:t>   </a:t>
            </a:r>
            <a:r>
              <a:rPr lang="en-GB" sz="1400">
                <a:solidFill>
                  <a:srgbClr val="02FF02"/>
                </a:solidFill>
                <a:latin typeface="Consolas" pitchFamily="33" charset="0"/>
              </a:rPr>
              <a:t>y</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MUL_e</a:t>
            </a:r>
            <a:r>
              <a:rPr lang="en-GB" sz="1400">
                <a:solidFill>
                  <a:srgbClr val="00FF00"/>
                </a:solidFill>
                <a:latin typeface="Consolas" pitchFamily="33" charset="0"/>
              </a:rPr>
              <a:t>   </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2FF02"/>
                </a:solidFill>
                <a:latin typeface="Consolas" pitchFamily="33" charset="0"/>
              </a:rPr>
              <a:t>y</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2FF02"/>
                </a:solidFill>
                <a:latin typeface="Consolas" pitchFamily="33" charset="0"/>
              </a:rPr>
              <a:t>y</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PV2</a:t>
            </a:r>
            <a:r>
              <a:rPr lang="en-GB" sz="1400">
                <a:solidFill>
                  <a:srgbClr val="FFFF00"/>
                </a:solidFill>
                <a:latin typeface="Consolas" pitchFamily="33" charset="0"/>
              </a:rPr>
              <a:t>.</a:t>
            </a:r>
            <a:r>
              <a:rPr lang="en-GB" sz="1400">
                <a:solidFill>
                  <a:srgbClr val="02FF02"/>
                </a:solidFill>
                <a:latin typeface="Consolas" pitchFamily="33" charset="0"/>
              </a:rPr>
              <a:t>w</a:t>
            </a:r>
          </a:p>
          <a:p>
            <a:pPr>
              <a:lnSpc>
                <a:spcPct val="100000"/>
              </a:lnSpc>
              <a:tabLst>
                <a:tab pos="723900" algn="l"/>
                <a:tab pos="1447800" algn="l"/>
                <a:tab pos="2171700" algn="l"/>
                <a:tab pos="2895600" algn="l"/>
                <a:tab pos="3619500" algn="l"/>
                <a:tab pos="4343400" algn="l"/>
              </a:tabLst>
            </a:pPr>
            <a:r>
              <a:rPr lang="en-GB" sz="1400">
                <a:solidFill>
                  <a:srgbClr val="00FF00"/>
                </a:solidFill>
                <a:latin typeface="Consolas" pitchFamily="33" charset="0"/>
              </a:rPr>
              <a:t>   </a:t>
            </a:r>
            <a:r>
              <a:rPr lang="en-GB" sz="1400">
                <a:solidFill>
                  <a:srgbClr val="02FF02"/>
                </a:solidFill>
                <a:latin typeface="Consolas" pitchFamily="33" charset="0"/>
              </a:rPr>
              <a:t>z</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MUL_e</a:t>
            </a:r>
            <a:r>
              <a:rPr lang="en-GB" sz="1400">
                <a:solidFill>
                  <a:srgbClr val="00FF00"/>
                </a:solidFill>
                <a:latin typeface="Consolas" pitchFamily="33" charset="0"/>
              </a:rPr>
              <a:t>   </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2FF02"/>
                </a:solidFill>
                <a:latin typeface="Consolas" pitchFamily="33" charset="0"/>
              </a:rPr>
              <a:t>z</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2FF02"/>
                </a:solidFill>
                <a:latin typeface="Consolas" pitchFamily="33" charset="0"/>
              </a:rPr>
              <a:t>z</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PV2</a:t>
            </a:r>
            <a:r>
              <a:rPr lang="en-GB" sz="1400">
                <a:solidFill>
                  <a:srgbClr val="FFFF00"/>
                </a:solidFill>
                <a:latin typeface="Consolas" pitchFamily="33" charset="0"/>
              </a:rPr>
              <a:t>.</a:t>
            </a:r>
            <a:r>
              <a:rPr lang="en-GB" sz="1400">
                <a:solidFill>
                  <a:srgbClr val="02FF02"/>
                </a:solidFill>
                <a:latin typeface="Consolas" pitchFamily="33" charset="0"/>
              </a:rPr>
              <a:t>w</a:t>
            </a:r>
          </a:p>
          <a:p>
            <a:pPr>
              <a:lnSpc>
                <a:spcPct val="100000"/>
              </a:lnSpc>
              <a:tabLst>
                <a:tab pos="723900" algn="l"/>
                <a:tab pos="1447800" algn="l"/>
                <a:tab pos="2171700" algn="l"/>
                <a:tab pos="2895600" algn="l"/>
                <a:tab pos="3619500" algn="l"/>
                <a:tab pos="4343400" algn="l"/>
              </a:tabLst>
            </a:pPr>
            <a:endParaRPr lang="en-GB" sz="1400">
              <a:solidFill>
                <a:srgbClr val="00FF00"/>
              </a:solidFill>
              <a:latin typeface="Consolas" pitchFamily="33" charset="0"/>
            </a:endParaRPr>
          </a:p>
        </p:txBody>
      </p:sp>
      <p:sp>
        <p:nvSpPr>
          <p:cNvPr id="37893" name="Text Box 5"/>
          <p:cNvSpPr txBox="1">
            <a:spLocks noChangeArrowheads="1"/>
          </p:cNvSpPr>
          <p:nvPr/>
        </p:nvSpPr>
        <p:spPr bwMode="auto">
          <a:xfrm>
            <a:off x="630238" y="2195513"/>
            <a:ext cx="5040312" cy="990600"/>
          </a:xfrm>
          <a:prstGeom prst="rect">
            <a:avLst/>
          </a:prstGeom>
          <a:solidFill>
            <a:srgbClr val="000000"/>
          </a:solidFill>
          <a:ln w="9360" cap="flat">
            <a:solidFill>
              <a:srgbClr val="999999"/>
            </a:solidFill>
            <a:round/>
            <a:headEnd/>
            <a:tailEnd/>
          </a:ln>
          <a:effectLst/>
        </p:spPr>
        <p:txBody>
          <a:bodyPr lIns="90000" tIns="56520" rIns="90000" bIns="45000"/>
          <a:lstStyle/>
          <a:p>
            <a:pPr>
              <a:lnSpc>
                <a:spcPct val="100000"/>
              </a:lnSpc>
              <a:tabLst>
                <a:tab pos="723900" algn="l"/>
                <a:tab pos="1447800" algn="l"/>
                <a:tab pos="2171700" algn="l"/>
                <a:tab pos="2895600" algn="l"/>
                <a:tab pos="3619500" algn="l"/>
                <a:tab pos="4343400" algn="l"/>
              </a:tabLst>
            </a:pPr>
            <a:r>
              <a:rPr lang="en-GB" sz="1400">
                <a:solidFill>
                  <a:srgbClr val="00FFFF"/>
                </a:solidFill>
                <a:latin typeface="Consolas" pitchFamily="33" charset="0"/>
              </a:rPr>
              <a:t>float3</a:t>
            </a:r>
            <a:r>
              <a:rPr lang="en-GB" sz="1400">
                <a:solidFill>
                  <a:srgbClr val="00FF00"/>
                </a:solidFill>
                <a:latin typeface="Consolas" pitchFamily="33" charset="0"/>
              </a:rPr>
              <a:t> </a:t>
            </a:r>
            <a:r>
              <a:rPr lang="en-GB" sz="1400">
                <a:solidFill>
                  <a:srgbClr val="02FF02"/>
                </a:solidFill>
                <a:latin typeface="Consolas" pitchFamily="33" charset="0"/>
              </a:rPr>
              <a:t>main</a:t>
            </a:r>
            <a:r>
              <a:rPr lang="en-GB" sz="1400">
                <a:solidFill>
                  <a:srgbClr val="FFFF00"/>
                </a:solidFill>
                <a:latin typeface="Consolas" pitchFamily="33" charset="0"/>
              </a:rPr>
              <a:t>(</a:t>
            </a:r>
            <a:r>
              <a:rPr lang="en-GB" sz="1400">
                <a:solidFill>
                  <a:srgbClr val="00FFFF"/>
                </a:solidFill>
                <a:latin typeface="Consolas" pitchFamily="33" charset="0"/>
              </a:rPr>
              <a:t>float3</a:t>
            </a:r>
            <a:r>
              <a:rPr lang="en-GB" sz="1400">
                <a:solidFill>
                  <a:srgbClr val="00FF00"/>
                </a:solidFill>
                <a:latin typeface="Consolas" pitchFamily="33" charset="0"/>
              </a:rPr>
              <a:t> </a:t>
            </a:r>
            <a:r>
              <a:rPr lang="en-GB" sz="1400">
                <a:solidFill>
                  <a:srgbClr val="02FF02"/>
                </a:solidFill>
                <a:latin typeface="Consolas" pitchFamily="33" charset="0"/>
              </a:rPr>
              <a:t>vec</a:t>
            </a:r>
            <a:r>
              <a:rPr lang="en-GB" sz="1400">
                <a:solidFill>
                  <a:srgbClr val="00FF00"/>
                </a:solidFill>
                <a:latin typeface="Consolas" pitchFamily="33" charset="0"/>
              </a:rPr>
              <a:t> </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TEXCOORD0</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SV_Target</a:t>
            </a:r>
          </a:p>
          <a:p>
            <a:pPr>
              <a:lnSpc>
                <a:spcPct val="100000"/>
              </a:lnSpc>
              <a:tabLst>
                <a:tab pos="723900" algn="l"/>
                <a:tab pos="1447800" algn="l"/>
                <a:tab pos="2171700" algn="l"/>
                <a:tab pos="2895600" algn="l"/>
                <a:tab pos="3619500" algn="l"/>
                <a:tab pos="4343400" algn="l"/>
              </a:tabLst>
            </a:pPr>
            <a:r>
              <a:rPr lang="en-GB" sz="1400">
                <a:solidFill>
                  <a:srgbClr val="FFFF00"/>
                </a:solidFill>
                <a:latin typeface="Consolas" pitchFamily="33" charset="0"/>
              </a:rPr>
              <a:t>{</a:t>
            </a:r>
          </a:p>
          <a:p>
            <a:pPr>
              <a:lnSpc>
                <a:spcPct val="100000"/>
              </a:lnSpc>
              <a:tabLst>
                <a:tab pos="723900" algn="l"/>
                <a:tab pos="1447800" algn="l"/>
                <a:tab pos="2171700" algn="l"/>
                <a:tab pos="2895600" algn="l"/>
                <a:tab pos="3619500" algn="l"/>
                <a:tab pos="4343400" algn="l"/>
              </a:tabLst>
            </a:pPr>
            <a:r>
              <a:rPr lang="en-GB" sz="1400">
                <a:solidFill>
                  <a:srgbClr val="00FF00"/>
                </a:solidFill>
                <a:latin typeface="Consolas" pitchFamily="33" charset="0"/>
              </a:rPr>
              <a:t>    </a:t>
            </a:r>
            <a:r>
              <a:rPr lang="en-GB" sz="1400">
                <a:solidFill>
                  <a:srgbClr val="00FFFF"/>
                </a:solidFill>
                <a:latin typeface="Consolas" pitchFamily="33" charset="0"/>
              </a:rPr>
              <a:t>return</a:t>
            </a:r>
            <a:r>
              <a:rPr lang="en-GB" sz="1400">
                <a:solidFill>
                  <a:srgbClr val="00FF00"/>
                </a:solidFill>
                <a:latin typeface="Consolas" pitchFamily="33" charset="0"/>
              </a:rPr>
              <a:t> </a:t>
            </a:r>
            <a:r>
              <a:rPr lang="en-GB" sz="1400">
                <a:solidFill>
                  <a:srgbClr val="FFFFFF"/>
                </a:solidFill>
                <a:latin typeface="Consolas" pitchFamily="33" charset="0"/>
              </a:rPr>
              <a:t>50.0f</a:t>
            </a:r>
            <a:r>
              <a:rPr lang="en-GB" sz="1400">
                <a:solidFill>
                  <a:srgbClr val="00FF00"/>
                </a:solidFill>
                <a:latin typeface="Consolas" pitchFamily="33" charset="0"/>
              </a:rPr>
              <a:t> </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normalize</a:t>
            </a:r>
            <a:r>
              <a:rPr lang="en-GB" sz="1400">
                <a:solidFill>
                  <a:srgbClr val="FFFF00"/>
                </a:solidFill>
                <a:latin typeface="Consolas" pitchFamily="33" charset="0"/>
              </a:rPr>
              <a:t>(</a:t>
            </a:r>
            <a:r>
              <a:rPr lang="en-GB" sz="1400">
                <a:solidFill>
                  <a:srgbClr val="02FF02"/>
                </a:solidFill>
                <a:latin typeface="Consolas" pitchFamily="33" charset="0"/>
              </a:rPr>
              <a:t>vec</a:t>
            </a:r>
            <a:r>
              <a:rPr lang="en-GB" sz="1400">
                <a:solidFill>
                  <a:srgbClr val="FFFF00"/>
                </a:solidFill>
                <a:latin typeface="Consolas" pitchFamily="33" charset="0"/>
              </a:rPr>
              <a:t>);</a:t>
            </a:r>
          </a:p>
          <a:p>
            <a:pPr>
              <a:lnSpc>
                <a:spcPct val="100000"/>
              </a:lnSpc>
              <a:tabLst>
                <a:tab pos="723900" algn="l"/>
                <a:tab pos="1447800" algn="l"/>
                <a:tab pos="2171700" algn="l"/>
                <a:tab pos="2895600" algn="l"/>
                <a:tab pos="3619500" algn="l"/>
                <a:tab pos="4343400" algn="l"/>
              </a:tabLst>
            </a:pPr>
            <a:r>
              <a:rPr lang="en-GB" sz="1400">
                <a:solidFill>
                  <a:srgbClr val="FFFF00"/>
                </a:solidFill>
                <a:latin typeface="Consolas" pitchFamily="33" charset="0"/>
              </a:rPr>
              <a:t>}</a:t>
            </a:r>
          </a:p>
        </p:txBody>
      </p:sp>
      <p:sp>
        <p:nvSpPr>
          <p:cNvPr id="37894" name="Text Box 6"/>
          <p:cNvSpPr txBox="1">
            <a:spLocks noChangeArrowheads="1"/>
          </p:cNvSpPr>
          <p:nvPr/>
        </p:nvSpPr>
        <p:spPr bwMode="auto">
          <a:xfrm>
            <a:off x="630238" y="3276600"/>
            <a:ext cx="5040312" cy="2519363"/>
          </a:xfrm>
          <a:prstGeom prst="rect">
            <a:avLst/>
          </a:prstGeom>
          <a:solidFill>
            <a:srgbClr val="000000"/>
          </a:solidFill>
          <a:ln w="9360" cap="flat">
            <a:solidFill>
              <a:srgbClr val="999999"/>
            </a:solidFill>
            <a:round/>
            <a:headEnd/>
            <a:tailEnd/>
          </a:ln>
          <a:effectLst/>
        </p:spPr>
        <p:txBody>
          <a:bodyPr lIns="90000" tIns="56520" rIns="90000" bIns="45000"/>
          <a:lstStyle/>
          <a:p>
            <a:pPr>
              <a:lnSpc>
                <a:spcPct val="100000"/>
              </a:lnSpc>
              <a:tabLst>
                <a:tab pos="723900" algn="l"/>
                <a:tab pos="1447800" algn="l"/>
                <a:tab pos="2171700" algn="l"/>
                <a:tab pos="2895600" algn="l"/>
                <a:tab pos="3619500" algn="l"/>
                <a:tab pos="4343400" algn="l"/>
              </a:tabLst>
            </a:pPr>
            <a:r>
              <a:rPr lang="en-GB" sz="1400">
                <a:solidFill>
                  <a:srgbClr val="FFFFFF"/>
                </a:solidFill>
                <a:latin typeface="Consolas" pitchFamily="33" charset="0"/>
              </a:rPr>
              <a:t>0</a:t>
            </a:r>
            <a:r>
              <a:rPr lang="en-GB" sz="1400">
                <a:solidFill>
                  <a:srgbClr val="00FF00"/>
                </a:solidFill>
                <a:latin typeface="Consolas" pitchFamily="33" charset="0"/>
              </a:rPr>
              <a:t>  </a:t>
            </a:r>
            <a:r>
              <a:rPr lang="en-GB" sz="1400">
                <a:solidFill>
                  <a:srgbClr val="02FF02"/>
                </a:solidFill>
                <a:latin typeface="Consolas" pitchFamily="33" charset="0"/>
              </a:rPr>
              <a:t>x</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DOT4_e</a:t>
            </a:r>
            <a:r>
              <a:rPr lang="en-GB" sz="1400">
                <a:solidFill>
                  <a:srgbClr val="00FF00"/>
                </a:solidFill>
                <a:latin typeface="Consolas" pitchFamily="33" charset="0"/>
              </a:rPr>
              <a:t>  </a:t>
            </a:r>
            <a:r>
              <a:rPr lang="en-GB" sz="1400">
                <a:solidFill>
                  <a:srgbClr val="02FF02"/>
                </a:solidFill>
                <a:latin typeface="Consolas" pitchFamily="33" charset="0"/>
              </a:rPr>
              <a:t>____</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2FF02"/>
                </a:solidFill>
                <a:latin typeface="Consolas" pitchFamily="33" charset="0"/>
              </a:rPr>
              <a:t>x</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2FF02"/>
                </a:solidFill>
                <a:latin typeface="Consolas" pitchFamily="33" charset="0"/>
              </a:rPr>
              <a:t>x</a:t>
            </a:r>
          </a:p>
          <a:p>
            <a:pPr>
              <a:lnSpc>
                <a:spcPct val="100000"/>
              </a:lnSpc>
              <a:tabLst>
                <a:tab pos="723900" algn="l"/>
                <a:tab pos="1447800" algn="l"/>
                <a:tab pos="2171700" algn="l"/>
                <a:tab pos="2895600" algn="l"/>
                <a:tab pos="3619500" algn="l"/>
                <a:tab pos="4343400" algn="l"/>
              </a:tabLst>
            </a:pPr>
            <a:r>
              <a:rPr lang="en-GB" sz="1400">
                <a:solidFill>
                  <a:srgbClr val="00FF00"/>
                </a:solidFill>
                <a:latin typeface="Consolas" pitchFamily="33" charset="0"/>
              </a:rPr>
              <a:t>   </a:t>
            </a:r>
            <a:r>
              <a:rPr lang="en-GB" sz="1400">
                <a:solidFill>
                  <a:srgbClr val="02FF02"/>
                </a:solidFill>
                <a:latin typeface="Consolas" pitchFamily="33" charset="0"/>
              </a:rPr>
              <a:t>y</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DOT4_e</a:t>
            </a:r>
            <a:r>
              <a:rPr lang="en-GB" sz="1400">
                <a:solidFill>
                  <a:srgbClr val="00FF00"/>
                </a:solidFill>
                <a:latin typeface="Consolas" pitchFamily="33" charset="0"/>
              </a:rPr>
              <a:t>  </a:t>
            </a:r>
            <a:r>
              <a:rPr lang="en-GB" sz="1400">
                <a:solidFill>
                  <a:srgbClr val="02FF02"/>
                </a:solidFill>
                <a:latin typeface="Consolas" pitchFamily="33" charset="0"/>
              </a:rPr>
              <a:t>____</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2FF02"/>
                </a:solidFill>
                <a:latin typeface="Consolas" pitchFamily="33" charset="0"/>
              </a:rPr>
              <a:t>y</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2FF02"/>
                </a:solidFill>
                <a:latin typeface="Consolas" pitchFamily="33" charset="0"/>
              </a:rPr>
              <a:t>y</a:t>
            </a:r>
          </a:p>
          <a:p>
            <a:pPr>
              <a:lnSpc>
                <a:spcPct val="100000"/>
              </a:lnSpc>
              <a:tabLst>
                <a:tab pos="723900" algn="l"/>
                <a:tab pos="1447800" algn="l"/>
                <a:tab pos="2171700" algn="l"/>
                <a:tab pos="2895600" algn="l"/>
                <a:tab pos="3619500" algn="l"/>
                <a:tab pos="4343400" algn="l"/>
              </a:tabLst>
            </a:pPr>
            <a:r>
              <a:rPr lang="en-GB" sz="1400">
                <a:solidFill>
                  <a:srgbClr val="00FF00"/>
                </a:solidFill>
                <a:latin typeface="Consolas" pitchFamily="33" charset="0"/>
              </a:rPr>
              <a:t>   </a:t>
            </a:r>
            <a:r>
              <a:rPr lang="en-GB" sz="1400">
                <a:solidFill>
                  <a:srgbClr val="02FF02"/>
                </a:solidFill>
                <a:latin typeface="Consolas" pitchFamily="33" charset="0"/>
              </a:rPr>
              <a:t>z</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DOT4_e</a:t>
            </a:r>
            <a:r>
              <a:rPr lang="en-GB" sz="1400">
                <a:solidFill>
                  <a:srgbClr val="00FF00"/>
                </a:solidFill>
                <a:latin typeface="Consolas" pitchFamily="33" charset="0"/>
              </a:rPr>
              <a:t>  </a:t>
            </a:r>
            <a:r>
              <a:rPr lang="en-GB" sz="1400">
                <a:solidFill>
                  <a:srgbClr val="02FF02"/>
                </a:solidFill>
                <a:latin typeface="Consolas" pitchFamily="33" charset="0"/>
              </a:rPr>
              <a:t>____</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2FF02"/>
                </a:solidFill>
                <a:latin typeface="Consolas" pitchFamily="33" charset="0"/>
              </a:rPr>
              <a:t>z</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2FF02"/>
                </a:solidFill>
                <a:latin typeface="Consolas" pitchFamily="33" charset="0"/>
              </a:rPr>
              <a:t>z</a:t>
            </a:r>
          </a:p>
          <a:p>
            <a:pPr>
              <a:lnSpc>
                <a:spcPct val="100000"/>
              </a:lnSpc>
              <a:tabLst>
                <a:tab pos="723900" algn="l"/>
                <a:tab pos="1447800" algn="l"/>
                <a:tab pos="2171700" algn="l"/>
                <a:tab pos="2895600" algn="l"/>
                <a:tab pos="3619500" algn="l"/>
                <a:tab pos="4343400" algn="l"/>
              </a:tabLst>
            </a:pPr>
            <a:r>
              <a:rPr lang="en-GB" sz="1400">
                <a:solidFill>
                  <a:srgbClr val="00FF00"/>
                </a:solidFill>
                <a:latin typeface="Consolas" pitchFamily="33" charset="0"/>
              </a:rPr>
              <a:t>   </a:t>
            </a:r>
            <a:r>
              <a:rPr lang="en-GB" sz="1400">
                <a:solidFill>
                  <a:srgbClr val="02FF02"/>
                </a:solidFill>
                <a:latin typeface="Consolas" pitchFamily="33" charset="0"/>
              </a:rPr>
              <a:t>w</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DOT4_e</a:t>
            </a:r>
            <a:r>
              <a:rPr lang="en-GB" sz="1400">
                <a:solidFill>
                  <a:srgbClr val="00FF00"/>
                </a:solidFill>
                <a:latin typeface="Consolas" pitchFamily="33" charset="0"/>
              </a:rPr>
              <a:t>  </a:t>
            </a:r>
            <a:r>
              <a:rPr lang="en-GB" sz="1400">
                <a:solidFill>
                  <a:srgbClr val="02FF02"/>
                </a:solidFill>
                <a:latin typeface="Consolas" pitchFamily="33" charset="0"/>
              </a:rPr>
              <a:t>____</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FFFF00"/>
                </a:solidFill>
                <a:latin typeface="Consolas" pitchFamily="33" charset="0"/>
              </a:rPr>
              <a:t>(</a:t>
            </a:r>
            <a:r>
              <a:rPr lang="en-GB" sz="1400">
                <a:solidFill>
                  <a:srgbClr val="FFFFFF"/>
                </a:solidFill>
                <a:latin typeface="Consolas" pitchFamily="33" charset="0"/>
              </a:rPr>
              <a:t>0x80000000</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FFFF00"/>
                </a:solidFill>
                <a:latin typeface="Consolas" pitchFamily="33" charset="0"/>
              </a:rPr>
              <a:t>-</a:t>
            </a:r>
            <a:r>
              <a:rPr lang="en-GB" sz="1400">
                <a:solidFill>
                  <a:srgbClr val="FFFFFF"/>
                </a:solidFill>
                <a:latin typeface="Consolas" pitchFamily="33" charset="0"/>
              </a:rPr>
              <a:t>0.0f</a:t>
            </a:r>
            <a:r>
              <a:rPr lang="en-GB" sz="1400">
                <a:solidFill>
                  <a:srgbClr val="FFFF00"/>
                </a:solidFill>
                <a:latin typeface="Consolas" pitchFamily="33" charset="0"/>
              </a:rPr>
              <a:t>).</a:t>
            </a:r>
            <a:r>
              <a:rPr lang="en-GB" sz="1400">
                <a:solidFill>
                  <a:srgbClr val="02FF02"/>
                </a:solidFill>
                <a:latin typeface="Consolas" pitchFamily="33" charset="0"/>
              </a:rPr>
              <a:t>x</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FFFFFF"/>
                </a:solidFill>
                <a:latin typeface="Consolas" pitchFamily="33" charset="0"/>
              </a:rPr>
              <a:t>0.0f</a:t>
            </a:r>
          </a:p>
          <a:p>
            <a:pPr>
              <a:lnSpc>
                <a:spcPct val="100000"/>
              </a:lnSpc>
              <a:tabLst>
                <a:tab pos="723900" algn="l"/>
                <a:tab pos="1447800" algn="l"/>
                <a:tab pos="2171700" algn="l"/>
                <a:tab pos="2895600" algn="l"/>
                <a:tab pos="3619500" algn="l"/>
                <a:tab pos="4343400" algn="l"/>
              </a:tabLst>
            </a:pPr>
            <a:r>
              <a:rPr lang="en-GB" sz="1400">
                <a:solidFill>
                  <a:srgbClr val="FFFFFF"/>
                </a:solidFill>
                <a:latin typeface="Consolas" pitchFamily="33" charset="0"/>
              </a:rPr>
              <a:t>1</a:t>
            </a:r>
            <a:r>
              <a:rPr lang="en-GB" sz="1400">
                <a:solidFill>
                  <a:srgbClr val="00FF00"/>
                </a:solidFill>
                <a:latin typeface="Consolas" pitchFamily="33" charset="0"/>
              </a:rPr>
              <a:t>  </a:t>
            </a:r>
            <a:r>
              <a:rPr lang="en-GB" sz="1400">
                <a:solidFill>
                  <a:srgbClr val="02FF02"/>
                </a:solidFill>
                <a:latin typeface="Consolas" pitchFamily="33" charset="0"/>
              </a:rPr>
              <a:t>t</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RSQ_e</a:t>
            </a:r>
            <a:r>
              <a:rPr lang="en-GB" sz="1400">
                <a:solidFill>
                  <a:srgbClr val="00FF00"/>
                </a:solidFill>
                <a:latin typeface="Consolas" pitchFamily="33" charset="0"/>
              </a:rPr>
              <a:t>   </a:t>
            </a:r>
            <a:r>
              <a:rPr lang="en-GB" sz="1400">
                <a:solidFill>
                  <a:srgbClr val="02FF02"/>
                </a:solidFill>
                <a:latin typeface="Consolas" pitchFamily="33" charset="0"/>
              </a:rPr>
              <a:t>____</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PV0</a:t>
            </a:r>
            <a:r>
              <a:rPr lang="en-GB" sz="1400">
                <a:solidFill>
                  <a:srgbClr val="FFFF00"/>
                </a:solidFill>
                <a:latin typeface="Consolas" pitchFamily="33" charset="0"/>
              </a:rPr>
              <a:t>.</a:t>
            </a:r>
            <a:r>
              <a:rPr lang="en-GB" sz="1400">
                <a:solidFill>
                  <a:srgbClr val="02FF02"/>
                </a:solidFill>
                <a:latin typeface="Consolas" pitchFamily="33" charset="0"/>
              </a:rPr>
              <a:t>x</a:t>
            </a:r>
          </a:p>
          <a:p>
            <a:pPr>
              <a:lnSpc>
                <a:spcPct val="100000"/>
              </a:lnSpc>
              <a:tabLst>
                <a:tab pos="723900" algn="l"/>
                <a:tab pos="1447800" algn="l"/>
                <a:tab pos="2171700" algn="l"/>
                <a:tab pos="2895600" algn="l"/>
                <a:tab pos="3619500" algn="l"/>
                <a:tab pos="4343400" algn="l"/>
              </a:tabLst>
            </a:pPr>
            <a:r>
              <a:rPr lang="en-GB" sz="1400">
                <a:solidFill>
                  <a:srgbClr val="FFFFFF"/>
                </a:solidFill>
                <a:latin typeface="Consolas" pitchFamily="33" charset="0"/>
              </a:rPr>
              <a:t>2</a:t>
            </a:r>
            <a:r>
              <a:rPr lang="en-GB" sz="1400">
                <a:solidFill>
                  <a:srgbClr val="00FF00"/>
                </a:solidFill>
                <a:latin typeface="Consolas" pitchFamily="33" charset="0"/>
              </a:rPr>
              <a:t>  </a:t>
            </a:r>
            <a:r>
              <a:rPr lang="en-GB" sz="1400">
                <a:solidFill>
                  <a:srgbClr val="02FF02"/>
                </a:solidFill>
                <a:latin typeface="Consolas" pitchFamily="33" charset="0"/>
              </a:rPr>
              <a:t>x</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MUL_e</a:t>
            </a:r>
            <a:r>
              <a:rPr lang="en-GB" sz="1400">
                <a:solidFill>
                  <a:srgbClr val="00FF00"/>
                </a:solidFill>
                <a:latin typeface="Consolas" pitchFamily="33" charset="0"/>
              </a:rPr>
              <a:t>   </a:t>
            </a:r>
            <a:r>
              <a:rPr lang="en-GB" sz="1400">
                <a:solidFill>
                  <a:srgbClr val="02FF02"/>
                </a:solidFill>
                <a:latin typeface="Consolas" pitchFamily="33" charset="0"/>
              </a:rPr>
              <a:t>____</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2FF02"/>
                </a:solidFill>
                <a:latin typeface="Consolas" pitchFamily="33" charset="0"/>
              </a:rPr>
              <a:t>y</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PS1</a:t>
            </a:r>
          </a:p>
          <a:p>
            <a:pPr>
              <a:lnSpc>
                <a:spcPct val="100000"/>
              </a:lnSpc>
              <a:tabLst>
                <a:tab pos="723900" algn="l"/>
                <a:tab pos="1447800" algn="l"/>
                <a:tab pos="2171700" algn="l"/>
                <a:tab pos="2895600" algn="l"/>
                <a:tab pos="3619500" algn="l"/>
                <a:tab pos="4343400" algn="l"/>
              </a:tabLst>
            </a:pPr>
            <a:r>
              <a:rPr lang="en-GB" sz="1400">
                <a:solidFill>
                  <a:srgbClr val="00FF00"/>
                </a:solidFill>
                <a:latin typeface="Consolas" pitchFamily="33" charset="0"/>
              </a:rPr>
              <a:t>   </a:t>
            </a:r>
            <a:r>
              <a:rPr lang="en-GB" sz="1400">
                <a:solidFill>
                  <a:srgbClr val="02FF02"/>
                </a:solidFill>
                <a:latin typeface="Consolas" pitchFamily="33" charset="0"/>
              </a:rPr>
              <a:t>y</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MUL_e</a:t>
            </a:r>
            <a:r>
              <a:rPr lang="en-GB" sz="1400">
                <a:solidFill>
                  <a:srgbClr val="00FF00"/>
                </a:solidFill>
                <a:latin typeface="Consolas" pitchFamily="33" charset="0"/>
              </a:rPr>
              <a:t>   </a:t>
            </a:r>
            <a:r>
              <a:rPr lang="en-GB" sz="1400">
                <a:solidFill>
                  <a:srgbClr val="02FF02"/>
                </a:solidFill>
                <a:latin typeface="Consolas" pitchFamily="33" charset="0"/>
              </a:rPr>
              <a:t>____</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2FF02"/>
                </a:solidFill>
                <a:latin typeface="Consolas" pitchFamily="33" charset="0"/>
              </a:rPr>
              <a:t>x</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PS1</a:t>
            </a:r>
          </a:p>
          <a:p>
            <a:pPr>
              <a:lnSpc>
                <a:spcPct val="100000"/>
              </a:lnSpc>
              <a:tabLst>
                <a:tab pos="723900" algn="l"/>
                <a:tab pos="1447800" algn="l"/>
                <a:tab pos="2171700" algn="l"/>
                <a:tab pos="2895600" algn="l"/>
                <a:tab pos="3619500" algn="l"/>
                <a:tab pos="4343400" algn="l"/>
              </a:tabLst>
            </a:pPr>
            <a:r>
              <a:rPr lang="en-GB" sz="1400">
                <a:solidFill>
                  <a:srgbClr val="00FF00"/>
                </a:solidFill>
                <a:latin typeface="Consolas" pitchFamily="33" charset="0"/>
              </a:rPr>
              <a:t>   </a:t>
            </a:r>
            <a:r>
              <a:rPr lang="en-GB" sz="1400">
                <a:solidFill>
                  <a:srgbClr val="02FF02"/>
                </a:solidFill>
                <a:latin typeface="Consolas" pitchFamily="33" charset="0"/>
              </a:rPr>
              <a:t>w</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MUL_e</a:t>
            </a:r>
            <a:r>
              <a:rPr lang="en-GB" sz="1400">
                <a:solidFill>
                  <a:srgbClr val="00FF00"/>
                </a:solidFill>
                <a:latin typeface="Consolas" pitchFamily="33" charset="0"/>
              </a:rPr>
              <a:t>   </a:t>
            </a:r>
            <a:r>
              <a:rPr lang="en-GB" sz="1400">
                <a:solidFill>
                  <a:srgbClr val="02FF02"/>
                </a:solidFill>
                <a:latin typeface="Consolas" pitchFamily="33" charset="0"/>
              </a:rPr>
              <a:t>____</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2FF02"/>
                </a:solidFill>
                <a:latin typeface="Consolas" pitchFamily="33" charset="0"/>
              </a:rPr>
              <a:t>z</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PS1</a:t>
            </a:r>
          </a:p>
          <a:p>
            <a:pPr>
              <a:lnSpc>
                <a:spcPct val="100000"/>
              </a:lnSpc>
              <a:tabLst>
                <a:tab pos="723900" algn="l"/>
                <a:tab pos="1447800" algn="l"/>
                <a:tab pos="2171700" algn="l"/>
                <a:tab pos="2895600" algn="l"/>
                <a:tab pos="3619500" algn="l"/>
                <a:tab pos="4343400" algn="l"/>
              </a:tabLst>
            </a:pPr>
            <a:r>
              <a:rPr lang="en-GB" sz="1400">
                <a:solidFill>
                  <a:srgbClr val="FFFFFF"/>
                </a:solidFill>
                <a:latin typeface="Consolas" pitchFamily="33" charset="0"/>
              </a:rPr>
              <a:t>3</a:t>
            </a:r>
            <a:r>
              <a:rPr lang="en-GB" sz="1400">
                <a:solidFill>
                  <a:srgbClr val="00FF00"/>
                </a:solidFill>
                <a:latin typeface="Consolas" pitchFamily="33" charset="0"/>
              </a:rPr>
              <a:t>  </a:t>
            </a:r>
            <a:r>
              <a:rPr lang="en-GB" sz="1400">
                <a:solidFill>
                  <a:srgbClr val="02FF02"/>
                </a:solidFill>
                <a:latin typeface="Consolas" pitchFamily="33" charset="0"/>
              </a:rPr>
              <a:t>x</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MUL_e</a:t>
            </a:r>
            <a:r>
              <a:rPr lang="en-GB" sz="1400">
                <a:solidFill>
                  <a:srgbClr val="00FF00"/>
                </a:solidFill>
                <a:latin typeface="Consolas" pitchFamily="33" charset="0"/>
              </a:rPr>
              <a:t>   </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2FF02"/>
                </a:solidFill>
                <a:latin typeface="Consolas" pitchFamily="33" charset="0"/>
              </a:rPr>
              <a:t>x</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PV2</a:t>
            </a:r>
            <a:r>
              <a:rPr lang="en-GB" sz="1400">
                <a:solidFill>
                  <a:srgbClr val="FFFF00"/>
                </a:solidFill>
                <a:latin typeface="Consolas" pitchFamily="33" charset="0"/>
              </a:rPr>
              <a:t>.</a:t>
            </a:r>
            <a:r>
              <a:rPr lang="en-GB" sz="1400">
                <a:solidFill>
                  <a:srgbClr val="02FF02"/>
                </a:solidFill>
                <a:latin typeface="Consolas" pitchFamily="33" charset="0"/>
              </a:rPr>
              <a:t>y</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FFFF00"/>
                </a:solidFill>
                <a:latin typeface="Consolas" pitchFamily="33" charset="0"/>
              </a:rPr>
              <a:t>(</a:t>
            </a:r>
            <a:r>
              <a:rPr lang="en-GB" sz="1400">
                <a:solidFill>
                  <a:srgbClr val="FFFFFF"/>
                </a:solidFill>
                <a:latin typeface="Consolas" pitchFamily="33" charset="0"/>
              </a:rPr>
              <a:t>0x42480000</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FFFFFF"/>
                </a:solidFill>
                <a:latin typeface="Consolas" pitchFamily="33" charset="0"/>
              </a:rPr>
              <a:t>50.0f</a:t>
            </a:r>
            <a:r>
              <a:rPr lang="en-GB" sz="1400">
                <a:solidFill>
                  <a:srgbClr val="FFFF00"/>
                </a:solidFill>
                <a:latin typeface="Consolas" pitchFamily="33" charset="0"/>
              </a:rPr>
              <a:t>).</a:t>
            </a:r>
            <a:r>
              <a:rPr lang="en-GB" sz="1400">
                <a:solidFill>
                  <a:srgbClr val="02FF02"/>
                </a:solidFill>
                <a:latin typeface="Consolas" pitchFamily="33" charset="0"/>
              </a:rPr>
              <a:t>x</a:t>
            </a:r>
          </a:p>
          <a:p>
            <a:pPr>
              <a:lnSpc>
                <a:spcPct val="100000"/>
              </a:lnSpc>
              <a:tabLst>
                <a:tab pos="723900" algn="l"/>
                <a:tab pos="1447800" algn="l"/>
                <a:tab pos="2171700" algn="l"/>
                <a:tab pos="2895600" algn="l"/>
                <a:tab pos="3619500" algn="l"/>
                <a:tab pos="4343400" algn="l"/>
              </a:tabLst>
            </a:pPr>
            <a:r>
              <a:rPr lang="en-GB" sz="1400">
                <a:solidFill>
                  <a:srgbClr val="00FF00"/>
                </a:solidFill>
                <a:latin typeface="Consolas" pitchFamily="33" charset="0"/>
              </a:rPr>
              <a:t>   </a:t>
            </a:r>
            <a:r>
              <a:rPr lang="en-GB" sz="1400">
                <a:solidFill>
                  <a:srgbClr val="02FF02"/>
                </a:solidFill>
                <a:latin typeface="Consolas" pitchFamily="33" charset="0"/>
              </a:rPr>
              <a:t>y</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MUL_e</a:t>
            </a:r>
            <a:r>
              <a:rPr lang="en-GB" sz="1400">
                <a:solidFill>
                  <a:srgbClr val="00FF00"/>
                </a:solidFill>
                <a:latin typeface="Consolas" pitchFamily="33" charset="0"/>
              </a:rPr>
              <a:t>   </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2FF02"/>
                </a:solidFill>
                <a:latin typeface="Consolas" pitchFamily="33" charset="0"/>
              </a:rPr>
              <a:t>y</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PV2</a:t>
            </a:r>
            <a:r>
              <a:rPr lang="en-GB" sz="1400">
                <a:solidFill>
                  <a:srgbClr val="FFFF00"/>
                </a:solidFill>
                <a:latin typeface="Consolas" pitchFamily="33" charset="0"/>
              </a:rPr>
              <a:t>.</a:t>
            </a:r>
            <a:r>
              <a:rPr lang="en-GB" sz="1400">
                <a:solidFill>
                  <a:srgbClr val="02FF02"/>
                </a:solidFill>
                <a:latin typeface="Consolas" pitchFamily="33" charset="0"/>
              </a:rPr>
              <a:t>x</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FFFF00"/>
                </a:solidFill>
                <a:latin typeface="Consolas" pitchFamily="33" charset="0"/>
              </a:rPr>
              <a:t>(</a:t>
            </a:r>
            <a:r>
              <a:rPr lang="en-GB" sz="1400">
                <a:solidFill>
                  <a:srgbClr val="FFFFFF"/>
                </a:solidFill>
                <a:latin typeface="Consolas" pitchFamily="33" charset="0"/>
              </a:rPr>
              <a:t>0x42480000</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FFFFFF"/>
                </a:solidFill>
                <a:latin typeface="Consolas" pitchFamily="33" charset="0"/>
              </a:rPr>
              <a:t>50.0f</a:t>
            </a:r>
            <a:r>
              <a:rPr lang="en-GB" sz="1400">
                <a:solidFill>
                  <a:srgbClr val="FFFF00"/>
                </a:solidFill>
                <a:latin typeface="Consolas" pitchFamily="33" charset="0"/>
              </a:rPr>
              <a:t>).</a:t>
            </a:r>
            <a:r>
              <a:rPr lang="en-GB" sz="1400">
                <a:solidFill>
                  <a:srgbClr val="02FF02"/>
                </a:solidFill>
                <a:latin typeface="Consolas" pitchFamily="33" charset="0"/>
              </a:rPr>
              <a:t>x</a:t>
            </a:r>
          </a:p>
          <a:p>
            <a:pPr>
              <a:lnSpc>
                <a:spcPct val="100000"/>
              </a:lnSpc>
              <a:tabLst>
                <a:tab pos="723900" algn="l"/>
                <a:tab pos="1447800" algn="l"/>
                <a:tab pos="2171700" algn="l"/>
                <a:tab pos="2895600" algn="l"/>
                <a:tab pos="3619500" algn="l"/>
                <a:tab pos="4343400" algn="l"/>
              </a:tabLst>
            </a:pPr>
            <a:r>
              <a:rPr lang="en-GB" sz="1400">
                <a:solidFill>
                  <a:srgbClr val="00FF00"/>
                </a:solidFill>
                <a:latin typeface="Consolas" pitchFamily="33" charset="0"/>
              </a:rPr>
              <a:t>   </a:t>
            </a:r>
            <a:r>
              <a:rPr lang="en-GB" sz="1400">
                <a:solidFill>
                  <a:srgbClr val="02FF02"/>
                </a:solidFill>
                <a:latin typeface="Consolas" pitchFamily="33" charset="0"/>
              </a:rPr>
              <a:t>z</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MUL_e</a:t>
            </a:r>
            <a:r>
              <a:rPr lang="en-GB" sz="1400">
                <a:solidFill>
                  <a:srgbClr val="00FF00"/>
                </a:solidFill>
                <a:latin typeface="Consolas" pitchFamily="33" charset="0"/>
              </a:rPr>
              <a:t>   </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2FF02"/>
                </a:solidFill>
                <a:latin typeface="Consolas" pitchFamily="33" charset="0"/>
              </a:rPr>
              <a:t>z</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PV2</a:t>
            </a:r>
            <a:r>
              <a:rPr lang="en-GB" sz="1400">
                <a:solidFill>
                  <a:srgbClr val="FFFF00"/>
                </a:solidFill>
                <a:latin typeface="Consolas" pitchFamily="33" charset="0"/>
              </a:rPr>
              <a:t>.</a:t>
            </a:r>
            <a:r>
              <a:rPr lang="en-GB" sz="1400">
                <a:solidFill>
                  <a:srgbClr val="02FF02"/>
                </a:solidFill>
                <a:latin typeface="Consolas" pitchFamily="33" charset="0"/>
              </a:rPr>
              <a:t>w</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FFFF00"/>
                </a:solidFill>
                <a:latin typeface="Consolas" pitchFamily="33" charset="0"/>
              </a:rPr>
              <a:t>(</a:t>
            </a:r>
            <a:r>
              <a:rPr lang="en-GB" sz="1400">
                <a:solidFill>
                  <a:srgbClr val="FFFFFF"/>
                </a:solidFill>
                <a:latin typeface="Consolas" pitchFamily="33" charset="0"/>
              </a:rPr>
              <a:t>0x42480000</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FFFFFF"/>
                </a:solidFill>
                <a:latin typeface="Consolas" pitchFamily="33" charset="0"/>
              </a:rPr>
              <a:t>50.0f</a:t>
            </a:r>
            <a:r>
              <a:rPr lang="en-GB" sz="1400">
                <a:solidFill>
                  <a:srgbClr val="FFFF00"/>
                </a:solidFill>
                <a:latin typeface="Consolas" pitchFamily="33" charset="0"/>
              </a:rPr>
              <a:t>).</a:t>
            </a:r>
            <a:r>
              <a:rPr lang="en-GB" sz="1400">
                <a:solidFill>
                  <a:srgbClr val="02FF02"/>
                </a:solidFill>
                <a:latin typeface="Consolas" pitchFamily="33" charset="0"/>
              </a:rPr>
              <a:t>x</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
          <p:cNvSpPr>
            <a:spLocks noGrp="1" noChangeArrowheads="1"/>
          </p:cNvSpPr>
          <p:nvPr>
            <p:ph type="title"/>
          </p:nvPr>
        </p:nvSpPr>
        <p:spPr>
          <a:xfrm>
            <a:off x="576263" y="617538"/>
            <a:ext cx="10367962" cy="641350"/>
          </a:xfrm>
          <a:ln/>
        </p:spPr>
        <p:txBody>
          <a:bodyPr tIns="33516"/>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Hidden common sub-expressions</a:t>
            </a:r>
          </a:p>
        </p:txBody>
      </p:sp>
      <p:sp>
        <p:nvSpPr>
          <p:cNvPr id="38914" name="Rectangle 2"/>
          <p:cNvSpPr>
            <a:spLocks noGrp="1" noChangeArrowheads="1"/>
          </p:cNvSpPr>
          <p:nvPr>
            <p:ph type="body" idx="1"/>
          </p:nvPr>
        </p:nvSpPr>
        <p:spPr>
          <a:xfrm>
            <a:off x="576263" y="1223963"/>
            <a:ext cx="10367962" cy="5040312"/>
          </a:xfrm>
          <a:ln/>
        </p:spPr>
        <p:txBody>
          <a:bodyPr/>
          <a:lstStyle/>
          <a:p>
            <a:pPr marL="431800" indent="-32385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solidFill>
                  <a:srgbClr val="00AE00"/>
                </a:solidFill>
              </a:rPr>
              <a:t>normalize</a:t>
            </a:r>
            <a:r>
              <a:rPr lang="en-GB"/>
              <a:t>(vec) and </a:t>
            </a:r>
            <a:r>
              <a:rPr lang="en-GB">
                <a:solidFill>
                  <a:srgbClr val="00AE00"/>
                </a:solidFill>
              </a:rPr>
              <a:t>length</a:t>
            </a:r>
            <a:r>
              <a:rPr lang="en-GB"/>
              <a:t>(vec) contain </a:t>
            </a:r>
            <a:r>
              <a:rPr lang="en-GB">
                <a:solidFill>
                  <a:srgbClr val="00AE00"/>
                </a:solidFill>
              </a:rPr>
              <a:t>dot</a:t>
            </a:r>
            <a:r>
              <a:rPr lang="en-GB"/>
              <a:t>(vec, vec)</a:t>
            </a:r>
          </a:p>
          <a:p>
            <a:pPr marL="863600" lvl="1" indent="-32385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Compiler reuses exact matches</a:t>
            </a:r>
          </a:p>
          <a:p>
            <a:pPr marL="863600" lvl="1" indent="-32385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Compiler does NOT reuse different uses</a:t>
            </a:r>
          </a:p>
          <a:p>
            <a:pPr marL="431800" indent="-32385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Example: Clamping vector to unit length</a:t>
            </a:r>
          </a:p>
        </p:txBody>
      </p:sp>
      <p:sp>
        <p:nvSpPr>
          <p:cNvPr id="38915" name="Text Box 3"/>
          <p:cNvSpPr txBox="1">
            <a:spLocks noChangeArrowheads="1"/>
          </p:cNvSpPr>
          <p:nvPr/>
        </p:nvSpPr>
        <p:spPr bwMode="auto">
          <a:xfrm>
            <a:off x="5400675" y="3276600"/>
            <a:ext cx="5400675" cy="2970213"/>
          </a:xfrm>
          <a:prstGeom prst="rect">
            <a:avLst/>
          </a:prstGeom>
          <a:solidFill>
            <a:srgbClr val="000000"/>
          </a:solidFill>
          <a:ln w="9360" cap="flat">
            <a:solidFill>
              <a:srgbClr val="999999"/>
            </a:solidFill>
            <a:round/>
            <a:headEnd/>
            <a:tailEnd/>
          </a:ln>
          <a:effectLst/>
        </p:spPr>
        <p:txBody>
          <a:bodyPr lIns="90000" tIns="56520" rIns="90000" bIns="45000"/>
          <a:lstStyle/>
          <a:p>
            <a:pPr>
              <a:lnSpc>
                <a:spcPct val="100000"/>
              </a:lnSpc>
              <a:tabLst>
                <a:tab pos="723900" algn="l"/>
                <a:tab pos="1447800" algn="l"/>
                <a:tab pos="2171700" algn="l"/>
                <a:tab pos="2895600" algn="l"/>
                <a:tab pos="3619500" algn="l"/>
                <a:tab pos="4343400" algn="l"/>
                <a:tab pos="5067300" algn="l"/>
              </a:tabLst>
            </a:pPr>
            <a:r>
              <a:rPr lang="en-GB" sz="1400">
                <a:solidFill>
                  <a:srgbClr val="FFFFFF"/>
                </a:solidFill>
                <a:latin typeface="Consolas" pitchFamily="33" charset="0"/>
              </a:rPr>
              <a:t>0</a:t>
            </a:r>
            <a:r>
              <a:rPr lang="en-GB" sz="1400">
                <a:solidFill>
                  <a:srgbClr val="00FF00"/>
                </a:solidFill>
                <a:latin typeface="Consolas" pitchFamily="33" charset="0"/>
              </a:rPr>
              <a:t>  </a:t>
            </a:r>
            <a:r>
              <a:rPr lang="en-GB" sz="1400">
                <a:solidFill>
                  <a:srgbClr val="02FF02"/>
                </a:solidFill>
                <a:latin typeface="Consolas" pitchFamily="33" charset="0"/>
              </a:rPr>
              <a:t>x</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DOT4_e</a:t>
            </a:r>
            <a:r>
              <a:rPr lang="en-GB" sz="1400">
                <a:solidFill>
                  <a:srgbClr val="00FF00"/>
                </a:solidFill>
                <a:latin typeface="Consolas" pitchFamily="33" charset="0"/>
              </a:rPr>
              <a:t>      </a:t>
            </a:r>
            <a:r>
              <a:rPr lang="en-GB" sz="1400">
                <a:solidFill>
                  <a:srgbClr val="02FF02"/>
                </a:solidFill>
                <a:latin typeface="Consolas" pitchFamily="33" charset="0"/>
              </a:rPr>
              <a:t>____</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2FF02"/>
                </a:solidFill>
                <a:latin typeface="Consolas" pitchFamily="33" charset="0"/>
              </a:rPr>
              <a:t>x</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2FF02"/>
                </a:solidFill>
                <a:latin typeface="Consolas" pitchFamily="33" charset="0"/>
              </a:rPr>
              <a:t>x</a:t>
            </a:r>
          </a:p>
          <a:p>
            <a:pPr>
              <a:lnSpc>
                <a:spcPct val="100000"/>
              </a:lnSpc>
              <a:tabLst>
                <a:tab pos="723900" algn="l"/>
                <a:tab pos="1447800" algn="l"/>
                <a:tab pos="2171700" algn="l"/>
                <a:tab pos="2895600" algn="l"/>
                <a:tab pos="3619500" algn="l"/>
                <a:tab pos="4343400" algn="l"/>
                <a:tab pos="5067300" algn="l"/>
              </a:tabLst>
            </a:pPr>
            <a:r>
              <a:rPr lang="en-GB" sz="1400">
                <a:solidFill>
                  <a:srgbClr val="00FF00"/>
                </a:solidFill>
                <a:latin typeface="Consolas" pitchFamily="33" charset="0"/>
              </a:rPr>
              <a:t>   </a:t>
            </a:r>
            <a:r>
              <a:rPr lang="en-GB" sz="1400">
                <a:solidFill>
                  <a:srgbClr val="02FF02"/>
                </a:solidFill>
                <a:latin typeface="Consolas" pitchFamily="33" charset="0"/>
              </a:rPr>
              <a:t>y</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DOT4_e</a:t>
            </a:r>
            <a:r>
              <a:rPr lang="en-GB" sz="1400">
                <a:solidFill>
                  <a:srgbClr val="00FF00"/>
                </a:solidFill>
                <a:latin typeface="Consolas" pitchFamily="33" charset="0"/>
              </a:rPr>
              <a:t>      </a:t>
            </a:r>
            <a:r>
              <a:rPr lang="en-GB" sz="1400">
                <a:solidFill>
                  <a:srgbClr val="02FF02"/>
                </a:solidFill>
                <a:latin typeface="Consolas" pitchFamily="33" charset="0"/>
              </a:rPr>
              <a:t>R1</a:t>
            </a:r>
            <a:r>
              <a:rPr lang="en-GB" sz="1400">
                <a:solidFill>
                  <a:srgbClr val="FFFF00"/>
                </a:solidFill>
                <a:latin typeface="Consolas" pitchFamily="33" charset="0"/>
              </a:rPr>
              <a:t>.</a:t>
            </a:r>
            <a:r>
              <a:rPr lang="en-GB" sz="1400">
                <a:solidFill>
                  <a:srgbClr val="02FF02"/>
                </a:solidFill>
                <a:latin typeface="Consolas" pitchFamily="33" charset="0"/>
              </a:rPr>
              <a:t>y</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2FF02"/>
                </a:solidFill>
                <a:latin typeface="Consolas" pitchFamily="33" charset="0"/>
              </a:rPr>
              <a:t>y</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2FF02"/>
                </a:solidFill>
                <a:latin typeface="Consolas" pitchFamily="33" charset="0"/>
              </a:rPr>
              <a:t>y</a:t>
            </a:r>
          </a:p>
          <a:p>
            <a:pPr>
              <a:lnSpc>
                <a:spcPct val="100000"/>
              </a:lnSpc>
              <a:tabLst>
                <a:tab pos="723900" algn="l"/>
                <a:tab pos="1447800" algn="l"/>
                <a:tab pos="2171700" algn="l"/>
                <a:tab pos="2895600" algn="l"/>
                <a:tab pos="3619500" algn="l"/>
                <a:tab pos="4343400" algn="l"/>
                <a:tab pos="5067300" algn="l"/>
              </a:tabLst>
            </a:pPr>
            <a:r>
              <a:rPr lang="en-GB" sz="1400">
                <a:solidFill>
                  <a:srgbClr val="00FF00"/>
                </a:solidFill>
                <a:latin typeface="Consolas" pitchFamily="33" charset="0"/>
              </a:rPr>
              <a:t>   </a:t>
            </a:r>
            <a:r>
              <a:rPr lang="en-GB" sz="1400">
                <a:solidFill>
                  <a:srgbClr val="02FF02"/>
                </a:solidFill>
                <a:latin typeface="Consolas" pitchFamily="33" charset="0"/>
              </a:rPr>
              <a:t>z</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DOT4_e</a:t>
            </a:r>
            <a:r>
              <a:rPr lang="en-GB" sz="1400">
                <a:solidFill>
                  <a:srgbClr val="00FF00"/>
                </a:solidFill>
                <a:latin typeface="Consolas" pitchFamily="33" charset="0"/>
              </a:rPr>
              <a:t>      </a:t>
            </a:r>
            <a:r>
              <a:rPr lang="en-GB" sz="1400">
                <a:solidFill>
                  <a:srgbClr val="02FF02"/>
                </a:solidFill>
                <a:latin typeface="Consolas" pitchFamily="33" charset="0"/>
              </a:rPr>
              <a:t>____</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2FF02"/>
                </a:solidFill>
                <a:latin typeface="Consolas" pitchFamily="33" charset="0"/>
              </a:rPr>
              <a:t>z</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2FF02"/>
                </a:solidFill>
                <a:latin typeface="Consolas" pitchFamily="33" charset="0"/>
              </a:rPr>
              <a:t>z</a:t>
            </a:r>
          </a:p>
          <a:p>
            <a:pPr>
              <a:lnSpc>
                <a:spcPct val="100000"/>
              </a:lnSpc>
              <a:tabLst>
                <a:tab pos="723900" algn="l"/>
                <a:tab pos="1447800" algn="l"/>
                <a:tab pos="2171700" algn="l"/>
                <a:tab pos="2895600" algn="l"/>
                <a:tab pos="3619500" algn="l"/>
                <a:tab pos="4343400" algn="l"/>
                <a:tab pos="5067300" algn="l"/>
              </a:tabLst>
            </a:pPr>
            <a:r>
              <a:rPr lang="en-GB" sz="1400">
                <a:solidFill>
                  <a:srgbClr val="00FF00"/>
                </a:solidFill>
                <a:latin typeface="Consolas" pitchFamily="33" charset="0"/>
              </a:rPr>
              <a:t>   </a:t>
            </a:r>
            <a:r>
              <a:rPr lang="en-GB" sz="1400">
                <a:solidFill>
                  <a:srgbClr val="02FF02"/>
                </a:solidFill>
                <a:latin typeface="Consolas" pitchFamily="33" charset="0"/>
              </a:rPr>
              <a:t>w</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DOT4_e</a:t>
            </a:r>
            <a:r>
              <a:rPr lang="en-GB" sz="1400">
                <a:solidFill>
                  <a:srgbClr val="00FF00"/>
                </a:solidFill>
                <a:latin typeface="Consolas" pitchFamily="33" charset="0"/>
              </a:rPr>
              <a:t>      </a:t>
            </a:r>
            <a:r>
              <a:rPr lang="en-GB" sz="1400">
                <a:solidFill>
                  <a:srgbClr val="02FF02"/>
                </a:solidFill>
                <a:latin typeface="Consolas" pitchFamily="33" charset="0"/>
              </a:rPr>
              <a:t>____</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FFFF00"/>
                </a:solidFill>
                <a:latin typeface="Consolas" pitchFamily="33" charset="0"/>
              </a:rPr>
              <a:t>(</a:t>
            </a:r>
            <a:r>
              <a:rPr lang="en-GB" sz="1400">
                <a:solidFill>
                  <a:srgbClr val="FFFFFF"/>
                </a:solidFill>
                <a:latin typeface="Consolas" pitchFamily="33" charset="0"/>
              </a:rPr>
              <a:t>0x80000000</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FFFF00"/>
                </a:solidFill>
                <a:latin typeface="Consolas" pitchFamily="33" charset="0"/>
              </a:rPr>
              <a:t>-</a:t>
            </a:r>
            <a:r>
              <a:rPr lang="en-GB" sz="1400">
                <a:solidFill>
                  <a:srgbClr val="FFFFFF"/>
                </a:solidFill>
                <a:latin typeface="Consolas" pitchFamily="33" charset="0"/>
              </a:rPr>
              <a:t>0.0f</a:t>
            </a:r>
            <a:r>
              <a:rPr lang="en-GB" sz="1400">
                <a:solidFill>
                  <a:srgbClr val="FFFF00"/>
                </a:solidFill>
                <a:latin typeface="Consolas" pitchFamily="33" charset="0"/>
              </a:rPr>
              <a:t>).</a:t>
            </a:r>
            <a:r>
              <a:rPr lang="en-GB" sz="1400">
                <a:solidFill>
                  <a:srgbClr val="02FF02"/>
                </a:solidFill>
                <a:latin typeface="Consolas" pitchFamily="33" charset="0"/>
              </a:rPr>
              <a:t>x</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FFFFFF"/>
                </a:solidFill>
                <a:latin typeface="Consolas" pitchFamily="33" charset="0"/>
              </a:rPr>
              <a:t>0.0f</a:t>
            </a:r>
          </a:p>
          <a:p>
            <a:pPr>
              <a:lnSpc>
                <a:spcPct val="100000"/>
              </a:lnSpc>
              <a:tabLst>
                <a:tab pos="723900" algn="l"/>
                <a:tab pos="1447800" algn="l"/>
                <a:tab pos="2171700" algn="l"/>
                <a:tab pos="2895600" algn="l"/>
                <a:tab pos="3619500" algn="l"/>
                <a:tab pos="4343400" algn="l"/>
                <a:tab pos="5067300" algn="l"/>
              </a:tabLst>
            </a:pPr>
            <a:r>
              <a:rPr lang="en-GB" sz="1400">
                <a:solidFill>
                  <a:srgbClr val="FFFFFF"/>
                </a:solidFill>
                <a:latin typeface="Consolas" pitchFamily="33" charset="0"/>
              </a:rPr>
              <a:t>1</a:t>
            </a:r>
            <a:r>
              <a:rPr lang="en-GB" sz="1400">
                <a:solidFill>
                  <a:srgbClr val="00FF00"/>
                </a:solidFill>
                <a:latin typeface="Consolas" pitchFamily="33" charset="0"/>
              </a:rPr>
              <a:t>  </a:t>
            </a:r>
            <a:r>
              <a:rPr lang="en-GB" sz="1400">
                <a:solidFill>
                  <a:srgbClr val="02FF02"/>
                </a:solidFill>
                <a:latin typeface="Consolas" pitchFamily="33" charset="0"/>
              </a:rPr>
              <a:t>t</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SQRT_e</a:t>
            </a:r>
            <a:r>
              <a:rPr lang="en-GB" sz="1400">
                <a:solidFill>
                  <a:srgbClr val="00FF00"/>
                </a:solidFill>
                <a:latin typeface="Consolas" pitchFamily="33" charset="0"/>
              </a:rPr>
              <a:t>      </a:t>
            </a:r>
            <a:r>
              <a:rPr lang="en-GB" sz="1400">
                <a:solidFill>
                  <a:srgbClr val="02FF02"/>
                </a:solidFill>
                <a:latin typeface="Consolas" pitchFamily="33" charset="0"/>
              </a:rPr>
              <a:t>____</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PV0</a:t>
            </a:r>
            <a:r>
              <a:rPr lang="en-GB" sz="1400">
                <a:solidFill>
                  <a:srgbClr val="FFFF00"/>
                </a:solidFill>
                <a:latin typeface="Consolas" pitchFamily="33" charset="0"/>
              </a:rPr>
              <a:t>.</a:t>
            </a:r>
            <a:r>
              <a:rPr lang="en-GB" sz="1400">
                <a:solidFill>
                  <a:srgbClr val="02FF02"/>
                </a:solidFill>
                <a:latin typeface="Consolas" pitchFamily="33" charset="0"/>
              </a:rPr>
              <a:t>x</a:t>
            </a:r>
          </a:p>
          <a:p>
            <a:pPr>
              <a:lnSpc>
                <a:spcPct val="100000"/>
              </a:lnSpc>
              <a:tabLst>
                <a:tab pos="723900" algn="l"/>
                <a:tab pos="1447800" algn="l"/>
                <a:tab pos="2171700" algn="l"/>
                <a:tab pos="2895600" algn="l"/>
                <a:tab pos="3619500" algn="l"/>
                <a:tab pos="4343400" algn="l"/>
                <a:tab pos="5067300" algn="l"/>
              </a:tabLst>
            </a:pPr>
            <a:r>
              <a:rPr lang="en-GB" sz="1400">
                <a:solidFill>
                  <a:srgbClr val="FFFFFF"/>
                </a:solidFill>
                <a:latin typeface="Consolas" pitchFamily="33" charset="0"/>
              </a:rPr>
              <a:t>2</a:t>
            </a:r>
            <a:r>
              <a:rPr lang="en-GB" sz="1400">
                <a:solidFill>
                  <a:srgbClr val="00FF00"/>
                </a:solidFill>
                <a:latin typeface="Consolas" pitchFamily="33" charset="0"/>
              </a:rPr>
              <a:t>  </a:t>
            </a:r>
            <a:r>
              <a:rPr lang="en-GB" sz="1400">
                <a:solidFill>
                  <a:srgbClr val="02FF02"/>
                </a:solidFill>
                <a:latin typeface="Consolas" pitchFamily="33" charset="0"/>
              </a:rPr>
              <a:t>w</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SETGT_DX10</a:t>
            </a:r>
            <a:r>
              <a:rPr lang="en-GB" sz="1400">
                <a:solidFill>
                  <a:srgbClr val="00FF00"/>
                </a:solidFill>
                <a:latin typeface="Consolas" pitchFamily="33" charset="0"/>
              </a:rPr>
              <a:t>  </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2FF02"/>
                </a:solidFill>
                <a:latin typeface="Consolas" pitchFamily="33" charset="0"/>
              </a:rPr>
              <a:t>w</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PS1</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FFFFFF"/>
                </a:solidFill>
                <a:latin typeface="Consolas" pitchFamily="33" charset="0"/>
              </a:rPr>
              <a:t>1.0f</a:t>
            </a:r>
          </a:p>
          <a:p>
            <a:pPr>
              <a:lnSpc>
                <a:spcPct val="100000"/>
              </a:lnSpc>
              <a:tabLst>
                <a:tab pos="723900" algn="l"/>
                <a:tab pos="1447800" algn="l"/>
                <a:tab pos="2171700" algn="l"/>
                <a:tab pos="2895600" algn="l"/>
                <a:tab pos="3619500" algn="l"/>
                <a:tab pos="4343400" algn="l"/>
                <a:tab pos="5067300" algn="l"/>
              </a:tabLst>
            </a:pPr>
            <a:r>
              <a:rPr lang="en-GB" sz="1400">
                <a:solidFill>
                  <a:srgbClr val="00FF00"/>
                </a:solidFill>
                <a:latin typeface="Consolas" pitchFamily="33" charset="0"/>
              </a:rPr>
              <a:t>   </a:t>
            </a:r>
            <a:r>
              <a:rPr lang="en-GB" sz="1400">
                <a:solidFill>
                  <a:srgbClr val="02FF02"/>
                </a:solidFill>
                <a:latin typeface="Consolas" pitchFamily="33" charset="0"/>
              </a:rPr>
              <a:t>t</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RSQ_e</a:t>
            </a:r>
            <a:r>
              <a:rPr lang="en-GB" sz="1400">
                <a:solidFill>
                  <a:srgbClr val="00FF00"/>
                </a:solidFill>
                <a:latin typeface="Consolas" pitchFamily="33" charset="0"/>
              </a:rPr>
              <a:t>       </a:t>
            </a:r>
            <a:r>
              <a:rPr lang="en-GB" sz="1400">
                <a:solidFill>
                  <a:srgbClr val="02FF02"/>
                </a:solidFill>
                <a:latin typeface="Consolas" pitchFamily="33" charset="0"/>
              </a:rPr>
              <a:t>____</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R1</a:t>
            </a:r>
            <a:r>
              <a:rPr lang="en-GB" sz="1400">
                <a:solidFill>
                  <a:srgbClr val="FFFF00"/>
                </a:solidFill>
                <a:latin typeface="Consolas" pitchFamily="33" charset="0"/>
              </a:rPr>
              <a:t>.</a:t>
            </a:r>
            <a:r>
              <a:rPr lang="en-GB" sz="1400">
                <a:solidFill>
                  <a:srgbClr val="02FF02"/>
                </a:solidFill>
                <a:latin typeface="Consolas" pitchFamily="33" charset="0"/>
              </a:rPr>
              <a:t>y</a:t>
            </a:r>
          </a:p>
          <a:p>
            <a:pPr>
              <a:lnSpc>
                <a:spcPct val="100000"/>
              </a:lnSpc>
              <a:tabLst>
                <a:tab pos="723900" algn="l"/>
                <a:tab pos="1447800" algn="l"/>
                <a:tab pos="2171700" algn="l"/>
                <a:tab pos="2895600" algn="l"/>
                <a:tab pos="3619500" algn="l"/>
                <a:tab pos="4343400" algn="l"/>
                <a:tab pos="5067300" algn="l"/>
              </a:tabLst>
            </a:pPr>
            <a:r>
              <a:rPr lang="en-GB" sz="1400">
                <a:solidFill>
                  <a:srgbClr val="FFFFFF"/>
                </a:solidFill>
                <a:latin typeface="Consolas" pitchFamily="33" charset="0"/>
              </a:rPr>
              <a:t>3</a:t>
            </a:r>
            <a:r>
              <a:rPr lang="en-GB" sz="1400">
                <a:solidFill>
                  <a:srgbClr val="00FF00"/>
                </a:solidFill>
                <a:latin typeface="Consolas" pitchFamily="33" charset="0"/>
              </a:rPr>
              <a:t>  </a:t>
            </a:r>
            <a:r>
              <a:rPr lang="en-GB" sz="1400">
                <a:solidFill>
                  <a:srgbClr val="02FF02"/>
                </a:solidFill>
                <a:latin typeface="Consolas" pitchFamily="33" charset="0"/>
              </a:rPr>
              <a:t>x</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MUL_e</a:t>
            </a:r>
            <a:r>
              <a:rPr lang="en-GB" sz="1400">
                <a:solidFill>
                  <a:srgbClr val="00FF00"/>
                </a:solidFill>
                <a:latin typeface="Consolas" pitchFamily="33" charset="0"/>
              </a:rPr>
              <a:t>       </a:t>
            </a:r>
            <a:r>
              <a:rPr lang="en-GB" sz="1400">
                <a:solidFill>
                  <a:srgbClr val="02FF02"/>
                </a:solidFill>
                <a:latin typeface="Consolas" pitchFamily="33" charset="0"/>
              </a:rPr>
              <a:t>____</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2FF02"/>
                </a:solidFill>
                <a:latin typeface="Consolas" pitchFamily="33" charset="0"/>
              </a:rPr>
              <a:t>z</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PS2</a:t>
            </a:r>
          </a:p>
          <a:p>
            <a:pPr>
              <a:lnSpc>
                <a:spcPct val="100000"/>
              </a:lnSpc>
              <a:tabLst>
                <a:tab pos="723900" algn="l"/>
                <a:tab pos="1447800" algn="l"/>
                <a:tab pos="2171700" algn="l"/>
                <a:tab pos="2895600" algn="l"/>
                <a:tab pos="3619500" algn="l"/>
                <a:tab pos="4343400" algn="l"/>
                <a:tab pos="5067300" algn="l"/>
              </a:tabLst>
            </a:pPr>
            <a:r>
              <a:rPr lang="en-GB" sz="1400">
                <a:solidFill>
                  <a:srgbClr val="00FF00"/>
                </a:solidFill>
                <a:latin typeface="Consolas" pitchFamily="33" charset="0"/>
              </a:rPr>
              <a:t>   </a:t>
            </a:r>
            <a:r>
              <a:rPr lang="en-GB" sz="1400">
                <a:solidFill>
                  <a:srgbClr val="02FF02"/>
                </a:solidFill>
                <a:latin typeface="Consolas" pitchFamily="33" charset="0"/>
              </a:rPr>
              <a:t>y</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MUL_e</a:t>
            </a:r>
            <a:r>
              <a:rPr lang="en-GB" sz="1400">
                <a:solidFill>
                  <a:srgbClr val="00FF00"/>
                </a:solidFill>
                <a:latin typeface="Consolas" pitchFamily="33" charset="0"/>
              </a:rPr>
              <a:t>       </a:t>
            </a:r>
            <a:r>
              <a:rPr lang="en-GB" sz="1400">
                <a:solidFill>
                  <a:srgbClr val="02FF02"/>
                </a:solidFill>
                <a:latin typeface="Consolas" pitchFamily="33" charset="0"/>
              </a:rPr>
              <a:t>____</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2FF02"/>
                </a:solidFill>
                <a:latin typeface="Consolas" pitchFamily="33" charset="0"/>
              </a:rPr>
              <a:t>y</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PS2</a:t>
            </a:r>
          </a:p>
          <a:p>
            <a:pPr>
              <a:lnSpc>
                <a:spcPct val="100000"/>
              </a:lnSpc>
              <a:tabLst>
                <a:tab pos="723900" algn="l"/>
                <a:tab pos="1447800" algn="l"/>
                <a:tab pos="2171700" algn="l"/>
                <a:tab pos="2895600" algn="l"/>
                <a:tab pos="3619500" algn="l"/>
                <a:tab pos="4343400" algn="l"/>
                <a:tab pos="5067300" algn="l"/>
              </a:tabLst>
            </a:pPr>
            <a:r>
              <a:rPr lang="en-GB" sz="1400">
                <a:solidFill>
                  <a:srgbClr val="00FF00"/>
                </a:solidFill>
                <a:latin typeface="Consolas" pitchFamily="33" charset="0"/>
              </a:rPr>
              <a:t>   </a:t>
            </a:r>
            <a:r>
              <a:rPr lang="en-GB" sz="1400">
                <a:solidFill>
                  <a:srgbClr val="02FF02"/>
                </a:solidFill>
                <a:latin typeface="Consolas" pitchFamily="33" charset="0"/>
              </a:rPr>
              <a:t>z</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MUL_e</a:t>
            </a:r>
            <a:r>
              <a:rPr lang="en-GB" sz="1400">
                <a:solidFill>
                  <a:srgbClr val="00FF00"/>
                </a:solidFill>
                <a:latin typeface="Consolas" pitchFamily="33" charset="0"/>
              </a:rPr>
              <a:t>       </a:t>
            </a:r>
            <a:r>
              <a:rPr lang="en-GB" sz="1400">
                <a:solidFill>
                  <a:srgbClr val="02FF02"/>
                </a:solidFill>
                <a:latin typeface="Consolas" pitchFamily="33" charset="0"/>
              </a:rPr>
              <a:t>____</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2FF02"/>
                </a:solidFill>
                <a:latin typeface="Consolas" pitchFamily="33" charset="0"/>
              </a:rPr>
              <a:t>x</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PS2</a:t>
            </a:r>
          </a:p>
          <a:p>
            <a:pPr>
              <a:lnSpc>
                <a:spcPct val="100000"/>
              </a:lnSpc>
              <a:tabLst>
                <a:tab pos="723900" algn="l"/>
                <a:tab pos="1447800" algn="l"/>
                <a:tab pos="2171700" algn="l"/>
                <a:tab pos="2895600" algn="l"/>
                <a:tab pos="3619500" algn="l"/>
                <a:tab pos="4343400" algn="l"/>
                <a:tab pos="5067300" algn="l"/>
              </a:tabLst>
            </a:pPr>
            <a:r>
              <a:rPr lang="en-GB" sz="1400">
                <a:solidFill>
                  <a:srgbClr val="FFFFFF"/>
                </a:solidFill>
                <a:latin typeface="Consolas" pitchFamily="33" charset="0"/>
              </a:rPr>
              <a:t>4</a:t>
            </a:r>
            <a:r>
              <a:rPr lang="en-GB" sz="1400">
                <a:solidFill>
                  <a:srgbClr val="00FF00"/>
                </a:solidFill>
                <a:latin typeface="Consolas" pitchFamily="33" charset="0"/>
              </a:rPr>
              <a:t>  </a:t>
            </a:r>
            <a:r>
              <a:rPr lang="en-GB" sz="1400">
                <a:solidFill>
                  <a:srgbClr val="02FF02"/>
                </a:solidFill>
                <a:latin typeface="Consolas" pitchFamily="33" charset="0"/>
              </a:rPr>
              <a:t>x</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CNDE_INT</a:t>
            </a:r>
            <a:r>
              <a:rPr lang="en-GB" sz="1400">
                <a:solidFill>
                  <a:srgbClr val="00FF00"/>
                </a:solidFill>
                <a:latin typeface="Consolas" pitchFamily="33" charset="0"/>
              </a:rPr>
              <a:t>    </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2FF02"/>
                </a:solidFill>
                <a:latin typeface="Consolas" pitchFamily="33" charset="0"/>
              </a:rPr>
              <a:t>x</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2FF02"/>
                </a:solidFill>
                <a:latin typeface="Consolas" pitchFamily="33" charset="0"/>
              </a:rPr>
              <a:t>w</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2FF02"/>
                </a:solidFill>
                <a:latin typeface="Consolas" pitchFamily="33" charset="0"/>
              </a:rPr>
              <a:t>x</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PV3</a:t>
            </a:r>
            <a:r>
              <a:rPr lang="en-GB" sz="1400">
                <a:solidFill>
                  <a:srgbClr val="FFFF00"/>
                </a:solidFill>
                <a:latin typeface="Consolas" pitchFamily="33" charset="0"/>
              </a:rPr>
              <a:t>.</a:t>
            </a:r>
            <a:r>
              <a:rPr lang="en-GB" sz="1400">
                <a:solidFill>
                  <a:srgbClr val="02FF02"/>
                </a:solidFill>
                <a:latin typeface="Consolas" pitchFamily="33" charset="0"/>
              </a:rPr>
              <a:t>z</a:t>
            </a:r>
          </a:p>
          <a:p>
            <a:pPr>
              <a:lnSpc>
                <a:spcPct val="100000"/>
              </a:lnSpc>
              <a:tabLst>
                <a:tab pos="723900" algn="l"/>
                <a:tab pos="1447800" algn="l"/>
                <a:tab pos="2171700" algn="l"/>
                <a:tab pos="2895600" algn="l"/>
                <a:tab pos="3619500" algn="l"/>
                <a:tab pos="4343400" algn="l"/>
                <a:tab pos="5067300" algn="l"/>
              </a:tabLst>
            </a:pPr>
            <a:r>
              <a:rPr lang="en-GB" sz="1400">
                <a:solidFill>
                  <a:srgbClr val="00FF00"/>
                </a:solidFill>
                <a:latin typeface="Consolas" pitchFamily="33" charset="0"/>
              </a:rPr>
              <a:t>   </a:t>
            </a:r>
            <a:r>
              <a:rPr lang="en-GB" sz="1400">
                <a:solidFill>
                  <a:srgbClr val="02FF02"/>
                </a:solidFill>
                <a:latin typeface="Consolas" pitchFamily="33" charset="0"/>
              </a:rPr>
              <a:t>y</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CNDE_INT</a:t>
            </a:r>
            <a:r>
              <a:rPr lang="en-GB" sz="1400">
                <a:solidFill>
                  <a:srgbClr val="00FF00"/>
                </a:solidFill>
                <a:latin typeface="Consolas" pitchFamily="33" charset="0"/>
              </a:rPr>
              <a:t>    </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2FF02"/>
                </a:solidFill>
                <a:latin typeface="Consolas" pitchFamily="33" charset="0"/>
              </a:rPr>
              <a:t>y</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2FF02"/>
                </a:solidFill>
                <a:latin typeface="Consolas" pitchFamily="33" charset="0"/>
              </a:rPr>
              <a:t>w</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2FF02"/>
                </a:solidFill>
                <a:latin typeface="Consolas" pitchFamily="33" charset="0"/>
              </a:rPr>
              <a:t>y</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PV3</a:t>
            </a:r>
            <a:r>
              <a:rPr lang="en-GB" sz="1400">
                <a:solidFill>
                  <a:srgbClr val="FFFF00"/>
                </a:solidFill>
                <a:latin typeface="Consolas" pitchFamily="33" charset="0"/>
              </a:rPr>
              <a:t>.</a:t>
            </a:r>
            <a:r>
              <a:rPr lang="en-GB" sz="1400">
                <a:solidFill>
                  <a:srgbClr val="02FF02"/>
                </a:solidFill>
                <a:latin typeface="Consolas" pitchFamily="33" charset="0"/>
              </a:rPr>
              <a:t>y</a:t>
            </a:r>
          </a:p>
          <a:p>
            <a:pPr>
              <a:lnSpc>
                <a:spcPct val="100000"/>
              </a:lnSpc>
              <a:tabLst>
                <a:tab pos="723900" algn="l"/>
                <a:tab pos="1447800" algn="l"/>
                <a:tab pos="2171700" algn="l"/>
                <a:tab pos="2895600" algn="l"/>
                <a:tab pos="3619500" algn="l"/>
                <a:tab pos="4343400" algn="l"/>
                <a:tab pos="5067300" algn="l"/>
              </a:tabLst>
            </a:pPr>
            <a:r>
              <a:rPr lang="en-GB" sz="1400">
                <a:solidFill>
                  <a:srgbClr val="00FF00"/>
                </a:solidFill>
                <a:latin typeface="Consolas" pitchFamily="33" charset="0"/>
              </a:rPr>
              <a:t>   </a:t>
            </a:r>
            <a:r>
              <a:rPr lang="en-GB" sz="1400">
                <a:solidFill>
                  <a:srgbClr val="02FF02"/>
                </a:solidFill>
                <a:latin typeface="Consolas" pitchFamily="33" charset="0"/>
              </a:rPr>
              <a:t>z</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CNDE_INT</a:t>
            </a:r>
            <a:r>
              <a:rPr lang="en-GB" sz="1400">
                <a:solidFill>
                  <a:srgbClr val="00FF00"/>
                </a:solidFill>
                <a:latin typeface="Consolas" pitchFamily="33" charset="0"/>
              </a:rPr>
              <a:t>    </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2FF02"/>
                </a:solidFill>
                <a:latin typeface="Consolas" pitchFamily="33" charset="0"/>
              </a:rPr>
              <a:t>z</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2FF02"/>
                </a:solidFill>
                <a:latin typeface="Consolas" pitchFamily="33" charset="0"/>
              </a:rPr>
              <a:t>w</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2FF02"/>
                </a:solidFill>
                <a:latin typeface="Consolas" pitchFamily="33" charset="0"/>
              </a:rPr>
              <a:t>z</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PV3</a:t>
            </a:r>
            <a:r>
              <a:rPr lang="en-GB" sz="1400">
                <a:solidFill>
                  <a:srgbClr val="FFFF00"/>
                </a:solidFill>
                <a:latin typeface="Consolas" pitchFamily="33" charset="0"/>
              </a:rPr>
              <a:t>.</a:t>
            </a:r>
            <a:r>
              <a:rPr lang="en-GB" sz="1400">
                <a:solidFill>
                  <a:srgbClr val="02FF02"/>
                </a:solidFill>
                <a:latin typeface="Consolas" pitchFamily="33" charset="0"/>
              </a:rPr>
              <a:t>x</a:t>
            </a:r>
          </a:p>
          <a:p>
            <a:pPr>
              <a:lnSpc>
                <a:spcPct val="100000"/>
              </a:lnSpc>
              <a:tabLst>
                <a:tab pos="723900" algn="l"/>
                <a:tab pos="1447800" algn="l"/>
                <a:tab pos="2171700" algn="l"/>
                <a:tab pos="2895600" algn="l"/>
                <a:tab pos="3619500" algn="l"/>
                <a:tab pos="4343400" algn="l"/>
                <a:tab pos="5067300" algn="l"/>
              </a:tabLst>
            </a:pPr>
            <a:endParaRPr lang="en-GB" sz="1400">
              <a:solidFill>
                <a:srgbClr val="00FF00"/>
              </a:solidFill>
              <a:latin typeface="Consolas" pitchFamily="33" charset="0"/>
            </a:endParaRPr>
          </a:p>
        </p:txBody>
      </p:sp>
      <p:sp>
        <p:nvSpPr>
          <p:cNvPr id="38916" name="Text Box 4"/>
          <p:cNvSpPr txBox="1">
            <a:spLocks noChangeArrowheads="1"/>
          </p:cNvSpPr>
          <p:nvPr/>
        </p:nvSpPr>
        <p:spPr bwMode="auto">
          <a:xfrm>
            <a:off x="630238" y="3276600"/>
            <a:ext cx="4679950" cy="1439863"/>
          </a:xfrm>
          <a:prstGeom prst="rect">
            <a:avLst/>
          </a:prstGeom>
          <a:solidFill>
            <a:srgbClr val="000000"/>
          </a:solidFill>
          <a:ln w="9360" cap="flat">
            <a:solidFill>
              <a:srgbClr val="999999"/>
            </a:solidFill>
            <a:round/>
            <a:headEnd/>
            <a:tailEnd/>
          </a:ln>
          <a:effectLst/>
        </p:spPr>
        <p:txBody>
          <a:bodyPr lIns="90000" tIns="56520" rIns="90000" bIns="45000"/>
          <a:lstStyle/>
          <a:p>
            <a:pPr>
              <a:lnSpc>
                <a:spcPct val="100000"/>
              </a:lnSpc>
              <a:tabLst>
                <a:tab pos="723900" algn="l"/>
                <a:tab pos="1447800" algn="l"/>
                <a:tab pos="2171700" algn="l"/>
                <a:tab pos="2895600" algn="l"/>
                <a:tab pos="3619500" algn="l"/>
                <a:tab pos="4343400" algn="l"/>
              </a:tabLst>
            </a:pPr>
            <a:r>
              <a:rPr lang="en-GB" sz="1400">
                <a:solidFill>
                  <a:srgbClr val="00FFFF"/>
                </a:solidFill>
                <a:latin typeface="Consolas" pitchFamily="33" charset="0"/>
              </a:rPr>
              <a:t>float3</a:t>
            </a:r>
            <a:r>
              <a:rPr lang="en-GB" sz="1400">
                <a:solidFill>
                  <a:srgbClr val="00FF00"/>
                </a:solidFill>
                <a:latin typeface="Consolas" pitchFamily="33" charset="0"/>
              </a:rPr>
              <a:t> </a:t>
            </a:r>
            <a:r>
              <a:rPr lang="en-GB" sz="1400">
                <a:solidFill>
                  <a:srgbClr val="02FF02"/>
                </a:solidFill>
                <a:latin typeface="Consolas" pitchFamily="33" charset="0"/>
              </a:rPr>
              <a:t>main</a:t>
            </a:r>
            <a:r>
              <a:rPr lang="en-GB" sz="1400">
                <a:solidFill>
                  <a:srgbClr val="FFFF00"/>
                </a:solidFill>
                <a:latin typeface="Consolas" pitchFamily="33" charset="0"/>
              </a:rPr>
              <a:t>(</a:t>
            </a:r>
            <a:r>
              <a:rPr lang="en-GB" sz="1400">
                <a:solidFill>
                  <a:srgbClr val="00FFFF"/>
                </a:solidFill>
                <a:latin typeface="Consolas" pitchFamily="33" charset="0"/>
              </a:rPr>
              <a:t>float3</a:t>
            </a:r>
            <a:r>
              <a:rPr lang="en-GB" sz="1400">
                <a:solidFill>
                  <a:srgbClr val="00FF00"/>
                </a:solidFill>
                <a:latin typeface="Consolas" pitchFamily="33" charset="0"/>
              </a:rPr>
              <a:t> </a:t>
            </a:r>
            <a:r>
              <a:rPr lang="en-GB" sz="1400">
                <a:solidFill>
                  <a:srgbClr val="02FF02"/>
                </a:solidFill>
                <a:latin typeface="Consolas" pitchFamily="33" charset="0"/>
              </a:rPr>
              <a:t>v</a:t>
            </a:r>
            <a:r>
              <a:rPr lang="en-GB" sz="1400">
                <a:solidFill>
                  <a:srgbClr val="00FF00"/>
                </a:solidFill>
                <a:latin typeface="Consolas" pitchFamily="33" charset="0"/>
              </a:rPr>
              <a:t> </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TEXCOORD0</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SV_Target</a:t>
            </a:r>
          </a:p>
          <a:p>
            <a:pPr>
              <a:lnSpc>
                <a:spcPct val="100000"/>
              </a:lnSpc>
              <a:tabLst>
                <a:tab pos="723900" algn="l"/>
                <a:tab pos="1447800" algn="l"/>
                <a:tab pos="2171700" algn="l"/>
                <a:tab pos="2895600" algn="l"/>
                <a:tab pos="3619500" algn="l"/>
                <a:tab pos="4343400" algn="l"/>
              </a:tabLst>
            </a:pPr>
            <a:r>
              <a:rPr lang="en-GB" sz="1400">
                <a:solidFill>
                  <a:srgbClr val="FFFF00"/>
                </a:solidFill>
                <a:latin typeface="Consolas" pitchFamily="33" charset="0"/>
              </a:rPr>
              <a:t>{</a:t>
            </a:r>
          </a:p>
          <a:p>
            <a:pPr>
              <a:lnSpc>
                <a:spcPct val="100000"/>
              </a:lnSpc>
              <a:tabLst>
                <a:tab pos="723900" algn="l"/>
                <a:tab pos="1447800" algn="l"/>
                <a:tab pos="2171700" algn="l"/>
                <a:tab pos="2895600" algn="l"/>
                <a:tab pos="3619500" algn="l"/>
                <a:tab pos="4343400" algn="l"/>
              </a:tabLst>
            </a:pPr>
            <a:r>
              <a:rPr lang="en-GB" sz="1400">
                <a:solidFill>
                  <a:srgbClr val="00FF00"/>
                </a:solidFill>
                <a:latin typeface="Consolas" pitchFamily="33" charset="0"/>
              </a:rPr>
              <a:t>    </a:t>
            </a:r>
            <a:r>
              <a:rPr lang="en-GB" sz="1400">
                <a:solidFill>
                  <a:srgbClr val="00FFFF"/>
                </a:solidFill>
                <a:latin typeface="Consolas" pitchFamily="33" charset="0"/>
              </a:rPr>
              <a:t>if</a:t>
            </a:r>
            <a:r>
              <a:rPr lang="en-GB" sz="1400">
                <a:solidFill>
                  <a:srgbClr val="00FF00"/>
                </a:solidFill>
                <a:latin typeface="Consolas" pitchFamily="33" charset="0"/>
              </a:rPr>
              <a:t> </a:t>
            </a:r>
            <a:r>
              <a:rPr lang="en-GB" sz="1400">
                <a:solidFill>
                  <a:srgbClr val="FFFF00"/>
                </a:solidFill>
                <a:latin typeface="Consolas" pitchFamily="33" charset="0"/>
              </a:rPr>
              <a:t>(</a:t>
            </a:r>
            <a:r>
              <a:rPr lang="en-GB" sz="1400">
                <a:solidFill>
                  <a:srgbClr val="02FF02"/>
                </a:solidFill>
                <a:latin typeface="Consolas" pitchFamily="33" charset="0"/>
              </a:rPr>
              <a:t>length</a:t>
            </a:r>
            <a:r>
              <a:rPr lang="en-GB" sz="1400">
                <a:solidFill>
                  <a:srgbClr val="FFFF00"/>
                </a:solidFill>
                <a:latin typeface="Consolas" pitchFamily="33" charset="0"/>
              </a:rPr>
              <a:t>(</a:t>
            </a:r>
            <a:r>
              <a:rPr lang="en-GB" sz="1400">
                <a:solidFill>
                  <a:srgbClr val="02FF02"/>
                </a:solidFill>
                <a:latin typeface="Consolas" pitchFamily="33" charset="0"/>
              </a:rPr>
              <a:t>v</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FFFF00"/>
                </a:solidFill>
                <a:latin typeface="Consolas" pitchFamily="33" charset="0"/>
              </a:rPr>
              <a:t>&gt;</a:t>
            </a:r>
            <a:r>
              <a:rPr lang="en-GB" sz="1400">
                <a:solidFill>
                  <a:srgbClr val="00FF00"/>
                </a:solidFill>
                <a:latin typeface="Consolas" pitchFamily="33" charset="0"/>
              </a:rPr>
              <a:t> </a:t>
            </a:r>
            <a:r>
              <a:rPr lang="en-GB" sz="1400">
                <a:solidFill>
                  <a:srgbClr val="FFFFFF"/>
                </a:solidFill>
                <a:latin typeface="Consolas" pitchFamily="33" charset="0"/>
              </a:rPr>
              <a:t>1.0f</a:t>
            </a:r>
            <a:r>
              <a:rPr lang="en-GB" sz="1400">
                <a:solidFill>
                  <a:srgbClr val="FFFF00"/>
                </a:solidFill>
                <a:latin typeface="Consolas" pitchFamily="33" charset="0"/>
              </a:rPr>
              <a:t>)</a:t>
            </a:r>
          </a:p>
          <a:p>
            <a:pPr>
              <a:lnSpc>
                <a:spcPct val="100000"/>
              </a:lnSpc>
              <a:tabLst>
                <a:tab pos="723900" algn="l"/>
                <a:tab pos="1447800" algn="l"/>
                <a:tab pos="2171700" algn="l"/>
                <a:tab pos="2895600" algn="l"/>
                <a:tab pos="3619500" algn="l"/>
                <a:tab pos="4343400" algn="l"/>
              </a:tabLst>
            </a:pPr>
            <a:r>
              <a:rPr lang="en-GB" sz="1400">
                <a:solidFill>
                  <a:srgbClr val="00FF00"/>
                </a:solidFill>
                <a:latin typeface="Consolas" pitchFamily="33" charset="0"/>
              </a:rPr>
              <a:t>        </a:t>
            </a:r>
            <a:r>
              <a:rPr lang="en-GB" sz="1400">
                <a:solidFill>
                  <a:srgbClr val="02FF02"/>
                </a:solidFill>
                <a:latin typeface="Consolas" pitchFamily="33" charset="0"/>
              </a:rPr>
              <a:t>v</a:t>
            </a:r>
            <a:r>
              <a:rPr lang="en-GB" sz="1400">
                <a:solidFill>
                  <a:srgbClr val="00FF00"/>
                </a:solidFill>
                <a:latin typeface="Consolas" pitchFamily="33" charset="0"/>
              </a:rPr>
              <a:t> </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normalize</a:t>
            </a:r>
            <a:r>
              <a:rPr lang="en-GB" sz="1400">
                <a:solidFill>
                  <a:srgbClr val="FFFF00"/>
                </a:solidFill>
                <a:latin typeface="Consolas" pitchFamily="33" charset="0"/>
              </a:rPr>
              <a:t>(</a:t>
            </a:r>
            <a:r>
              <a:rPr lang="en-GB" sz="1400">
                <a:solidFill>
                  <a:srgbClr val="02FF02"/>
                </a:solidFill>
                <a:latin typeface="Consolas" pitchFamily="33" charset="0"/>
              </a:rPr>
              <a:t>v</a:t>
            </a:r>
            <a:r>
              <a:rPr lang="en-GB" sz="1400">
                <a:solidFill>
                  <a:srgbClr val="FFFF00"/>
                </a:solidFill>
                <a:latin typeface="Consolas" pitchFamily="33" charset="0"/>
              </a:rPr>
              <a:t>);</a:t>
            </a:r>
          </a:p>
          <a:p>
            <a:pPr>
              <a:lnSpc>
                <a:spcPct val="100000"/>
              </a:lnSpc>
              <a:tabLst>
                <a:tab pos="723900" algn="l"/>
                <a:tab pos="1447800" algn="l"/>
                <a:tab pos="2171700" algn="l"/>
                <a:tab pos="2895600" algn="l"/>
                <a:tab pos="3619500" algn="l"/>
                <a:tab pos="4343400" algn="l"/>
              </a:tabLst>
            </a:pPr>
            <a:r>
              <a:rPr lang="en-GB" sz="1400">
                <a:solidFill>
                  <a:srgbClr val="00FF00"/>
                </a:solidFill>
                <a:latin typeface="Consolas" pitchFamily="33" charset="0"/>
              </a:rPr>
              <a:t>    </a:t>
            </a:r>
            <a:r>
              <a:rPr lang="en-GB" sz="1400">
                <a:solidFill>
                  <a:srgbClr val="00FFFF"/>
                </a:solidFill>
                <a:latin typeface="Consolas" pitchFamily="33" charset="0"/>
              </a:rPr>
              <a:t>return</a:t>
            </a:r>
            <a:r>
              <a:rPr lang="en-GB" sz="1400">
                <a:solidFill>
                  <a:srgbClr val="00FF00"/>
                </a:solidFill>
                <a:latin typeface="Consolas" pitchFamily="33" charset="0"/>
              </a:rPr>
              <a:t> </a:t>
            </a:r>
            <a:r>
              <a:rPr lang="en-GB" sz="1400">
                <a:solidFill>
                  <a:srgbClr val="02FF02"/>
                </a:solidFill>
                <a:latin typeface="Consolas" pitchFamily="33" charset="0"/>
              </a:rPr>
              <a:t>v</a:t>
            </a:r>
            <a:r>
              <a:rPr lang="en-GB" sz="1400">
                <a:solidFill>
                  <a:srgbClr val="FFFF00"/>
                </a:solidFill>
                <a:latin typeface="Consolas" pitchFamily="33" charset="0"/>
              </a:rPr>
              <a:t>;</a:t>
            </a:r>
          </a:p>
          <a:p>
            <a:pPr>
              <a:lnSpc>
                <a:spcPct val="100000"/>
              </a:lnSpc>
              <a:tabLst>
                <a:tab pos="723900" algn="l"/>
                <a:tab pos="1447800" algn="l"/>
                <a:tab pos="2171700" algn="l"/>
                <a:tab pos="2895600" algn="l"/>
                <a:tab pos="3619500" algn="l"/>
                <a:tab pos="4343400" algn="l"/>
              </a:tabLst>
            </a:pPr>
            <a:r>
              <a:rPr lang="en-GB" sz="1400">
                <a:solidFill>
                  <a:srgbClr val="FFFF00"/>
                </a:solidFill>
                <a:latin typeface="Consolas" pitchFamily="33" charset="0"/>
              </a:rPr>
              <a:t>}</a:t>
            </a:r>
          </a:p>
        </p:txBody>
      </p:sp>
      <p:sp>
        <p:nvSpPr>
          <p:cNvPr id="38917" name="Text Box 5"/>
          <p:cNvSpPr txBox="1">
            <a:spLocks noChangeArrowheads="1"/>
          </p:cNvSpPr>
          <p:nvPr/>
        </p:nvSpPr>
        <p:spPr bwMode="auto">
          <a:xfrm>
            <a:off x="630238" y="4805363"/>
            <a:ext cx="4679950" cy="1439862"/>
          </a:xfrm>
          <a:prstGeom prst="rect">
            <a:avLst/>
          </a:prstGeom>
          <a:solidFill>
            <a:srgbClr val="000000"/>
          </a:solidFill>
          <a:ln w="9360" cap="flat">
            <a:solidFill>
              <a:srgbClr val="999999"/>
            </a:solidFill>
            <a:round/>
            <a:headEnd/>
            <a:tailEnd/>
          </a:ln>
          <a:effectLst/>
        </p:spPr>
        <p:txBody>
          <a:bodyPr lIns="90000" tIns="56520" rIns="90000" bIns="45000"/>
          <a:lstStyle/>
          <a:p>
            <a:pPr>
              <a:lnSpc>
                <a:spcPct val="100000"/>
              </a:lnSpc>
              <a:tabLst>
                <a:tab pos="723900" algn="l"/>
                <a:tab pos="1447800" algn="l"/>
                <a:tab pos="2171700" algn="l"/>
                <a:tab pos="2895600" algn="l"/>
                <a:tab pos="3619500" algn="l"/>
                <a:tab pos="4343400" algn="l"/>
              </a:tabLst>
            </a:pPr>
            <a:r>
              <a:rPr lang="en-GB" sz="1400">
                <a:solidFill>
                  <a:srgbClr val="02FF02"/>
                </a:solidFill>
                <a:latin typeface="Consolas" pitchFamily="33" charset="0"/>
              </a:rPr>
              <a:t>dp3</a:t>
            </a:r>
            <a:r>
              <a:rPr lang="en-GB" sz="1400">
                <a:solidFill>
                  <a:srgbClr val="00FF00"/>
                </a:solidFill>
                <a:latin typeface="Consolas" pitchFamily="33" charset="0"/>
              </a:rPr>
              <a:t>  </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2FF02"/>
                </a:solidFill>
                <a:latin typeface="Consolas" pitchFamily="33" charset="0"/>
              </a:rPr>
              <a:t>x</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v0</a:t>
            </a:r>
            <a:r>
              <a:rPr lang="en-GB" sz="1400">
                <a:solidFill>
                  <a:srgbClr val="FFFF00"/>
                </a:solidFill>
                <a:latin typeface="Consolas" pitchFamily="33" charset="0"/>
              </a:rPr>
              <a:t>.</a:t>
            </a:r>
            <a:r>
              <a:rPr lang="en-GB" sz="1400">
                <a:solidFill>
                  <a:srgbClr val="02FF02"/>
                </a:solidFill>
                <a:latin typeface="Consolas" pitchFamily="33" charset="0"/>
              </a:rPr>
              <a:t>xyzx</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v0</a:t>
            </a:r>
            <a:r>
              <a:rPr lang="en-GB" sz="1400">
                <a:solidFill>
                  <a:srgbClr val="FFFF00"/>
                </a:solidFill>
                <a:latin typeface="Consolas" pitchFamily="33" charset="0"/>
              </a:rPr>
              <a:t>.</a:t>
            </a:r>
            <a:r>
              <a:rPr lang="en-GB" sz="1400">
                <a:solidFill>
                  <a:srgbClr val="02FF02"/>
                </a:solidFill>
                <a:latin typeface="Consolas" pitchFamily="33" charset="0"/>
              </a:rPr>
              <a:t>xyzx</a:t>
            </a:r>
          </a:p>
          <a:p>
            <a:pPr>
              <a:lnSpc>
                <a:spcPct val="100000"/>
              </a:lnSpc>
              <a:tabLst>
                <a:tab pos="723900" algn="l"/>
                <a:tab pos="1447800" algn="l"/>
                <a:tab pos="2171700" algn="l"/>
                <a:tab pos="2895600" algn="l"/>
                <a:tab pos="3619500" algn="l"/>
                <a:tab pos="4343400" algn="l"/>
              </a:tabLst>
            </a:pPr>
            <a:r>
              <a:rPr lang="en-GB" sz="1400">
                <a:solidFill>
                  <a:srgbClr val="02FF02"/>
                </a:solidFill>
                <a:latin typeface="Consolas" pitchFamily="33" charset="0"/>
              </a:rPr>
              <a:t>sqrt</a:t>
            </a:r>
            <a:r>
              <a:rPr lang="en-GB" sz="1400">
                <a:solidFill>
                  <a:srgbClr val="00FF00"/>
                </a:solidFill>
                <a:latin typeface="Consolas" pitchFamily="33" charset="0"/>
              </a:rPr>
              <a:t> </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2FF02"/>
                </a:solidFill>
                <a:latin typeface="Consolas" pitchFamily="33" charset="0"/>
              </a:rPr>
              <a:t>y</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2FF02"/>
                </a:solidFill>
                <a:latin typeface="Consolas" pitchFamily="33" charset="0"/>
              </a:rPr>
              <a:t>x</a:t>
            </a:r>
          </a:p>
          <a:p>
            <a:pPr>
              <a:lnSpc>
                <a:spcPct val="100000"/>
              </a:lnSpc>
              <a:tabLst>
                <a:tab pos="723900" algn="l"/>
                <a:tab pos="1447800" algn="l"/>
                <a:tab pos="2171700" algn="l"/>
                <a:tab pos="2895600" algn="l"/>
                <a:tab pos="3619500" algn="l"/>
                <a:tab pos="4343400" algn="l"/>
              </a:tabLst>
            </a:pPr>
            <a:r>
              <a:rPr lang="en-GB" sz="1400">
                <a:solidFill>
                  <a:srgbClr val="02FF02"/>
                </a:solidFill>
                <a:latin typeface="Consolas" pitchFamily="33" charset="0"/>
              </a:rPr>
              <a:t>rsq</a:t>
            </a:r>
            <a:r>
              <a:rPr lang="en-GB" sz="1400">
                <a:solidFill>
                  <a:srgbClr val="00FF00"/>
                </a:solidFill>
                <a:latin typeface="Consolas" pitchFamily="33" charset="0"/>
              </a:rPr>
              <a:t>  </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2FF02"/>
                </a:solidFill>
                <a:latin typeface="Consolas" pitchFamily="33" charset="0"/>
              </a:rPr>
              <a:t>x</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2FF02"/>
                </a:solidFill>
                <a:latin typeface="Consolas" pitchFamily="33" charset="0"/>
              </a:rPr>
              <a:t>x</a:t>
            </a:r>
          </a:p>
          <a:p>
            <a:pPr>
              <a:lnSpc>
                <a:spcPct val="100000"/>
              </a:lnSpc>
              <a:tabLst>
                <a:tab pos="723900" algn="l"/>
                <a:tab pos="1447800" algn="l"/>
                <a:tab pos="2171700" algn="l"/>
                <a:tab pos="2895600" algn="l"/>
                <a:tab pos="3619500" algn="l"/>
                <a:tab pos="4343400" algn="l"/>
              </a:tabLst>
            </a:pPr>
            <a:r>
              <a:rPr lang="en-GB" sz="1400">
                <a:solidFill>
                  <a:srgbClr val="02FF02"/>
                </a:solidFill>
                <a:latin typeface="Consolas" pitchFamily="33" charset="0"/>
              </a:rPr>
              <a:t>mul</a:t>
            </a:r>
            <a:r>
              <a:rPr lang="en-GB" sz="1400">
                <a:solidFill>
                  <a:srgbClr val="00FF00"/>
                </a:solidFill>
                <a:latin typeface="Consolas" pitchFamily="33" charset="0"/>
              </a:rPr>
              <a:t>  </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2FF02"/>
                </a:solidFill>
                <a:latin typeface="Consolas" pitchFamily="33" charset="0"/>
              </a:rPr>
              <a:t>xzw</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2FF02"/>
                </a:solidFill>
                <a:latin typeface="Consolas" pitchFamily="33" charset="0"/>
              </a:rPr>
              <a:t>xxxx</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v0</a:t>
            </a:r>
            <a:r>
              <a:rPr lang="en-GB" sz="1400">
                <a:solidFill>
                  <a:srgbClr val="FFFF00"/>
                </a:solidFill>
                <a:latin typeface="Consolas" pitchFamily="33" charset="0"/>
              </a:rPr>
              <a:t>.</a:t>
            </a:r>
            <a:r>
              <a:rPr lang="en-GB" sz="1400">
                <a:solidFill>
                  <a:srgbClr val="02FF02"/>
                </a:solidFill>
                <a:latin typeface="Consolas" pitchFamily="33" charset="0"/>
              </a:rPr>
              <a:t>xxyz</a:t>
            </a:r>
          </a:p>
          <a:p>
            <a:pPr>
              <a:lnSpc>
                <a:spcPct val="100000"/>
              </a:lnSpc>
              <a:tabLst>
                <a:tab pos="723900" algn="l"/>
                <a:tab pos="1447800" algn="l"/>
                <a:tab pos="2171700" algn="l"/>
                <a:tab pos="2895600" algn="l"/>
                <a:tab pos="3619500" algn="l"/>
                <a:tab pos="4343400" algn="l"/>
              </a:tabLst>
            </a:pPr>
            <a:r>
              <a:rPr lang="en-GB" sz="1400">
                <a:solidFill>
                  <a:srgbClr val="02FF02"/>
                </a:solidFill>
                <a:latin typeface="Consolas" pitchFamily="33" charset="0"/>
              </a:rPr>
              <a:t>lt</a:t>
            </a:r>
            <a:r>
              <a:rPr lang="en-GB" sz="1400">
                <a:solidFill>
                  <a:srgbClr val="00FF00"/>
                </a:solidFill>
                <a:latin typeface="Consolas" pitchFamily="33" charset="0"/>
              </a:rPr>
              <a:t>   </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2FF02"/>
                </a:solidFill>
                <a:latin typeface="Consolas" pitchFamily="33" charset="0"/>
              </a:rPr>
              <a:t>y</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l</a:t>
            </a:r>
            <a:r>
              <a:rPr lang="en-GB" sz="1400">
                <a:solidFill>
                  <a:srgbClr val="FFFF00"/>
                </a:solidFill>
                <a:latin typeface="Consolas" pitchFamily="33" charset="0"/>
              </a:rPr>
              <a:t>(</a:t>
            </a:r>
            <a:r>
              <a:rPr lang="en-GB" sz="1400">
                <a:solidFill>
                  <a:srgbClr val="FFFFFF"/>
                </a:solidFill>
                <a:latin typeface="Consolas" pitchFamily="33" charset="0"/>
              </a:rPr>
              <a:t>1.000000</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2FF02"/>
                </a:solidFill>
                <a:latin typeface="Consolas" pitchFamily="33" charset="0"/>
              </a:rPr>
              <a:t>y</a:t>
            </a:r>
          </a:p>
          <a:p>
            <a:pPr>
              <a:lnSpc>
                <a:spcPct val="100000"/>
              </a:lnSpc>
              <a:tabLst>
                <a:tab pos="723900" algn="l"/>
                <a:tab pos="1447800" algn="l"/>
                <a:tab pos="2171700" algn="l"/>
                <a:tab pos="2895600" algn="l"/>
                <a:tab pos="3619500" algn="l"/>
                <a:tab pos="4343400" algn="l"/>
              </a:tabLst>
            </a:pPr>
            <a:r>
              <a:rPr lang="en-GB" sz="1400">
                <a:solidFill>
                  <a:srgbClr val="02FF02"/>
                </a:solidFill>
                <a:latin typeface="Consolas" pitchFamily="33" charset="0"/>
              </a:rPr>
              <a:t>movc</a:t>
            </a:r>
            <a:r>
              <a:rPr lang="en-GB" sz="1400">
                <a:solidFill>
                  <a:srgbClr val="00FF00"/>
                </a:solidFill>
                <a:latin typeface="Consolas" pitchFamily="33" charset="0"/>
              </a:rPr>
              <a:t> </a:t>
            </a:r>
            <a:r>
              <a:rPr lang="en-GB" sz="1400">
                <a:solidFill>
                  <a:srgbClr val="02FF02"/>
                </a:solidFill>
                <a:latin typeface="Consolas" pitchFamily="33" charset="0"/>
              </a:rPr>
              <a:t>o0</a:t>
            </a:r>
            <a:r>
              <a:rPr lang="en-GB" sz="1400">
                <a:solidFill>
                  <a:srgbClr val="FFFF00"/>
                </a:solidFill>
                <a:latin typeface="Consolas" pitchFamily="33" charset="0"/>
              </a:rPr>
              <a:t>.</a:t>
            </a:r>
            <a:r>
              <a:rPr lang="en-GB" sz="1400">
                <a:solidFill>
                  <a:srgbClr val="02FF02"/>
                </a:solidFill>
                <a:latin typeface="Consolas" pitchFamily="33" charset="0"/>
              </a:rPr>
              <a:t>xyz</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2FF02"/>
                </a:solidFill>
                <a:latin typeface="Consolas" pitchFamily="33" charset="0"/>
              </a:rPr>
              <a:t>yyyy</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2FF02"/>
                </a:solidFill>
                <a:latin typeface="Consolas" pitchFamily="33" charset="0"/>
              </a:rPr>
              <a:t>xzwx</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v0</a:t>
            </a:r>
            <a:r>
              <a:rPr lang="en-GB" sz="1400">
                <a:solidFill>
                  <a:srgbClr val="FFFF00"/>
                </a:solidFill>
                <a:latin typeface="Consolas" pitchFamily="33" charset="0"/>
              </a:rPr>
              <a:t>.</a:t>
            </a:r>
            <a:r>
              <a:rPr lang="en-GB" sz="1400">
                <a:solidFill>
                  <a:srgbClr val="02FF02"/>
                </a:solidFill>
                <a:latin typeface="Consolas" pitchFamily="33" charset="0"/>
              </a:rPr>
              <a:t>xyzx</a:t>
            </a:r>
          </a:p>
        </p:txBody>
      </p:sp>
      <p:sp>
        <p:nvSpPr>
          <p:cNvPr id="38918" name="Oval 6"/>
          <p:cNvSpPr>
            <a:spLocks noChangeArrowheads="1"/>
          </p:cNvSpPr>
          <p:nvPr/>
        </p:nvSpPr>
        <p:spPr bwMode="auto">
          <a:xfrm>
            <a:off x="360363" y="5040313"/>
            <a:ext cx="2070100" cy="539750"/>
          </a:xfrm>
          <a:prstGeom prst="ellipse">
            <a:avLst/>
          </a:prstGeom>
          <a:noFill/>
          <a:ln w="36000" cap="flat">
            <a:solidFill>
              <a:srgbClr val="FF0000"/>
            </a:solidFill>
            <a:round/>
            <a:headEnd/>
            <a:tailEnd/>
          </a:ln>
          <a:effectLst/>
        </p:spPr>
        <p:txBody>
          <a:bodyPr wrap="none" anchor="ctr"/>
          <a:lstStyle/>
          <a:p>
            <a:endParaRPr lang="en-US"/>
          </a:p>
        </p:txBody>
      </p:sp>
      <p:sp>
        <p:nvSpPr>
          <p:cNvPr id="38919" name="Oval 7"/>
          <p:cNvSpPr>
            <a:spLocks noChangeArrowheads="1"/>
          </p:cNvSpPr>
          <p:nvPr/>
        </p:nvSpPr>
        <p:spPr bwMode="auto">
          <a:xfrm>
            <a:off x="5129213" y="4589463"/>
            <a:ext cx="3509962" cy="269875"/>
          </a:xfrm>
          <a:prstGeom prst="ellipse">
            <a:avLst/>
          </a:prstGeom>
          <a:noFill/>
          <a:ln w="36000" cap="flat">
            <a:solidFill>
              <a:srgbClr val="FF0000"/>
            </a:solidFill>
            <a:round/>
            <a:headEnd/>
            <a:tailEnd/>
          </a:ln>
          <a:effectLst/>
        </p:spPr>
        <p:txBody>
          <a:bodyPr wrap="none" anchor="ctr"/>
          <a:lstStyle/>
          <a:p>
            <a:endParaRPr lang="en-US"/>
          </a:p>
        </p:txBody>
      </p:sp>
      <p:sp>
        <p:nvSpPr>
          <p:cNvPr id="38920" name="Oval 8"/>
          <p:cNvSpPr>
            <a:spLocks noChangeArrowheads="1"/>
          </p:cNvSpPr>
          <p:nvPr/>
        </p:nvSpPr>
        <p:spPr bwMode="auto">
          <a:xfrm>
            <a:off x="5129213" y="4176713"/>
            <a:ext cx="3509962" cy="269875"/>
          </a:xfrm>
          <a:prstGeom prst="ellipse">
            <a:avLst/>
          </a:prstGeom>
          <a:noFill/>
          <a:ln w="36000" cap="flat">
            <a:solidFill>
              <a:srgbClr val="FF0000"/>
            </a:solidFill>
            <a:round/>
            <a:headEnd/>
            <a:tailEnd/>
          </a:ln>
          <a:effectLst/>
        </p:spPr>
        <p:txBody>
          <a:bodyPr wrap="none" anchor="ctr"/>
          <a:lstStyle/>
          <a:p>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1"/>
          <p:cNvSpPr>
            <a:spLocks noGrp="1" noChangeArrowheads="1"/>
          </p:cNvSpPr>
          <p:nvPr>
            <p:ph type="title"/>
          </p:nvPr>
        </p:nvSpPr>
        <p:spPr>
          <a:xfrm>
            <a:off x="576263" y="617538"/>
            <a:ext cx="10367962" cy="641350"/>
          </a:xfrm>
          <a:ln/>
        </p:spPr>
        <p:txBody>
          <a:bodyPr tIns="33516"/>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Hidden common sub-expressions</a:t>
            </a:r>
          </a:p>
        </p:txBody>
      </p:sp>
      <p:sp>
        <p:nvSpPr>
          <p:cNvPr id="39938" name="Rectangle 2"/>
          <p:cNvSpPr>
            <a:spLocks noGrp="1" noChangeArrowheads="1"/>
          </p:cNvSpPr>
          <p:nvPr>
            <p:ph type="body" idx="1"/>
          </p:nvPr>
        </p:nvSpPr>
        <p:spPr>
          <a:xfrm>
            <a:off x="539750" y="1206500"/>
            <a:ext cx="10367963" cy="5040313"/>
          </a:xfrm>
          <a:ln/>
        </p:spPr>
        <p:txBody>
          <a:bodyPr/>
          <a:lstStyle/>
          <a:p>
            <a:pPr marL="431800" indent="-32385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Optimize: Clamping vector to unit length</a:t>
            </a:r>
          </a:p>
        </p:txBody>
      </p:sp>
      <p:sp>
        <p:nvSpPr>
          <p:cNvPr id="39939" name="Text Box 3"/>
          <p:cNvSpPr txBox="1">
            <a:spLocks noChangeArrowheads="1"/>
          </p:cNvSpPr>
          <p:nvPr/>
        </p:nvSpPr>
        <p:spPr bwMode="auto">
          <a:xfrm>
            <a:off x="1619250" y="1746250"/>
            <a:ext cx="3149600" cy="809625"/>
          </a:xfrm>
          <a:prstGeom prst="rect">
            <a:avLst/>
          </a:prstGeom>
          <a:solidFill>
            <a:srgbClr val="000000"/>
          </a:solidFill>
          <a:ln w="9360" cap="flat">
            <a:solidFill>
              <a:srgbClr val="999999"/>
            </a:solidFill>
            <a:round/>
            <a:headEnd/>
            <a:tailEnd/>
          </a:ln>
          <a:effectLst/>
        </p:spPr>
        <p:txBody>
          <a:bodyPr lIns="90000" tIns="56520" rIns="90000" bIns="45000"/>
          <a:lstStyle/>
          <a:p>
            <a:pPr>
              <a:lnSpc>
                <a:spcPct val="100000"/>
              </a:lnSpc>
              <a:tabLst>
                <a:tab pos="723900" algn="l"/>
                <a:tab pos="1447800" algn="l"/>
                <a:tab pos="2171700" algn="l"/>
                <a:tab pos="2895600" algn="l"/>
              </a:tabLst>
            </a:pPr>
            <a:r>
              <a:rPr lang="en-GB" sz="1400">
                <a:solidFill>
                  <a:srgbClr val="00FFFF"/>
                </a:solidFill>
                <a:latin typeface="Consolas" pitchFamily="33" charset="0"/>
              </a:rPr>
              <a:t>if</a:t>
            </a:r>
            <a:r>
              <a:rPr lang="en-GB" sz="1400">
                <a:solidFill>
                  <a:srgbClr val="00FF00"/>
                </a:solidFill>
                <a:latin typeface="Consolas" pitchFamily="33" charset="0"/>
              </a:rPr>
              <a:t> </a:t>
            </a:r>
            <a:r>
              <a:rPr lang="en-GB" sz="1400">
                <a:solidFill>
                  <a:srgbClr val="FFFF00"/>
                </a:solidFill>
                <a:latin typeface="Consolas" pitchFamily="33" charset="0"/>
              </a:rPr>
              <a:t>(</a:t>
            </a:r>
            <a:r>
              <a:rPr lang="en-GB" sz="1400">
                <a:solidFill>
                  <a:srgbClr val="02FF02"/>
                </a:solidFill>
                <a:latin typeface="Consolas" pitchFamily="33" charset="0"/>
              </a:rPr>
              <a:t>length</a:t>
            </a:r>
            <a:r>
              <a:rPr lang="en-GB" sz="1400">
                <a:solidFill>
                  <a:srgbClr val="FFFF00"/>
                </a:solidFill>
                <a:latin typeface="Consolas" pitchFamily="33" charset="0"/>
              </a:rPr>
              <a:t>(</a:t>
            </a:r>
            <a:r>
              <a:rPr lang="en-GB" sz="1400">
                <a:solidFill>
                  <a:srgbClr val="02FF02"/>
                </a:solidFill>
                <a:latin typeface="Consolas" pitchFamily="33" charset="0"/>
              </a:rPr>
              <a:t>v</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FFFF00"/>
                </a:solidFill>
                <a:latin typeface="Consolas" pitchFamily="33" charset="0"/>
              </a:rPr>
              <a:t>&gt;</a:t>
            </a:r>
            <a:r>
              <a:rPr lang="en-GB" sz="1400">
                <a:solidFill>
                  <a:srgbClr val="00FF00"/>
                </a:solidFill>
                <a:latin typeface="Consolas" pitchFamily="33" charset="0"/>
              </a:rPr>
              <a:t> </a:t>
            </a:r>
            <a:r>
              <a:rPr lang="en-GB" sz="1400">
                <a:solidFill>
                  <a:srgbClr val="FFFFFF"/>
                </a:solidFill>
                <a:latin typeface="Consolas" pitchFamily="33" charset="0"/>
              </a:rPr>
              <a:t>1.0f</a:t>
            </a:r>
            <a:r>
              <a:rPr lang="en-GB" sz="1400">
                <a:solidFill>
                  <a:srgbClr val="FFFF00"/>
                </a:solidFill>
                <a:latin typeface="Consolas" pitchFamily="33" charset="0"/>
              </a:rPr>
              <a:t>)</a:t>
            </a:r>
          </a:p>
          <a:p>
            <a:pPr>
              <a:lnSpc>
                <a:spcPct val="100000"/>
              </a:lnSpc>
              <a:tabLst>
                <a:tab pos="723900" algn="l"/>
                <a:tab pos="1447800" algn="l"/>
                <a:tab pos="2171700" algn="l"/>
                <a:tab pos="2895600" algn="l"/>
              </a:tabLst>
            </a:pPr>
            <a:r>
              <a:rPr lang="en-GB" sz="1400">
                <a:solidFill>
                  <a:srgbClr val="00FF00"/>
                </a:solidFill>
                <a:latin typeface="Consolas" pitchFamily="33" charset="0"/>
              </a:rPr>
              <a:t>    </a:t>
            </a:r>
            <a:r>
              <a:rPr lang="en-GB" sz="1400">
                <a:solidFill>
                  <a:srgbClr val="02FF02"/>
                </a:solidFill>
                <a:latin typeface="Consolas" pitchFamily="33" charset="0"/>
              </a:rPr>
              <a:t>v</a:t>
            </a:r>
            <a:r>
              <a:rPr lang="en-GB" sz="1400">
                <a:solidFill>
                  <a:srgbClr val="00FF00"/>
                </a:solidFill>
                <a:latin typeface="Consolas" pitchFamily="33" charset="0"/>
              </a:rPr>
              <a:t> </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normalize</a:t>
            </a:r>
            <a:r>
              <a:rPr lang="en-GB" sz="1400">
                <a:solidFill>
                  <a:srgbClr val="FFFF00"/>
                </a:solidFill>
                <a:latin typeface="Consolas" pitchFamily="33" charset="0"/>
              </a:rPr>
              <a:t>(</a:t>
            </a:r>
            <a:r>
              <a:rPr lang="en-GB" sz="1400">
                <a:solidFill>
                  <a:srgbClr val="02FF02"/>
                </a:solidFill>
                <a:latin typeface="Consolas" pitchFamily="33" charset="0"/>
              </a:rPr>
              <a:t>v</a:t>
            </a:r>
            <a:r>
              <a:rPr lang="en-GB" sz="1400">
                <a:solidFill>
                  <a:srgbClr val="FFFF00"/>
                </a:solidFill>
                <a:latin typeface="Consolas" pitchFamily="33" charset="0"/>
              </a:rPr>
              <a:t>);</a:t>
            </a:r>
          </a:p>
          <a:p>
            <a:pPr>
              <a:lnSpc>
                <a:spcPct val="100000"/>
              </a:lnSpc>
              <a:tabLst>
                <a:tab pos="723900" algn="l"/>
                <a:tab pos="1447800" algn="l"/>
                <a:tab pos="2171700" algn="l"/>
                <a:tab pos="2895600" algn="l"/>
              </a:tabLst>
            </a:pPr>
            <a:r>
              <a:rPr lang="en-GB" sz="1400">
                <a:solidFill>
                  <a:srgbClr val="00FFFF"/>
                </a:solidFill>
                <a:latin typeface="Consolas" pitchFamily="33" charset="0"/>
              </a:rPr>
              <a:t>return</a:t>
            </a:r>
            <a:r>
              <a:rPr lang="en-GB" sz="1400">
                <a:solidFill>
                  <a:srgbClr val="00FF00"/>
                </a:solidFill>
                <a:latin typeface="Consolas" pitchFamily="33" charset="0"/>
              </a:rPr>
              <a:t> </a:t>
            </a:r>
            <a:r>
              <a:rPr lang="en-GB" sz="1400">
                <a:solidFill>
                  <a:srgbClr val="02FF02"/>
                </a:solidFill>
                <a:latin typeface="Consolas" pitchFamily="33" charset="0"/>
              </a:rPr>
              <a:t>v</a:t>
            </a:r>
            <a:r>
              <a:rPr lang="en-GB" sz="1400">
                <a:solidFill>
                  <a:srgbClr val="FFFF00"/>
                </a:solidFill>
                <a:latin typeface="Consolas" pitchFamily="33" charset="0"/>
              </a:rPr>
              <a:t>;</a:t>
            </a:r>
          </a:p>
        </p:txBody>
      </p:sp>
      <p:sp>
        <p:nvSpPr>
          <p:cNvPr id="39940" name="Text Box 4"/>
          <p:cNvSpPr txBox="1">
            <a:spLocks noChangeArrowheads="1"/>
          </p:cNvSpPr>
          <p:nvPr/>
        </p:nvSpPr>
        <p:spPr bwMode="auto">
          <a:xfrm>
            <a:off x="1619250" y="3186113"/>
            <a:ext cx="3149600" cy="809625"/>
          </a:xfrm>
          <a:prstGeom prst="rect">
            <a:avLst/>
          </a:prstGeom>
          <a:solidFill>
            <a:srgbClr val="000000"/>
          </a:solidFill>
          <a:ln w="9360" cap="flat">
            <a:solidFill>
              <a:srgbClr val="999999"/>
            </a:solidFill>
            <a:round/>
            <a:headEnd/>
            <a:tailEnd/>
          </a:ln>
          <a:effectLst/>
        </p:spPr>
        <p:txBody>
          <a:bodyPr lIns="90000" tIns="56520" rIns="90000" bIns="45000"/>
          <a:lstStyle/>
          <a:p>
            <a:pPr>
              <a:lnSpc>
                <a:spcPct val="100000"/>
              </a:lnSpc>
              <a:tabLst>
                <a:tab pos="723900" algn="l"/>
                <a:tab pos="1447800" algn="l"/>
                <a:tab pos="2171700" algn="l"/>
                <a:tab pos="2895600" algn="l"/>
              </a:tabLst>
            </a:pPr>
            <a:r>
              <a:rPr lang="en-GB" sz="1400">
                <a:solidFill>
                  <a:srgbClr val="00FFFF"/>
                </a:solidFill>
                <a:latin typeface="Consolas" pitchFamily="33" charset="0"/>
              </a:rPr>
              <a:t>if</a:t>
            </a:r>
            <a:r>
              <a:rPr lang="en-GB" sz="1400">
                <a:solidFill>
                  <a:srgbClr val="00FF00"/>
                </a:solidFill>
                <a:latin typeface="Consolas" pitchFamily="33" charset="0"/>
              </a:rPr>
              <a:t> </a:t>
            </a:r>
            <a:r>
              <a:rPr lang="en-GB" sz="1400">
                <a:solidFill>
                  <a:srgbClr val="FFFF00"/>
                </a:solidFill>
                <a:latin typeface="Consolas" pitchFamily="33" charset="0"/>
              </a:rPr>
              <a:t>(</a:t>
            </a:r>
            <a:r>
              <a:rPr lang="en-GB" sz="1400">
                <a:solidFill>
                  <a:srgbClr val="02FF02"/>
                </a:solidFill>
                <a:latin typeface="Consolas" pitchFamily="33" charset="0"/>
              </a:rPr>
              <a:t>sqrt</a:t>
            </a:r>
            <a:r>
              <a:rPr lang="en-GB" sz="1400">
                <a:solidFill>
                  <a:srgbClr val="FFFF00"/>
                </a:solidFill>
                <a:latin typeface="Consolas" pitchFamily="33" charset="0"/>
              </a:rPr>
              <a:t>(</a:t>
            </a:r>
            <a:r>
              <a:rPr lang="en-GB" sz="1400">
                <a:solidFill>
                  <a:srgbClr val="02FF02"/>
                </a:solidFill>
                <a:latin typeface="Consolas" pitchFamily="33" charset="0"/>
              </a:rPr>
              <a:t>dot</a:t>
            </a:r>
            <a:r>
              <a:rPr lang="en-GB" sz="1400">
                <a:solidFill>
                  <a:srgbClr val="FFFF00"/>
                </a:solidFill>
                <a:latin typeface="Consolas" pitchFamily="33" charset="0"/>
              </a:rPr>
              <a:t>(</a:t>
            </a:r>
            <a:r>
              <a:rPr lang="en-GB" sz="1400">
                <a:solidFill>
                  <a:srgbClr val="02FF02"/>
                </a:solidFill>
                <a:latin typeface="Consolas" pitchFamily="33" charset="0"/>
              </a:rPr>
              <a:t>v</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v</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FFFF00"/>
                </a:solidFill>
                <a:latin typeface="Consolas" pitchFamily="33" charset="0"/>
              </a:rPr>
              <a:t>&gt;</a:t>
            </a:r>
            <a:r>
              <a:rPr lang="en-GB" sz="1400">
                <a:solidFill>
                  <a:srgbClr val="00FF00"/>
                </a:solidFill>
                <a:latin typeface="Consolas" pitchFamily="33" charset="0"/>
              </a:rPr>
              <a:t> </a:t>
            </a:r>
            <a:r>
              <a:rPr lang="en-GB" sz="1400">
                <a:solidFill>
                  <a:srgbClr val="FFFFFF"/>
                </a:solidFill>
                <a:latin typeface="Consolas" pitchFamily="33" charset="0"/>
              </a:rPr>
              <a:t>1.0f</a:t>
            </a:r>
            <a:r>
              <a:rPr lang="en-GB" sz="1400">
                <a:solidFill>
                  <a:srgbClr val="FFFF00"/>
                </a:solidFill>
                <a:latin typeface="Consolas" pitchFamily="33" charset="0"/>
              </a:rPr>
              <a:t>)</a:t>
            </a:r>
          </a:p>
          <a:p>
            <a:pPr>
              <a:lnSpc>
                <a:spcPct val="100000"/>
              </a:lnSpc>
              <a:tabLst>
                <a:tab pos="723900" algn="l"/>
                <a:tab pos="1447800" algn="l"/>
                <a:tab pos="2171700" algn="l"/>
                <a:tab pos="2895600" algn="l"/>
              </a:tabLst>
            </a:pPr>
            <a:r>
              <a:rPr lang="en-GB" sz="1400">
                <a:solidFill>
                  <a:srgbClr val="00FF00"/>
                </a:solidFill>
                <a:latin typeface="Consolas" pitchFamily="33" charset="0"/>
              </a:rPr>
              <a:t>    </a:t>
            </a:r>
            <a:r>
              <a:rPr lang="en-GB" sz="1400">
                <a:solidFill>
                  <a:srgbClr val="02FF02"/>
                </a:solidFill>
                <a:latin typeface="Consolas" pitchFamily="33" charset="0"/>
              </a:rPr>
              <a:t>v</a:t>
            </a:r>
            <a:r>
              <a:rPr lang="en-GB" sz="1400">
                <a:solidFill>
                  <a:srgbClr val="00FF00"/>
                </a:solidFill>
                <a:latin typeface="Consolas" pitchFamily="33" charset="0"/>
              </a:rPr>
              <a:t> </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rsqrt</a:t>
            </a:r>
            <a:r>
              <a:rPr lang="en-GB" sz="1400">
                <a:solidFill>
                  <a:srgbClr val="FFFF00"/>
                </a:solidFill>
                <a:latin typeface="Consolas" pitchFamily="33" charset="0"/>
              </a:rPr>
              <a:t>(</a:t>
            </a:r>
            <a:r>
              <a:rPr lang="en-GB" sz="1400">
                <a:solidFill>
                  <a:srgbClr val="02FF02"/>
                </a:solidFill>
                <a:latin typeface="Consolas" pitchFamily="33" charset="0"/>
              </a:rPr>
              <a:t>dot</a:t>
            </a:r>
            <a:r>
              <a:rPr lang="en-GB" sz="1400">
                <a:solidFill>
                  <a:srgbClr val="FFFF00"/>
                </a:solidFill>
                <a:latin typeface="Consolas" pitchFamily="33" charset="0"/>
              </a:rPr>
              <a:t>(</a:t>
            </a:r>
            <a:r>
              <a:rPr lang="en-GB" sz="1400">
                <a:solidFill>
                  <a:srgbClr val="02FF02"/>
                </a:solidFill>
                <a:latin typeface="Consolas" pitchFamily="33" charset="0"/>
              </a:rPr>
              <a:t>v</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v</a:t>
            </a:r>
            <a:r>
              <a:rPr lang="en-GB" sz="1400">
                <a:solidFill>
                  <a:srgbClr val="FFFF00"/>
                </a:solidFill>
                <a:latin typeface="Consolas" pitchFamily="33" charset="0"/>
              </a:rPr>
              <a:t>));</a:t>
            </a:r>
          </a:p>
          <a:p>
            <a:pPr>
              <a:lnSpc>
                <a:spcPct val="100000"/>
              </a:lnSpc>
              <a:tabLst>
                <a:tab pos="723900" algn="l"/>
                <a:tab pos="1447800" algn="l"/>
                <a:tab pos="2171700" algn="l"/>
                <a:tab pos="2895600" algn="l"/>
              </a:tabLst>
            </a:pPr>
            <a:r>
              <a:rPr lang="en-GB" sz="1400">
                <a:solidFill>
                  <a:srgbClr val="00FFFF"/>
                </a:solidFill>
                <a:latin typeface="Consolas" pitchFamily="33" charset="0"/>
              </a:rPr>
              <a:t>return</a:t>
            </a:r>
            <a:r>
              <a:rPr lang="en-GB" sz="1400">
                <a:solidFill>
                  <a:srgbClr val="00FF00"/>
                </a:solidFill>
                <a:latin typeface="Consolas" pitchFamily="33" charset="0"/>
              </a:rPr>
              <a:t> </a:t>
            </a:r>
            <a:r>
              <a:rPr lang="en-GB" sz="1400">
                <a:solidFill>
                  <a:srgbClr val="02FF02"/>
                </a:solidFill>
                <a:latin typeface="Consolas" pitchFamily="33" charset="0"/>
              </a:rPr>
              <a:t>v</a:t>
            </a:r>
            <a:r>
              <a:rPr lang="en-GB" sz="1400">
                <a:solidFill>
                  <a:srgbClr val="FFFF00"/>
                </a:solidFill>
                <a:latin typeface="Consolas" pitchFamily="33" charset="0"/>
              </a:rPr>
              <a:t>;</a:t>
            </a:r>
          </a:p>
          <a:p>
            <a:pPr>
              <a:lnSpc>
                <a:spcPct val="100000"/>
              </a:lnSpc>
              <a:tabLst>
                <a:tab pos="723900" algn="l"/>
                <a:tab pos="1447800" algn="l"/>
                <a:tab pos="2171700" algn="l"/>
                <a:tab pos="2895600" algn="l"/>
              </a:tabLst>
            </a:pPr>
            <a:endParaRPr lang="en-GB" sz="1400">
              <a:solidFill>
                <a:srgbClr val="FFFF00"/>
              </a:solidFill>
              <a:latin typeface="Consolas" pitchFamily="33" charset="0"/>
            </a:endParaRPr>
          </a:p>
        </p:txBody>
      </p:sp>
      <p:sp>
        <p:nvSpPr>
          <p:cNvPr id="39941" name="Text Box 5"/>
          <p:cNvSpPr txBox="1">
            <a:spLocks noChangeArrowheads="1"/>
          </p:cNvSpPr>
          <p:nvPr/>
        </p:nvSpPr>
        <p:spPr bwMode="auto">
          <a:xfrm>
            <a:off x="1619250" y="4625975"/>
            <a:ext cx="3149600" cy="809625"/>
          </a:xfrm>
          <a:prstGeom prst="rect">
            <a:avLst/>
          </a:prstGeom>
          <a:solidFill>
            <a:srgbClr val="000000"/>
          </a:solidFill>
          <a:ln w="9360" cap="flat">
            <a:solidFill>
              <a:srgbClr val="999999"/>
            </a:solidFill>
            <a:round/>
            <a:headEnd/>
            <a:tailEnd/>
          </a:ln>
          <a:effectLst/>
        </p:spPr>
        <p:txBody>
          <a:bodyPr lIns="90000" tIns="56520" rIns="90000" bIns="45000"/>
          <a:lstStyle/>
          <a:p>
            <a:pPr>
              <a:lnSpc>
                <a:spcPct val="100000"/>
              </a:lnSpc>
              <a:tabLst>
                <a:tab pos="723900" algn="l"/>
                <a:tab pos="1447800" algn="l"/>
                <a:tab pos="2171700" algn="l"/>
                <a:tab pos="2895600" algn="l"/>
              </a:tabLst>
            </a:pPr>
            <a:r>
              <a:rPr lang="en-GB" sz="1400">
                <a:solidFill>
                  <a:srgbClr val="00FFFF"/>
                </a:solidFill>
                <a:latin typeface="Consolas" pitchFamily="33" charset="0"/>
              </a:rPr>
              <a:t>if</a:t>
            </a:r>
            <a:r>
              <a:rPr lang="en-GB" sz="1400">
                <a:solidFill>
                  <a:srgbClr val="00FF00"/>
                </a:solidFill>
                <a:latin typeface="Consolas" pitchFamily="33" charset="0"/>
              </a:rPr>
              <a:t> </a:t>
            </a:r>
            <a:r>
              <a:rPr lang="en-GB" sz="1400">
                <a:solidFill>
                  <a:srgbClr val="FFFF00"/>
                </a:solidFill>
                <a:latin typeface="Consolas" pitchFamily="33" charset="0"/>
              </a:rPr>
              <a:t>(</a:t>
            </a:r>
            <a:r>
              <a:rPr lang="en-GB" sz="1400">
                <a:solidFill>
                  <a:srgbClr val="02FF02"/>
                </a:solidFill>
                <a:latin typeface="Consolas" pitchFamily="33" charset="0"/>
              </a:rPr>
              <a:t>rsqrt</a:t>
            </a:r>
            <a:r>
              <a:rPr lang="en-GB" sz="1400">
                <a:solidFill>
                  <a:srgbClr val="FFFF00"/>
                </a:solidFill>
                <a:latin typeface="Consolas" pitchFamily="33" charset="0"/>
              </a:rPr>
              <a:t>(</a:t>
            </a:r>
            <a:r>
              <a:rPr lang="en-GB" sz="1400">
                <a:solidFill>
                  <a:srgbClr val="02FF02"/>
                </a:solidFill>
                <a:latin typeface="Consolas" pitchFamily="33" charset="0"/>
              </a:rPr>
              <a:t>dot</a:t>
            </a:r>
            <a:r>
              <a:rPr lang="en-GB" sz="1400">
                <a:solidFill>
                  <a:srgbClr val="FFFF00"/>
                </a:solidFill>
                <a:latin typeface="Consolas" pitchFamily="33" charset="0"/>
              </a:rPr>
              <a:t>(</a:t>
            </a:r>
            <a:r>
              <a:rPr lang="en-GB" sz="1400">
                <a:solidFill>
                  <a:srgbClr val="02FF02"/>
                </a:solidFill>
                <a:latin typeface="Consolas" pitchFamily="33" charset="0"/>
              </a:rPr>
              <a:t>v</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v</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FFFF00"/>
                </a:solidFill>
                <a:latin typeface="Consolas" pitchFamily="33" charset="0"/>
              </a:rPr>
              <a:t>&lt;</a:t>
            </a:r>
            <a:r>
              <a:rPr lang="en-GB" sz="1400">
                <a:solidFill>
                  <a:srgbClr val="00FF00"/>
                </a:solidFill>
                <a:latin typeface="Consolas" pitchFamily="33" charset="0"/>
              </a:rPr>
              <a:t> </a:t>
            </a:r>
            <a:r>
              <a:rPr lang="en-GB" sz="1400">
                <a:solidFill>
                  <a:srgbClr val="FFFFFF"/>
                </a:solidFill>
                <a:latin typeface="Consolas" pitchFamily="33" charset="0"/>
              </a:rPr>
              <a:t>1.0f</a:t>
            </a:r>
            <a:r>
              <a:rPr lang="en-GB" sz="1400">
                <a:solidFill>
                  <a:srgbClr val="FFFF00"/>
                </a:solidFill>
                <a:latin typeface="Consolas" pitchFamily="33" charset="0"/>
              </a:rPr>
              <a:t>)</a:t>
            </a:r>
          </a:p>
          <a:p>
            <a:pPr>
              <a:lnSpc>
                <a:spcPct val="100000"/>
              </a:lnSpc>
              <a:tabLst>
                <a:tab pos="723900" algn="l"/>
                <a:tab pos="1447800" algn="l"/>
                <a:tab pos="2171700" algn="l"/>
                <a:tab pos="2895600" algn="l"/>
              </a:tabLst>
            </a:pPr>
            <a:r>
              <a:rPr lang="en-GB" sz="1400">
                <a:solidFill>
                  <a:srgbClr val="00FF00"/>
                </a:solidFill>
                <a:latin typeface="Consolas" pitchFamily="33" charset="0"/>
              </a:rPr>
              <a:t>    </a:t>
            </a:r>
            <a:r>
              <a:rPr lang="en-GB" sz="1400">
                <a:solidFill>
                  <a:srgbClr val="02FF02"/>
                </a:solidFill>
                <a:latin typeface="Consolas" pitchFamily="33" charset="0"/>
              </a:rPr>
              <a:t>v</a:t>
            </a:r>
            <a:r>
              <a:rPr lang="en-GB" sz="1400">
                <a:solidFill>
                  <a:srgbClr val="00FF00"/>
                </a:solidFill>
                <a:latin typeface="Consolas" pitchFamily="33" charset="0"/>
              </a:rPr>
              <a:t> </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rsqrt</a:t>
            </a:r>
            <a:r>
              <a:rPr lang="en-GB" sz="1400">
                <a:solidFill>
                  <a:srgbClr val="FFFF00"/>
                </a:solidFill>
                <a:latin typeface="Consolas" pitchFamily="33" charset="0"/>
              </a:rPr>
              <a:t>(</a:t>
            </a:r>
            <a:r>
              <a:rPr lang="en-GB" sz="1400">
                <a:solidFill>
                  <a:srgbClr val="02FF02"/>
                </a:solidFill>
                <a:latin typeface="Consolas" pitchFamily="33" charset="0"/>
              </a:rPr>
              <a:t>dot</a:t>
            </a:r>
            <a:r>
              <a:rPr lang="en-GB" sz="1400">
                <a:solidFill>
                  <a:srgbClr val="FFFF00"/>
                </a:solidFill>
                <a:latin typeface="Consolas" pitchFamily="33" charset="0"/>
              </a:rPr>
              <a:t>(</a:t>
            </a:r>
            <a:r>
              <a:rPr lang="en-GB" sz="1400">
                <a:solidFill>
                  <a:srgbClr val="02FF02"/>
                </a:solidFill>
                <a:latin typeface="Consolas" pitchFamily="33" charset="0"/>
              </a:rPr>
              <a:t>v</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v</a:t>
            </a:r>
            <a:r>
              <a:rPr lang="en-GB" sz="1400">
                <a:solidFill>
                  <a:srgbClr val="FFFF00"/>
                </a:solidFill>
                <a:latin typeface="Consolas" pitchFamily="33" charset="0"/>
              </a:rPr>
              <a:t>));</a:t>
            </a:r>
          </a:p>
          <a:p>
            <a:pPr>
              <a:lnSpc>
                <a:spcPct val="100000"/>
              </a:lnSpc>
              <a:tabLst>
                <a:tab pos="723900" algn="l"/>
                <a:tab pos="1447800" algn="l"/>
                <a:tab pos="2171700" algn="l"/>
                <a:tab pos="2895600" algn="l"/>
              </a:tabLst>
            </a:pPr>
            <a:r>
              <a:rPr lang="en-GB" sz="1400">
                <a:solidFill>
                  <a:srgbClr val="00FFFF"/>
                </a:solidFill>
                <a:latin typeface="Consolas" pitchFamily="33" charset="0"/>
              </a:rPr>
              <a:t>return</a:t>
            </a:r>
            <a:r>
              <a:rPr lang="en-GB" sz="1400">
                <a:solidFill>
                  <a:srgbClr val="00FF00"/>
                </a:solidFill>
                <a:latin typeface="Consolas" pitchFamily="33" charset="0"/>
              </a:rPr>
              <a:t> </a:t>
            </a:r>
            <a:r>
              <a:rPr lang="en-GB" sz="1400">
                <a:solidFill>
                  <a:srgbClr val="02FF02"/>
                </a:solidFill>
                <a:latin typeface="Consolas" pitchFamily="33" charset="0"/>
              </a:rPr>
              <a:t>v</a:t>
            </a:r>
            <a:r>
              <a:rPr lang="en-GB" sz="1400">
                <a:solidFill>
                  <a:srgbClr val="FFFF00"/>
                </a:solidFill>
                <a:latin typeface="Consolas" pitchFamily="33" charset="0"/>
              </a:rPr>
              <a:t>;</a:t>
            </a:r>
          </a:p>
        </p:txBody>
      </p:sp>
      <p:sp>
        <p:nvSpPr>
          <p:cNvPr id="39942" name="Text Box 6"/>
          <p:cNvSpPr txBox="1">
            <a:spLocks noChangeArrowheads="1"/>
          </p:cNvSpPr>
          <p:nvPr/>
        </p:nvSpPr>
        <p:spPr bwMode="auto">
          <a:xfrm>
            <a:off x="5940425" y="1746250"/>
            <a:ext cx="3600450" cy="990600"/>
          </a:xfrm>
          <a:prstGeom prst="rect">
            <a:avLst/>
          </a:prstGeom>
          <a:solidFill>
            <a:srgbClr val="000000"/>
          </a:solidFill>
          <a:ln w="9360" cap="flat">
            <a:solidFill>
              <a:srgbClr val="999999"/>
            </a:solidFill>
            <a:round/>
            <a:headEnd/>
            <a:tailEnd/>
          </a:ln>
          <a:effectLst/>
        </p:spPr>
        <p:txBody>
          <a:bodyPr lIns="90000" tIns="56520" rIns="90000" bIns="45000"/>
          <a:lstStyle/>
          <a:p>
            <a:pPr>
              <a:lnSpc>
                <a:spcPct val="100000"/>
              </a:lnSpc>
              <a:tabLst>
                <a:tab pos="723900" algn="l"/>
                <a:tab pos="1447800" algn="l"/>
                <a:tab pos="2171700" algn="l"/>
                <a:tab pos="2895600" algn="l"/>
              </a:tabLst>
            </a:pPr>
            <a:r>
              <a:rPr lang="en-GB" sz="1400">
                <a:solidFill>
                  <a:srgbClr val="00FFFF"/>
                </a:solidFill>
                <a:latin typeface="Consolas" pitchFamily="33" charset="0"/>
              </a:rPr>
              <a:t>float</a:t>
            </a:r>
            <a:r>
              <a:rPr lang="en-GB" sz="1400">
                <a:solidFill>
                  <a:srgbClr val="00FF00"/>
                </a:solidFill>
                <a:latin typeface="Consolas" pitchFamily="33" charset="0"/>
              </a:rPr>
              <a:t> </a:t>
            </a:r>
            <a:r>
              <a:rPr lang="en-GB" sz="1400">
                <a:solidFill>
                  <a:srgbClr val="02FF02"/>
                </a:solidFill>
                <a:latin typeface="Consolas" pitchFamily="33" charset="0"/>
              </a:rPr>
              <a:t>norm_factor</a:t>
            </a:r>
            <a:r>
              <a:rPr lang="en-GB" sz="1400">
                <a:solidFill>
                  <a:srgbClr val="00FF00"/>
                </a:solidFill>
                <a:latin typeface="Consolas" pitchFamily="33" charset="0"/>
              </a:rPr>
              <a:t> </a:t>
            </a:r>
            <a:r>
              <a:rPr lang="en-GB" sz="1400">
                <a:solidFill>
                  <a:srgbClr val="FFFF00"/>
                </a:solidFill>
                <a:latin typeface="Consolas" pitchFamily="33" charset="0"/>
              </a:rPr>
              <a:t>=</a:t>
            </a:r>
          </a:p>
          <a:p>
            <a:pPr>
              <a:lnSpc>
                <a:spcPct val="100000"/>
              </a:lnSpc>
              <a:tabLst>
                <a:tab pos="723900" algn="l"/>
                <a:tab pos="1447800" algn="l"/>
                <a:tab pos="2171700" algn="l"/>
                <a:tab pos="2895600" algn="l"/>
              </a:tabLst>
            </a:pPr>
            <a:r>
              <a:rPr lang="en-GB" sz="1400">
                <a:solidFill>
                  <a:srgbClr val="00FF00"/>
                </a:solidFill>
                <a:latin typeface="Consolas" pitchFamily="33" charset="0"/>
              </a:rPr>
              <a:t>    </a:t>
            </a:r>
            <a:r>
              <a:rPr lang="en-GB" sz="1400">
                <a:solidFill>
                  <a:srgbClr val="02FF02"/>
                </a:solidFill>
                <a:latin typeface="Consolas" pitchFamily="33" charset="0"/>
              </a:rPr>
              <a:t>min</a:t>
            </a:r>
            <a:r>
              <a:rPr lang="en-GB" sz="1400">
                <a:solidFill>
                  <a:srgbClr val="FFFF00"/>
                </a:solidFill>
                <a:latin typeface="Consolas" pitchFamily="33" charset="0"/>
              </a:rPr>
              <a:t>(</a:t>
            </a:r>
            <a:r>
              <a:rPr lang="en-GB" sz="1400">
                <a:solidFill>
                  <a:srgbClr val="02FF02"/>
                </a:solidFill>
                <a:latin typeface="Consolas" pitchFamily="33" charset="0"/>
              </a:rPr>
              <a:t>rsqrt</a:t>
            </a:r>
            <a:r>
              <a:rPr lang="en-GB" sz="1400">
                <a:solidFill>
                  <a:srgbClr val="FFFF00"/>
                </a:solidFill>
                <a:latin typeface="Consolas" pitchFamily="33" charset="0"/>
              </a:rPr>
              <a:t>(</a:t>
            </a:r>
            <a:r>
              <a:rPr lang="en-GB" sz="1400">
                <a:solidFill>
                  <a:srgbClr val="02FF02"/>
                </a:solidFill>
                <a:latin typeface="Consolas" pitchFamily="33" charset="0"/>
              </a:rPr>
              <a:t>dot</a:t>
            </a:r>
            <a:r>
              <a:rPr lang="en-GB" sz="1400">
                <a:solidFill>
                  <a:srgbClr val="FFFF00"/>
                </a:solidFill>
                <a:latin typeface="Consolas" pitchFamily="33" charset="0"/>
              </a:rPr>
              <a:t>(</a:t>
            </a:r>
            <a:r>
              <a:rPr lang="en-GB" sz="1400">
                <a:solidFill>
                  <a:srgbClr val="02FF02"/>
                </a:solidFill>
                <a:latin typeface="Consolas" pitchFamily="33" charset="0"/>
              </a:rPr>
              <a:t>v</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v</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FFFFFF"/>
                </a:solidFill>
                <a:latin typeface="Consolas" pitchFamily="33" charset="0"/>
              </a:rPr>
              <a:t>1.0f</a:t>
            </a:r>
            <a:r>
              <a:rPr lang="en-GB" sz="1400">
                <a:solidFill>
                  <a:srgbClr val="FFFF00"/>
                </a:solidFill>
                <a:latin typeface="Consolas" pitchFamily="33" charset="0"/>
              </a:rPr>
              <a:t>);</a:t>
            </a:r>
          </a:p>
          <a:p>
            <a:pPr>
              <a:lnSpc>
                <a:spcPct val="100000"/>
              </a:lnSpc>
              <a:tabLst>
                <a:tab pos="723900" algn="l"/>
                <a:tab pos="1447800" algn="l"/>
                <a:tab pos="2171700" algn="l"/>
                <a:tab pos="2895600" algn="l"/>
              </a:tabLst>
            </a:pPr>
            <a:r>
              <a:rPr lang="en-GB" sz="1400">
                <a:solidFill>
                  <a:srgbClr val="02FF02"/>
                </a:solidFill>
                <a:latin typeface="Consolas" pitchFamily="33" charset="0"/>
              </a:rPr>
              <a:t>v</a:t>
            </a:r>
            <a:r>
              <a:rPr lang="en-GB" sz="1400">
                <a:solidFill>
                  <a:srgbClr val="00FF00"/>
                </a:solidFill>
                <a:latin typeface="Consolas" pitchFamily="33" charset="0"/>
              </a:rPr>
              <a:t> </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norm_factor</a:t>
            </a:r>
            <a:r>
              <a:rPr lang="en-GB" sz="1400">
                <a:solidFill>
                  <a:srgbClr val="FFFF00"/>
                </a:solidFill>
                <a:latin typeface="Consolas" pitchFamily="33" charset="0"/>
              </a:rPr>
              <a:t>;</a:t>
            </a:r>
          </a:p>
          <a:p>
            <a:pPr>
              <a:lnSpc>
                <a:spcPct val="100000"/>
              </a:lnSpc>
              <a:tabLst>
                <a:tab pos="723900" algn="l"/>
                <a:tab pos="1447800" algn="l"/>
                <a:tab pos="2171700" algn="l"/>
                <a:tab pos="2895600" algn="l"/>
              </a:tabLst>
            </a:pPr>
            <a:r>
              <a:rPr lang="en-GB" sz="1400">
                <a:solidFill>
                  <a:srgbClr val="00FFFF"/>
                </a:solidFill>
                <a:latin typeface="Consolas" pitchFamily="33" charset="0"/>
              </a:rPr>
              <a:t>return</a:t>
            </a:r>
            <a:r>
              <a:rPr lang="en-GB" sz="1400">
                <a:solidFill>
                  <a:srgbClr val="00FF00"/>
                </a:solidFill>
                <a:latin typeface="Consolas" pitchFamily="33" charset="0"/>
              </a:rPr>
              <a:t> </a:t>
            </a:r>
            <a:r>
              <a:rPr lang="en-GB" sz="1400">
                <a:solidFill>
                  <a:srgbClr val="02FF02"/>
                </a:solidFill>
                <a:latin typeface="Consolas" pitchFamily="33" charset="0"/>
              </a:rPr>
              <a:t>v</a:t>
            </a:r>
            <a:r>
              <a:rPr lang="en-GB" sz="1400">
                <a:solidFill>
                  <a:srgbClr val="FFFF00"/>
                </a:solidFill>
                <a:latin typeface="Consolas" pitchFamily="33" charset="0"/>
              </a:rPr>
              <a:t>;</a:t>
            </a:r>
          </a:p>
        </p:txBody>
      </p:sp>
      <p:sp>
        <p:nvSpPr>
          <p:cNvPr id="39943" name="Text Box 7"/>
          <p:cNvSpPr txBox="1">
            <a:spLocks noChangeArrowheads="1"/>
          </p:cNvSpPr>
          <p:nvPr/>
        </p:nvSpPr>
        <p:spPr bwMode="auto">
          <a:xfrm>
            <a:off x="5940425" y="3186113"/>
            <a:ext cx="3600450" cy="809625"/>
          </a:xfrm>
          <a:prstGeom prst="rect">
            <a:avLst/>
          </a:prstGeom>
          <a:solidFill>
            <a:srgbClr val="000000"/>
          </a:solidFill>
          <a:ln w="9360" cap="flat">
            <a:solidFill>
              <a:srgbClr val="999999"/>
            </a:solidFill>
            <a:round/>
            <a:headEnd/>
            <a:tailEnd/>
          </a:ln>
          <a:effectLst/>
        </p:spPr>
        <p:txBody>
          <a:bodyPr lIns="90000" tIns="56520" rIns="90000" bIns="45000"/>
          <a:lstStyle/>
          <a:p>
            <a:pPr>
              <a:lnSpc>
                <a:spcPct val="100000"/>
              </a:lnSpc>
              <a:tabLst>
                <a:tab pos="723900" algn="l"/>
                <a:tab pos="1447800" algn="l"/>
                <a:tab pos="2171700" algn="l"/>
                <a:tab pos="2895600" algn="l"/>
              </a:tabLst>
            </a:pPr>
            <a:r>
              <a:rPr lang="en-GB" sz="1400">
                <a:solidFill>
                  <a:srgbClr val="00FFFF"/>
                </a:solidFill>
                <a:latin typeface="Consolas" pitchFamily="33" charset="0"/>
              </a:rPr>
              <a:t>float</a:t>
            </a:r>
            <a:r>
              <a:rPr lang="en-GB" sz="1400">
                <a:solidFill>
                  <a:srgbClr val="00FF00"/>
                </a:solidFill>
                <a:latin typeface="Consolas" pitchFamily="33" charset="0"/>
              </a:rPr>
              <a:t> </a:t>
            </a:r>
            <a:r>
              <a:rPr lang="en-GB" sz="1400">
                <a:solidFill>
                  <a:srgbClr val="02FF02"/>
                </a:solidFill>
                <a:latin typeface="Consolas" pitchFamily="33" charset="0"/>
              </a:rPr>
              <a:t>norm_factor</a:t>
            </a:r>
            <a:r>
              <a:rPr lang="en-GB" sz="1400">
                <a:solidFill>
                  <a:srgbClr val="00FF00"/>
                </a:solidFill>
                <a:latin typeface="Consolas" pitchFamily="33" charset="0"/>
              </a:rPr>
              <a:t> </a:t>
            </a:r>
            <a:r>
              <a:rPr lang="en-GB" sz="1400">
                <a:solidFill>
                  <a:srgbClr val="FFFF00"/>
                </a:solidFill>
                <a:latin typeface="Consolas" pitchFamily="33" charset="0"/>
              </a:rPr>
              <a:t>=</a:t>
            </a:r>
          </a:p>
          <a:p>
            <a:pPr>
              <a:lnSpc>
                <a:spcPct val="100000"/>
              </a:lnSpc>
              <a:tabLst>
                <a:tab pos="723900" algn="l"/>
                <a:tab pos="1447800" algn="l"/>
                <a:tab pos="2171700" algn="l"/>
                <a:tab pos="2895600" algn="l"/>
              </a:tabLst>
            </a:pPr>
            <a:r>
              <a:rPr lang="en-GB" sz="1400">
                <a:solidFill>
                  <a:srgbClr val="00FF00"/>
                </a:solidFill>
                <a:latin typeface="Consolas" pitchFamily="33" charset="0"/>
              </a:rPr>
              <a:t>    </a:t>
            </a:r>
            <a:r>
              <a:rPr lang="en-GB" sz="1400">
                <a:solidFill>
                  <a:srgbClr val="02FF02"/>
                </a:solidFill>
                <a:latin typeface="Consolas" pitchFamily="33" charset="0"/>
              </a:rPr>
              <a:t>saturate</a:t>
            </a:r>
            <a:r>
              <a:rPr lang="en-GB" sz="1400">
                <a:solidFill>
                  <a:srgbClr val="FFFF00"/>
                </a:solidFill>
                <a:latin typeface="Consolas" pitchFamily="33" charset="0"/>
              </a:rPr>
              <a:t>(</a:t>
            </a:r>
            <a:r>
              <a:rPr lang="en-GB" sz="1400">
                <a:solidFill>
                  <a:srgbClr val="02FF02"/>
                </a:solidFill>
                <a:latin typeface="Consolas" pitchFamily="33" charset="0"/>
              </a:rPr>
              <a:t>rsqrt</a:t>
            </a:r>
            <a:r>
              <a:rPr lang="en-GB" sz="1400">
                <a:solidFill>
                  <a:srgbClr val="FFFF00"/>
                </a:solidFill>
                <a:latin typeface="Consolas" pitchFamily="33" charset="0"/>
              </a:rPr>
              <a:t>(</a:t>
            </a:r>
            <a:r>
              <a:rPr lang="en-GB" sz="1400">
                <a:solidFill>
                  <a:srgbClr val="02FF02"/>
                </a:solidFill>
                <a:latin typeface="Consolas" pitchFamily="33" charset="0"/>
              </a:rPr>
              <a:t>dot</a:t>
            </a:r>
            <a:r>
              <a:rPr lang="en-GB" sz="1400">
                <a:solidFill>
                  <a:srgbClr val="FFFF00"/>
                </a:solidFill>
                <a:latin typeface="Consolas" pitchFamily="33" charset="0"/>
              </a:rPr>
              <a:t>(</a:t>
            </a:r>
            <a:r>
              <a:rPr lang="en-GB" sz="1400">
                <a:solidFill>
                  <a:srgbClr val="02FF02"/>
                </a:solidFill>
                <a:latin typeface="Consolas" pitchFamily="33" charset="0"/>
              </a:rPr>
              <a:t>v</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v</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0FFFF"/>
                </a:solidFill>
                <a:latin typeface="Consolas" pitchFamily="33" charset="0"/>
              </a:rPr>
              <a:t>return</a:t>
            </a:r>
            <a:r>
              <a:rPr lang="en-GB" sz="1400">
                <a:solidFill>
                  <a:srgbClr val="00FF00"/>
                </a:solidFill>
                <a:latin typeface="Consolas" pitchFamily="33" charset="0"/>
              </a:rPr>
              <a:t> </a:t>
            </a:r>
            <a:r>
              <a:rPr lang="en-GB" sz="1400">
                <a:solidFill>
                  <a:srgbClr val="02FF02"/>
                </a:solidFill>
                <a:latin typeface="Consolas" pitchFamily="33" charset="0"/>
              </a:rPr>
              <a:t>v</a:t>
            </a:r>
            <a:r>
              <a:rPr lang="en-GB" sz="1400">
                <a:solidFill>
                  <a:srgbClr val="00FF00"/>
                </a:solidFill>
                <a:latin typeface="Consolas" pitchFamily="33" charset="0"/>
              </a:rPr>
              <a:t> </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norm_factor</a:t>
            </a:r>
            <a:r>
              <a:rPr lang="en-GB" sz="1400">
                <a:solidFill>
                  <a:srgbClr val="FFFF00"/>
                </a:solidFill>
                <a:latin typeface="Consolas" pitchFamily="33" charset="0"/>
              </a:rPr>
              <a:t>;</a:t>
            </a:r>
          </a:p>
        </p:txBody>
      </p:sp>
      <p:sp>
        <p:nvSpPr>
          <p:cNvPr id="39944" name="Text Box 8"/>
          <p:cNvSpPr txBox="1">
            <a:spLocks noChangeArrowheads="1"/>
          </p:cNvSpPr>
          <p:nvPr/>
        </p:nvSpPr>
        <p:spPr bwMode="auto">
          <a:xfrm>
            <a:off x="5940425" y="4625975"/>
            <a:ext cx="3600450" cy="809625"/>
          </a:xfrm>
          <a:prstGeom prst="rect">
            <a:avLst/>
          </a:prstGeom>
          <a:solidFill>
            <a:srgbClr val="000000"/>
          </a:solidFill>
          <a:ln w="9360" cap="flat">
            <a:solidFill>
              <a:srgbClr val="999999"/>
            </a:solidFill>
            <a:round/>
            <a:headEnd/>
            <a:tailEnd/>
          </a:ln>
          <a:effectLst/>
        </p:spPr>
        <p:txBody>
          <a:bodyPr lIns="90000" tIns="56520" rIns="90000" bIns="45000"/>
          <a:lstStyle/>
          <a:p>
            <a:pPr>
              <a:lnSpc>
                <a:spcPct val="100000"/>
              </a:lnSpc>
              <a:tabLst>
                <a:tab pos="723900" algn="l"/>
                <a:tab pos="1447800" algn="l"/>
                <a:tab pos="2171700" algn="l"/>
                <a:tab pos="2895600" algn="l"/>
              </a:tabLst>
            </a:pPr>
            <a:r>
              <a:rPr lang="en-GB" sz="1400">
                <a:solidFill>
                  <a:srgbClr val="00FFFF"/>
                </a:solidFill>
                <a:latin typeface="Consolas" pitchFamily="33" charset="0"/>
              </a:rPr>
              <a:t>precise float</a:t>
            </a:r>
            <a:r>
              <a:rPr lang="en-GB" sz="1400">
                <a:solidFill>
                  <a:srgbClr val="00FF00"/>
                </a:solidFill>
                <a:latin typeface="Consolas" pitchFamily="33" charset="0"/>
              </a:rPr>
              <a:t> </a:t>
            </a:r>
            <a:r>
              <a:rPr lang="en-GB" sz="1400">
                <a:solidFill>
                  <a:srgbClr val="02FF02"/>
                </a:solidFill>
                <a:latin typeface="Consolas" pitchFamily="33" charset="0"/>
              </a:rPr>
              <a:t>norm_factor</a:t>
            </a:r>
            <a:r>
              <a:rPr lang="en-GB" sz="1400">
                <a:solidFill>
                  <a:srgbClr val="00FF00"/>
                </a:solidFill>
                <a:latin typeface="Consolas" pitchFamily="33" charset="0"/>
              </a:rPr>
              <a:t> </a:t>
            </a:r>
            <a:r>
              <a:rPr lang="en-GB" sz="1400">
                <a:solidFill>
                  <a:srgbClr val="FFFF00"/>
                </a:solidFill>
                <a:latin typeface="Consolas" pitchFamily="33" charset="0"/>
              </a:rPr>
              <a:t>=</a:t>
            </a:r>
          </a:p>
          <a:p>
            <a:pPr>
              <a:lnSpc>
                <a:spcPct val="100000"/>
              </a:lnSpc>
              <a:tabLst>
                <a:tab pos="723900" algn="l"/>
                <a:tab pos="1447800" algn="l"/>
                <a:tab pos="2171700" algn="l"/>
                <a:tab pos="2895600" algn="l"/>
              </a:tabLst>
            </a:pPr>
            <a:r>
              <a:rPr lang="en-GB" sz="1400">
                <a:solidFill>
                  <a:srgbClr val="FFFF00"/>
                </a:solidFill>
                <a:latin typeface="Consolas" pitchFamily="33" charset="0"/>
              </a:rPr>
              <a:t>    </a:t>
            </a:r>
            <a:r>
              <a:rPr lang="en-GB" sz="1400">
                <a:solidFill>
                  <a:srgbClr val="02FF02"/>
                </a:solidFill>
                <a:latin typeface="Consolas" pitchFamily="33" charset="0"/>
              </a:rPr>
              <a:t>saturate</a:t>
            </a:r>
            <a:r>
              <a:rPr lang="en-GB" sz="1400">
                <a:solidFill>
                  <a:srgbClr val="FFFF00"/>
                </a:solidFill>
                <a:latin typeface="Consolas" pitchFamily="33" charset="0"/>
              </a:rPr>
              <a:t>(</a:t>
            </a:r>
            <a:r>
              <a:rPr lang="en-GB" sz="1400">
                <a:solidFill>
                  <a:srgbClr val="02FF02"/>
                </a:solidFill>
                <a:latin typeface="Consolas" pitchFamily="33" charset="0"/>
              </a:rPr>
              <a:t>rsqrt</a:t>
            </a:r>
            <a:r>
              <a:rPr lang="en-GB" sz="1400">
                <a:solidFill>
                  <a:srgbClr val="FFFF00"/>
                </a:solidFill>
                <a:latin typeface="Consolas" pitchFamily="33" charset="0"/>
              </a:rPr>
              <a:t>(</a:t>
            </a:r>
            <a:r>
              <a:rPr lang="en-GB" sz="1400">
                <a:solidFill>
                  <a:srgbClr val="02FF02"/>
                </a:solidFill>
                <a:latin typeface="Consolas" pitchFamily="33" charset="0"/>
              </a:rPr>
              <a:t>dot</a:t>
            </a:r>
            <a:r>
              <a:rPr lang="en-GB" sz="1400">
                <a:solidFill>
                  <a:srgbClr val="FFFF00"/>
                </a:solidFill>
                <a:latin typeface="Consolas" pitchFamily="33" charset="0"/>
              </a:rPr>
              <a:t>(</a:t>
            </a:r>
            <a:r>
              <a:rPr lang="en-GB" sz="1400">
                <a:solidFill>
                  <a:srgbClr val="02FF02"/>
                </a:solidFill>
                <a:latin typeface="Consolas" pitchFamily="33" charset="0"/>
              </a:rPr>
              <a:t>v</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v</a:t>
            </a:r>
            <a:r>
              <a:rPr lang="en-GB" sz="1400">
                <a:solidFill>
                  <a:srgbClr val="FFFF00"/>
                </a:solidFill>
                <a:latin typeface="Consolas" pitchFamily="33" charset="0"/>
              </a:rPr>
              <a:t>)));</a:t>
            </a:r>
          </a:p>
          <a:p>
            <a:pPr>
              <a:lnSpc>
                <a:spcPct val="100000"/>
              </a:lnSpc>
              <a:tabLst>
                <a:tab pos="723900" algn="l"/>
                <a:tab pos="1447800" algn="l"/>
                <a:tab pos="2171700" algn="l"/>
                <a:tab pos="2895600" algn="l"/>
              </a:tabLst>
            </a:pPr>
            <a:r>
              <a:rPr lang="en-GB" sz="1400">
                <a:solidFill>
                  <a:srgbClr val="00FFFF"/>
                </a:solidFill>
                <a:latin typeface="Consolas" pitchFamily="33" charset="0"/>
              </a:rPr>
              <a:t>return</a:t>
            </a:r>
            <a:r>
              <a:rPr lang="en-GB" sz="1400">
                <a:solidFill>
                  <a:srgbClr val="00FF00"/>
                </a:solidFill>
                <a:latin typeface="Consolas" pitchFamily="33" charset="0"/>
              </a:rPr>
              <a:t> </a:t>
            </a:r>
            <a:r>
              <a:rPr lang="en-GB" sz="1400">
                <a:solidFill>
                  <a:srgbClr val="02FF02"/>
                </a:solidFill>
                <a:latin typeface="Consolas" pitchFamily="33" charset="0"/>
              </a:rPr>
              <a:t>v</a:t>
            </a:r>
            <a:r>
              <a:rPr lang="en-GB" sz="1400">
                <a:solidFill>
                  <a:srgbClr val="00FF00"/>
                </a:solidFill>
                <a:latin typeface="Consolas" pitchFamily="33" charset="0"/>
              </a:rPr>
              <a:t> </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norm_factor</a:t>
            </a:r>
            <a:r>
              <a:rPr lang="en-GB" sz="1400">
                <a:solidFill>
                  <a:srgbClr val="FFFF00"/>
                </a:solidFill>
                <a:latin typeface="Consolas" pitchFamily="33" charset="0"/>
              </a:rPr>
              <a:t>;</a:t>
            </a:r>
          </a:p>
        </p:txBody>
      </p:sp>
      <p:cxnSp>
        <p:nvCxnSpPr>
          <p:cNvPr id="39945" name="AutoShape 9"/>
          <p:cNvCxnSpPr>
            <a:cxnSpLocks noChangeShapeType="1"/>
            <a:stCxn id="39939" idx="2"/>
            <a:endCxn id="39940" idx="0"/>
          </p:cNvCxnSpPr>
          <p:nvPr/>
        </p:nvCxnSpPr>
        <p:spPr bwMode="auto">
          <a:xfrm>
            <a:off x="3195638" y="2555875"/>
            <a:ext cx="1587" cy="630238"/>
          </a:xfrm>
          <a:prstGeom prst="bentConnector3">
            <a:avLst>
              <a:gd name="adj1" fmla="val 50000"/>
            </a:avLst>
          </a:prstGeom>
          <a:noFill/>
          <a:ln w="36000" cap="flat">
            <a:solidFill>
              <a:srgbClr val="000000"/>
            </a:solidFill>
            <a:round/>
            <a:headEnd/>
            <a:tailEnd type="triangle" w="med" len="med"/>
          </a:ln>
          <a:effectLst/>
        </p:spPr>
      </p:cxnSp>
      <p:cxnSp>
        <p:nvCxnSpPr>
          <p:cNvPr id="39946" name="AutoShape 10"/>
          <p:cNvCxnSpPr>
            <a:cxnSpLocks noChangeShapeType="1"/>
            <a:stCxn id="39940" idx="2"/>
            <a:endCxn id="39941" idx="0"/>
          </p:cNvCxnSpPr>
          <p:nvPr/>
        </p:nvCxnSpPr>
        <p:spPr bwMode="auto">
          <a:xfrm>
            <a:off x="3195638" y="3995738"/>
            <a:ext cx="1587" cy="630237"/>
          </a:xfrm>
          <a:prstGeom prst="bentConnector3">
            <a:avLst>
              <a:gd name="adj1" fmla="val 50000"/>
            </a:avLst>
          </a:prstGeom>
          <a:noFill/>
          <a:ln w="36000" cap="flat">
            <a:solidFill>
              <a:srgbClr val="000000"/>
            </a:solidFill>
            <a:round/>
            <a:headEnd/>
            <a:tailEnd type="triangle" w="med" len="med"/>
          </a:ln>
          <a:effectLst/>
        </p:spPr>
      </p:cxnSp>
      <p:cxnSp>
        <p:nvCxnSpPr>
          <p:cNvPr id="39947" name="AutoShape 11"/>
          <p:cNvCxnSpPr>
            <a:cxnSpLocks noChangeShapeType="1"/>
            <a:stCxn id="39941" idx="3"/>
            <a:endCxn id="39942" idx="1"/>
          </p:cNvCxnSpPr>
          <p:nvPr/>
        </p:nvCxnSpPr>
        <p:spPr bwMode="auto">
          <a:xfrm flipV="1">
            <a:off x="4770438" y="2241550"/>
            <a:ext cx="1169987" cy="2789238"/>
          </a:xfrm>
          <a:prstGeom prst="bentConnector3">
            <a:avLst>
              <a:gd name="adj1" fmla="val 50000"/>
            </a:avLst>
          </a:prstGeom>
          <a:noFill/>
          <a:ln w="36000" cap="flat">
            <a:solidFill>
              <a:srgbClr val="000000"/>
            </a:solidFill>
            <a:round/>
            <a:headEnd/>
            <a:tailEnd type="triangle" w="med" len="med"/>
          </a:ln>
          <a:effectLst/>
        </p:spPr>
      </p:cxnSp>
      <p:cxnSp>
        <p:nvCxnSpPr>
          <p:cNvPr id="39948" name="AutoShape 12"/>
          <p:cNvCxnSpPr>
            <a:cxnSpLocks noChangeShapeType="1"/>
            <a:stCxn id="39942" idx="2"/>
            <a:endCxn id="39943" idx="0"/>
          </p:cNvCxnSpPr>
          <p:nvPr/>
        </p:nvCxnSpPr>
        <p:spPr bwMode="auto">
          <a:xfrm>
            <a:off x="7740650" y="2735263"/>
            <a:ext cx="1588" cy="450850"/>
          </a:xfrm>
          <a:prstGeom prst="bentConnector3">
            <a:avLst>
              <a:gd name="adj1" fmla="val 50000"/>
            </a:avLst>
          </a:prstGeom>
          <a:noFill/>
          <a:ln w="36000" cap="flat">
            <a:solidFill>
              <a:srgbClr val="000000"/>
            </a:solidFill>
            <a:round/>
            <a:headEnd/>
            <a:tailEnd type="triangle" w="med" len="med"/>
          </a:ln>
          <a:effectLst/>
        </p:spPr>
      </p:cxnSp>
      <p:cxnSp>
        <p:nvCxnSpPr>
          <p:cNvPr id="39949" name="AutoShape 13"/>
          <p:cNvCxnSpPr>
            <a:cxnSpLocks noChangeShapeType="1"/>
            <a:stCxn id="39943" idx="2"/>
            <a:endCxn id="39944" idx="0"/>
          </p:cNvCxnSpPr>
          <p:nvPr/>
        </p:nvCxnSpPr>
        <p:spPr bwMode="auto">
          <a:xfrm>
            <a:off x="7740650" y="3995738"/>
            <a:ext cx="1588" cy="630237"/>
          </a:xfrm>
          <a:prstGeom prst="bentConnector3">
            <a:avLst>
              <a:gd name="adj1" fmla="val 50000"/>
            </a:avLst>
          </a:prstGeom>
          <a:noFill/>
          <a:ln w="36000" cap="flat">
            <a:solidFill>
              <a:srgbClr val="000000"/>
            </a:solidFill>
            <a:round/>
            <a:headEnd/>
            <a:tailEnd type="triangle" w="med" len="med"/>
          </a:ln>
          <a:effectLst/>
        </p:spPr>
      </p:cxnSp>
      <p:sp>
        <p:nvSpPr>
          <p:cNvPr id="39950" name="Text Box 14"/>
          <p:cNvSpPr txBox="1">
            <a:spLocks noChangeArrowheads="1"/>
          </p:cNvSpPr>
          <p:nvPr/>
        </p:nvSpPr>
        <p:spPr bwMode="auto">
          <a:xfrm>
            <a:off x="179388" y="3276600"/>
            <a:ext cx="1439862" cy="630238"/>
          </a:xfrm>
          <a:prstGeom prst="rect">
            <a:avLst/>
          </a:prstGeom>
          <a:noFill/>
          <a:ln w="9525" cap="flat">
            <a:noFill/>
            <a:round/>
            <a:headEnd/>
            <a:tailEnd/>
          </a:ln>
          <a:effectLst/>
        </p:spPr>
        <p:txBody>
          <a:bodyPr lIns="90000" tIns="60876" rIns="90000" bIns="45000"/>
          <a:lstStyle/>
          <a:p>
            <a:pPr>
              <a:tabLst>
                <a:tab pos="723900" algn="l"/>
              </a:tabLst>
            </a:pPr>
            <a:r>
              <a:rPr lang="en-GB">
                <a:solidFill>
                  <a:srgbClr val="000000"/>
                </a:solidFill>
              </a:rPr>
              <a:t>Expand expressions</a:t>
            </a:r>
          </a:p>
        </p:txBody>
      </p:sp>
      <p:sp>
        <p:nvSpPr>
          <p:cNvPr id="39951" name="Text Box 15"/>
          <p:cNvSpPr txBox="1">
            <a:spLocks noChangeArrowheads="1"/>
          </p:cNvSpPr>
          <p:nvPr/>
        </p:nvSpPr>
        <p:spPr bwMode="auto">
          <a:xfrm>
            <a:off x="179388" y="4716463"/>
            <a:ext cx="1439862" cy="630237"/>
          </a:xfrm>
          <a:prstGeom prst="rect">
            <a:avLst/>
          </a:prstGeom>
          <a:noFill/>
          <a:ln w="9525" cap="flat">
            <a:noFill/>
            <a:round/>
            <a:headEnd/>
            <a:tailEnd/>
          </a:ln>
          <a:effectLst/>
        </p:spPr>
        <p:txBody>
          <a:bodyPr lIns="90000" tIns="60876" rIns="90000" bIns="45000"/>
          <a:lstStyle/>
          <a:p>
            <a:pPr>
              <a:tabLst>
                <a:tab pos="723900" algn="l"/>
              </a:tabLst>
            </a:pPr>
            <a:r>
              <a:rPr lang="en-GB">
                <a:solidFill>
                  <a:srgbClr val="000000"/>
                </a:solidFill>
              </a:rPr>
              <a:t>Unify expressions</a:t>
            </a:r>
          </a:p>
        </p:txBody>
      </p:sp>
      <p:sp>
        <p:nvSpPr>
          <p:cNvPr id="39952" name="Text Box 16"/>
          <p:cNvSpPr txBox="1">
            <a:spLocks noChangeArrowheads="1"/>
          </p:cNvSpPr>
          <p:nvPr/>
        </p:nvSpPr>
        <p:spPr bwMode="auto">
          <a:xfrm>
            <a:off x="9539288" y="1925638"/>
            <a:ext cx="1890712" cy="630237"/>
          </a:xfrm>
          <a:prstGeom prst="rect">
            <a:avLst/>
          </a:prstGeom>
          <a:noFill/>
          <a:ln w="9525" cap="flat">
            <a:noFill/>
            <a:round/>
            <a:headEnd/>
            <a:tailEnd/>
          </a:ln>
          <a:effectLst/>
        </p:spPr>
        <p:txBody>
          <a:bodyPr lIns="90000" tIns="60876" rIns="90000" bIns="45000"/>
          <a:lstStyle/>
          <a:p>
            <a:pPr>
              <a:tabLst>
                <a:tab pos="723900" algn="l"/>
                <a:tab pos="1447800" algn="l"/>
              </a:tabLst>
            </a:pPr>
            <a:r>
              <a:rPr lang="en-GB">
                <a:solidFill>
                  <a:srgbClr val="000000"/>
                </a:solidFill>
              </a:rPr>
              <a:t>Extract sub-exp and flatten</a:t>
            </a:r>
          </a:p>
        </p:txBody>
      </p:sp>
      <p:sp>
        <p:nvSpPr>
          <p:cNvPr id="39953" name="Text Box 17"/>
          <p:cNvSpPr txBox="1">
            <a:spLocks noChangeArrowheads="1"/>
          </p:cNvSpPr>
          <p:nvPr/>
        </p:nvSpPr>
        <p:spPr bwMode="auto">
          <a:xfrm>
            <a:off x="9539288" y="3276600"/>
            <a:ext cx="1890712" cy="630238"/>
          </a:xfrm>
          <a:prstGeom prst="rect">
            <a:avLst/>
          </a:prstGeom>
          <a:noFill/>
          <a:ln w="9525" cap="flat">
            <a:noFill/>
            <a:round/>
            <a:headEnd/>
            <a:tailEnd/>
          </a:ln>
          <a:effectLst/>
        </p:spPr>
        <p:txBody>
          <a:bodyPr lIns="90000" tIns="60876" rIns="90000" bIns="45000"/>
          <a:lstStyle/>
          <a:p>
            <a:pPr>
              <a:tabLst>
                <a:tab pos="723900" algn="l"/>
                <a:tab pos="1447800" algn="l"/>
              </a:tabLst>
            </a:pPr>
            <a:r>
              <a:rPr lang="en-GB">
                <a:solidFill>
                  <a:srgbClr val="000000"/>
                </a:solidFill>
              </a:rPr>
              <a:t>Replace clamp with saturate</a:t>
            </a:r>
          </a:p>
        </p:txBody>
      </p:sp>
      <p:sp>
        <p:nvSpPr>
          <p:cNvPr id="39954" name="Text Box 18"/>
          <p:cNvSpPr txBox="1">
            <a:spLocks noChangeArrowheads="1"/>
          </p:cNvSpPr>
          <p:nvPr/>
        </p:nvSpPr>
        <p:spPr bwMode="auto">
          <a:xfrm>
            <a:off x="9539288" y="4716463"/>
            <a:ext cx="1709737" cy="630237"/>
          </a:xfrm>
          <a:prstGeom prst="rect">
            <a:avLst/>
          </a:prstGeom>
          <a:noFill/>
          <a:ln w="9525" cap="flat">
            <a:noFill/>
            <a:round/>
            <a:headEnd/>
            <a:tailEnd/>
          </a:ln>
          <a:effectLst/>
        </p:spPr>
        <p:txBody>
          <a:bodyPr lIns="90000" tIns="60876" rIns="90000" bIns="45000"/>
          <a:lstStyle/>
          <a:p>
            <a:pPr>
              <a:tabLst>
                <a:tab pos="723900" algn="l"/>
                <a:tab pos="1447800" algn="l"/>
              </a:tabLst>
            </a:pPr>
            <a:r>
              <a:rPr lang="en-GB">
                <a:solidFill>
                  <a:srgbClr val="000000"/>
                </a:solidFill>
              </a:rPr>
              <a:t>HLSL compiler workaround</a:t>
            </a:r>
          </a:p>
        </p:txBody>
      </p:sp>
      <p:sp>
        <p:nvSpPr>
          <p:cNvPr id="39955" name="Text Box 19"/>
          <p:cNvSpPr txBox="1">
            <a:spLocks noChangeArrowheads="1"/>
          </p:cNvSpPr>
          <p:nvPr/>
        </p:nvSpPr>
        <p:spPr bwMode="auto">
          <a:xfrm>
            <a:off x="179388" y="1836738"/>
            <a:ext cx="1439862" cy="630237"/>
          </a:xfrm>
          <a:prstGeom prst="rect">
            <a:avLst/>
          </a:prstGeom>
          <a:noFill/>
          <a:ln w="9525" cap="flat">
            <a:noFill/>
            <a:round/>
            <a:headEnd/>
            <a:tailEnd/>
          </a:ln>
          <a:effectLst/>
        </p:spPr>
        <p:txBody>
          <a:bodyPr lIns="90000" tIns="60876" rIns="90000" bIns="45000"/>
          <a:lstStyle/>
          <a:p>
            <a:pPr>
              <a:tabLst>
                <a:tab pos="723900" algn="l"/>
              </a:tabLst>
            </a:pPr>
            <a:r>
              <a:rPr lang="en-GB">
                <a:solidFill>
                  <a:srgbClr val="000000"/>
                </a:solidFill>
              </a:rPr>
              <a:t>Original</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
          <p:cNvSpPr>
            <a:spLocks noGrp="1" noChangeArrowheads="1"/>
          </p:cNvSpPr>
          <p:nvPr>
            <p:ph type="title"/>
          </p:nvPr>
        </p:nvSpPr>
        <p:spPr>
          <a:xfrm>
            <a:off x="576263" y="617538"/>
            <a:ext cx="10367962" cy="641350"/>
          </a:xfrm>
          <a:ln/>
        </p:spPr>
        <p:txBody>
          <a:bodyPr tIns="33516"/>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Hidden common sub-expressions</a:t>
            </a:r>
          </a:p>
        </p:txBody>
      </p:sp>
      <p:sp>
        <p:nvSpPr>
          <p:cNvPr id="40962" name="Rectangle 2"/>
          <p:cNvSpPr>
            <a:spLocks noGrp="1" noChangeArrowheads="1"/>
          </p:cNvSpPr>
          <p:nvPr>
            <p:ph type="body" idx="1"/>
          </p:nvPr>
        </p:nvSpPr>
        <p:spPr>
          <a:xfrm>
            <a:off x="576263" y="1223963"/>
            <a:ext cx="10367962" cy="5040312"/>
          </a:xfrm>
          <a:ln/>
        </p:spPr>
        <p:txBody>
          <a:bodyPr/>
          <a:lstStyle/>
          <a:p>
            <a:pPr marL="431800" indent="-32385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Optimize: Clamping vector to unit length</a:t>
            </a:r>
          </a:p>
        </p:txBody>
      </p:sp>
      <p:sp>
        <p:nvSpPr>
          <p:cNvPr id="40963" name="Text Box 3"/>
          <p:cNvSpPr txBox="1">
            <a:spLocks noChangeArrowheads="1"/>
          </p:cNvSpPr>
          <p:nvPr/>
        </p:nvSpPr>
        <p:spPr bwMode="auto">
          <a:xfrm>
            <a:off x="539750" y="3276600"/>
            <a:ext cx="5129213" cy="2879725"/>
          </a:xfrm>
          <a:prstGeom prst="rect">
            <a:avLst/>
          </a:prstGeom>
          <a:solidFill>
            <a:srgbClr val="000000"/>
          </a:solidFill>
          <a:ln w="9360" cap="flat">
            <a:solidFill>
              <a:srgbClr val="999999"/>
            </a:solidFill>
            <a:round/>
            <a:headEnd/>
            <a:tailEnd/>
          </a:ln>
          <a:effectLst/>
        </p:spPr>
        <p:txBody>
          <a:bodyPr lIns="90000" tIns="56520" rIns="90000" bIns="45000"/>
          <a:lstStyle/>
          <a:p>
            <a:pPr>
              <a:lnSpc>
                <a:spcPct val="100000"/>
              </a:lnSpc>
              <a:tabLst>
                <a:tab pos="723900" algn="l"/>
                <a:tab pos="1447800" algn="l"/>
                <a:tab pos="2171700" algn="l"/>
                <a:tab pos="2895600" algn="l"/>
                <a:tab pos="3619500" algn="l"/>
                <a:tab pos="4343400" algn="l"/>
                <a:tab pos="5067300" algn="l"/>
              </a:tabLst>
            </a:pPr>
            <a:r>
              <a:rPr lang="en-GB" sz="1400">
                <a:solidFill>
                  <a:srgbClr val="FFFFFF"/>
                </a:solidFill>
                <a:latin typeface="Consolas" pitchFamily="33" charset="0"/>
              </a:rPr>
              <a:t>0</a:t>
            </a:r>
            <a:r>
              <a:rPr lang="en-GB" sz="1400">
                <a:solidFill>
                  <a:srgbClr val="00FF00"/>
                </a:solidFill>
                <a:latin typeface="Consolas" pitchFamily="33" charset="0"/>
              </a:rPr>
              <a:t>  </a:t>
            </a:r>
            <a:r>
              <a:rPr lang="en-GB" sz="1400">
                <a:solidFill>
                  <a:srgbClr val="02FF02"/>
                </a:solidFill>
                <a:latin typeface="Consolas" pitchFamily="33" charset="0"/>
              </a:rPr>
              <a:t>x</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DOT4_e</a:t>
            </a:r>
            <a:r>
              <a:rPr lang="en-GB" sz="1400">
                <a:solidFill>
                  <a:srgbClr val="00FF00"/>
                </a:solidFill>
                <a:latin typeface="Consolas" pitchFamily="33" charset="0"/>
              </a:rPr>
              <a:t>     </a:t>
            </a:r>
            <a:r>
              <a:rPr lang="en-GB" sz="1400">
                <a:solidFill>
                  <a:srgbClr val="02FF02"/>
                </a:solidFill>
                <a:latin typeface="Consolas" pitchFamily="33" charset="0"/>
              </a:rPr>
              <a:t>____</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2FF02"/>
                </a:solidFill>
                <a:latin typeface="Consolas" pitchFamily="33" charset="0"/>
              </a:rPr>
              <a:t>x</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2FF02"/>
                </a:solidFill>
                <a:latin typeface="Consolas" pitchFamily="33" charset="0"/>
              </a:rPr>
              <a:t>x</a:t>
            </a:r>
          </a:p>
          <a:p>
            <a:pPr>
              <a:lnSpc>
                <a:spcPct val="100000"/>
              </a:lnSpc>
              <a:tabLst>
                <a:tab pos="723900" algn="l"/>
                <a:tab pos="1447800" algn="l"/>
                <a:tab pos="2171700" algn="l"/>
                <a:tab pos="2895600" algn="l"/>
                <a:tab pos="3619500" algn="l"/>
                <a:tab pos="4343400" algn="l"/>
                <a:tab pos="5067300" algn="l"/>
              </a:tabLst>
            </a:pPr>
            <a:r>
              <a:rPr lang="en-GB" sz="1400">
                <a:solidFill>
                  <a:srgbClr val="00FF00"/>
                </a:solidFill>
                <a:latin typeface="Consolas" pitchFamily="33" charset="0"/>
              </a:rPr>
              <a:t>   </a:t>
            </a:r>
            <a:r>
              <a:rPr lang="en-GB" sz="1400">
                <a:solidFill>
                  <a:srgbClr val="02FF02"/>
                </a:solidFill>
                <a:latin typeface="Consolas" pitchFamily="33" charset="0"/>
              </a:rPr>
              <a:t>y</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DOT4_e</a:t>
            </a:r>
            <a:r>
              <a:rPr lang="en-GB" sz="1400">
                <a:solidFill>
                  <a:srgbClr val="00FF00"/>
                </a:solidFill>
                <a:latin typeface="Consolas" pitchFamily="33" charset="0"/>
              </a:rPr>
              <a:t>     </a:t>
            </a:r>
            <a:r>
              <a:rPr lang="en-GB" sz="1400">
                <a:solidFill>
                  <a:srgbClr val="02FF02"/>
                </a:solidFill>
                <a:latin typeface="Consolas" pitchFamily="33" charset="0"/>
              </a:rPr>
              <a:t>R1</a:t>
            </a:r>
            <a:r>
              <a:rPr lang="en-GB" sz="1400">
                <a:solidFill>
                  <a:srgbClr val="FFFF00"/>
                </a:solidFill>
                <a:latin typeface="Consolas" pitchFamily="33" charset="0"/>
              </a:rPr>
              <a:t>.</a:t>
            </a:r>
            <a:r>
              <a:rPr lang="en-GB" sz="1400">
                <a:solidFill>
                  <a:srgbClr val="02FF02"/>
                </a:solidFill>
                <a:latin typeface="Consolas" pitchFamily="33" charset="0"/>
              </a:rPr>
              <a:t>y</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2FF02"/>
                </a:solidFill>
                <a:latin typeface="Consolas" pitchFamily="33" charset="0"/>
              </a:rPr>
              <a:t>y</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2FF02"/>
                </a:solidFill>
                <a:latin typeface="Consolas" pitchFamily="33" charset="0"/>
              </a:rPr>
              <a:t>y</a:t>
            </a:r>
          </a:p>
          <a:p>
            <a:pPr>
              <a:lnSpc>
                <a:spcPct val="100000"/>
              </a:lnSpc>
              <a:tabLst>
                <a:tab pos="723900" algn="l"/>
                <a:tab pos="1447800" algn="l"/>
                <a:tab pos="2171700" algn="l"/>
                <a:tab pos="2895600" algn="l"/>
                <a:tab pos="3619500" algn="l"/>
                <a:tab pos="4343400" algn="l"/>
                <a:tab pos="5067300" algn="l"/>
              </a:tabLst>
            </a:pPr>
            <a:r>
              <a:rPr lang="en-GB" sz="1400">
                <a:solidFill>
                  <a:srgbClr val="00FF00"/>
                </a:solidFill>
                <a:latin typeface="Consolas" pitchFamily="33" charset="0"/>
              </a:rPr>
              <a:t>   </a:t>
            </a:r>
            <a:r>
              <a:rPr lang="en-GB" sz="1400">
                <a:solidFill>
                  <a:srgbClr val="02FF02"/>
                </a:solidFill>
                <a:latin typeface="Consolas" pitchFamily="33" charset="0"/>
              </a:rPr>
              <a:t>z</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DOT4_e</a:t>
            </a:r>
            <a:r>
              <a:rPr lang="en-GB" sz="1400">
                <a:solidFill>
                  <a:srgbClr val="00FF00"/>
                </a:solidFill>
                <a:latin typeface="Consolas" pitchFamily="33" charset="0"/>
              </a:rPr>
              <a:t>     </a:t>
            </a:r>
            <a:r>
              <a:rPr lang="en-GB" sz="1400">
                <a:solidFill>
                  <a:srgbClr val="02FF02"/>
                </a:solidFill>
                <a:latin typeface="Consolas" pitchFamily="33" charset="0"/>
              </a:rPr>
              <a:t>____</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2FF02"/>
                </a:solidFill>
                <a:latin typeface="Consolas" pitchFamily="33" charset="0"/>
              </a:rPr>
              <a:t>z</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2FF02"/>
                </a:solidFill>
                <a:latin typeface="Consolas" pitchFamily="33" charset="0"/>
              </a:rPr>
              <a:t>z</a:t>
            </a:r>
          </a:p>
          <a:p>
            <a:pPr>
              <a:lnSpc>
                <a:spcPct val="100000"/>
              </a:lnSpc>
              <a:tabLst>
                <a:tab pos="723900" algn="l"/>
                <a:tab pos="1447800" algn="l"/>
                <a:tab pos="2171700" algn="l"/>
                <a:tab pos="2895600" algn="l"/>
                <a:tab pos="3619500" algn="l"/>
                <a:tab pos="4343400" algn="l"/>
                <a:tab pos="5067300" algn="l"/>
              </a:tabLst>
            </a:pPr>
            <a:r>
              <a:rPr lang="en-GB" sz="1400">
                <a:solidFill>
                  <a:srgbClr val="00FF00"/>
                </a:solidFill>
                <a:latin typeface="Consolas" pitchFamily="33" charset="0"/>
              </a:rPr>
              <a:t>   </a:t>
            </a:r>
            <a:r>
              <a:rPr lang="en-GB" sz="1400">
                <a:solidFill>
                  <a:srgbClr val="02FF02"/>
                </a:solidFill>
                <a:latin typeface="Consolas" pitchFamily="33" charset="0"/>
              </a:rPr>
              <a:t>w</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DOT4_e</a:t>
            </a:r>
            <a:r>
              <a:rPr lang="en-GB" sz="1400">
                <a:solidFill>
                  <a:srgbClr val="00FF00"/>
                </a:solidFill>
                <a:latin typeface="Consolas" pitchFamily="33" charset="0"/>
              </a:rPr>
              <a:t>     </a:t>
            </a:r>
            <a:r>
              <a:rPr lang="en-GB" sz="1400">
                <a:solidFill>
                  <a:srgbClr val="02FF02"/>
                </a:solidFill>
                <a:latin typeface="Consolas" pitchFamily="33" charset="0"/>
              </a:rPr>
              <a:t>____</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FFFF00"/>
                </a:solidFill>
                <a:latin typeface="Consolas" pitchFamily="33" charset="0"/>
              </a:rPr>
              <a:t>(</a:t>
            </a:r>
            <a:r>
              <a:rPr lang="en-GB" sz="1400">
                <a:solidFill>
                  <a:srgbClr val="FFFFFF"/>
                </a:solidFill>
                <a:latin typeface="Consolas" pitchFamily="33" charset="0"/>
              </a:rPr>
              <a:t>0x80000000</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FFFF00"/>
                </a:solidFill>
                <a:latin typeface="Consolas" pitchFamily="33" charset="0"/>
              </a:rPr>
              <a:t>-</a:t>
            </a:r>
            <a:r>
              <a:rPr lang="en-GB" sz="1400">
                <a:solidFill>
                  <a:srgbClr val="FFFFFF"/>
                </a:solidFill>
                <a:latin typeface="Consolas" pitchFamily="33" charset="0"/>
              </a:rPr>
              <a:t>0.0f</a:t>
            </a:r>
            <a:r>
              <a:rPr lang="en-GB" sz="1400">
                <a:solidFill>
                  <a:srgbClr val="FFFF00"/>
                </a:solidFill>
                <a:latin typeface="Consolas" pitchFamily="33" charset="0"/>
              </a:rPr>
              <a:t>).</a:t>
            </a:r>
            <a:r>
              <a:rPr lang="en-GB" sz="1400">
                <a:solidFill>
                  <a:srgbClr val="02FF02"/>
                </a:solidFill>
                <a:latin typeface="Consolas" pitchFamily="33" charset="0"/>
              </a:rPr>
              <a:t>x</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FFFFFF"/>
                </a:solidFill>
                <a:latin typeface="Consolas" pitchFamily="33" charset="0"/>
              </a:rPr>
              <a:t>0.0f</a:t>
            </a:r>
          </a:p>
          <a:p>
            <a:pPr>
              <a:lnSpc>
                <a:spcPct val="100000"/>
              </a:lnSpc>
              <a:tabLst>
                <a:tab pos="723900" algn="l"/>
                <a:tab pos="1447800" algn="l"/>
                <a:tab pos="2171700" algn="l"/>
                <a:tab pos="2895600" algn="l"/>
                <a:tab pos="3619500" algn="l"/>
                <a:tab pos="4343400" algn="l"/>
                <a:tab pos="5067300" algn="l"/>
              </a:tabLst>
            </a:pPr>
            <a:r>
              <a:rPr lang="en-GB" sz="1400">
                <a:solidFill>
                  <a:srgbClr val="FFFFFF"/>
                </a:solidFill>
                <a:latin typeface="Consolas" pitchFamily="33" charset="0"/>
              </a:rPr>
              <a:t>1</a:t>
            </a:r>
            <a:r>
              <a:rPr lang="en-GB" sz="1400">
                <a:solidFill>
                  <a:srgbClr val="00FF00"/>
                </a:solidFill>
                <a:latin typeface="Consolas" pitchFamily="33" charset="0"/>
              </a:rPr>
              <a:t>  </a:t>
            </a:r>
            <a:r>
              <a:rPr lang="en-GB" sz="1400">
                <a:solidFill>
                  <a:srgbClr val="02FF02"/>
                </a:solidFill>
                <a:latin typeface="Consolas" pitchFamily="33" charset="0"/>
              </a:rPr>
              <a:t>t</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SQRT_e</a:t>
            </a:r>
            <a:r>
              <a:rPr lang="en-GB" sz="1400">
                <a:solidFill>
                  <a:srgbClr val="00FF00"/>
                </a:solidFill>
                <a:latin typeface="Consolas" pitchFamily="33" charset="0"/>
              </a:rPr>
              <a:t>     </a:t>
            </a:r>
            <a:r>
              <a:rPr lang="en-GB" sz="1400">
                <a:solidFill>
                  <a:srgbClr val="02FF02"/>
                </a:solidFill>
                <a:latin typeface="Consolas" pitchFamily="33" charset="0"/>
              </a:rPr>
              <a:t>____</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PV0</a:t>
            </a:r>
            <a:r>
              <a:rPr lang="en-GB" sz="1400">
                <a:solidFill>
                  <a:srgbClr val="FFFF00"/>
                </a:solidFill>
                <a:latin typeface="Consolas" pitchFamily="33" charset="0"/>
              </a:rPr>
              <a:t>.</a:t>
            </a:r>
            <a:r>
              <a:rPr lang="en-GB" sz="1400">
                <a:solidFill>
                  <a:srgbClr val="02FF02"/>
                </a:solidFill>
                <a:latin typeface="Consolas" pitchFamily="33" charset="0"/>
              </a:rPr>
              <a:t>x</a:t>
            </a:r>
          </a:p>
          <a:p>
            <a:pPr>
              <a:lnSpc>
                <a:spcPct val="100000"/>
              </a:lnSpc>
              <a:tabLst>
                <a:tab pos="723900" algn="l"/>
                <a:tab pos="1447800" algn="l"/>
                <a:tab pos="2171700" algn="l"/>
                <a:tab pos="2895600" algn="l"/>
                <a:tab pos="3619500" algn="l"/>
                <a:tab pos="4343400" algn="l"/>
                <a:tab pos="5067300" algn="l"/>
              </a:tabLst>
            </a:pPr>
            <a:r>
              <a:rPr lang="en-GB" sz="1400">
                <a:solidFill>
                  <a:srgbClr val="FFFFFF"/>
                </a:solidFill>
                <a:latin typeface="Consolas" pitchFamily="33" charset="0"/>
              </a:rPr>
              <a:t>2</a:t>
            </a:r>
            <a:r>
              <a:rPr lang="en-GB" sz="1400">
                <a:solidFill>
                  <a:srgbClr val="00FF00"/>
                </a:solidFill>
                <a:latin typeface="Consolas" pitchFamily="33" charset="0"/>
              </a:rPr>
              <a:t>  </a:t>
            </a:r>
            <a:r>
              <a:rPr lang="en-GB" sz="1400">
                <a:solidFill>
                  <a:srgbClr val="02FF02"/>
                </a:solidFill>
                <a:latin typeface="Consolas" pitchFamily="33" charset="0"/>
              </a:rPr>
              <a:t>w</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SETGT_DX10</a:t>
            </a:r>
            <a:r>
              <a:rPr lang="en-GB" sz="1400">
                <a:solidFill>
                  <a:srgbClr val="00FF00"/>
                </a:solidFill>
                <a:latin typeface="Consolas" pitchFamily="33" charset="0"/>
              </a:rPr>
              <a:t> </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2FF02"/>
                </a:solidFill>
                <a:latin typeface="Consolas" pitchFamily="33" charset="0"/>
              </a:rPr>
              <a:t>w</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PS1</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FFFFFF"/>
                </a:solidFill>
                <a:latin typeface="Consolas" pitchFamily="33" charset="0"/>
              </a:rPr>
              <a:t>1.0f</a:t>
            </a:r>
          </a:p>
          <a:p>
            <a:pPr>
              <a:lnSpc>
                <a:spcPct val="100000"/>
              </a:lnSpc>
              <a:tabLst>
                <a:tab pos="723900" algn="l"/>
                <a:tab pos="1447800" algn="l"/>
                <a:tab pos="2171700" algn="l"/>
                <a:tab pos="2895600" algn="l"/>
                <a:tab pos="3619500" algn="l"/>
                <a:tab pos="4343400" algn="l"/>
                <a:tab pos="5067300" algn="l"/>
              </a:tabLst>
            </a:pPr>
            <a:r>
              <a:rPr lang="en-GB" sz="1400">
                <a:solidFill>
                  <a:srgbClr val="00FF00"/>
                </a:solidFill>
                <a:latin typeface="Consolas" pitchFamily="33" charset="0"/>
              </a:rPr>
              <a:t>   </a:t>
            </a:r>
            <a:r>
              <a:rPr lang="en-GB" sz="1400">
                <a:solidFill>
                  <a:srgbClr val="02FF02"/>
                </a:solidFill>
                <a:latin typeface="Consolas" pitchFamily="33" charset="0"/>
              </a:rPr>
              <a:t>t</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RSQ_e</a:t>
            </a:r>
            <a:r>
              <a:rPr lang="en-GB" sz="1400">
                <a:solidFill>
                  <a:srgbClr val="00FF00"/>
                </a:solidFill>
                <a:latin typeface="Consolas" pitchFamily="33" charset="0"/>
              </a:rPr>
              <a:t>      </a:t>
            </a:r>
            <a:r>
              <a:rPr lang="en-GB" sz="1400">
                <a:solidFill>
                  <a:srgbClr val="02FF02"/>
                </a:solidFill>
                <a:latin typeface="Consolas" pitchFamily="33" charset="0"/>
              </a:rPr>
              <a:t>____</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R1</a:t>
            </a:r>
            <a:r>
              <a:rPr lang="en-GB" sz="1400">
                <a:solidFill>
                  <a:srgbClr val="FFFF00"/>
                </a:solidFill>
                <a:latin typeface="Consolas" pitchFamily="33" charset="0"/>
              </a:rPr>
              <a:t>.</a:t>
            </a:r>
            <a:r>
              <a:rPr lang="en-GB" sz="1400">
                <a:solidFill>
                  <a:srgbClr val="02FF02"/>
                </a:solidFill>
                <a:latin typeface="Consolas" pitchFamily="33" charset="0"/>
              </a:rPr>
              <a:t>y</a:t>
            </a:r>
          </a:p>
          <a:p>
            <a:pPr>
              <a:lnSpc>
                <a:spcPct val="100000"/>
              </a:lnSpc>
              <a:tabLst>
                <a:tab pos="723900" algn="l"/>
                <a:tab pos="1447800" algn="l"/>
                <a:tab pos="2171700" algn="l"/>
                <a:tab pos="2895600" algn="l"/>
                <a:tab pos="3619500" algn="l"/>
                <a:tab pos="4343400" algn="l"/>
                <a:tab pos="5067300" algn="l"/>
              </a:tabLst>
            </a:pPr>
            <a:r>
              <a:rPr lang="en-GB" sz="1400">
                <a:solidFill>
                  <a:srgbClr val="FFFFFF"/>
                </a:solidFill>
                <a:latin typeface="Consolas" pitchFamily="33" charset="0"/>
              </a:rPr>
              <a:t>3</a:t>
            </a:r>
            <a:r>
              <a:rPr lang="en-GB" sz="1400">
                <a:solidFill>
                  <a:srgbClr val="00FF00"/>
                </a:solidFill>
                <a:latin typeface="Consolas" pitchFamily="33" charset="0"/>
              </a:rPr>
              <a:t>  </a:t>
            </a:r>
            <a:r>
              <a:rPr lang="en-GB" sz="1400">
                <a:solidFill>
                  <a:srgbClr val="02FF02"/>
                </a:solidFill>
                <a:latin typeface="Consolas" pitchFamily="33" charset="0"/>
              </a:rPr>
              <a:t>x</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MUL_e</a:t>
            </a:r>
            <a:r>
              <a:rPr lang="en-GB" sz="1400">
                <a:solidFill>
                  <a:srgbClr val="00FF00"/>
                </a:solidFill>
                <a:latin typeface="Consolas" pitchFamily="33" charset="0"/>
              </a:rPr>
              <a:t>      </a:t>
            </a:r>
            <a:r>
              <a:rPr lang="en-GB" sz="1400">
                <a:solidFill>
                  <a:srgbClr val="02FF02"/>
                </a:solidFill>
                <a:latin typeface="Consolas" pitchFamily="33" charset="0"/>
              </a:rPr>
              <a:t>____</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2FF02"/>
                </a:solidFill>
                <a:latin typeface="Consolas" pitchFamily="33" charset="0"/>
              </a:rPr>
              <a:t>z</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PS2</a:t>
            </a:r>
          </a:p>
          <a:p>
            <a:pPr>
              <a:lnSpc>
                <a:spcPct val="100000"/>
              </a:lnSpc>
              <a:tabLst>
                <a:tab pos="723900" algn="l"/>
                <a:tab pos="1447800" algn="l"/>
                <a:tab pos="2171700" algn="l"/>
                <a:tab pos="2895600" algn="l"/>
                <a:tab pos="3619500" algn="l"/>
                <a:tab pos="4343400" algn="l"/>
                <a:tab pos="5067300" algn="l"/>
              </a:tabLst>
            </a:pPr>
            <a:r>
              <a:rPr lang="en-GB" sz="1400">
                <a:solidFill>
                  <a:srgbClr val="00FF00"/>
                </a:solidFill>
                <a:latin typeface="Consolas" pitchFamily="33" charset="0"/>
              </a:rPr>
              <a:t>   </a:t>
            </a:r>
            <a:r>
              <a:rPr lang="en-GB" sz="1400">
                <a:solidFill>
                  <a:srgbClr val="02FF02"/>
                </a:solidFill>
                <a:latin typeface="Consolas" pitchFamily="33" charset="0"/>
              </a:rPr>
              <a:t>y</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MUL_e</a:t>
            </a:r>
            <a:r>
              <a:rPr lang="en-GB" sz="1400">
                <a:solidFill>
                  <a:srgbClr val="00FF00"/>
                </a:solidFill>
                <a:latin typeface="Consolas" pitchFamily="33" charset="0"/>
              </a:rPr>
              <a:t>      </a:t>
            </a:r>
            <a:r>
              <a:rPr lang="en-GB" sz="1400">
                <a:solidFill>
                  <a:srgbClr val="02FF02"/>
                </a:solidFill>
                <a:latin typeface="Consolas" pitchFamily="33" charset="0"/>
              </a:rPr>
              <a:t>____</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2FF02"/>
                </a:solidFill>
                <a:latin typeface="Consolas" pitchFamily="33" charset="0"/>
              </a:rPr>
              <a:t>y</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PS2</a:t>
            </a:r>
          </a:p>
          <a:p>
            <a:pPr>
              <a:lnSpc>
                <a:spcPct val="100000"/>
              </a:lnSpc>
              <a:tabLst>
                <a:tab pos="723900" algn="l"/>
                <a:tab pos="1447800" algn="l"/>
                <a:tab pos="2171700" algn="l"/>
                <a:tab pos="2895600" algn="l"/>
                <a:tab pos="3619500" algn="l"/>
                <a:tab pos="4343400" algn="l"/>
                <a:tab pos="5067300" algn="l"/>
              </a:tabLst>
            </a:pPr>
            <a:r>
              <a:rPr lang="en-GB" sz="1400">
                <a:solidFill>
                  <a:srgbClr val="00FF00"/>
                </a:solidFill>
                <a:latin typeface="Consolas" pitchFamily="33" charset="0"/>
              </a:rPr>
              <a:t>   </a:t>
            </a:r>
            <a:r>
              <a:rPr lang="en-GB" sz="1400">
                <a:solidFill>
                  <a:srgbClr val="02FF02"/>
                </a:solidFill>
                <a:latin typeface="Consolas" pitchFamily="33" charset="0"/>
              </a:rPr>
              <a:t>z</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MUL_e</a:t>
            </a:r>
            <a:r>
              <a:rPr lang="en-GB" sz="1400">
                <a:solidFill>
                  <a:srgbClr val="00FF00"/>
                </a:solidFill>
                <a:latin typeface="Consolas" pitchFamily="33" charset="0"/>
              </a:rPr>
              <a:t>      </a:t>
            </a:r>
            <a:r>
              <a:rPr lang="en-GB" sz="1400">
                <a:solidFill>
                  <a:srgbClr val="02FF02"/>
                </a:solidFill>
                <a:latin typeface="Consolas" pitchFamily="33" charset="0"/>
              </a:rPr>
              <a:t>____</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2FF02"/>
                </a:solidFill>
                <a:latin typeface="Consolas" pitchFamily="33" charset="0"/>
              </a:rPr>
              <a:t>x</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PS2</a:t>
            </a:r>
          </a:p>
          <a:p>
            <a:pPr>
              <a:lnSpc>
                <a:spcPct val="100000"/>
              </a:lnSpc>
              <a:tabLst>
                <a:tab pos="723900" algn="l"/>
                <a:tab pos="1447800" algn="l"/>
                <a:tab pos="2171700" algn="l"/>
                <a:tab pos="2895600" algn="l"/>
                <a:tab pos="3619500" algn="l"/>
                <a:tab pos="4343400" algn="l"/>
                <a:tab pos="5067300" algn="l"/>
              </a:tabLst>
            </a:pPr>
            <a:r>
              <a:rPr lang="en-GB" sz="1400">
                <a:solidFill>
                  <a:srgbClr val="FFFFFF"/>
                </a:solidFill>
                <a:latin typeface="Consolas" pitchFamily="33" charset="0"/>
              </a:rPr>
              <a:t>4</a:t>
            </a:r>
            <a:r>
              <a:rPr lang="en-GB" sz="1400">
                <a:solidFill>
                  <a:srgbClr val="00FF00"/>
                </a:solidFill>
                <a:latin typeface="Consolas" pitchFamily="33" charset="0"/>
              </a:rPr>
              <a:t>  </a:t>
            </a:r>
            <a:r>
              <a:rPr lang="en-GB" sz="1400">
                <a:solidFill>
                  <a:srgbClr val="02FF02"/>
                </a:solidFill>
                <a:latin typeface="Consolas" pitchFamily="33" charset="0"/>
              </a:rPr>
              <a:t>x</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CNDE_INT</a:t>
            </a:r>
            <a:r>
              <a:rPr lang="en-GB" sz="1400">
                <a:solidFill>
                  <a:srgbClr val="00FF00"/>
                </a:solidFill>
                <a:latin typeface="Consolas" pitchFamily="33" charset="0"/>
              </a:rPr>
              <a:t>   </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2FF02"/>
                </a:solidFill>
                <a:latin typeface="Consolas" pitchFamily="33" charset="0"/>
              </a:rPr>
              <a:t>x</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2FF02"/>
                </a:solidFill>
                <a:latin typeface="Consolas" pitchFamily="33" charset="0"/>
              </a:rPr>
              <a:t>w</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2FF02"/>
                </a:solidFill>
                <a:latin typeface="Consolas" pitchFamily="33" charset="0"/>
              </a:rPr>
              <a:t>x</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PV3</a:t>
            </a:r>
            <a:r>
              <a:rPr lang="en-GB" sz="1400">
                <a:solidFill>
                  <a:srgbClr val="FFFF00"/>
                </a:solidFill>
                <a:latin typeface="Consolas" pitchFamily="33" charset="0"/>
              </a:rPr>
              <a:t>.</a:t>
            </a:r>
            <a:r>
              <a:rPr lang="en-GB" sz="1400">
                <a:solidFill>
                  <a:srgbClr val="02FF02"/>
                </a:solidFill>
                <a:latin typeface="Consolas" pitchFamily="33" charset="0"/>
              </a:rPr>
              <a:t>z</a:t>
            </a:r>
          </a:p>
          <a:p>
            <a:pPr>
              <a:lnSpc>
                <a:spcPct val="100000"/>
              </a:lnSpc>
              <a:tabLst>
                <a:tab pos="723900" algn="l"/>
                <a:tab pos="1447800" algn="l"/>
                <a:tab pos="2171700" algn="l"/>
                <a:tab pos="2895600" algn="l"/>
                <a:tab pos="3619500" algn="l"/>
                <a:tab pos="4343400" algn="l"/>
                <a:tab pos="5067300" algn="l"/>
              </a:tabLst>
            </a:pPr>
            <a:r>
              <a:rPr lang="en-GB" sz="1400">
                <a:solidFill>
                  <a:srgbClr val="00FF00"/>
                </a:solidFill>
                <a:latin typeface="Consolas" pitchFamily="33" charset="0"/>
              </a:rPr>
              <a:t>   </a:t>
            </a:r>
            <a:r>
              <a:rPr lang="en-GB" sz="1400">
                <a:solidFill>
                  <a:srgbClr val="02FF02"/>
                </a:solidFill>
                <a:latin typeface="Consolas" pitchFamily="33" charset="0"/>
              </a:rPr>
              <a:t>y</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CNDE_INT</a:t>
            </a:r>
            <a:r>
              <a:rPr lang="en-GB" sz="1400">
                <a:solidFill>
                  <a:srgbClr val="00FF00"/>
                </a:solidFill>
                <a:latin typeface="Consolas" pitchFamily="33" charset="0"/>
              </a:rPr>
              <a:t>   </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2FF02"/>
                </a:solidFill>
                <a:latin typeface="Consolas" pitchFamily="33" charset="0"/>
              </a:rPr>
              <a:t>y</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2FF02"/>
                </a:solidFill>
                <a:latin typeface="Consolas" pitchFamily="33" charset="0"/>
              </a:rPr>
              <a:t>w</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2FF02"/>
                </a:solidFill>
                <a:latin typeface="Consolas" pitchFamily="33" charset="0"/>
              </a:rPr>
              <a:t>y</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PV3</a:t>
            </a:r>
            <a:r>
              <a:rPr lang="en-GB" sz="1400">
                <a:solidFill>
                  <a:srgbClr val="FFFF00"/>
                </a:solidFill>
                <a:latin typeface="Consolas" pitchFamily="33" charset="0"/>
              </a:rPr>
              <a:t>.</a:t>
            </a:r>
            <a:r>
              <a:rPr lang="en-GB" sz="1400">
                <a:solidFill>
                  <a:srgbClr val="02FF02"/>
                </a:solidFill>
                <a:latin typeface="Consolas" pitchFamily="33" charset="0"/>
              </a:rPr>
              <a:t>y</a:t>
            </a:r>
          </a:p>
          <a:p>
            <a:pPr>
              <a:lnSpc>
                <a:spcPct val="100000"/>
              </a:lnSpc>
              <a:tabLst>
                <a:tab pos="723900" algn="l"/>
                <a:tab pos="1447800" algn="l"/>
                <a:tab pos="2171700" algn="l"/>
                <a:tab pos="2895600" algn="l"/>
                <a:tab pos="3619500" algn="l"/>
                <a:tab pos="4343400" algn="l"/>
                <a:tab pos="5067300" algn="l"/>
              </a:tabLst>
            </a:pPr>
            <a:r>
              <a:rPr lang="en-GB" sz="1400">
                <a:solidFill>
                  <a:srgbClr val="00FF00"/>
                </a:solidFill>
                <a:latin typeface="Consolas" pitchFamily="33" charset="0"/>
              </a:rPr>
              <a:t>   </a:t>
            </a:r>
            <a:r>
              <a:rPr lang="en-GB" sz="1400">
                <a:solidFill>
                  <a:srgbClr val="02FF02"/>
                </a:solidFill>
                <a:latin typeface="Consolas" pitchFamily="33" charset="0"/>
              </a:rPr>
              <a:t>z</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CNDE_INT</a:t>
            </a:r>
            <a:r>
              <a:rPr lang="en-GB" sz="1400">
                <a:solidFill>
                  <a:srgbClr val="00FF00"/>
                </a:solidFill>
                <a:latin typeface="Consolas" pitchFamily="33" charset="0"/>
              </a:rPr>
              <a:t>   </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2FF02"/>
                </a:solidFill>
                <a:latin typeface="Consolas" pitchFamily="33" charset="0"/>
              </a:rPr>
              <a:t>z</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2FF02"/>
                </a:solidFill>
                <a:latin typeface="Consolas" pitchFamily="33" charset="0"/>
              </a:rPr>
              <a:t>w</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2FF02"/>
                </a:solidFill>
                <a:latin typeface="Consolas" pitchFamily="33" charset="0"/>
              </a:rPr>
              <a:t>z</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PV3</a:t>
            </a:r>
            <a:r>
              <a:rPr lang="en-GB" sz="1400">
                <a:solidFill>
                  <a:srgbClr val="FFFF00"/>
                </a:solidFill>
                <a:latin typeface="Consolas" pitchFamily="33" charset="0"/>
              </a:rPr>
              <a:t>.</a:t>
            </a:r>
            <a:r>
              <a:rPr lang="en-GB" sz="1400">
                <a:solidFill>
                  <a:srgbClr val="02FF02"/>
                </a:solidFill>
                <a:latin typeface="Consolas" pitchFamily="33" charset="0"/>
              </a:rPr>
              <a:t>x</a:t>
            </a:r>
          </a:p>
          <a:p>
            <a:pPr>
              <a:lnSpc>
                <a:spcPct val="100000"/>
              </a:lnSpc>
              <a:tabLst>
                <a:tab pos="723900" algn="l"/>
                <a:tab pos="1447800" algn="l"/>
                <a:tab pos="2171700" algn="l"/>
                <a:tab pos="2895600" algn="l"/>
                <a:tab pos="3619500" algn="l"/>
                <a:tab pos="4343400" algn="l"/>
                <a:tab pos="5067300" algn="l"/>
              </a:tabLst>
            </a:pPr>
            <a:endParaRPr lang="en-GB" sz="1400">
              <a:solidFill>
                <a:srgbClr val="00FF00"/>
              </a:solidFill>
              <a:latin typeface="Consolas" pitchFamily="33" charset="0"/>
            </a:endParaRPr>
          </a:p>
        </p:txBody>
      </p:sp>
      <p:sp>
        <p:nvSpPr>
          <p:cNvPr id="40964" name="Text Box 4"/>
          <p:cNvSpPr txBox="1">
            <a:spLocks noChangeArrowheads="1"/>
          </p:cNvSpPr>
          <p:nvPr/>
        </p:nvSpPr>
        <p:spPr bwMode="auto">
          <a:xfrm>
            <a:off x="539750" y="1746250"/>
            <a:ext cx="5129213" cy="1439863"/>
          </a:xfrm>
          <a:prstGeom prst="rect">
            <a:avLst/>
          </a:prstGeom>
          <a:solidFill>
            <a:srgbClr val="000000"/>
          </a:solidFill>
          <a:ln w="9360" cap="flat">
            <a:solidFill>
              <a:srgbClr val="999999"/>
            </a:solidFill>
            <a:round/>
            <a:headEnd/>
            <a:tailEnd/>
          </a:ln>
          <a:effectLst/>
        </p:spPr>
        <p:txBody>
          <a:bodyPr lIns="90000" tIns="56520" rIns="90000" bIns="45000"/>
          <a:lstStyle/>
          <a:p>
            <a:pPr>
              <a:lnSpc>
                <a:spcPct val="100000"/>
              </a:lnSpc>
              <a:tabLst>
                <a:tab pos="723900" algn="l"/>
                <a:tab pos="1447800" algn="l"/>
                <a:tab pos="2171700" algn="l"/>
                <a:tab pos="2895600" algn="l"/>
                <a:tab pos="3619500" algn="l"/>
                <a:tab pos="4343400" algn="l"/>
                <a:tab pos="5067300" algn="l"/>
              </a:tabLst>
            </a:pPr>
            <a:r>
              <a:rPr lang="en-GB" sz="1400">
                <a:solidFill>
                  <a:srgbClr val="00FFFF"/>
                </a:solidFill>
                <a:latin typeface="Consolas" pitchFamily="33" charset="0"/>
              </a:rPr>
              <a:t>float3</a:t>
            </a:r>
            <a:r>
              <a:rPr lang="en-GB" sz="1400">
                <a:solidFill>
                  <a:srgbClr val="00FF00"/>
                </a:solidFill>
                <a:latin typeface="Consolas" pitchFamily="33" charset="0"/>
              </a:rPr>
              <a:t> </a:t>
            </a:r>
            <a:r>
              <a:rPr lang="en-GB" sz="1400">
                <a:solidFill>
                  <a:srgbClr val="02FF02"/>
                </a:solidFill>
                <a:latin typeface="Consolas" pitchFamily="33" charset="0"/>
              </a:rPr>
              <a:t>main</a:t>
            </a:r>
            <a:r>
              <a:rPr lang="en-GB" sz="1400">
                <a:solidFill>
                  <a:srgbClr val="FFFF00"/>
                </a:solidFill>
                <a:latin typeface="Consolas" pitchFamily="33" charset="0"/>
              </a:rPr>
              <a:t>(</a:t>
            </a:r>
            <a:r>
              <a:rPr lang="en-GB" sz="1400">
                <a:solidFill>
                  <a:srgbClr val="00FFFF"/>
                </a:solidFill>
                <a:latin typeface="Consolas" pitchFamily="33" charset="0"/>
              </a:rPr>
              <a:t>float3</a:t>
            </a:r>
            <a:r>
              <a:rPr lang="en-GB" sz="1400">
                <a:solidFill>
                  <a:srgbClr val="00FF00"/>
                </a:solidFill>
                <a:latin typeface="Consolas" pitchFamily="33" charset="0"/>
              </a:rPr>
              <a:t> </a:t>
            </a:r>
            <a:r>
              <a:rPr lang="en-GB" sz="1400">
                <a:solidFill>
                  <a:srgbClr val="02FF02"/>
                </a:solidFill>
                <a:latin typeface="Consolas" pitchFamily="33" charset="0"/>
              </a:rPr>
              <a:t>v</a:t>
            </a:r>
            <a:r>
              <a:rPr lang="en-GB" sz="1400">
                <a:solidFill>
                  <a:srgbClr val="00FF00"/>
                </a:solidFill>
                <a:latin typeface="Consolas" pitchFamily="33" charset="0"/>
              </a:rPr>
              <a:t> </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TEXCOORD0</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SV_Target</a:t>
            </a:r>
          </a:p>
          <a:p>
            <a:pPr>
              <a:lnSpc>
                <a:spcPct val="100000"/>
              </a:lnSpc>
              <a:tabLst>
                <a:tab pos="723900" algn="l"/>
                <a:tab pos="1447800" algn="l"/>
                <a:tab pos="2171700" algn="l"/>
                <a:tab pos="2895600" algn="l"/>
                <a:tab pos="3619500" algn="l"/>
                <a:tab pos="4343400" algn="l"/>
                <a:tab pos="5067300" algn="l"/>
              </a:tabLst>
            </a:pPr>
            <a:r>
              <a:rPr lang="en-GB" sz="1400">
                <a:solidFill>
                  <a:srgbClr val="FFFF00"/>
                </a:solidFill>
                <a:latin typeface="Consolas" pitchFamily="33" charset="0"/>
              </a:rPr>
              <a:t>{</a:t>
            </a:r>
          </a:p>
          <a:p>
            <a:pPr>
              <a:lnSpc>
                <a:spcPct val="100000"/>
              </a:lnSpc>
              <a:tabLst>
                <a:tab pos="723900" algn="l"/>
                <a:tab pos="1447800" algn="l"/>
                <a:tab pos="2171700" algn="l"/>
                <a:tab pos="2895600" algn="l"/>
                <a:tab pos="3619500" algn="l"/>
                <a:tab pos="4343400" algn="l"/>
                <a:tab pos="5067300" algn="l"/>
              </a:tabLst>
            </a:pPr>
            <a:r>
              <a:rPr lang="en-GB" sz="1400">
                <a:solidFill>
                  <a:srgbClr val="00FF00"/>
                </a:solidFill>
                <a:latin typeface="Consolas" pitchFamily="33" charset="0"/>
              </a:rPr>
              <a:t>    </a:t>
            </a:r>
            <a:r>
              <a:rPr lang="en-GB" sz="1400">
                <a:solidFill>
                  <a:srgbClr val="00FFFF"/>
                </a:solidFill>
                <a:latin typeface="Consolas" pitchFamily="33" charset="0"/>
              </a:rPr>
              <a:t>if</a:t>
            </a:r>
            <a:r>
              <a:rPr lang="en-GB" sz="1400">
                <a:solidFill>
                  <a:srgbClr val="00FF00"/>
                </a:solidFill>
                <a:latin typeface="Consolas" pitchFamily="33" charset="0"/>
              </a:rPr>
              <a:t> </a:t>
            </a:r>
            <a:r>
              <a:rPr lang="en-GB" sz="1400">
                <a:solidFill>
                  <a:srgbClr val="FFFF00"/>
                </a:solidFill>
                <a:latin typeface="Consolas" pitchFamily="33" charset="0"/>
              </a:rPr>
              <a:t>(</a:t>
            </a:r>
            <a:r>
              <a:rPr lang="en-GB" sz="1400">
                <a:solidFill>
                  <a:srgbClr val="02FF02"/>
                </a:solidFill>
                <a:latin typeface="Consolas" pitchFamily="33" charset="0"/>
              </a:rPr>
              <a:t>length</a:t>
            </a:r>
            <a:r>
              <a:rPr lang="en-GB" sz="1400">
                <a:solidFill>
                  <a:srgbClr val="FFFF00"/>
                </a:solidFill>
                <a:latin typeface="Consolas" pitchFamily="33" charset="0"/>
              </a:rPr>
              <a:t>(</a:t>
            </a:r>
            <a:r>
              <a:rPr lang="en-GB" sz="1400">
                <a:solidFill>
                  <a:srgbClr val="02FF02"/>
                </a:solidFill>
                <a:latin typeface="Consolas" pitchFamily="33" charset="0"/>
              </a:rPr>
              <a:t>v</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FFFF00"/>
                </a:solidFill>
                <a:latin typeface="Consolas" pitchFamily="33" charset="0"/>
              </a:rPr>
              <a:t>&gt;</a:t>
            </a:r>
            <a:r>
              <a:rPr lang="en-GB" sz="1400">
                <a:solidFill>
                  <a:srgbClr val="00FF00"/>
                </a:solidFill>
                <a:latin typeface="Consolas" pitchFamily="33" charset="0"/>
              </a:rPr>
              <a:t> </a:t>
            </a:r>
            <a:r>
              <a:rPr lang="en-GB" sz="1400">
                <a:solidFill>
                  <a:srgbClr val="FFFFFF"/>
                </a:solidFill>
                <a:latin typeface="Consolas" pitchFamily="33" charset="0"/>
              </a:rPr>
              <a:t>1.0f</a:t>
            </a:r>
            <a:r>
              <a:rPr lang="en-GB" sz="1400">
                <a:solidFill>
                  <a:srgbClr val="FFFF00"/>
                </a:solidFill>
                <a:latin typeface="Consolas" pitchFamily="33" charset="0"/>
              </a:rPr>
              <a:t>)</a:t>
            </a:r>
          </a:p>
          <a:p>
            <a:pPr>
              <a:lnSpc>
                <a:spcPct val="100000"/>
              </a:lnSpc>
              <a:tabLst>
                <a:tab pos="723900" algn="l"/>
                <a:tab pos="1447800" algn="l"/>
                <a:tab pos="2171700" algn="l"/>
                <a:tab pos="2895600" algn="l"/>
                <a:tab pos="3619500" algn="l"/>
                <a:tab pos="4343400" algn="l"/>
                <a:tab pos="5067300" algn="l"/>
              </a:tabLst>
            </a:pPr>
            <a:r>
              <a:rPr lang="en-GB" sz="1400">
                <a:solidFill>
                  <a:srgbClr val="00FF00"/>
                </a:solidFill>
                <a:latin typeface="Consolas" pitchFamily="33" charset="0"/>
              </a:rPr>
              <a:t>        </a:t>
            </a:r>
            <a:r>
              <a:rPr lang="en-GB" sz="1400">
                <a:solidFill>
                  <a:srgbClr val="02FF02"/>
                </a:solidFill>
                <a:latin typeface="Consolas" pitchFamily="33" charset="0"/>
              </a:rPr>
              <a:t>v</a:t>
            </a:r>
            <a:r>
              <a:rPr lang="en-GB" sz="1400">
                <a:solidFill>
                  <a:srgbClr val="00FF00"/>
                </a:solidFill>
                <a:latin typeface="Consolas" pitchFamily="33" charset="0"/>
              </a:rPr>
              <a:t> </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normalize</a:t>
            </a:r>
            <a:r>
              <a:rPr lang="en-GB" sz="1400">
                <a:solidFill>
                  <a:srgbClr val="FFFF00"/>
                </a:solidFill>
                <a:latin typeface="Consolas" pitchFamily="33" charset="0"/>
              </a:rPr>
              <a:t>(</a:t>
            </a:r>
            <a:r>
              <a:rPr lang="en-GB" sz="1400">
                <a:solidFill>
                  <a:srgbClr val="02FF02"/>
                </a:solidFill>
                <a:latin typeface="Consolas" pitchFamily="33" charset="0"/>
              </a:rPr>
              <a:t>v</a:t>
            </a:r>
            <a:r>
              <a:rPr lang="en-GB" sz="1400">
                <a:solidFill>
                  <a:srgbClr val="FFFF00"/>
                </a:solidFill>
                <a:latin typeface="Consolas" pitchFamily="33" charset="0"/>
              </a:rPr>
              <a:t>);</a:t>
            </a:r>
          </a:p>
          <a:p>
            <a:pPr>
              <a:lnSpc>
                <a:spcPct val="100000"/>
              </a:lnSpc>
              <a:tabLst>
                <a:tab pos="723900" algn="l"/>
                <a:tab pos="1447800" algn="l"/>
                <a:tab pos="2171700" algn="l"/>
                <a:tab pos="2895600" algn="l"/>
                <a:tab pos="3619500" algn="l"/>
                <a:tab pos="4343400" algn="l"/>
                <a:tab pos="5067300" algn="l"/>
              </a:tabLst>
            </a:pPr>
            <a:r>
              <a:rPr lang="en-GB" sz="1400">
                <a:solidFill>
                  <a:srgbClr val="00FFFF"/>
                </a:solidFill>
                <a:latin typeface="Consolas" pitchFamily="33" charset="0"/>
              </a:rPr>
              <a:t>    return</a:t>
            </a:r>
            <a:r>
              <a:rPr lang="en-GB" sz="1400">
                <a:solidFill>
                  <a:srgbClr val="00FF00"/>
                </a:solidFill>
                <a:latin typeface="Consolas" pitchFamily="33" charset="0"/>
              </a:rPr>
              <a:t> </a:t>
            </a:r>
            <a:r>
              <a:rPr lang="en-GB" sz="1400">
                <a:solidFill>
                  <a:srgbClr val="02FF02"/>
                </a:solidFill>
                <a:latin typeface="Consolas" pitchFamily="33" charset="0"/>
              </a:rPr>
              <a:t>v</a:t>
            </a:r>
            <a:r>
              <a:rPr lang="en-GB" sz="1400">
                <a:solidFill>
                  <a:srgbClr val="FFFF00"/>
                </a:solidFill>
                <a:latin typeface="Consolas" pitchFamily="33" charset="0"/>
              </a:rPr>
              <a:t>;</a:t>
            </a:r>
          </a:p>
          <a:p>
            <a:pPr>
              <a:lnSpc>
                <a:spcPct val="100000"/>
              </a:lnSpc>
              <a:tabLst>
                <a:tab pos="723900" algn="l"/>
                <a:tab pos="1447800" algn="l"/>
                <a:tab pos="2171700" algn="l"/>
                <a:tab pos="2895600" algn="l"/>
                <a:tab pos="3619500" algn="l"/>
                <a:tab pos="4343400" algn="l"/>
                <a:tab pos="5067300" algn="l"/>
              </a:tabLst>
            </a:pPr>
            <a:r>
              <a:rPr lang="en-GB" sz="1400">
                <a:solidFill>
                  <a:srgbClr val="FFFF00"/>
                </a:solidFill>
                <a:latin typeface="Consolas" pitchFamily="33" charset="0"/>
              </a:rPr>
              <a:t>}</a:t>
            </a:r>
          </a:p>
        </p:txBody>
      </p:sp>
      <p:sp>
        <p:nvSpPr>
          <p:cNvPr id="40965" name="Text Box 5"/>
          <p:cNvSpPr txBox="1">
            <a:spLocks noChangeArrowheads="1"/>
          </p:cNvSpPr>
          <p:nvPr/>
        </p:nvSpPr>
        <p:spPr bwMode="auto">
          <a:xfrm>
            <a:off x="5849938" y="3276600"/>
            <a:ext cx="5129212" cy="2879725"/>
          </a:xfrm>
          <a:prstGeom prst="rect">
            <a:avLst/>
          </a:prstGeom>
          <a:solidFill>
            <a:srgbClr val="000000"/>
          </a:solidFill>
          <a:ln w="9360" cap="flat">
            <a:solidFill>
              <a:srgbClr val="999999"/>
            </a:solidFill>
            <a:round/>
            <a:headEnd/>
            <a:tailEnd/>
          </a:ln>
          <a:effectLst/>
        </p:spPr>
        <p:txBody>
          <a:bodyPr lIns="90000" tIns="56520" rIns="90000" bIns="45000"/>
          <a:lstStyle/>
          <a:p>
            <a:pPr>
              <a:lnSpc>
                <a:spcPct val="100000"/>
              </a:lnSpc>
              <a:tabLst>
                <a:tab pos="723900" algn="l"/>
                <a:tab pos="1447800" algn="l"/>
                <a:tab pos="2171700" algn="l"/>
                <a:tab pos="2895600" algn="l"/>
                <a:tab pos="3619500" algn="l"/>
                <a:tab pos="4343400" algn="l"/>
                <a:tab pos="5067300" algn="l"/>
              </a:tabLst>
            </a:pPr>
            <a:r>
              <a:rPr lang="en-GB" sz="1400">
                <a:solidFill>
                  <a:srgbClr val="FFFFFF"/>
                </a:solidFill>
                <a:latin typeface="Consolas" pitchFamily="33" charset="0"/>
              </a:rPr>
              <a:t>0</a:t>
            </a:r>
            <a:r>
              <a:rPr lang="en-GB" sz="1400">
                <a:solidFill>
                  <a:srgbClr val="00FF00"/>
                </a:solidFill>
                <a:latin typeface="Consolas" pitchFamily="33" charset="0"/>
              </a:rPr>
              <a:t>  </a:t>
            </a:r>
            <a:r>
              <a:rPr lang="en-GB" sz="1400">
                <a:solidFill>
                  <a:srgbClr val="02FF02"/>
                </a:solidFill>
                <a:latin typeface="Consolas" pitchFamily="33" charset="0"/>
              </a:rPr>
              <a:t>x</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DOT4_e</a:t>
            </a:r>
            <a:r>
              <a:rPr lang="en-GB" sz="1400">
                <a:solidFill>
                  <a:srgbClr val="00FF00"/>
                </a:solidFill>
                <a:latin typeface="Consolas" pitchFamily="33" charset="0"/>
              </a:rPr>
              <a:t>     </a:t>
            </a:r>
            <a:r>
              <a:rPr lang="en-GB" sz="1400">
                <a:solidFill>
                  <a:srgbClr val="02FF02"/>
                </a:solidFill>
                <a:latin typeface="Consolas" pitchFamily="33" charset="0"/>
              </a:rPr>
              <a:t>____</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2FF02"/>
                </a:solidFill>
                <a:latin typeface="Consolas" pitchFamily="33" charset="0"/>
              </a:rPr>
              <a:t>x</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2FF02"/>
                </a:solidFill>
                <a:latin typeface="Consolas" pitchFamily="33" charset="0"/>
              </a:rPr>
              <a:t>x</a:t>
            </a:r>
          </a:p>
          <a:p>
            <a:pPr>
              <a:lnSpc>
                <a:spcPct val="100000"/>
              </a:lnSpc>
              <a:tabLst>
                <a:tab pos="723900" algn="l"/>
                <a:tab pos="1447800" algn="l"/>
                <a:tab pos="2171700" algn="l"/>
                <a:tab pos="2895600" algn="l"/>
                <a:tab pos="3619500" algn="l"/>
                <a:tab pos="4343400" algn="l"/>
                <a:tab pos="5067300" algn="l"/>
              </a:tabLst>
            </a:pPr>
            <a:r>
              <a:rPr lang="en-GB" sz="1400">
                <a:solidFill>
                  <a:srgbClr val="00FF00"/>
                </a:solidFill>
                <a:latin typeface="Consolas" pitchFamily="33" charset="0"/>
              </a:rPr>
              <a:t>   </a:t>
            </a:r>
            <a:r>
              <a:rPr lang="en-GB" sz="1400">
                <a:solidFill>
                  <a:srgbClr val="02FF02"/>
                </a:solidFill>
                <a:latin typeface="Consolas" pitchFamily="33" charset="0"/>
              </a:rPr>
              <a:t>y</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DOT4_e</a:t>
            </a:r>
            <a:r>
              <a:rPr lang="en-GB" sz="1400">
                <a:solidFill>
                  <a:srgbClr val="00FF00"/>
                </a:solidFill>
                <a:latin typeface="Consolas" pitchFamily="33" charset="0"/>
              </a:rPr>
              <a:t>     </a:t>
            </a:r>
            <a:r>
              <a:rPr lang="en-GB" sz="1400">
                <a:solidFill>
                  <a:srgbClr val="02FF02"/>
                </a:solidFill>
                <a:latin typeface="Consolas" pitchFamily="33" charset="0"/>
              </a:rPr>
              <a:t>____</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2FF02"/>
                </a:solidFill>
                <a:latin typeface="Consolas" pitchFamily="33" charset="0"/>
              </a:rPr>
              <a:t>y</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2FF02"/>
                </a:solidFill>
                <a:latin typeface="Consolas" pitchFamily="33" charset="0"/>
              </a:rPr>
              <a:t>y</a:t>
            </a:r>
          </a:p>
          <a:p>
            <a:pPr>
              <a:lnSpc>
                <a:spcPct val="100000"/>
              </a:lnSpc>
              <a:tabLst>
                <a:tab pos="723900" algn="l"/>
                <a:tab pos="1447800" algn="l"/>
                <a:tab pos="2171700" algn="l"/>
                <a:tab pos="2895600" algn="l"/>
                <a:tab pos="3619500" algn="l"/>
                <a:tab pos="4343400" algn="l"/>
                <a:tab pos="5067300" algn="l"/>
              </a:tabLst>
            </a:pPr>
            <a:r>
              <a:rPr lang="en-GB" sz="1400">
                <a:solidFill>
                  <a:srgbClr val="00FF00"/>
                </a:solidFill>
                <a:latin typeface="Consolas" pitchFamily="33" charset="0"/>
              </a:rPr>
              <a:t>   </a:t>
            </a:r>
            <a:r>
              <a:rPr lang="en-GB" sz="1400">
                <a:solidFill>
                  <a:srgbClr val="02FF02"/>
                </a:solidFill>
                <a:latin typeface="Consolas" pitchFamily="33" charset="0"/>
              </a:rPr>
              <a:t>z</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DOT4_e</a:t>
            </a:r>
            <a:r>
              <a:rPr lang="en-GB" sz="1400">
                <a:solidFill>
                  <a:srgbClr val="00FF00"/>
                </a:solidFill>
                <a:latin typeface="Consolas" pitchFamily="33" charset="0"/>
              </a:rPr>
              <a:t>     </a:t>
            </a:r>
            <a:r>
              <a:rPr lang="en-GB" sz="1400">
                <a:solidFill>
                  <a:srgbClr val="02FF02"/>
                </a:solidFill>
                <a:latin typeface="Consolas" pitchFamily="33" charset="0"/>
              </a:rPr>
              <a:t>____</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2FF02"/>
                </a:solidFill>
                <a:latin typeface="Consolas" pitchFamily="33" charset="0"/>
              </a:rPr>
              <a:t>z</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2FF02"/>
                </a:solidFill>
                <a:latin typeface="Consolas" pitchFamily="33" charset="0"/>
              </a:rPr>
              <a:t>z</a:t>
            </a:r>
          </a:p>
          <a:p>
            <a:pPr>
              <a:lnSpc>
                <a:spcPct val="100000"/>
              </a:lnSpc>
              <a:tabLst>
                <a:tab pos="723900" algn="l"/>
                <a:tab pos="1447800" algn="l"/>
                <a:tab pos="2171700" algn="l"/>
                <a:tab pos="2895600" algn="l"/>
                <a:tab pos="3619500" algn="l"/>
                <a:tab pos="4343400" algn="l"/>
                <a:tab pos="5067300" algn="l"/>
              </a:tabLst>
            </a:pPr>
            <a:r>
              <a:rPr lang="en-GB" sz="1400">
                <a:solidFill>
                  <a:srgbClr val="00FF00"/>
                </a:solidFill>
                <a:latin typeface="Consolas" pitchFamily="33" charset="0"/>
              </a:rPr>
              <a:t>   </a:t>
            </a:r>
            <a:r>
              <a:rPr lang="en-GB" sz="1400">
                <a:solidFill>
                  <a:srgbClr val="02FF02"/>
                </a:solidFill>
                <a:latin typeface="Consolas" pitchFamily="33" charset="0"/>
              </a:rPr>
              <a:t>w</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DOT4_e</a:t>
            </a:r>
            <a:r>
              <a:rPr lang="en-GB" sz="1400">
                <a:solidFill>
                  <a:srgbClr val="00FF00"/>
                </a:solidFill>
                <a:latin typeface="Consolas" pitchFamily="33" charset="0"/>
              </a:rPr>
              <a:t>     </a:t>
            </a:r>
            <a:r>
              <a:rPr lang="en-GB" sz="1400">
                <a:solidFill>
                  <a:srgbClr val="02FF02"/>
                </a:solidFill>
                <a:latin typeface="Consolas" pitchFamily="33" charset="0"/>
              </a:rPr>
              <a:t>____</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FFFF00"/>
                </a:solidFill>
                <a:latin typeface="Consolas" pitchFamily="33" charset="0"/>
              </a:rPr>
              <a:t>(</a:t>
            </a:r>
            <a:r>
              <a:rPr lang="en-GB" sz="1400">
                <a:solidFill>
                  <a:srgbClr val="FFFFFF"/>
                </a:solidFill>
                <a:latin typeface="Consolas" pitchFamily="33" charset="0"/>
              </a:rPr>
              <a:t>0x80000000</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FFFF00"/>
                </a:solidFill>
                <a:latin typeface="Consolas" pitchFamily="33" charset="0"/>
              </a:rPr>
              <a:t>-</a:t>
            </a:r>
            <a:r>
              <a:rPr lang="en-GB" sz="1400">
                <a:solidFill>
                  <a:srgbClr val="FFFFFF"/>
                </a:solidFill>
                <a:latin typeface="Consolas" pitchFamily="33" charset="0"/>
              </a:rPr>
              <a:t>0.0f</a:t>
            </a:r>
            <a:r>
              <a:rPr lang="en-GB" sz="1400">
                <a:solidFill>
                  <a:srgbClr val="FFFF00"/>
                </a:solidFill>
                <a:latin typeface="Consolas" pitchFamily="33" charset="0"/>
              </a:rPr>
              <a:t>).</a:t>
            </a:r>
            <a:r>
              <a:rPr lang="en-GB" sz="1400">
                <a:solidFill>
                  <a:srgbClr val="02FF02"/>
                </a:solidFill>
                <a:latin typeface="Consolas" pitchFamily="33" charset="0"/>
              </a:rPr>
              <a:t>x</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FFFFFF"/>
                </a:solidFill>
                <a:latin typeface="Consolas" pitchFamily="33" charset="0"/>
              </a:rPr>
              <a:t>0.0f</a:t>
            </a:r>
          </a:p>
          <a:p>
            <a:pPr>
              <a:lnSpc>
                <a:spcPct val="100000"/>
              </a:lnSpc>
              <a:tabLst>
                <a:tab pos="723900" algn="l"/>
                <a:tab pos="1447800" algn="l"/>
                <a:tab pos="2171700" algn="l"/>
                <a:tab pos="2895600" algn="l"/>
                <a:tab pos="3619500" algn="l"/>
                <a:tab pos="4343400" algn="l"/>
                <a:tab pos="5067300" algn="l"/>
              </a:tabLst>
            </a:pPr>
            <a:r>
              <a:rPr lang="en-GB" sz="1400">
                <a:solidFill>
                  <a:srgbClr val="FFFFFF"/>
                </a:solidFill>
                <a:latin typeface="Consolas" pitchFamily="33" charset="0"/>
              </a:rPr>
              <a:t>1</a:t>
            </a:r>
            <a:r>
              <a:rPr lang="en-GB" sz="1400">
                <a:solidFill>
                  <a:srgbClr val="00FF00"/>
                </a:solidFill>
                <a:latin typeface="Consolas" pitchFamily="33" charset="0"/>
              </a:rPr>
              <a:t>  </a:t>
            </a:r>
            <a:r>
              <a:rPr lang="en-GB" sz="1400">
                <a:solidFill>
                  <a:srgbClr val="02FF02"/>
                </a:solidFill>
                <a:latin typeface="Consolas" pitchFamily="33" charset="0"/>
              </a:rPr>
              <a:t>t</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RSQ_e</a:t>
            </a:r>
            <a:r>
              <a:rPr lang="en-GB" sz="1400">
                <a:solidFill>
                  <a:srgbClr val="00FF00"/>
                </a:solidFill>
                <a:latin typeface="Consolas" pitchFamily="33" charset="0"/>
              </a:rPr>
              <a:t>      </a:t>
            </a:r>
            <a:r>
              <a:rPr lang="en-GB" sz="1400">
                <a:solidFill>
                  <a:srgbClr val="02FF02"/>
                </a:solidFill>
                <a:latin typeface="Consolas" pitchFamily="33" charset="0"/>
              </a:rPr>
              <a:t>____</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PV0</a:t>
            </a:r>
            <a:r>
              <a:rPr lang="en-GB" sz="1400">
                <a:solidFill>
                  <a:srgbClr val="FFFF00"/>
                </a:solidFill>
                <a:latin typeface="Consolas" pitchFamily="33" charset="0"/>
              </a:rPr>
              <a:t>.</a:t>
            </a:r>
            <a:r>
              <a:rPr lang="en-GB" sz="1400">
                <a:solidFill>
                  <a:srgbClr val="02FF02"/>
                </a:solidFill>
                <a:latin typeface="Consolas" pitchFamily="33" charset="0"/>
              </a:rPr>
              <a:t>x</a:t>
            </a:r>
          </a:p>
          <a:p>
            <a:pPr>
              <a:lnSpc>
                <a:spcPct val="100000"/>
              </a:lnSpc>
              <a:tabLst>
                <a:tab pos="723900" algn="l"/>
                <a:tab pos="1447800" algn="l"/>
                <a:tab pos="2171700" algn="l"/>
                <a:tab pos="2895600" algn="l"/>
                <a:tab pos="3619500" algn="l"/>
                <a:tab pos="4343400" algn="l"/>
                <a:tab pos="5067300" algn="l"/>
              </a:tabLst>
            </a:pPr>
            <a:r>
              <a:rPr lang="en-GB" sz="1400">
                <a:solidFill>
                  <a:srgbClr val="FFFFFF"/>
                </a:solidFill>
                <a:latin typeface="Consolas" pitchFamily="33" charset="0"/>
              </a:rPr>
              <a:t>2</a:t>
            </a:r>
            <a:r>
              <a:rPr lang="en-GB" sz="1400">
                <a:solidFill>
                  <a:srgbClr val="00FF00"/>
                </a:solidFill>
                <a:latin typeface="Consolas" pitchFamily="33" charset="0"/>
              </a:rPr>
              <a:t>  </a:t>
            </a:r>
            <a:r>
              <a:rPr lang="en-GB" sz="1400">
                <a:solidFill>
                  <a:srgbClr val="02FF02"/>
                </a:solidFill>
                <a:latin typeface="Consolas" pitchFamily="33" charset="0"/>
              </a:rPr>
              <a:t>x</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MUL_e</a:t>
            </a:r>
            <a:r>
              <a:rPr lang="en-GB" sz="1400">
                <a:solidFill>
                  <a:srgbClr val="00FF00"/>
                </a:solidFill>
                <a:latin typeface="Consolas" pitchFamily="33" charset="0"/>
              </a:rPr>
              <a:t>      </a:t>
            </a:r>
            <a:r>
              <a:rPr lang="en-GB" sz="1400">
                <a:solidFill>
                  <a:srgbClr val="02FF02"/>
                </a:solidFill>
                <a:latin typeface="Consolas" pitchFamily="33" charset="0"/>
              </a:rPr>
              <a:t>____</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2FF02"/>
                </a:solidFill>
                <a:latin typeface="Consolas" pitchFamily="33" charset="0"/>
              </a:rPr>
              <a:t>y</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PS1</a:t>
            </a:r>
          </a:p>
          <a:p>
            <a:pPr>
              <a:lnSpc>
                <a:spcPct val="100000"/>
              </a:lnSpc>
              <a:tabLst>
                <a:tab pos="723900" algn="l"/>
                <a:tab pos="1447800" algn="l"/>
                <a:tab pos="2171700" algn="l"/>
                <a:tab pos="2895600" algn="l"/>
                <a:tab pos="3619500" algn="l"/>
                <a:tab pos="4343400" algn="l"/>
                <a:tab pos="5067300" algn="l"/>
              </a:tabLst>
            </a:pPr>
            <a:r>
              <a:rPr lang="en-GB" sz="1400">
                <a:solidFill>
                  <a:srgbClr val="00FF00"/>
                </a:solidFill>
                <a:latin typeface="Consolas" pitchFamily="33" charset="0"/>
              </a:rPr>
              <a:t>   </a:t>
            </a:r>
            <a:r>
              <a:rPr lang="en-GB" sz="1400">
                <a:solidFill>
                  <a:srgbClr val="02FF02"/>
                </a:solidFill>
                <a:latin typeface="Consolas" pitchFamily="33" charset="0"/>
              </a:rPr>
              <a:t>y</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MUL_e</a:t>
            </a:r>
            <a:r>
              <a:rPr lang="en-GB" sz="1400">
                <a:solidFill>
                  <a:srgbClr val="00FF00"/>
                </a:solidFill>
                <a:latin typeface="Consolas" pitchFamily="33" charset="0"/>
              </a:rPr>
              <a:t>      </a:t>
            </a:r>
            <a:r>
              <a:rPr lang="en-GB" sz="1400">
                <a:solidFill>
                  <a:srgbClr val="02FF02"/>
                </a:solidFill>
                <a:latin typeface="Consolas" pitchFamily="33" charset="0"/>
              </a:rPr>
              <a:t>____</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2FF02"/>
                </a:solidFill>
                <a:latin typeface="Consolas" pitchFamily="33" charset="0"/>
              </a:rPr>
              <a:t>x</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PS1</a:t>
            </a:r>
          </a:p>
          <a:p>
            <a:pPr>
              <a:lnSpc>
                <a:spcPct val="100000"/>
              </a:lnSpc>
              <a:tabLst>
                <a:tab pos="723900" algn="l"/>
                <a:tab pos="1447800" algn="l"/>
                <a:tab pos="2171700" algn="l"/>
                <a:tab pos="2895600" algn="l"/>
                <a:tab pos="3619500" algn="l"/>
                <a:tab pos="4343400" algn="l"/>
                <a:tab pos="5067300" algn="l"/>
              </a:tabLst>
            </a:pPr>
            <a:r>
              <a:rPr lang="en-GB" sz="1400">
                <a:solidFill>
                  <a:srgbClr val="00FF00"/>
                </a:solidFill>
                <a:latin typeface="Consolas" pitchFamily="33" charset="0"/>
              </a:rPr>
              <a:t>   </a:t>
            </a:r>
            <a:r>
              <a:rPr lang="en-GB" sz="1400">
                <a:solidFill>
                  <a:srgbClr val="02FF02"/>
                </a:solidFill>
                <a:latin typeface="Consolas" pitchFamily="33" charset="0"/>
              </a:rPr>
              <a:t>z</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SETGT_DX10</a:t>
            </a:r>
            <a:r>
              <a:rPr lang="en-GB" sz="1400">
                <a:solidFill>
                  <a:srgbClr val="00FF00"/>
                </a:solidFill>
                <a:latin typeface="Consolas" pitchFamily="33" charset="0"/>
              </a:rPr>
              <a:t> </a:t>
            </a:r>
            <a:r>
              <a:rPr lang="en-GB" sz="1400">
                <a:solidFill>
                  <a:srgbClr val="02FF02"/>
                </a:solidFill>
                <a:latin typeface="Consolas" pitchFamily="33" charset="0"/>
              </a:rPr>
              <a:t>____</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FFFFFF"/>
                </a:solidFill>
                <a:latin typeface="Consolas" pitchFamily="33" charset="0"/>
              </a:rPr>
              <a:t>1.0f</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PS1</a:t>
            </a:r>
          </a:p>
          <a:p>
            <a:pPr>
              <a:lnSpc>
                <a:spcPct val="100000"/>
              </a:lnSpc>
              <a:tabLst>
                <a:tab pos="723900" algn="l"/>
                <a:tab pos="1447800" algn="l"/>
                <a:tab pos="2171700" algn="l"/>
                <a:tab pos="2895600" algn="l"/>
                <a:tab pos="3619500" algn="l"/>
                <a:tab pos="4343400" algn="l"/>
                <a:tab pos="5067300" algn="l"/>
              </a:tabLst>
            </a:pPr>
            <a:r>
              <a:rPr lang="en-GB" sz="1400">
                <a:solidFill>
                  <a:srgbClr val="00FF00"/>
                </a:solidFill>
                <a:latin typeface="Consolas" pitchFamily="33" charset="0"/>
              </a:rPr>
              <a:t>   </a:t>
            </a:r>
            <a:r>
              <a:rPr lang="en-GB" sz="1400">
                <a:solidFill>
                  <a:srgbClr val="02FF02"/>
                </a:solidFill>
                <a:latin typeface="Consolas" pitchFamily="33" charset="0"/>
              </a:rPr>
              <a:t>w</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MUL_e</a:t>
            </a:r>
            <a:r>
              <a:rPr lang="en-GB" sz="1400">
                <a:solidFill>
                  <a:srgbClr val="00FF00"/>
                </a:solidFill>
                <a:latin typeface="Consolas" pitchFamily="33" charset="0"/>
              </a:rPr>
              <a:t>      </a:t>
            </a:r>
            <a:r>
              <a:rPr lang="en-GB" sz="1400">
                <a:solidFill>
                  <a:srgbClr val="02FF02"/>
                </a:solidFill>
                <a:latin typeface="Consolas" pitchFamily="33" charset="0"/>
              </a:rPr>
              <a:t>____</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2FF02"/>
                </a:solidFill>
                <a:latin typeface="Consolas" pitchFamily="33" charset="0"/>
              </a:rPr>
              <a:t>z</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PS1</a:t>
            </a:r>
          </a:p>
          <a:p>
            <a:pPr>
              <a:lnSpc>
                <a:spcPct val="100000"/>
              </a:lnSpc>
              <a:tabLst>
                <a:tab pos="723900" algn="l"/>
                <a:tab pos="1447800" algn="l"/>
                <a:tab pos="2171700" algn="l"/>
                <a:tab pos="2895600" algn="l"/>
                <a:tab pos="3619500" algn="l"/>
                <a:tab pos="4343400" algn="l"/>
                <a:tab pos="5067300" algn="l"/>
              </a:tabLst>
            </a:pPr>
            <a:r>
              <a:rPr lang="en-GB" sz="1400">
                <a:solidFill>
                  <a:srgbClr val="FFFFFF"/>
                </a:solidFill>
                <a:latin typeface="Consolas" pitchFamily="33" charset="0"/>
              </a:rPr>
              <a:t>3</a:t>
            </a:r>
            <a:r>
              <a:rPr lang="en-GB" sz="1400">
                <a:solidFill>
                  <a:srgbClr val="00FF00"/>
                </a:solidFill>
                <a:latin typeface="Consolas" pitchFamily="33" charset="0"/>
              </a:rPr>
              <a:t>  </a:t>
            </a:r>
            <a:r>
              <a:rPr lang="en-GB" sz="1400">
                <a:solidFill>
                  <a:srgbClr val="02FF02"/>
                </a:solidFill>
                <a:latin typeface="Consolas" pitchFamily="33" charset="0"/>
              </a:rPr>
              <a:t>x</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CNDE_INT</a:t>
            </a:r>
            <a:r>
              <a:rPr lang="en-GB" sz="1400">
                <a:solidFill>
                  <a:srgbClr val="00FF00"/>
                </a:solidFill>
                <a:latin typeface="Consolas" pitchFamily="33" charset="0"/>
              </a:rPr>
              <a:t>   </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2FF02"/>
                </a:solidFill>
                <a:latin typeface="Consolas" pitchFamily="33" charset="0"/>
              </a:rPr>
              <a:t>x</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PV2</a:t>
            </a:r>
            <a:r>
              <a:rPr lang="en-GB" sz="1400">
                <a:solidFill>
                  <a:srgbClr val="FFFF00"/>
                </a:solidFill>
                <a:latin typeface="Consolas" pitchFamily="33" charset="0"/>
              </a:rPr>
              <a:t>.</a:t>
            </a:r>
            <a:r>
              <a:rPr lang="en-GB" sz="1400">
                <a:solidFill>
                  <a:srgbClr val="02FF02"/>
                </a:solidFill>
                <a:latin typeface="Consolas" pitchFamily="33" charset="0"/>
              </a:rPr>
              <a:t>z</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2FF02"/>
                </a:solidFill>
                <a:latin typeface="Consolas" pitchFamily="33" charset="0"/>
              </a:rPr>
              <a:t>x</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PV2</a:t>
            </a:r>
            <a:r>
              <a:rPr lang="en-GB" sz="1400">
                <a:solidFill>
                  <a:srgbClr val="FFFF00"/>
                </a:solidFill>
                <a:latin typeface="Consolas" pitchFamily="33" charset="0"/>
              </a:rPr>
              <a:t>.</a:t>
            </a:r>
            <a:r>
              <a:rPr lang="en-GB" sz="1400">
                <a:solidFill>
                  <a:srgbClr val="02FF02"/>
                </a:solidFill>
                <a:latin typeface="Consolas" pitchFamily="33" charset="0"/>
              </a:rPr>
              <a:t>y</a:t>
            </a:r>
          </a:p>
          <a:p>
            <a:pPr>
              <a:lnSpc>
                <a:spcPct val="100000"/>
              </a:lnSpc>
              <a:tabLst>
                <a:tab pos="723900" algn="l"/>
                <a:tab pos="1447800" algn="l"/>
                <a:tab pos="2171700" algn="l"/>
                <a:tab pos="2895600" algn="l"/>
                <a:tab pos="3619500" algn="l"/>
                <a:tab pos="4343400" algn="l"/>
                <a:tab pos="5067300" algn="l"/>
              </a:tabLst>
            </a:pPr>
            <a:r>
              <a:rPr lang="en-GB" sz="1400">
                <a:solidFill>
                  <a:srgbClr val="00FF00"/>
                </a:solidFill>
                <a:latin typeface="Consolas" pitchFamily="33" charset="0"/>
              </a:rPr>
              <a:t>   </a:t>
            </a:r>
            <a:r>
              <a:rPr lang="en-GB" sz="1400">
                <a:solidFill>
                  <a:srgbClr val="02FF02"/>
                </a:solidFill>
                <a:latin typeface="Consolas" pitchFamily="33" charset="0"/>
              </a:rPr>
              <a:t>y</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CNDE_INT</a:t>
            </a:r>
            <a:r>
              <a:rPr lang="en-GB" sz="1400">
                <a:solidFill>
                  <a:srgbClr val="00FF00"/>
                </a:solidFill>
                <a:latin typeface="Consolas" pitchFamily="33" charset="0"/>
              </a:rPr>
              <a:t>   </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2FF02"/>
                </a:solidFill>
                <a:latin typeface="Consolas" pitchFamily="33" charset="0"/>
              </a:rPr>
              <a:t>y</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PV2</a:t>
            </a:r>
            <a:r>
              <a:rPr lang="en-GB" sz="1400">
                <a:solidFill>
                  <a:srgbClr val="FFFF00"/>
                </a:solidFill>
                <a:latin typeface="Consolas" pitchFamily="33" charset="0"/>
              </a:rPr>
              <a:t>.</a:t>
            </a:r>
            <a:r>
              <a:rPr lang="en-GB" sz="1400">
                <a:solidFill>
                  <a:srgbClr val="02FF02"/>
                </a:solidFill>
                <a:latin typeface="Consolas" pitchFamily="33" charset="0"/>
              </a:rPr>
              <a:t>z</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2FF02"/>
                </a:solidFill>
                <a:latin typeface="Consolas" pitchFamily="33" charset="0"/>
              </a:rPr>
              <a:t>y</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PV2</a:t>
            </a:r>
            <a:r>
              <a:rPr lang="en-GB" sz="1400">
                <a:solidFill>
                  <a:srgbClr val="FFFF00"/>
                </a:solidFill>
                <a:latin typeface="Consolas" pitchFamily="33" charset="0"/>
              </a:rPr>
              <a:t>.</a:t>
            </a:r>
            <a:r>
              <a:rPr lang="en-GB" sz="1400">
                <a:solidFill>
                  <a:srgbClr val="02FF02"/>
                </a:solidFill>
                <a:latin typeface="Consolas" pitchFamily="33" charset="0"/>
              </a:rPr>
              <a:t>x</a:t>
            </a:r>
          </a:p>
          <a:p>
            <a:pPr>
              <a:lnSpc>
                <a:spcPct val="100000"/>
              </a:lnSpc>
              <a:tabLst>
                <a:tab pos="723900" algn="l"/>
                <a:tab pos="1447800" algn="l"/>
                <a:tab pos="2171700" algn="l"/>
                <a:tab pos="2895600" algn="l"/>
                <a:tab pos="3619500" algn="l"/>
                <a:tab pos="4343400" algn="l"/>
                <a:tab pos="5067300" algn="l"/>
              </a:tabLst>
            </a:pPr>
            <a:r>
              <a:rPr lang="en-GB" sz="1400">
                <a:solidFill>
                  <a:srgbClr val="00FF00"/>
                </a:solidFill>
                <a:latin typeface="Consolas" pitchFamily="33" charset="0"/>
              </a:rPr>
              <a:t>   </a:t>
            </a:r>
            <a:r>
              <a:rPr lang="en-GB" sz="1400">
                <a:solidFill>
                  <a:srgbClr val="02FF02"/>
                </a:solidFill>
                <a:latin typeface="Consolas" pitchFamily="33" charset="0"/>
              </a:rPr>
              <a:t>z</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CNDE_INT</a:t>
            </a:r>
            <a:r>
              <a:rPr lang="en-GB" sz="1400">
                <a:solidFill>
                  <a:srgbClr val="00FF00"/>
                </a:solidFill>
                <a:latin typeface="Consolas" pitchFamily="33" charset="0"/>
              </a:rPr>
              <a:t>   </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2FF02"/>
                </a:solidFill>
                <a:latin typeface="Consolas" pitchFamily="33" charset="0"/>
              </a:rPr>
              <a:t>z</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PV2</a:t>
            </a:r>
            <a:r>
              <a:rPr lang="en-GB" sz="1400">
                <a:solidFill>
                  <a:srgbClr val="FFFF00"/>
                </a:solidFill>
                <a:latin typeface="Consolas" pitchFamily="33" charset="0"/>
              </a:rPr>
              <a:t>.</a:t>
            </a:r>
            <a:r>
              <a:rPr lang="en-GB" sz="1400">
                <a:solidFill>
                  <a:srgbClr val="02FF02"/>
                </a:solidFill>
                <a:latin typeface="Consolas" pitchFamily="33" charset="0"/>
              </a:rPr>
              <a:t>z</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2FF02"/>
                </a:solidFill>
                <a:latin typeface="Consolas" pitchFamily="33" charset="0"/>
              </a:rPr>
              <a:t>z</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PV2</a:t>
            </a:r>
            <a:r>
              <a:rPr lang="en-GB" sz="1400">
                <a:solidFill>
                  <a:srgbClr val="FFFF00"/>
                </a:solidFill>
                <a:latin typeface="Consolas" pitchFamily="33" charset="0"/>
              </a:rPr>
              <a:t>.</a:t>
            </a:r>
            <a:r>
              <a:rPr lang="en-GB" sz="1400">
                <a:solidFill>
                  <a:srgbClr val="02FF02"/>
                </a:solidFill>
                <a:latin typeface="Consolas" pitchFamily="33" charset="0"/>
              </a:rPr>
              <a:t>w</a:t>
            </a:r>
          </a:p>
          <a:p>
            <a:pPr>
              <a:lnSpc>
                <a:spcPct val="100000"/>
              </a:lnSpc>
              <a:tabLst>
                <a:tab pos="723900" algn="l"/>
                <a:tab pos="1447800" algn="l"/>
                <a:tab pos="2171700" algn="l"/>
                <a:tab pos="2895600" algn="l"/>
                <a:tab pos="3619500" algn="l"/>
                <a:tab pos="4343400" algn="l"/>
                <a:tab pos="5067300" algn="l"/>
              </a:tabLst>
            </a:pPr>
            <a:endParaRPr lang="en-GB" sz="1400">
              <a:solidFill>
                <a:srgbClr val="00FF00"/>
              </a:solidFill>
              <a:latin typeface="Consolas" pitchFamily="33" charset="0"/>
            </a:endParaRPr>
          </a:p>
        </p:txBody>
      </p:sp>
      <p:sp>
        <p:nvSpPr>
          <p:cNvPr id="40966" name="Text Box 6"/>
          <p:cNvSpPr txBox="1">
            <a:spLocks noChangeArrowheads="1"/>
          </p:cNvSpPr>
          <p:nvPr/>
        </p:nvSpPr>
        <p:spPr bwMode="auto">
          <a:xfrm>
            <a:off x="5849938" y="1746250"/>
            <a:ext cx="5129212" cy="1439863"/>
          </a:xfrm>
          <a:prstGeom prst="rect">
            <a:avLst/>
          </a:prstGeom>
          <a:solidFill>
            <a:srgbClr val="000000"/>
          </a:solidFill>
          <a:ln w="9360" cap="flat">
            <a:solidFill>
              <a:srgbClr val="999999"/>
            </a:solidFill>
            <a:round/>
            <a:headEnd/>
            <a:tailEnd/>
          </a:ln>
          <a:effectLst/>
        </p:spPr>
        <p:txBody>
          <a:bodyPr lIns="90000" tIns="56520" rIns="90000" bIns="45000"/>
          <a:lstStyle/>
          <a:p>
            <a:pPr>
              <a:lnSpc>
                <a:spcPct val="100000"/>
              </a:lnSpc>
              <a:tabLst>
                <a:tab pos="723900" algn="l"/>
                <a:tab pos="1447800" algn="l"/>
                <a:tab pos="2171700" algn="l"/>
                <a:tab pos="2895600" algn="l"/>
                <a:tab pos="3619500" algn="l"/>
                <a:tab pos="4343400" algn="l"/>
                <a:tab pos="5067300" algn="l"/>
              </a:tabLst>
            </a:pPr>
            <a:r>
              <a:rPr lang="en-GB" sz="1400">
                <a:solidFill>
                  <a:srgbClr val="00FFFF"/>
                </a:solidFill>
                <a:latin typeface="Consolas" pitchFamily="33" charset="0"/>
              </a:rPr>
              <a:t>float3</a:t>
            </a:r>
            <a:r>
              <a:rPr lang="en-GB" sz="1400">
                <a:solidFill>
                  <a:srgbClr val="00FF00"/>
                </a:solidFill>
                <a:latin typeface="Consolas" pitchFamily="33" charset="0"/>
              </a:rPr>
              <a:t> </a:t>
            </a:r>
            <a:r>
              <a:rPr lang="en-GB" sz="1400">
                <a:solidFill>
                  <a:srgbClr val="02FF02"/>
                </a:solidFill>
                <a:latin typeface="Consolas" pitchFamily="33" charset="0"/>
              </a:rPr>
              <a:t>main</a:t>
            </a:r>
            <a:r>
              <a:rPr lang="en-GB" sz="1400">
                <a:solidFill>
                  <a:srgbClr val="FFFF00"/>
                </a:solidFill>
                <a:latin typeface="Consolas" pitchFamily="33" charset="0"/>
              </a:rPr>
              <a:t>(</a:t>
            </a:r>
            <a:r>
              <a:rPr lang="en-GB" sz="1400">
                <a:solidFill>
                  <a:srgbClr val="00FFFF"/>
                </a:solidFill>
                <a:latin typeface="Consolas" pitchFamily="33" charset="0"/>
              </a:rPr>
              <a:t>float3</a:t>
            </a:r>
            <a:r>
              <a:rPr lang="en-GB" sz="1400">
                <a:solidFill>
                  <a:srgbClr val="00FF00"/>
                </a:solidFill>
                <a:latin typeface="Consolas" pitchFamily="33" charset="0"/>
              </a:rPr>
              <a:t> </a:t>
            </a:r>
            <a:r>
              <a:rPr lang="en-GB" sz="1400">
                <a:solidFill>
                  <a:srgbClr val="02FF02"/>
                </a:solidFill>
                <a:latin typeface="Consolas" pitchFamily="33" charset="0"/>
              </a:rPr>
              <a:t>v</a:t>
            </a:r>
            <a:r>
              <a:rPr lang="en-GB" sz="1400">
                <a:solidFill>
                  <a:srgbClr val="00FF00"/>
                </a:solidFill>
                <a:latin typeface="Consolas" pitchFamily="33" charset="0"/>
              </a:rPr>
              <a:t> </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TEXCOORD0</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SV_Target</a:t>
            </a:r>
          </a:p>
          <a:p>
            <a:pPr>
              <a:lnSpc>
                <a:spcPct val="100000"/>
              </a:lnSpc>
              <a:tabLst>
                <a:tab pos="723900" algn="l"/>
                <a:tab pos="1447800" algn="l"/>
                <a:tab pos="2171700" algn="l"/>
                <a:tab pos="2895600" algn="l"/>
                <a:tab pos="3619500" algn="l"/>
                <a:tab pos="4343400" algn="l"/>
                <a:tab pos="5067300" algn="l"/>
              </a:tabLst>
            </a:pPr>
            <a:r>
              <a:rPr lang="en-GB" sz="1400">
                <a:solidFill>
                  <a:srgbClr val="FFFF00"/>
                </a:solidFill>
                <a:latin typeface="Consolas" pitchFamily="33" charset="0"/>
              </a:rPr>
              <a:t>{</a:t>
            </a:r>
          </a:p>
          <a:p>
            <a:pPr>
              <a:lnSpc>
                <a:spcPct val="100000"/>
              </a:lnSpc>
              <a:tabLst>
                <a:tab pos="723900" algn="l"/>
                <a:tab pos="1447800" algn="l"/>
                <a:tab pos="2171700" algn="l"/>
                <a:tab pos="2895600" algn="l"/>
                <a:tab pos="3619500" algn="l"/>
                <a:tab pos="4343400" algn="l"/>
                <a:tab pos="5067300" algn="l"/>
              </a:tabLst>
            </a:pPr>
            <a:r>
              <a:rPr lang="en-GB" sz="1400">
                <a:solidFill>
                  <a:srgbClr val="00FF00"/>
                </a:solidFill>
                <a:latin typeface="Consolas" pitchFamily="33" charset="0"/>
              </a:rPr>
              <a:t>    </a:t>
            </a:r>
            <a:r>
              <a:rPr lang="en-GB" sz="1400">
                <a:solidFill>
                  <a:srgbClr val="00FFFF"/>
                </a:solidFill>
                <a:latin typeface="Consolas" pitchFamily="33" charset="0"/>
              </a:rPr>
              <a:t>if</a:t>
            </a:r>
            <a:r>
              <a:rPr lang="en-GB" sz="1400">
                <a:solidFill>
                  <a:srgbClr val="00FF00"/>
                </a:solidFill>
                <a:latin typeface="Consolas" pitchFamily="33" charset="0"/>
              </a:rPr>
              <a:t> </a:t>
            </a:r>
            <a:r>
              <a:rPr lang="en-GB" sz="1400">
                <a:solidFill>
                  <a:srgbClr val="FFFF00"/>
                </a:solidFill>
                <a:latin typeface="Consolas" pitchFamily="33" charset="0"/>
              </a:rPr>
              <a:t>(</a:t>
            </a:r>
            <a:r>
              <a:rPr lang="en-GB" sz="1400">
                <a:solidFill>
                  <a:srgbClr val="02FF02"/>
                </a:solidFill>
                <a:latin typeface="Consolas" pitchFamily="33" charset="0"/>
              </a:rPr>
              <a:t>rsqrt</a:t>
            </a:r>
            <a:r>
              <a:rPr lang="en-GB" sz="1400">
                <a:solidFill>
                  <a:srgbClr val="FFFF00"/>
                </a:solidFill>
                <a:latin typeface="Consolas" pitchFamily="33" charset="0"/>
              </a:rPr>
              <a:t>(</a:t>
            </a:r>
            <a:r>
              <a:rPr lang="en-GB" sz="1400">
                <a:solidFill>
                  <a:srgbClr val="02FF02"/>
                </a:solidFill>
                <a:latin typeface="Consolas" pitchFamily="33" charset="0"/>
              </a:rPr>
              <a:t>dot</a:t>
            </a:r>
            <a:r>
              <a:rPr lang="en-GB" sz="1400">
                <a:solidFill>
                  <a:srgbClr val="FFFF00"/>
                </a:solidFill>
                <a:latin typeface="Consolas" pitchFamily="33" charset="0"/>
              </a:rPr>
              <a:t>(</a:t>
            </a:r>
            <a:r>
              <a:rPr lang="en-GB" sz="1400">
                <a:solidFill>
                  <a:srgbClr val="02FF02"/>
                </a:solidFill>
                <a:latin typeface="Consolas" pitchFamily="33" charset="0"/>
              </a:rPr>
              <a:t>v</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v</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FFFF00"/>
                </a:solidFill>
                <a:latin typeface="Consolas" pitchFamily="33" charset="0"/>
              </a:rPr>
              <a:t>&lt;</a:t>
            </a:r>
            <a:r>
              <a:rPr lang="en-GB" sz="1400">
                <a:solidFill>
                  <a:srgbClr val="00FF00"/>
                </a:solidFill>
                <a:latin typeface="Consolas" pitchFamily="33" charset="0"/>
              </a:rPr>
              <a:t> </a:t>
            </a:r>
            <a:r>
              <a:rPr lang="en-GB" sz="1400">
                <a:solidFill>
                  <a:srgbClr val="FFFFFF"/>
                </a:solidFill>
                <a:latin typeface="Consolas" pitchFamily="33" charset="0"/>
              </a:rPr>
              <a:t>1.0f</a:t>
            </a:r>
            <a:r>
              <a:rPr lang="en-GB" sz="1400">
                <a:solidFill>
                  <a:srgbClr val="FFFF00"/>
                </a:solidFill>
                <a:latin typeface="Consolas" pitchFamily="33" charset="0"/>
              </a:rPr>
              <a:t>)</a:t>
            </a:r>
          </a:p>
          <a:p>
            <a:pPr>
              <a:lnSpc>
                <a:spcPct val="100000"/>
              </a:lnSpc>
              <a:tabLst>
                <a:tab pos="723900" algn="l"/>
                <a:tab pos="1447800" algn="l"/>
                <a:tab pos="2171700" algn="l"/>
                <a:tab pos="2895600" algn="l"/>
                <a:tab pos="3619500" algn="l"/>
                <a:tab pos="4343400" algn="l"/>
                <a:tab pos="5067300" algn="l"/>
              </a:tabLst>
            </a:pPr>
            <a:r>
              <a:rPr lang="en-GB" sz="1400">
                <a:solidFill>
                  <a:srgbClr val="00FF00"/>
                </a:solidFill>
                <a:latin typeface="Consolas" pitchFamily="33" charset="0"/>
              </a:rPr>
              <a:t>        </a:t>
            </a:r>
            <a:r>
              <a:rPr lang="en-GB" sz="1400">
                <a:solidFill>
                  <a:srgbClr val="02FF02"/>
                </a:solidFill>
                <a:latin typeface="Consolas" pitchFamily="33" charset="0"/>
              </a:rPr>
              <a:t>v</a:t>
            </a:r>
            <a:r>
              <a:rPr lang="en-GB" sz="1400">
                <a:solidFill>
                  <a:srgbClr val="00FF00"/>
                </a:solidFill>
                <a:latin typeface="Consolas" pitchFamily="33" charset="0"/>
              </a:rPr>
              <a:t> </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rsqrt</a:t>
            </a:r>
            <a:r>
              <a:rPr lang="en-GB" sz="1400">
                <a:solidFill>
                  <a:srgbClr val="FFFF00"/>
                </a:solidFill>
                <a:latin typeface="Consolas" pitchFamily="33" charset="0"/>
              </a:rPr>
              <a:t>(</a:t>
            </a:r>
            <a:r>
              <a:rPr lang="en-GB" sz="1400">
                <a:solidFill>
                  <a:srgbClr val="02FF02"/>
                </a:solidFill>
                <a:latin typeface="Consolas" pitchFamily="33" charset="0"/>
              </a:rPr>
              <a:t>dot</a:t>
            </a:r>
            <a:r>
              <a:rPr lang="en-GB" sz="1400">
                <a:solidFill>
                  <a:srgbClr val="FFFF00"/>
                </a:solidFill>
                <a:latin typeface="Consolas" pitchFamily="33" charset="0"/>
              </a:rPr>
              <a:t>(</a:t>
            </a:r>
            <a:r>
              <a:rPr lang="en-GB" sz="1400">
                <a:solidFill>
                  <a:srgbClr val="02FF02"/>
                </a:solidFill>
                <a:latin typeface="Consolas" pitchFamily="33" charset="0"/>
              </a:rPr>
              <a:t>v</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v</a:t>
            </a:r>
            <a:r>
              <a:rPr lang="en-GB" sz="1400">
                <a:solidFill>
                  <a:srgbClr val="FFFF00"/>
                </a:solidFill>
                <a:latin typeface="Consolas" pitchFamily="33" charset="0"/>
              </a:rPr>
              <a:t>));</a:t>
            </a:r>
          </a:p>
          <a:p>
            <a:pPr>
              <a:lnSpc>
                <a:spcPct val="100000"/>
              </a:lnSpc>
              <a:tabLst>
                <a:tab pos="723900" algn="l"/>
                <a:tab pos="1447800" algn="l"/>
                <a:tab pos="2171700" algn="l"/>
                <a:tab pos="2895600" algn="l"/>
                <a:tab pos="3619500" algn="l"/>
                <a:tab pos="4343400" algn="l"/>
                <a:tab pos="5067300" algn="l"/>
              </a:tabLst>
            </a:pPr>
            <a:r>
              <a:rPr lang="en-GB" sz="1400">
                <a:solidFill>
                  <a:srgbClr val="00FF00"/>
                </a:solidFill>
                <a:latin typeface="Consolas" pitchFamily="33" charset="0"/>
              </a:rPr>
              <a:t>    </a:t>
            </a:r>
            <a:r>
              <a:rPr lang="en-GB" sz="1400">
                <a:solidFill>
                  <a:srgbClr val="00FFFF"/>
                </a:solidFill>
                <a:latin typeface="Consolas" pitchFamily="33" charset="0"/>
              </a:rPr>
              <a:t>return</a:t>
            </a:r>
            <a:r>
              <a:rPr lang="en-GB" sz="1400">
                <a:solidFill>
                  <a:srgbClr val="00FF00"/>
                </a:solidFill>
                <a:latin typeface="Consolas" pitchFamily="33" charset="0"/>
              </a:rPr>
              <a:t> </a:t>
            </a:r>
            <a:r>
              <a:rPr lang="en-GB" sz="1400">
                <a:solidFill>
                  <a:srgbClr val="02FF02"/>
                </a:solidFill>
                <a:latin typeface="Consolas" pitchFamily="33" charset="0"/>
              </a:rPr>
              <a:t>v</a:t>
            </a:r>
            <a:r>
              <a:rPr lang="en-GB" sz="1400">
                <a:solidFill>
                  <a:srgbClr val="FFFF00"/>
                </a:solidFill>
                <a:latin typeface="Consolas" pitchFamily="33" charset="0"/>
              </a:rPr>
              <a:t>;</a:t>
            </a:r>
          </a:p>
          <a:p>
            <a:pPr>
              <a:lnSpc>
                <a:spcPct val="100000"/>
              </a:lnSpc>
              <a:tabLst>
                <a:tab pos="723900" algn="l"/>
                <a:tab pos="1447800" algn="l"/>
                <a:tab pos="2171700" algn="l"/>
                <a:tab pos="2895600" algn="l"/>
                <a:tab pos="3619500" algn="l"/>
                <a:tab pos="4343400" algn="l"/>
                <a:tab pos="5067300" algn="l"/>
              </a:tabLst>
            </a:pPr>
            <a:r>
              <a:rPr lang="en-GB" sz="1400">
                <a:solidFill>
                  <a:srgbClr val="FFFF00"/>
                </a:solidFill>
                <a:latin typeface="Consolas" pitchFamily="33" charset="0"/>
              </a:rPr>
              <a: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1"/>
          <p:cNvSpPr>
            <a:spLocks noGrp="1" noChangeArrowheads="1"/>
          </p:cNvSpPr>
          <p:nvPr>
            <p:ph type="title"/>
          </p:nvPr>
        </p:nvSpPr>
        <p:spPr>
          <a:xfrm>
            <a:off x="576263" y="617538"/>
            <a:ext cx="10367962" cy="641350"/>
          </a:xfrm>
          <a:ln/>
        </p:spPr>
        <p:txBody>
          <a:bodyPr tIns="33516"/>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Hidden common sub-expressions</a:t>
            </a:r>
          </a:p>
        </p:txBody>
      </p:sp>
      <p:sp>
        <p:nvSpPr>
          <p:cNvPr id="41986" name="Rectangle 2"/>
          <p:cNvSpPr>
            <a:spLocks noGrp="1" noChangeArrowheads="1"/>
          </p:cNvSpPr>
          <p:nvPr>
            <p:ph type="body" idx="1"/>
          </p:nvPr>
        </p:nvSpPr>
        <p:spPr>
          <a:xfrm>
            <a:off x="576263" y="1223963"/>
            <a:ext cx="10367962" cy="5040312"/>
          </a:xfrm>
          <a:ln/>
        </p:spPr>
        <p:txBody>
          <a:bodyPr/>
          <a:lstStyle/>
          <a:p>
            <a:pPr marL="431800" indent="-32385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Optimize: Clamping vector to unit length</a:t>
            </a:r>
          </a:p>
          <a:p>
            <a:pPr marL="431800" indent="-323850">
              <a:buSzPct val="45000"/>
              <a:buFont typeface="Segoe UI"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endParaRPr lang="en-GB"/>
          </a:p>
          <a:p>
            <a:pPr marL="431800" indent="-323850">
              <a:buSzPct val="45000"/>
              <a:buFont typeface="Segoe UI"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endParaRPr lang="en-GB" sz="1500"/>
          </a:p>
          <a:p>
            <a:pPr marL="431800" indent="-323850">
              <a:buSzPct val="45000"/>
              <a:buFont typeface="Segoe UI"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endParaRPr lang="en-GB" sz="1500"/>
          </a:p>
          <a:p>
            <a:pPr marL="431800" indent="-323850">
              <a:buSzPct val="45000"/>
              <a:buFont typeface="Segoe UI"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endParaRPr lang="en-GB"/>
          </a:p>
          <a:p>
            <a:pPr marL="431800" indent="-323850">
              <a:buSzPct val="45000"/>
              <a:buFont typeface="Segoe UI"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endParaRPr lang="en-GB"/>
          </a:p>
          <a:p>
            <a:pPr marL="431800" indent="-323850">
              <a:buSzPct val="45000"/>
              <a:buFont typeface="Segoe UI"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endParaRPr lang="en-GB"/>
          </a:p>
          <a:p>
            <a:pPr marL="431800" indent="-323850">
              <a:buSzPct val="45000"/>
              <a:buFont typeface="Segoe UI"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endParaRPr lang="en-GB"/>
          </a:p>
          <a:p>
            <a:pPr marL="431800" indent="-32385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Extends to general case</a:t>
            </a:r>
          </a:p>
          <a:p>
            <a:pPr marL="863600" lvl="1" indent="-32385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Clamp to length 5.0f → norm_factor = </a:t>
            </a:r>
            <a:r>
              <a:rPr lang="en-GB">
                <a:solidFill>
                  <a:srgbClr val="00AE00"/>
                </a:solidFill>
              </a:rPr>
              <a:t>saturate</a:t>
            </a:r>
            <a:r>
              <a:rPr lang="en-GB"/>
              <a:t>(5.0f * </a:t>
            </a:r>
            <a:r>
              <a:rPr lang="en-GB">
                <a:solidFill>
                  <a:srgbClr val="00AE00"/>
                </a:solidFill>
              </a:rPr>
              <a:t>rsqrt</a:t>
            </a:r>
            <a:r>
              <a:rPr lang="en-GB"/>
              <a:t>(</a:t>
            </a:r>
            <a:r>
              <a:rPr lang="en-GB">
                <a:solidFill>
                  <a:srgbClr val="00AE00"/>
                </a:solidFill>
              </a:rPr>
              <a:t>dot</a:t>
            </a:r>
            <a:r>
              <a:rPr lang="en-GB"/>
              <a:t>(v, v)));</a:t>
            </a:r>
          </a:p>
        </p:txBody>
      </p:sp>
      <p:sp>
        <p:nvSpPr>
          <p:cNvPr id="41987" name="Text Box 3"/>
          <p:cNvSpPr txBox="1">
            <a:spLocks noChangeArrowheads="1"/>
          </p:cNvSpPr>
          <p:nvPr/>
        </p:nvSpPr>
        <p:spPr bwMode="auto">
          <a:xfrm>
            <a:off x="539750" y="3276600"/>
            <a:ext cx="5129213" cy="1890713"/>
          </a:xfrm>
          <a:prstGeom prst="rect">
            <a:avLst/>
          </a:prstGeom>
          <a:solidFill>
            <a:srgbClr val="000000"/>
          </a:solidFill>
          <a:ln w="9360" cap="flat">
            <a:solidFill>
              <a:srgbClr val="999999"/>
            </a:solidFill>
            <a:round/>
            <a:headEnd/>
            <a:tailEnd/>
          </a:ln>
          <a:effectLst/>
        </p:spPr>
        <p:txBody>
          <a:bodyPr lIns="90000" tIns="56520" rIns="90000" bIns="45000"/>
          <a:lstStyle/>
          <a:p>
            <a:pPr>
              <a:lnSpc>
                <a:spcPct val="100000"/>
              </a:lnSpc>
              <a:tabLst>
                <a:tab pos="723900" algn="l"/>
                <a:tab pos="1447800" algn="l"/>
                <a:tab pos="2171700" algn="l"/>
                <a:tab pos="2895600" algn="l"/>
                <a:tab pos="3619500" algn="l"/>
                <a:tab pos="4343400" algn="l"/>
                <a:tab pos="5067300" algn="l"/>
              </a:tabLst>
            </a:pPr>
            <a:r>
              <a:rPr lang="en-GB" sz="1400">
                <a:solidFill>
                  <a:srgbClr val="FFFFFF"/>
                </a:solidFill>
                <a:latin typeface="Consolas" pitchFamily="33" charset="0"/>
              </a:rPr>
              <a:t>0</a:t>
            </a:r>
            <a:r>
              <a:rPr lang="en-GB" sz="1400">
                <a:solidFill>
                  <a:srgbClr val="00FF00"/>
                </a:solidFill>
                <a:latin typeface="Consolas" pitchFamily="33" charset="0"/>
              </a:rPr>
              <a:t>  </a:t>
            </a:r>
            <a:r>
              <a:rPr lang="en-GB" sz="1400">
                <a:solidFill>
                  <a:srgbClr val="02FF02"/>
                </a:solidFill>
                <a:latin typeface="Consolas" pitchFamily="33" charset="0"/>
              </a:rPr>
              <a:t>x</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DOT4_e</a:t>
            </a:r>
            <a:r>
              <a:rPr lang="en-GB" sz="1400">
                <a:solidFill>
                  <a:srgbClr val="00FF00"/>
                </a:solidFill>
                <a:latin typeface="Consolas" pitchFamily="33" charset="0"/>
              </a:rPr>
              <a:t> </a:t>
            </a:r>
            <a:r>
              <a:rPr lang="en-GB" sz="1400">
                <a:solidFill>
                  <a:srgbClr val="02FF02"/>
                </a:solidFill>
                <a:latin typeface="Consolas" pitchFamily="33" charset="0"/>
              </a:rPr>
              <a:t>____</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2FF02"/>
                </a:solidFill>
                <a:latin typeface="Consolas" pitchFamily="33" charset="0"/>
              </a:rPr>
              <a:t>x</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2FF02"/>
                </a:solidFill>
                <a:latin typeface="Consolas" pitchFamily="33" charset="0"/>
              </a:rPr>
              <a:t>x</a:t>
            </a:r>
          </a:p>
          <a:p>
            <a:pPr>
              <a:lnSpc>
                <a:spcPct val="100000"/>
              </a:lnSpc>
              <a:tabLst>
                <a:tab pos="723900" algn="l"/>
                <a:tab pos="1447800" algn="l"/>
                <a:tab pos="2171700" algn="l"/>
                <a:tab pos="2895600" algn="l"/>
                <a:tab pos="3619500" algn="l"/>
                <a:tab pos="4343400" algn="l"/>
                <a:tab pos="5067300" algn="l"/>
              </a:tabLst>
            </a:pPr>
            <a:r>
              <a:rPr lang="en-GB" sz="1400">
                <a:solidFill>
                  <a:srgbClr val="00FF00"/>
                </a:solidFill>
                <a:latin typeface="Consolas" pitchFamily="33" charset="0"/>
              </a:rPr>
              <a:t>   </a:t>
            </a:r>
            <a:r>
              <a:rPr lang="en-GB" sz="1400">
                <a:solidFill>
                  <a:srgbClr val="02FF02"/>
                </a:solidFill>
                <a:latin typeface="Consolas" pitchFamily="33" charset="0"/>
              </a:rPr>
              <a:t>y</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DOT4_e</a:t>
            </a:r>
            <a:r>
              <a:rPr lang="en-GB" sz="1400">
                <a:solidFill>
                  <a:srgbClr val="00FF00"/>
                </a:solidFill>
                <a:latin typeface="Consolas" pitchFamily="33" charset="0"/>
              </a:rPr>
              <a:t> </a:t>
            </a:r>
            <a:r>
              <a:rPr lang="en-GB" sz="1400">
                <a:solidFill>
                  <a:srgbClr val="02FF02"/>
                </a:solidFill>
                <a:latin typeface="Consolas" pitchFamily="33" charset="0"/>
              </a:rPr>
              <a:t>____</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2FF02"/>
                </a:solidFill>
                <a:latin typeface="Consolas" pitchFamily="33" charset="0"/>
              </a:rPr>
              <a:t>y</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2FF02"/>
                </a:solidFill>
                <a:latin typeface="Consolas" pitchFamily="33" charset="0"/>
              </a:rPr>
              <a:t>y</a:t>
            </a:r>
          </a:p>
          <a:p>
            <a:pPr>
              <a:lnSpc>
                <a:spcPct val="100000"/>
              </a:lnSpc>
              <a:tabLst>
                <a:tab pos="723900" algn="l"/>
                <a:tab pos="1447800" algn="l"/>
                <a:tab pos="2171700" algn="l"/>
                <a:tab pos="2895600" algn="l"/>
                <a:tab pos="3619500" algn="l"/>
                <a:tab pos="4343400" algn="l"/>
                <a:tab pos="5067300" algn="l"/>
              </a:tabLst>
            </a:pPr>
            <a:r>
              <a:rPr lang="en-GB" sz="1400">
                <a:solidFill>
                  <a:srgbClr val="00FF00"/>
                </a:solidFill>
                <a:latin typeface="Consolas" pitchFamily="33" charset="0"/>
              </a:rPr>
              <a:t>   </a:t>
            </a:r>
            <a:r>
              <a:rPr lang="en-GB" sz="1400">
                <a:solidFill>
                  <a:srgbClr val="02FF02"/>
                </a:solidFill>
                <a:latin typeface="Consolas" pitchFamily="33" charset="0"/>
              </a:rPr>
              <a:t>z</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DOT4_e</a:t>
            </a:r>
            <a:r>
              <a:rPr lang="en-GB" sz="1400">
                <a:solidFill>
                  <a:srgbClr val="00FF00"/>
                </a:solidFill>
                <a:latin typeface="Consolas" pitchFamily="33" charset="0"/>
              </a:rPr>
              <a:t> </a:t>
            </a:r>
            <a:r>
              <a:rPr lang="en-GB" sz="1400">
                <a:solidFill>
                  <a:srgbClr val="02FF02"/>
                </a:solidFill>
                <a:latin typeface="Consolas" pitchFamily="33" charset="0"/>
              </a:rPr>
              <a:t>____</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2FF02"/>
                </a:solidFill>
                <a:latin typeface="Consolas" pitchFamily="33" charset="0"/>
              </a:rPr>
              <a:t>z</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2FF02"/>
                </a:solidFill>
                <a:latin typeface="Consolas" pitchFamily="33" charset="0"/>
              </a:rPr>
              <a:t>z</a:t>
            </a:r>
          </a:p>
          <a:p>
            <a:pPr>
              <a:lnSpc>
                <a:spcPct val="100000"/>
              </a:lnSpc>
              <a:tabLst>
                <a:tab pos="723900" algn="l"/>
                <a:tab pos="1447800" algn="l"/>
                <a:tab pos="2171700" algn="l"/>
                <a:tab pos="2895600" algn="l"/>
                <a:tab pos="3619500" algn="l"/>
                <a:tab pos="4343400" algn="l"/>
                <a:tab pos="5067300" algn="l"/>
              </a:tabLst>
            </a:pPr>
            <a:r>
              <a:rPr lang="en-GB" sz="1400">
                <a:solidFill>
                  <a:srgbClr val="00FF00"/>
                </a:solidFill>
                <a:latin typeface="Consolas" pitchFamily="33" charset="0"/>
              </a:rPr>
              <a:t>   </a:t>
            </a:r>
            <a:r>
              <a:rPr lang="en-GB" sz="1400">
                <a:solidFill>
                  <a:srgbClr val="02FF02"/>
                </a:solidFill>
                <a:latin typeface="Consolas" pitchFamily="33" charset="0"/>
              </a:rPr>
              <a:t>w</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DOT4_e</a:t>
            </a:r>
            <a:r>
              <a:rPr lang="en-GB" sz="1400">
                <a:solidFill>
                  <a:srgbClr val="00FF00"/>
                </a:solidFill>
                <a:latin typeface="Consolas" pitchFamily="33" charset="0"/>
              </a:rPr>
              <a:t> </a:t>
            </a:r>
            <a:r>
              <a:rPr lang="en-GB" sz="1400">
                <a:solidFill>
                  <a:srgbClr val="02FF02"/>
                </a:solidFill>
                <a:latin typeface="Consolas" pitchFamily="33" charset="0"/>
              </a:rPr>
              <a:t>____</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FFFF00"/>
                </a:solidFill>
                <a:latin typeface="Consolas" pitchFamily="33" charset="0"/>
              </a:rPr>
              <a:t>(</a:t>
            </a:r>
            <a:r>
              <a:rPr lang="en-GB" sz="1400">
                <a:solidFill>
                  <a:srgbClr val="FFFFFF"/>
                </a:solidFill>
                <a:latin typeface="Consolas" pitchFamily="33" charset="0"/>
              </a:rPr>
              <a:t>0x80000000</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FFFF00"/>
                </a:solidFill>
                <a:latin typeface="Consolas" pitchFamily="33" charset="0"/>
              </a:rPr>
              <a:t>-</a:t>
            </a:r>
            <a:r>
              <a:rPr lang="en-GB" sz="1400">
                <a:solidFill>
                  <a:srgbClr val="FFFFFF"/>
                </a:solidFill>
                <a:latin typeface="Consolas" pitchFamily="33" charset="0"/>
              </a:rPr>
              <a:t>0.0f</a:t>
            </a:r>
            <a:r>
              <a:rPr lang="en-GB" sz="1400">
                <a:solidFill>
                  <a:srgbClr val="FFFF00"/>
                </a:solidFill>
                <a:latin typeface="Consolas" pitchFamily="33" charset="0"/>
              </a:rPr>
              <a:t>).</a:t>
            </a:r>
            <a:r>
              <a:rPr lang="en-GB" sz="1400">
                <a:solidFill>
                  <a:srgbClr val="02FF02"/>
                </a:solidFill>
                <a:latin typeface="Consolas" pitchFamily="33" charset="0"/>
              </a:rPr>
              <a:t>x</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FFFFFF"/>
                </a:solidFill>
                <a:latin typeface="Consolas" pitchFamily="33" charset="0"/>
              </a:rPr>
              <a:t>0.0f</a:t>
            </a:r>
          </a:p>
          <a:p>
            <a:pPr>
              <a:lnSpc>
                <a:spcPct val="100000"/>
              </a:lnSpc>
              <a:tabLst>
                <a:tab pos="723900" algn="l"/>
                <a:tab pos="1447800" algn="l"/>
                <a:tab pos="2171700" algn="l"/>
                <a:tab pos="2895600" algn="l"/>
                <a:tab pos="3619500" algn="l"/>
                <a:tab pos="4343400" algn="l"/>
                <a:tab pos="5067300" algn="l"/>
              </a:tabLst>
            </a:pPr>
            <a:r>
              <a:rPr lang="en-GB" sz="1400">
                <a:solidFill>
                  <a:srgbClr val="FFFFFF"/>
                </a:solidFill>
                <a:latin typeface="Consolas" pitchFamily="33" charset="0"/>
              </a:rPr>
              <a:t>1</a:t>
            </a:r>
            <a:r>
              <a:rPr lang="en-GB" sz="1400">
                <a:solidFill>
                  <a:srgbClr val="00FF00"/>
                </a:solidFill>
                <a:latin typeface="Consolas" pitchFamily="33" charset="0"/>
              </a:rPr>
              <a:t>  </a:t>
            </a:r>
            <a:r>
              <a:rPr lang="en-GB" sz="1400">
                <a:solidFill>
                  <a:srgbClr val="02FF02"/>
                </a:solidFill>
                <a:latin typeface="Consolas" pitchFamily="33" charset="0"/>
              </a:rPr>
              <a:t>t</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RSQ_e</a:t>
            </a:r>
            <a:r>
              <a:rPr lang="en-GB" sz="1400">
                <a:solidFill>
                  <a:srgbClr val="00FF00"/>
                </a:solidFill>
                <a:latin typeface="Consolas" pitchFamily="33" charset="0"/>
              </a:rPr>
              <a:t>  </a:t>
            </a:r>
            <a:r>
              <a:rPr lang="en-GB" sz="1400">
                <a:solidFill>
                  <a:srgbClr val="02FF02"/>
                </a:solidFill>
                <a:latin typeface="Consolas" pitchFamily="33" charset="0"/>
              </a:rPr>
              <a:t>____</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PV0</a:t>
            </a:r>
            <a:r>
              <a:rPr lang="en-GB" sz="1400">
                <a:solidFill>
                  <a:srgbClr val="FFFF00"/>
                </a:solidFill>
                <a:latin typeface="Consolas" pitchFamily="33" charset="0"/>
              </a:rPr>
              <a:t>.</a:t>
            </a:r>
            <a:r>
              <a:rPr lang="en-GB" sz="1400">
                <a:solidFill>
                  <a:srgbClr val="02FF02"/>
                </a:solidFill>
                <a:latin typeface="Consolas" pitchFamily="33" charset="0"/>
              </a:rPr>
              <a:t>x</a:t>
            </a:r>
            <a:r>
              <a:rPr lang="en-GB" sz="1400">
                <a:solidFill>
                  <a:srgbClr val="00FF00"/>
                </a:solidFill>
                <a:latin typeface="Consolas" pitchFamily="33" charset="0"/>
              </a:rPr>
              <a:t>      </a:t>
            </a:r>
            <a:r>
              <a:rPr lang="en-GB" sz="1400">
                <a:solidFill>
                  <a:srgbClr val="02FF02"/>
                </a:solidFill>
                <a:latin typeface="Consolas" pitchFamily="33" charset="0"/>
              </a:rPr>
              <a:t>CLAMP</a:t>
            </a:r>
            <a:r>
              <a:rPr lang="en-GB" sz="1400">
                <a:solidFill>
                  <a:srgbClr val="00FF00"/>
                </a:solidFill>
                <a:latin typeface="Consolas" pitchFamily="33" charset="0"/>
              </a:rPr>
              <a:t> </a:t>
            </a:r>
          </a:p>
          <a:p>
            <a:pPr>
              <a:lnSpc>
                <a:spcPct val="100000"/>
              </a:lnSpc>
              <a:tabLst>
                <a:tab pos="723900" algn="l"/>
                <a:tab pos="1447800" algn="l"/>
                <a:tab pos="2171700" algn="l"/>
                <a:tab pos="2895600" algn="l"/>
                <a:tab pos="3619500" algn="l"/>
                <a:tab pos="4343400" algn="l"/>
                <a:tab pos="5067300" algn="l"/>
              </a:tabLst>
            </a:pPr>
            <a:r>
              <a:rPr lang="en-GB" sz="1400">
                <a:solidFill>
                  <a:srgbClr val="FFFFFF"/>
                </a:solidFill>
                <a:latin typeface="Consolas" pitchFamily="33" charset="0"/>
              </a:rPr>
              <a:t>2</a:t>
            </a:r>
            <a:r>
              <a:rPr lang="en-GB" sz="1400">
                <a:solidFill>
                  <a:srgbClr val="00FF00"/>
                </a:solidFill>
                <a:latin typeface="Consolas" pitchFamily="33" charset="0"/>
              </a:rPr>
              <a:t>  </a:t>
            </a:r>
            <a:r>
              <a:rPr lang="en-GB" sz="1400">
                <a:solidFill>
                  <a:srgbClr val="02FF02"/>
                </a:solidFill>
                <a:latin typeface="Consolas" pitchFamily="33" charset="0"/>
              </a:rPr>
              <a:t>x</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MUL_e</a:t>
            </a:r>
            <a:r>
              <a:rPr lang="en-GB" sz="1400">
                <a:solidFill>
                  <a:srgbClr val="00FF00"/>
                </a:solidFill>
                <a:latin typeface="Consolas" pitchFamily="33" charset="0"/>
              </a:rPr>
              <a:t>  </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2FF02"/>
                </a:solidFill>
                <a:latin typeface="Consolas" pitchFamily="33" charset="0"/>
              </a:rPr>
              <a:t>x</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2FF02"/>
                </a:solidFill>
                <a:latin typeface="Consolas" pitchFamily="33" charset="0"/>
              </a:rPr>
              <a:t>x</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PS1</a:t>
            </a:r>
          </a:p>
          <a:p>
            <a:pPr>
              <a:lnSpc>
                <a:spcPct val="100000"/>
              </a:lnSpc>
              <a:tabLst>
                <a:tab pos="723900" algn="l"/>
                <a:tab pos="1447800" algn="l"/>
                <a:tab pos="2171700" algn="l"/>
                <a:tab pos="2895600" algn="l"/>
                <a:tab pos="3619500" algn="l"/>
                <a:tab pos="4343400" algn="l"/>
                <a:tab pos="5067300" algn="l"/>
              </a:tabLst>
            </a:pPr>
            <a:r>
              <a:rPr lang="en-GB" sz="1400">
                <a:solidFill>
                  <a:srgbClr val="00FF00"/>
                </a:solidFill>
                <a:latin typeface="Consolas" pitchFamily="33" charset="0"/>
              </a:rPr>
              <a:t>   </a:t>
            </a:r>
            <a:r>
              <a:rPr lang="en-GB" sz="1400">
                <a:solidFill>
                  <a:srgbClr val="02FF02"/>
                </a:solidFill>
                <a:latin typeface="Consolas" pitchFamily="33" charset="0"/>
              </a:rPr>
              <a:t>y</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MUL_e</a:t>
            </a:r>
            <a:r>
              <a:rPr lang="en-GB" sz="1400">
                <a:solidFill>
                  <a:srgbClr val="00FF00"/>
                </a:solidFill>
                <a:latin typeface="Consolas" pitchFamily="33" charset="0"/>
              </a:rPr>
              <a:t>  </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2FF02"/>
                </a:solidFill>
                <a:latin typeface="Consolas" pitchFamily="33" charset="0"/>
              </a:rPr>
              <a:t>y</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2FF02"/>
                </a:solidFill>
                <a:latin typeface="Consolas" pitchFamily="33" charset="0"/>
              </a:rPr>
              <a:t>y</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PS1</a:t>
            </a:r>
          </a:p>
          <a:p>
            <a:pPr>
              <a:lnSpc>
                <a:spcPct val="100000"/>
              </a:lnSpc>
              <a:tabLst>
                <a:tab pos="723900" algn="l"/>
                <a:tab pos="1447800" algn="l"/>
                <a:tab pos="2171700" algn="l"/>
                <a:tab pos="2895600" algn="l"/>
                <a:tab pos="3619500" algn="l"/>
                <a:tab pos="4343400" algn="l"/>
                <a:tab pos="5067300" algn="l"/>
              </a:tabLst>
            </a:pPr>
            <a:r>
              <a:rPr lang="en-GB" sz="1400">
                <a:solidFill>
                  <a:srgbClr val="00FF00"/>
                </a:solidFill>
                <a:latin typeface="Consolas" pitchFamily="33" charset="0"/>
              </a:rPr>
              <a:t>   </a:t>
            </a:r>
            <a:r>
              <a:rPr lang="en-GB" sz="1400">
                <a:solidFill>
                  <a:srgbClr val="02FF02"/>
                </a:solidFill>
                <a:latin typeface="Consolas" pitchFamily="33" charset="0"/>
              </a:rPr>
              <a:t>z</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MUL_e</a:t>
            </a:r>
            <a:r>
              <a:rPr lang="en-GB" sz="1400">
                <a:solidFill>
                  <a:srgbClr val="00FF00"/>
                </a:solidFill>
                <a:latin typeface="Consolas" pitchFamily="33" charset="0"/>
              </a:rPr>
              <a:t>  </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2FF02"/>
                </a:solidFill>
                <a:latin typeface="Consolas" pitchFamily="33" charset="0"/>
              </a:rPr>
              <a:t>z</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2FF02"/>
                </a:solidFill>
                <a:latin typeface="Consolas" pitchFamily="33" charset="0"/>
              </a:rPr>
              <a:t>z</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PS1</a:t>
            </a:r>
          </a:p>
          <a:p>
            <a:pPr>
              <a:lnSpc>
                <a:spcPct val="100000"/>
              </a:lnSpc>
              <a:tabLst>
                <a:tab pos="723900" algn="l"/>
                <a:tab pos="1447800" algn="l"/>
                <a:tab pos="2171700" algn="l"/>
                <a:tab pos="2895600" algn="l"/>
                <a:tab pos="3619500" algn="l"/>
                <a:tab pos="4343400" algn="l"/>
                <a:tab pos="5067300" algn="l"/>
              </a:tabLst>
            </a:pPr>
            <a:endParaRPr lang="en-GB" sz="1400">
              <a:solidFill>
                <a:srgbClr val="000000"/>
              </a:solidFill>
              <a:latin typeface="Consolas" pitchFamily="33" charset="0"/>
            </a:endParaRPr>
          </a:p>
        </p:txBody>
      </p:sp>
      <p:sp>
        <p:nvSpPr>
          <p:cNvPr id="41988" name="Text Box 4"/>
          <p:cNvSpPr txBox="1">
            <a:spLocks noChangeArrowheads="1"/>
          </p:cNvSpPr>
          <p:nvPr/>
        </p:nvSpPr>
        <p:spPr bwMode="auto">
          <a:xfrm>
            <a:off x="539750" y="1746250"/>
            <a:ext cx="5129213" cy="1439863"/>
          </a:xfrm>
          <a:prstGeom prst="rect">
            <a:avLst/>
          </a:prstGeom>
          <a:solidFill>
            <a:srgbClr val="000000"/>
          </a:solidFill>
          <a:ln w="9360" cap="flat">
            <a:solidFill>
              <a:srgbClr val="999999"/>
            </a:solidFill>
            <a:round/>
            <a:headEnd/>
            <a:tailEnd/>
          </a:ln>
          <a:effectLst/>
        </p:spPr>
        <p:txBody>
          <a:bodyPr lIns="90000" tIns="56520" rIns="90000" bIns="45000"/>
          <a:lstStyle/>
          <a:p>
            <a:pPr>
              <a:lnSpc>
                <a:spcPct val="100000"/>
              </a:lnSpc>
              <a:tabLst>
                <a:tab pos="723900" algn="l"/>
                <a:tab pos="1447800" algn="l"/>
                <a:tab pos="2171700" algn="l"/>
                <a:tab pos="2895600" algn="l"/>
                <a:tab pos="3619500" algn="l"/>
                <a:tab pos="4343400" algn="l"/>
                <a:tab pos="5067300" algn="l"/>
              </a:tabLst>
            </a:pPr>
            <a:r>
              <a:rPr lang="en-GB" sz="1400">
                <a:solidFill>
                  <a:srgbClr val="00FFFF"/>
                </a:solidFill>
                <a:latin typeface="Consolas" pitchFamily="33" charset="0"/>
              </a:rPr>
              <a:t>float3</a:t>
            </a:r>
            <a:r>
              <a:rPr lang="en-GB" sz="1400">
                <a:solidFill>
                  <a:srgbClr val="00FF00"/>
                </a:solidFill>
                <a:latin typeface="Consolas" pitchFamily="33" charset="0"/>
              </a:rPr>
              <a:t> </a:t>
            </a:r>
            <a:r>
              <a:rPr lang="en-GB" sz="1400">
                <a:solidFill>
                  <a:srgbClr val="02FF02"/>
                </a:solidFill>
                <a:latin typeface="Consolas" pitchFamily="33" charset="0"/>
              </a:rPr>
              <a:t>main</a:t>
            </a:r>
            <a:r>
              <a:rPr lang="en-GB" sz="1400">
                <a:solidFill>
                  <a:srgbClr val="FFFF00"/>
                </a:solidFill>
                <a:latin typeface="Consolas" pitchFamily="33" charset="0"/>
              </a:rPr>
              <a:t>(</a:t>
            </a:r>
            <a:r>
              <a:rPr lang="en-GB" sz="1400">
                <a:solidFill>
                  <a:srgbClr val="00FFFF"/>
                </a:solidFill>
                <a:latin typeface="Consolas" pitchFamily="33" charset="0"/>
              </a:rPr>
              <a:t>float3</a:t>
            </a:r>
            <a:r>
              <a:rPr lang="en-GB" sz="1400">
                <a:solidFill>
                  <a:srgbClr val="00FF00"/>
                </a:solidFill>
                <a:latin typeface="Consolas" pitchFamily="33" charset="0"/>
              </a:rPr>
              <a:t> </a:t>
            </a:r>
            <a:r>
              <a:rPr lang="en-GB" sz="1400">
                <a:solidFill>
                  <a:srgbClr val="02FF02"/>
                </a:solidFill>
                <a:latin typeface="Consolas" pitchFamily="33" charset="0"/>
              </a:rPr>
              <a:t>v</a:t>
            </a:r>
            <a:r>
              <a:rPr lang="en-GB" sz="1400">
                <a:solidFill>
                  <a:srgbClr val="00FF00"/>
                </a:solidFill>
                <a:latin typeface="Consolas" pitchFamily="33" charset="0"/>
              </a:rPr>
              <a:t> </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TEXCOORD0</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SV_Target</a:t>
            </a:r>
          </a:p>
          <a:p>
            <a:pPr>
              <a:lnSpc>
                <a:spcPct val="100000"/>
              </a:lnSpc>
              <a:tabLst>
                <a:tab pos="723900" algn="l"/>
                <a:tab pos="1447800" algn="l"/>
                <a:tab pos="2171700" algn="l"/>
                <a:tab pos="2895600" algn="l"/>
                <a:tab pos="3619500" algn="l"/>
                <a:tab pos="4343400" algn="l"/>
                <a:tab pos="5067300" algn="l"/>
              </a:tabLst>
            </a:pPr>
            <a:r>
              <a:rPr lang="en-GB" sz="1400">
                <a:solidFill>
                  <a:srgbClr val="FFFF00"/>
                </a:solidFill>
                <a:latin typeface="Consolas" pitchFamily="33" charset="0"/>
              </a:rPr>
              <a:t>{</a:t>
            </a:r>
          </a:p>
          <a:p>
            <a:pPr>
              <a:lnSpc>
                <a:spcPct val="100000"/>
              </a:lnSpc>
              <a:tabLst>
                <a:tab pos="723900" algn="l"/>
                <a:tab pos="1447800" algn="l"/>
                <a:tab pos="2171700" algn="l"/>
                <a:tab pos="2895600" algn="l"/>
                <a:tab pos="3619500" algn="l"/>
                <a:tab pos="4343400" algn="l"/>
                <a:tab pos="5067300" algn="l"/>
              </a:tabLst>
            </a:pPr>
            <a:r>
              <a:rPr lang="en-GB" sz="1400">
                <a:solidFill>
                  <a:srgbClr val="00FF00"/>
                </a:solidFill>
                <a:latin typeface="Consolas" pitchFamily="33" charset="0"/>
              </a:rPr>
              <a:t>    </a:t>
            </a:r>
            <a:r>
              <a:rPr lang="en-GB" sz="1400">
                <a:solidFill>
                  <a:srgbClr val="00FFFF"/>
                </a:solidFill>
                <a:latin typeface="Consolas" pitchFamily="33" charset="0"/>
              </a:rPr>
              <a:t>precise float</a:t>
            </a:r>
            <a:r>
              <a:rPr lang="en-GB" sz="1400">
                <a:solidFill>
                  <a:srgbClr val="00FF00"/>
                </a:solidFill>
                <a:latin typeface="Consolas" pitchFamily="33" charset="0"/>
              </a:rPr>
              <a:t> </a:t>
            </a:r>
            <a:r>
              <a:rPr lang="en-GB" sz="1400">
                <a:solidFill>
                  <a:srgbClr val="02FF02"/>
                </a:solidFill>
                <a:latin typeface="Consolas" pitchFamily="33" charset="0"/>
              </a:rPr>
              <a:t>norm_factor</a:t>
            </a:r>
            <a:r>
              <a:rPr lang="en-GB" sz="1400">
                <a:solidFill>
                  <a:srgbClr val="00FF00"/>
                </a:solidFill>
                <a:latin typeface="Consolas" pitchFamily="33" charset="0"/>
              </a:rPr>
              <a:t> </a:t>
            </a:r>
            <a:r>
              <a:rPr lang="en-GB" sz="1400">
                <a:solidFill>
                  <a:srgbClr val="FFFF00"/>
                </a:solidFill>
                <a:latin typeface="Consolas" pitchFamily="33" charset="0"/>
              </a:rPr>
              <a:t>=</a:t>
            </a:r>
          </a:p>
          <a:p>
            <a:pPr>
              <a:lnSpc>
                <a:spcPct val="100000"/>
              </a:lnSpc>
              <a:tabLst>
                <a:tab pos="723900" algn="l"/>
                <a:tab pos="1447800" algn="l"/>
                <a:tab pos="2171700" algn="l"/>
                <a:tab pos="2895600" algn="l"/>
                <a:tab pos="3619500" algn="l"/>
                <a:tab pos="4343400" algn="l"/>
                <a:tab pos="5067300" algn="l"/>
              </a:tabLst>
            </a:pPr>
            <a:r>
              <a:rPr lang="en-GB" sz="1400">
                <a:solidFill>
                  <a:srgbClr val="FFFF00"/>
                </a:solidFill>
                <a:latin typeface="Consolas" pitchFamily="33" charset="0"/>
              </a:rPr>
              <a:t>        </a:t>
            </a:r>
            <a:r>
              <a:rPr lang="en-GB" sz="1400">
                <a:solidFill>
                  <a:srgbClr val="02FF02"/>
                </a:solidFill>
                <a:latin typeface="Consolas" pitchFamily="33" charset="0"/>
              </a:rPr>
              <a:t>saturate</a:t>
            </a:r>
            <a:r>
              <a:rPr lang="en-GB" sz="1400">
                <a:solidFill>
                  <a:srgbClr val="FFFF00"/>
                </a:solidFill>
                <a:latin typeface="Consolas" pitchFamily="33" charset="0"/>
              </a:rPr>
              <a:t>(</a:t>
            </a:r>
            <a:r>
              <a:rPr lang="en-GB" sz="1400">
                <a:solidFill>
                  <a:srgbClr val="02FF02"/>
                </a:solidFill>
                <a:latin typeface="Consolas" pitchFamily="33" charset="0"/>
              </a:rPr>
              <a:t>rsqrt</a:t>
            </a:r>
            <a:r>
              <a:rPr lang="en-GB" sz="1400">
                <a:solidFill>
                  <a:srgbClr val="FFFF00"/>
                </a:solidFill>
                <a:latin typeface="Consolas" pitchFamily="33" charset="0"/>
              </a:rPr>
              <a:t>(</a:t>
            </a:r>
            <a:r>
              <a:rPr lang="en-GB" sz="1400">
                <a:solidFill>
                  <a:srgbClr val="02FF02"/>
                </a:solidFill>
                <a:latin typeface="Consolas" pitchFamily="33" charset="0"/>
              </a:rPr>
              <a:t>dot</a:t>
            </a:r>
            <a:r>
              <a:rPr lang="en-GB" sz="1400">
                <a:solidFill>
                  <a:srgbClr val="FFFF00"/>
                </a:solidFill>
                <a:latin typeface="Consolas" pitchFamily="33" charset="0"/>
              </a:rPr>
              <a:t>(</a:t>
            </a:r>
            <a:r>
              <a:rPr lang="en-GB" sz="1400">
                <a:solidFill>
                  <a:srgbClr val="02FF02"/>
                </a:solidFill>
                <a:latin typeface="Consolas" pitchFamily="33" charset="0"/>
              </a:rPr>
              <a:t>v</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v</a:t>
            </a:r>
            <a:r>
              <a:rPr lang="en-GB" sz="1400">
                <a:solidFill>
                  <a:srgbClr val="FFFF00"/>
                </a:solidFill>
                <a:latin typeface="Consolas" pitchFamily="33" charset="0"/>
              </a:rPr>
              <a:t>)));</a:t>
            </a:r>
          </a:p>
          <a:p>
            <a:pPr>
              <a:lnSpc>
                <a:spcPct val="100000"/>
              </a:lnSpc>
              <a:tabLst>
                <a:tab pos="723900" algn="l"/>
                <a:tab pos="1447800" algn="l"/>
                <a:tab pos="2171700" algn="l"/>
                <a:tab pos="2895600" algn="l"/>
                <a:tab pos="3619500" algn="l"/>
                <a:tab pos="4343400" algn="l"/>
                <a:tab pos="5067300" algn="l"/>
              </a:tabLst>
            </a:pPr>
            <a:r>
              <a:rPr lang="en-GB" sz="1400">
                <a:solidFill>
                  <a:srgbClr val="00FF00"/>
                </a:solidFill>
                <a:latin typeface="Consolas" pitchFamily="33" charset="0"/>
              </a:rPr>
              <a:t>    </a:t>
            </a:r>
            <a:r>
              <a:rPr lang="en-GB" sz="1400">
                <a:solidFill>
                  <a:srgbClr val="00FFFF"/>
                </a:solidFill>
                <a:latin typeface="Consolas" pitchFamily="33" charset="0"/>
              </a:rPr>
              <a:t>return</a:t>
            </a:r>
            <a:r>
              <a:rPr lang="en-GB" sz="1400">
                <a:solidFill>
                  <a:srgbClr val="00FF00"/>
                </a:solidFill>
                <a:latin typeface="Consolas" pitchFamily="33" charset="0"/>
              </a:rPr>
              <a:t> </a:t>
            </a:r>
            <a:r>
              <a:rPr lang="en-GB" sz="1400">
                <a:solidFill>
                  <a:srgbClr val="02FF02"/>
                </a:solidFill>
                <a:latin typeface="Consolas" pitchFamily="33" charset="0"/>
              </a:rPr>
              <a:t>v</a:t>
            </a:r>
            <a:r>
              <a:rPr lang="en-GB" sz="1400">
                <a:solidFill>
                  <a:srgbClr val="00FF00"/>
                </a:solidFill>
                <a:latin typeface="Consolas" pitchFamily="33" charset="0"/>
              </a:rPr>
              <a:t> </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norm_factor</a:t>
            </a:r>
            <a:r>
              <a:rPr lang="en-GB" sz="1400">
                <a:solidFill>
                  <a:srgbClr val="FFFF00"/>
                </a:solidFill>
                <a:latin typeface="Consolas" pitchFamily="33" charset="0"/>
              </a:rPr>
              <a:t>;</a:t>
            </a:r>
          </a:p>
          <a:p>
            <a:pPr>
              <a:lnSpc>
                <a:spcPct val="100000"/>
              </a:lnSpc>
              <a:tabLst>
                <a:tab pos="723900" algn="l"/>
                <a:tab pos="1447800" algn="l"/>
                <a:tab pos="2171700" algn="l"/>
                <a:tab pos="2895600" algn="l"/>
                <a:tab pos="3619500" algn="l"/>
                <a:tab pos="4343400" algn="l"/>
                <a:tab pos="5067300" algn="l"/>
              </a:tabLst>
            </a:pPr>
            <a:r>
              <a:rPr lang="en-GB" sz="1400">
                <a:solidFill>
                  <a:srgbClr val="FFFF00"/>
                </a:solidFill>
                <a:latin typeface="Consolas" pitchFamily="33" charset="0"/>
              </a:rPr>
              <a: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a:xfrm>
            <a:off x="576263" y="617538"/>
            <a:ext cx="10367962" cy="641350"/>
          </a:xfrm>
          <a:ln/>
        </p:spPr>
        <p:txBody>
          <a:bodyPr tIns="33516"/>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Background</a:t>
            </a:r>
          </a:p>
        </p:txBody>
      </p:sp>
      <p:sp>
        <p:nvSpPr>
          <p:cNvPr id="6146" name="Rectangle 2"/>
          <p:cNvSpPr>
            <a:spLocks noGrp="1" noChangeArrowheads="1"/>
          </p:cNvSpPr>
          <p:nvPr>
            <p:ph type="body" idx="1"/>
          </p:nvPr>
        </p:nvSpPr>
        <p:spPr>
          <a:xfrm>
            <a:off x="576263" y="1349375"/>
            <a:ext cx="10367962" cy="4697413"/>
          </a:xfrm>
          <a:ln/>
        </p:spPr>
        <p:txBody>
          <a:bodyPr/>
          <a:lstStyle/>
          <a:p>
            <a:pPr marL="431800" indent="-32385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In the good ol' days, when grandpa was young ...</a:t>
            </a:r>
          </a:p>
          <a:p>
            <a:pPr marL="863600" lvl="1" indent="-32385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Shaders were short</a:t>
            </a:r>
          </a:p>
          <a:p>
            <a:pPr marL="1295400" lvl="2" indent="-287338">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SM1: Max 8 instructions, SM2: Max 64 instructions</a:t>
            </a:r>
          </a:p>
          <a:p>
            <a:pPr marL="863600" lvl="1" indent="-32385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Shaders were written in assembly</a:t>
            </a:r>
          </a:p>
          <a:p>
            <a:pPr marL="1295400" lvl="2" indent="-287338">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Already getting phased out in SM2 days</a:t>
            </a:r>
          </a:p>
          <a:p>
            <a:pPr marL="863600" lvl="1" indent="-32385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D3D opcodes mapped well to real HW</a:t>
            </a:r>
          </a:p>
          <a:p>
            <a:pPr marL="863600" lvl="1" indent="-32385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Hand-optimizing shaders was a natural thing to do</a:t>
            </a:r>
          </a:p>
        </p:txBody>
      </p:sp>
      <p:sp>
        <p:nvSpPr>
          <p:cNvPr id="6147" name="Text Box 3"/>
          <p:cNvSpPr txBox="1">
            <a:spLocks noChangeArrowheads="1"/>
          </p:cNvSpPr>
          <p:nvPr/>
        </p:nvSpPr>
        <p:spPr bwMode="auto">
          <a:xfrm>
            <a:off x="1439863" y="4464050"/>
            <a:ext cx="2970212" cy="1169988"/>
          </a:xfrm>
          <a:prstGeom prst="rect">
            <a:avLst/>
          </a:prstGeom>
          <a:solidFill>
            <a:srgbClr val="000000"/>
          </a:solidFill>
          <a:ln w="9360" cap="flat">
            <a:solidFill>
              <a:srgbClr val="999999"/>
            </a:solidFill>
            <a:round/>
            <a:headEnd/>
            <a:tailEnd/>
          </a:ln>
          <a:effectLst/>
        </p:spPr>
        <p:txBody>
          <a:bodyPr lIns="90000" tIns="56520" rIns="90000" bIns="45000"/>
          <a:lstStyle/>
          <a:p>
            <a:pPr>
              <a:lnSpc>
                <a:spcPct val="91000"/>
              </a:lnSpc>
              <a:buClrTx/>
              <a:buFontTx/>
              <a:buNone/>
              <a:tabLst>
                <a:tab pos="723900" algn="l"/>
                <a:tab pos="1447800" algn="l"/>
                <a:tab pos="2171700" algn="l"/>
                <a:tab pos="2895600" algn="l"/>
              </a:tabLst>
            </a:pPr>
            <a:r>
              <a:rPr lang="en-GB" sz="1400">
                <a:solidFill>
                  <a:srgbClr val="02FF02"/>
                </a:solidFill>
                <a:latin typeface="Consolas" pitchFamily="33" charset="0"/>
              </a:rPr>
              <a:t>def</a:t>
            </a:r>
            <a:r>
              <a:rPr lang="en-GB" sz="1400">
                <a:solidFill>
                  <a:srgbClr val="00FF00"/>
                </a:solidFill>
                <a:latin typeface="Consolas" pitchFamily="33" charset="0"/>
              </a:rPr>
              <a:t>     </a:t>
            </a:r>
            <a:r>
              <a:rPr lang="en-GB" sz="1400">
                <a:solidFill>
                  <a:srgbClr val="02FF02"/>
                </a:solidFill>
                <a:latin typeface="Consolas" pitchFamily="33" charset="0"/>
              </a:rPr>
              <a:t>c0</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FFFFFF"/>
                </a:solidFill>
                <a:latin typeface="Consolas" pitchFamily="33" charset="0"/>
              </a:rPr>
              <a:t>0.3f</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FFFFFF"/>
                </a:solidFill>
                <a:latin typeface="Consolas" pitchFamily="33" charset="0"/>
              </a:rPr>
              <a:t>2.5f</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FFFFFF"/>
                </a:solidFill>
                <a:latin typeface="Consolas" pitchFamily="33" charset="0"/>
              </a:rPr>
              <a:t>0</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FFFFFF"/>
                </a:solidFill>
                <a:latin typeface="Consolas" pitchFamily="33" charset="0"/>
              </a:rPr>
              <a:t>0</a:t>
            </a:r>
          </a:p>
          <a:p>
            <a:pPr>
              <a:lnSpc>
                <a:spcPct val="100000"/>
              </a:lnSpc>
              <a:buClrTx/>
              <a:buSzTx/>
              <a:buFontTx/>
              <a:buNone/>
              <a:tabLst>
                <a:tab pos="723900" algn="l"/>
                <a:tab pos="1447800" algn="l"/>
                <a:tab pos="2171700" algn="l"/>
                <a:tab pos="2895600" algn="l"/>
              </a:tabLst>
            </a:pPr>
            <a:endParaRPr lang="en-GB" sz="1400">
              <a:solidFill>
                <a:srgbClr val="00FFFF"/>
              </a:solidFill>
              <a:latin typeface="Consolas" pitchFamily="33" charset="0"/>
            </a:endParaRPr>
          </a:p>
          <a:p>
            <a:pPr>
              <a:lnSpc>
                <a:spcPct val="100000"/>
              </a:lnSpc>
              <a:buClrTx/>
              <a:buSzTx/>
              <a:buFontTx/>
              <a:buNone/>
              <a:tabLst>
                <a:tab pos="723900" algn="l"/>
                <a:tab pos="1447800" algn="l"/>
                <a:tab pos="2171700" algn="l"/>
                <a:tab pos="2895600" algn="l"/>
              </a:tabLst>
            </a:pPr>
            <a:r>
              <a:rPr lang="en-GB" sz="1400">
                <a:solidFill>
                  <a:srgbClr val="02FF02"/>
                </a:solidFill>
                <a:latin typeface="Consolas" pitchFamily="33" charset="0"/>
              </a:rPr>
              <a:t>texld</a:t>
            </a:r>
            <a:r>
              <a:rPr lang="en-GB" sz="1400">
                <a:solidFill>
                  <a:srgbClr val="00FF00"/>
                </a:solidFill>
                <a:latin typeface="Consolas" pitchFamily="33" charset="0"/>
              </a:rPr>
              <a:t>   </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t0</a:t>
            </a:r>
          </a:p>
          <a:p>
            <a:pPr>
              <a:lnSpc>
                <a:spcPct val="100000"/>
              </a:lnSpc>
              <a:buClrTx/>
              <a:buSzTx/>
              <a:buFontTx/>
              <a:buNone/>
              <a:tabLst>
                <a:tab pos="723900" algn="l"/>
                <a:tab pos="1447800" algn="l"/>
                <a:tab pos="2171700" algn="l"/>
                <a:tab pos="2895600" algn="l"/>
              </a:tabLst>
            </a:pPr>
            <a:r>
              <a:rPr lang="en-GB" sz="1400">
                <a:solidFill>
                  <a:srgbClr val="02FF02"/>
                </a:solidFill>
                <a:latin typeface="Consolas" pitchFamily="33" charset="0"/>
              </a:rPr>
              <a:t>sub</a:t>
            </a:r>
            <a:r>
              <a:rPr lang="en-GB" sz="1400">
                <a:solidFill>
                  <a:srgbClr val="00FF00"/>
                </a:solidFill>
                <a:latin typeface="Consolas" pitchFamily="33" charset="0"/>
              </a:rPr>
              <a:t>     </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c0</a:t>
            </a:r>
            <a:r>
              <a:rPr lang="en-GB" sz="1400">
                <a:solidFill>
                  <a:srgbClr val="FFFF00"/>
                </a:solidFill>
                <a:latin typeface="Consolas" pitchFamily="33" charset="0"/>
              </a:rPr>
              <a:t>.</a:t>
            </a:r>
            <a:r>
              <a:rPr lang="en-GB" sz="1400">
                <a:solidFill>
                  <a:srgbClr val="02FF02"/>
                </a:solidFill>
                <a:latin typeface="Consolas" pitchFamily="33" charset="0"/>
              </a:rPr>
              <a:t>x</a:t>
            </a:r>
          </a:p>
          <a:p>
            <a:pPr>
              <a:lnSpc>
                <a:spcPct val="100000"/>
              </a:lnSpc>
              <a:buClrTx/>
              <a:buSzTx/>
              <a:buFontTx/>
              <a:buNone/>
              <a:tabLst>
                <a:tab pos="723900" algn="l"/>
                <a:tab pos="1447800" algn="l"/>
                <a:tab pos="2171700" algn="l"/>
                <a:tab pos="2895600" algn="l"/>
              </a:tabLst>
            </a:pPr>
            <a:r>
              <a:rPr lang="en-GB" sz="1400">
                <a:solidFill>
                  <a:srgbClr val="02FF02"/>
                </a:solidFill>
                <a:latin typeface="Consolas" pitchFamily="33" charset="0"/>
              </a:rPr>
              <a:t>mul</a:t>
            </a:r>
            <a:r>
              <a:rPr lang="en-GB" sz="1400">
                <a:solidFill>
                  <a:srgbClr val="00FF00"/>
                </a:solidFill>
                <a:latin typeface="Consolas" pitchFamily="33" charset="0"/>
              </a:rPr>
              <a:t>     </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c0</a:t>
            </a:r>
            <a:r>
              <a:rPr lang="en-GB" sz="1400">
                <a:solidFill>
                  <a:srgbClr val="FFFF00"/>
                </a:solidFill>
                <a:latin typeface="Consolas" pitchFamily="33" charset="0"/>
              </a:rPr>
              <a:t>.</a:t>
            </a:r>
            <a:r>
              <a:rPr lang="en-GB" sz="1400">
                <a:solidFill>
                  <a:srgbClr val="02FF02"/>
                </a:solidFill>
                <a:latin typeface="Consolas" pitchFamily="33" charset="0"/>
              </a:rPr>
              <a:t>y</a:t>
            </a:r>
          </a:p>
          <a:p>
            <a:pPr>
              <a:lnSpc>
                <a:spcPct val="91000"/>
              </a:lnSpc>
              <a:buClrTx/>
              <a:buFontTx/>
              <a:buNone/>
              <a:tabLst>
                <a:tab pos="723900" algn="l"/>
                <a:tab pos="1447800" algn="l"/>
                <a:tab pos="2171700" algn="l"/>
                <a:tab pos="2895600" algn="l"/>
              </a:tabLst>
            </a:pPr>
            <a:endParaRPr lang="en-GB" sz="1400">
              <a:solidFill>
                <a:srgbClr val="00FFFF"/>
              </a:solidFill>
              <a:latin typeface="Consolas" pitchFamily="33" charset="0"/>
            </a:endParaRPr>
          </a:p>
          <a:p>
            <a:pPr>
              <a:lnSpc>
                <a:spcPct val="91000"/>
              </a:lnSpc>
              <a:buClrTx/>
              <a:buFontTx/>
              <a:buNone/>
              <a:tabLst>
                <a:tab pos="723900" algn="l"/>
                <a:tab pos="1447800" algn="l"/>
                <a:tab pos="2171700" algn="l"/>
                <a:tab pos="2895600" algn="l"/>
              </a:tabLst>
            </a:pPr>
            <a:endParaRPr lang="en-GB" sz="1400">
              <a:solidFill>
                <a:srgbClr val="FFFF00"/>
              </a:solidFill>
              <a:latin typeface="Consolas" pitchFamily="33" charset="0"/>
            </a:endParaRPr>
          </a:p>
        </p:txBody>
      </p:sp>
      <p:sp>
        <p:nvSpPr>
          <p:cNvPr id="6148" name="Text Box 4"/>
          <p:cNvSpPr txBox="1">
            <a:spLocks noChangeArrowheads="1"/>
          </p:cNvSpPr>
          <p:nvPr/>
        </p:nvSpPr>
        <p:spPr bwMode="auto">
          <a:xfrm>
            <a:off x="5310188" y="4464050"/>
            <a:ext cx="3149600" cy="1169988"/>
          </a:xfrm>
          <a:prstGeom prst="rect">
            <a:avLst/>
          </a:prstGeom>
          <a:solidFill>
            <a:srgbClr val="000000"/>
          </a:solidFill>
          <a:ln w="9360" cap="flat">
            <a:solidFill>
              <a:srgbClr val="999999"/>
            </a:solidFill>
            <a:round/>
            <a:headEnd/>
            <a:tailEnd/>
          </a:ln>
          <a:effectLst/>
        </p:spPr>
        <p:txBody>
          <a:bodyPr lIns="90000" tIns="56520" rIns="90000" bIns="45000"/>
          <a:lstStyle/>
          <a:p>
            <a:pPr>
              <a:lnSpc>
                <a:spcPct val="100000"/>
              </a:lnSpc>
              <a:tabLst>
                <a:tab pos="723900" algn="l"/>
                <a:tab pos="1447800" algn="l"/>
                <a:tab pos="2171700" algn="l"/>
                <a:tab pos="2895600" algn="l"/>
              </a:tabLst>
            </a:pPr>
            <a:r>
              <a:rPr lang="en-GB" sz="1400">
                <a:solidFill>
                  <a:srgbClr val="02FF02"/>
                </a:solidFill>
                <a:latin typeface="Consolas" pitchFamily="33" charset="0"/>
              </a:rPr>
              <a:t>def</a:t>
            </a:r>
            <a:r>
              <a:rPr lang="en-GB" sz="1400">
                <a:solidFill>
                  <a:srgbClr val="00FF00"/>
                </a:solidFill>
                <a:latin typeface="Consolas" pitchFamily="33" charset="0"/>
              </a:rPr>
              <a:t>     </a:t>
            </a:r>
            <a:r>
              <a:rPr lang="en-GB" sz="1400">
                <a:solidFill>
                  <a:srgbClr val="02FF02"/>
                </a:solidFill>
                <a:latin typeface="Consolas" pitchFamily="33" charset="0"/>
              </a:rPr>
              <a:t>c0</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FFFF00"/>
                </a:solidFill>
                <a:latin typeface="Consolas" pitchFamily="33" charset="0"/>
              </a:rPr>
              <a:t>-</a:t>
            </a:r>
            <a:r>
              <a:rPr lang="en-GB" sz="1400">
                <a:solidFill>
                  <a:srgbClr val="FFFFFF"/>
                </a:solidFill>
                <a:latin typeface="Consolas" pitchFamily="33" charset="0"/>
              </a:rPr>
              <a:t>0.75f</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FFFFFF"/>
                </a:solidFill>
                <a:latin typeface="Consolas" pitchFamily="33" charset="0"/>
              </a:rPr>
              <a:t>2.5f</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FFFFFF"/>
                </a:solidFill>
                <a:latin typeface="Consolas" pitchFamily="33" charset="0"/>
              </a:rPr>
              <a:t>0</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FFFFFF"/>
                </a:solidFill>
                <a:latin typeface="Consolas" pitchFamily="33" charset="0"/>
              </a:rPr>
              <a:t>0</a:t>
            </a:r>
          </a:p>
          <a:p>
            <a:pPr>
              <a:lnSpc>
                <a:spcPct val="100000"/>
              </a:lnSpc>
              <a:tabLst>
                <a:tab pos="723900" algn="l"/>
                <a:tab pos="1447800" algn="l"/>
                <a:tab pos="2171700" algn="l"/>
                <a:tab pos="2895600" algn="l"/>
              </a:tabLst>
            </a:pPr>
            <a:endParaRPr lang="en-GB" sz="1400">
              <a:solidFill>
                <a:srgbClr val="02FF02"/>
              </a:solidFill>
              <a:latin typeface="Consolas" pitchFamily="33" charset="0"/>
            </a:endParaRPr>
          </a:p>
          <a:p>
            <a:pPr>
              <a:lnSpc>
                <a:spcPct val="100000"/>
              </a:lnSpc>
              <a:tabLst>
                <a:tab pos="723900" algn="l"/>
                <a:tab pos="1447800" algn="l"/>
                <a:tab pos="2171700" algn="l"/>
                <a:tab pos="2895600" algn="l"/>
              </a:tabLst>
            </a:pPr>
            <a:r>
              <a:rPr lang="en-GB" sz="1400">
                <a:solidFill>
                  <a:srgbClr val="02FF02"/>
                </a:solidFill>
                <a:latin typeface="Consolas" pitchFamily="33" charset="0"/>
              </a:rPr>
              <a:t>texld</a:t>
            </a:r>
            <a:r>
              <a:rPr lang="en-GB" sz="1400">
                <a:solidFill>
                  <a:srgbClr val="00FF00"/>
                </a:solidFill>
                <a:latin typeface="Consolas" pitchFamily="33" charset="0"/>
              </a:rPr>
              <a:t>   </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t0</a:t>
            </a:r>
          </a:p>
          <a:p>
            <a:pPr>
              <a:lnSpc>
                <a:spcPct val="100000"/>
              </a:lnSpc>
              <a:tabLst>
                <a:tab pos="723900" algn="l"/>
                <a:tab pos="1447800" algn="l"/>
                <a:tab pos="2171700" algn="l"/>
                <a:tab pos="2895600" algn="l"/>
              </a:tabLst>
            </a:pPr>
            <a:r>
              <a:rPr lang="en-GB" sz="1400">
                <a:solidFill>
                  <a:srgbClr val="02FF02"/>
                </a:solidFill>
                <a:latin typeface="Consolas" pitchFamily="33" charset="0"/>
              </a:rPr>
              <a:t>mad</a:t>
            </a:r>
            <a:r>
              <a:rPr lang="en-GB" sz="1400">
                <a:solidFill>
                  <a:srgbClr val="00FF00"/>
                </a:solidFill>
                <a:latin typeface="Consolas" pitchFamily="33" charset="0"/>
              </a:rPr>
              <a:t>     </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r0</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c0</a:t>
            </a:r>
            <a:r>
              <a:rPr lang="en-GB" sz="1400">
                <a:solidFill>
                  <a:srgbClr val="FFFF00"/>
                </a:solidFill>
                <a:latin typeface="Consolas" pitchFamily="33" charset="0"/>
              </a:rPr>
              <a:t>.</a:t>
            </a:r>
            <a:r>
              <a:rPr lang="en-GB" sz="1400">
                <a:solidFill>
                  <a:srgbClr val="02FF02"/>
                </a:solidFill>
                <a:latin typeface="Consolas" pitchFamily="33" charset="0"/>
              </a:rPr>
              <a:t>y</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c0</a:t>
            </a:r>
            <a:r>
              <a:rPr lang="en-GB" sz="1400">
                <a:solidFill>
                  <a:srgbClr val="FFFF00"/>
                </a:solidFill>
                <a:latin typeface="Consolas" pitchFamily="33" charset="0"/>
              </a:rPr>
              <a:t>.</a:t>
            </a:r>
            <a:r>
              <a:rPr lang="en-GB" sz="1400">
                <a:solidFill>
                  <a:srgbClr val="02FF02"/>
                </a:solidFill>
                <a:latin typeface="Consolas" pitchFamily="33" charset="0"/>
              </a:rPr>
              <a:t>x</a:t>
            </a:r>
          </a:p>
          <a:p>
            <a:pPr>
              <a:lnSpc>
                <a:spcPct val="100000"/>
              </a:lnSpc>
              <a:tabLst>
                <a:tab pos="723900" algn="l"/>
                <a:tab pos="1447800" algn="l"/>
                <a:tab pos="2171700" algn="l"/>
                <a:tab pos="2895600" algn="l"/>
              </a:tabLst>
            </a:pPr>
            <a:endParaRPr lang="en-GB" sz="1400">
              <a:solidFill>
                <a:srgbClr val="FFFF00"/>
              </a:solidFill>
              <a:latin typeface="Consolas" pitchFamily="33" charset="0"/>
            </a:endParaRPr>
          </a:p>
        </p:txBody>
      </p:sp>
      <p:sp>
        <p:nvSpPr>
          <p:cNvPr id="6149" name="Text Box 5"/>
          <p:cNvSpPr txBox="1">
            <a:spLocks noChangeArrowheads="1"/>
          </p:cNvSpPr>
          <p:nvPr/>
        </p:nvSpPr>
        <p:spPr bwMode="auto">
          <a:xfrm>
            <a:off x="4535488" y="4706938"/>
            <a:ext cx="503237" cy="657225"/>
          </a:xfrm>
          <a:prstGeom prst="rect">
            <a:avLst/>
          </a:prstGeom>
          <a:noFill/>
          <a:ln w="9525" cap="flat">
            <a:noFill/>
            <a:round/>
            <a:headEnd/>
            <a:tailEnd/>
          </a:ln>
          <a:effectLst/>
        </p:spPr>
        <p:txBody>
          <a:bodyPr lIns="90000" tIns="80280" rIns="90000" bIns="45000"/>
          <a:lstStyle/>
          <a:p>
            <a:r>
              <a:rPr lang="en-GB" sz="4000" b="1">
                <a:solidFill>
                  <a:srgbClr val="000000"/>
                </a:solidFill>
              </a:rPr>
              <a: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09" name="Picture 1"/>
          <p:cNvPicPr>
            <a:picLocks noChangeAspect="1" noChangeArrowheads="1"/>
          </p:cNvPicPr>
          <p:nvPr/>
        </p:nvPicPr>
        <p:blipFill>
          <a:blip r:embed="rId3" cstate="print"/>
          <a:srcRect/>
          <a:stretch>
            <a:fillRect/>
          </a:stretch>
        </p:blipFill>
        <p:spPr bwMode="auto">
          <a:xfrm>
            <a:off x="9374188" y="5191125"/>
            <a:ext cx="1604962" cy="1289050"/>
          </a:xfrm>
          <a:prstGeom prst="rect">
            <a:avLst/>
          </a:prstGeom>
          <a:noFill/>
          <a:ln w="9525" cap="flat">
            <a:noFill/>
            <a:round/>
            <a:headEnd/>
            <a:tailEnd/>
          </a:ln>
          <a:effectLst/>
        </p:spPr>
      </p:pic>
      <p:sp>
        <p:nvSpPr>
          <p:cNvPr id="43010" name="Rectangle 2"/>
          <p:cNvSpPr>
            <a:spLocks noGrp="1" noChangeArrowheads="1"/>
          </p:cNvSpPr>
          <p:nvPr>
            <p:ph type="title"/>
          </p:nvPr>
        </p:nvSpPr>
        <p:spPr>
          <a:xfrm>
            <a:off x="576263" y="617538"/>
            <a:ext cx="10367962" cy="641350"/>
          </a:xfrm>
          <a:ln/>
        </p:spPr>
        <p:txBody>
          <a:bodyPr tIns="33516"/>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Evaluation order</a:t>
            </a:r>
          </a:p>
        </p:txBody>
      </p:sp>
      <p:sp>
        <p:nvSpPr>
          <p:cNvPr id="43011" name="Rectangle 3"/>
          <p:cNvSpPr>
            <a:spLocks noGrp="1" noChangeArrowheads="1"/>
          </p:cNvSpPr>
          <p:nvPr>
            <p:ph type="body" idx="1"/>
          </p:nvPr>
        </p:nvSpPr>
        <p:spPr>
          <a:xfrm>
            <a:off x="576263" y="1223963"/>
            <a:ext cx="10367962" cy="5040312"/>
          </a:xfrm>
          <a:ln/>
        </p:spPr>
        <p:txBody>
          <a:bodyPr/>
          <a:lstStyle/>
          <a:p>
            <a:pPr marL="431800" indent="-32385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Expressions evaluated left-to-right</a:t>
            </a:r>
          </a:p>
          <a:p>
            <a:pPr marL="863600" lvl="1" indent="-32385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Except for parentheses and operator precedence</a:t>
            </a:r>
          </a:p>
          <a:p>
            <a:pPr marL="863600" lvl="1" indent="-32385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Place scalars to the left and/or use parentheses</a:t>
            </a:r>
          </a:p>
          <a:p>
            <a:pPr marL="863600" lvl="1" indent="-323850">
              <a:buSzPct val="45000"/>
              <a:buFont typeface="Segoe UI"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endParaRPr lang="en-GB"/>
          </a:p>
        </p:txBody>
      </p:sp>
      <p:sp>
        <p:nvSpPr>
          <p:cNvPr id="43012" name="Text Box 4"/>
          <p:cNvSpPr txBox="1">
            <a:spLocks noChangeArrowheads="1"/>
          </p:cNvSpPr>
          <p:nvPr/>
        </p:nvSpPr>
        <p:spPr bwMode="auto">
          <a:xfrm>
            <a:off x="449263" y="2735263"/>
            <a:ext cx="5310187" cy="539750"/>
          </a:xfrm>
          <a:prstGeom prst="rect">
            <a:avLst/>
          </a:prstGeom>
          <a:solidFill>
            <a:srgbClr val="000000"/>
          </a:solidFill>
          <a:ln w="9360" cap="flat">
            <a:solidFill>
              <a:srgbClr val="999999"/>
            </a:solidFill>
            <a:round/>
            <a:headEnd/>
            <a:tailEnd/>
          </a:ln>
          <a:effectLst/>
        </p:spPr>
        <p:txBody>
          <a:bodyPr lIns="90000" tIns="56520" rIns="90000" bIns="45000"/>
          <a:lstStyle/>
          <a:p>
            <a:pPr>
              <a:lnSpc>
                <a:spcPct val="100000"/>
              </a:lnSpc>
              <a:tabLst>
                <a:tab pos="723900" algn="l"/>
                <a:tab pos="1447800" algn="l"/>
                <a:tab pos="2171700" algn="l"/>
                <a:tab pos="2895600" algn="l"/>
                <a:tab pos="3619500" algn="l"/>
                <a:tab pos="4343400" algn="l"/>
                <a:tab pos="5067300" algn="l"/>
              </a:tabLst>
            </a:pPr>
            <a:r>
              <a:rPr lang="en-GB" sz="1200">
                <a:solidFill>
                  <a:srgbClr val="008000"/>
                </a:solidFill>
                <a:latin typeface="Consolas" pitchFamily="33" charset="0"/>
              </a:rPr>
              <a:t>//     float3    float     float   float3       float  float</a:t>
            </a:r>
          </a:p>
          <a:p>
            <a:pPr>
              <a:lnSpc>
                <a:spcPct val="100000"/>
              </a:lnSpc>
              <a:tabLst>
                <a:tab pos="723900" algn="l"/>
                <a:tab pos="1447800" algn="l"/>
                <a:tab pos="2171700" algn="l"/>
                <a:tab pos="2895600" algn="l"/>
                <a:tab pos="3619500" algn="l"/>
                <a:tab pos="4343400" algn="l"/>
                <a:tab pos="5067300" algn="l"/>
              </a:tabLst>
            </a:pPr>
            <a:r>
              <a:rPr lang="en-GB" sz="1200">
                <a:solidFill>
                  <a:srgbClr val="00FFFF"/>
                </a:solidFill>
                <a:latin typeface="Consolas" pitchFamily="33" charset="0"/>
              </a:rPr>
              <a:t>return</a:t>
            </a:r>
            <a:r>
              <a:rPr lang="en-GB" sz="1200">
                <a:solidFill>
                  <a:srgbClr val="00FF00"/>
                </a:solidFill>
                <a:latin typeface="Consolas" pitchFamily="33" charset="0"/>
              </a:rPr>
              <a:t> Diffuse </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n_dot_l</a:t>
            </a:r>
            <a:r>
              <a:rPr lang="en-GB" sz="1200">
                <a:solidFill>
                  <a:srgbClr val="00FF00"/>
                </a:solidFill>
                <a:latin typeface="Consolas" pitchFamily="33" charset="0"/>
              </a:rPr>
              <a:t> </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atten</a:t>
            </a:r>
            <a:r>
              <a:rPr lang="en-GB" sz="1200">
                <a:solidFill>
                  <a:srgbClr val="00FF00"/>
                </a:solidFill>
                <a:latin typeface="Consolas" pitchFamily="33" charset="0"/>
              </a:rPr>
              <a:t> </a:t>
            </a:r>
            <a:r>
              <a:rPr lang="en-GB" sz="1200">
                <a:solidFill>
                  <a:srgbClr val="FFFF00"/>
                </a:solidFill>
                <a:latin typeface="Consolas" pitchFamily="33" charset="0"/>
              </a:rPr>
              <a:t>*</a:t>
            </a:r>
            <a:r>
              <a:rPr lang="en-GB" sz="1200">
                <a:solidFill>
                  <a:srgbClr val="00FF00"/>
                </a:solidFill>
                <a:latin typeface="Consolas" pitchFamily="33" charset="0"/>
              </a:rPr>
              <a:t> L</a:t>
            </a:r>
            <a:r>
              <a:rPr lang="en-GB" sz="1200">
                <a:solidFill>
                  <a:srgbClr val="02FF02"/>
                </a:solidFill>
                <a:latin typeface="Consolas" pitchFamily="33" charset="0"/>
              </a:rPr>
              <a:t>ightColor</a:t>
            </a:r>
            <a:r>
              <a:rPr lang="en-GB" sz="1200">
                <a:solidFill>
                  <a:srgbClr val="00FF00"/>
                </a:solidFill>
                <a:latin typeface="Consolas" pitchFamily="33" charset="0"/>
              </a:rPr>
              <a:t> </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shadow</a:t>
            </a:r>
            <a:r>
              <a:rPr lang="en-GB" sz="1200">
                <a:solidFill>
                  <a:srgbClr val="00FF00"/>
                </a:solidFill>
                <a:latin typeface="Consolas" pitchFamily="33" charset="0"/>
              </a:rPr>
              <a:t> </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ao</a:t>
            </a:r>
            <a:r>
              <a:rPr lang="en-GB" sz="1200">
                <a:solidFill>
                  <a:srgbClr val="FFFF00"/>
                </a:solidFill>
                <a:latin typeface="Consolas" pitchFamily="33" charset="0"/>
              </a:rPr>
              <a:t>;</a:t>
            </a:r>
          </a:p>
        </p:txBody>
      </p:sp>
      <p:sp>
        <p:nvSpPr>
          <p:cNvPr id="43013" name="Text Box 5"/>
          <p:cNvSpPr txBox="1">
            <a:spLocks noChangeArrowheads="1"/>
          </p:cNvSpPr>
          <p:nvPr/>
        </p:nvSpPr>
        <p:spPr bwMode="auto">
          <a:xfrm>
            <a:off x="449263" y="3365500"/>
            <a:ext cx="5310187" cy="2879725"/>
          </a:xfrm>
          <a:prstGeom prst="rect">
            <a:avLst/>
          </a:prstGeom>
          <a:solidFill>
            <a:srgbClr val="000000"/>
          </a:solidFill>
          <a:ln w="9360" cap="flat">
            <a:solidFill>
              <a:srgbClr val="999999"/>
            </a:solidFill>
            <a:round/>
            <a:headEnd/>
            <a:tailEnd/>
          </a:ln>
          <a:effectLst/>
        </p:spPr>
        <p:txBody>
          <a:bodyPr lIns="90000" tIns="56520" rIns="90000" bIns="45000"/>
          <a:lstStyle/>
          <a:p>
            <a:pPr>
              <a:lnSpc>
                <a:spcPct val="100000"/>
              </a:lnSpc>
              <a:tabLst>
                <a:tab pos="723900" algn="l"/>
                <a:tab pos="1447800" algn="l"/>
                <a:tab pos="2171700" algn="l"/>
                <a:tab pos="2895600" algn="l"/>
                <a:tab pos="3619500" algn="l"/>
                <a:tab pos="4343400" algn="l"/>
                <a:tab pos="5067300" algn="l"/>
              </a:tabLst>
            </a:pPr>
            <a:r>
              <a:rPr lang="en-GB" sz="1200">
                <a:solidFill>
                  <a:srgbClr val="FFFFFF"/>
                </a:solidFill>
                <a:latin typeface="Consolas" pitchFamily="33" charset="0"/>
              </a:rPr>
              <a:t>0</a:t>
            </a:r>
            <a:r>
              <a:rPr lang="en-GB" sz="1200">
                <a:solidFill>
                  <a:srgbClr val="00FF00"/>
                </a:solidFill>
                <a:latin typeface="Consolas" pitchFamily="33" charset="0"/>
              </a:rPr>
              <a:t>  </a:t>
            </a:r>
            <a:r>
              <a:rPr lang="en-GB" sz="1200">
                <a:solidFill>
                  <a:srgbClr val="02FF02"/>
                </a:solidFill>
                <a:latin typeface="Consolas" pitchFamily="33" charset="0"/>
              </a:rPr>
              <a:t>x</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MUL_e</a:t>
            </a:r>
            <a:r>
              <a:rPr lang="en-GB" sz="1200">
                <a:solidFill>
                  <a:srgbClr val="00FF00"/>
                </a:solidFill>
                <a:latin typeface="Consolas" pitchFamily="33" charset="0"/>
              </a:rPr>
              <a:t>       </a:t>
            </a:r>
            <a:r>
              <a:rPr lang="en-GB" sz="1200">
                <a:solidFill>
                  <a:srgbClr val="02FF02"/>
                </a:solidFill>
                <a:latin typeface="Consolas" pitchFamily="33" charset="0"/>
              </a:rPr>
              <a:t>____</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R0</a:t>
            </a:r>
            <a:r>
              <a:rPr lang="en-GB" sz="1200">
                <a:solidFill>
                  <a:srgbClr val="FFFF00"/>
                </a:solidFill>
                <a:latin typeface="Consolas" pitchFamily="33" charset="0"/>
              </a:rPr>
              <a:t>.</a:t>
            </a:r>
            <a:r>
              <a:rPr lang="en-GB" sz="1200">
                <a:solidFill>
                  <a:srgbClr val="02FF02"/>
                </a:solidFill>
                <a:latin typeface="Consolas" pitchFamily="33" charset="0"/>
              </a:rPr>
              <a:t>z</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R0</a:t>
            </a:r>
            <a:r>
              <a:rPr lang="en-GB" sz="1200">
                <a:solidFill>
                  <a:srgbClr val="FFFF00"/>
                </a:solidFill>
                <a:latin typeface="Consolas" pitchFamily="33" charset="0"/>
              </a:rPr>
              <a:t>.</a:t>
            </a:r>
            <a:r>
              <a:rPr lang="en-GB" sz="1200">
                <a:solidFill>
                  <a:srgbClr val="02FF02"/>
                </a:solidFill>
                <a:latin typeface="Consolas" pitchFamily="33" charset="0"/>
              </a:rPr>
              <a:t>w</a:t>
            </a:r>
          </a:p>
          <a:p>
            <a:pPr>
              <a:lnSpc>
                <a:spcPct val="100000"/>
              </a:lnSpc>
              <a:tabLst>
                <a:tab pos="723900" algn="l"/>
                <a:tab pos="1447800" algn="l"/>
                <a:tab pos="2171700" algn="l"/>
                <a:tab pos="2895600" algn="l"/>
                <a:tab pos="3619500" algn="l"/>
                <a:tab pos="4343400" algn="l"/>
                <a:tab pos="5067300" algn="l"/>
              </a:tabLst>
            </a:pPr>
            <a:r>
              <a:rPr lang="en-GB" sz="1200">
                <a:solidFill>
                  <a:srgbClr val="00FF00"/>
                </a:solidFill>
                <a:latin typeface="Consolas" pitchFamily="33" charset="0"/>
              </a:rPr>
              <a:t>   </a:t>
            </a:r>
            <a:r>
              <a:rPr lang="en-GB" sz="1200">
                <a:solidFill>
                  <a:srgbClr val="02FF02"/>
                </a:solidFill>
                <a:latin typeface="Consolas" pitchFamily="33" charset="0"/>
              </a:rPr>
              <a:t>y</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MUL_e</a:t>
            </a:r>
            <a:r>
              <a:rPr lang="en-GB" sz="1200">
                <a:solidFill>
                  <a:srgbClr val="00FF00"/>
                </a:solidFill>
                <a:latin typeface="Consolas" pitchFamily="33" charset="0"/>
              </a:rPr>
              <a:t>       </a:t>
            </a:r>
            <a:r>
              <a:rPr lang="en-GB" sz="1200">
                <a:solidFill>
                  <a:srgbClr val="02FF02"/>
                </a:solidFill>
                <a:latin typeface="Consolas" pitchFamily="33" charset="0"/>
              </a:rPr>
              <a:t>____</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R0</a:t>
            </a:r>
            <a:r>
              <a:rPr lang="en-GB" sz="1200">
                <a:solidFill>
                  <a:srgbClr val="FFFF00"/>
                </a:solidFill>
                <a:latin typeface="Consolas" pitchFamily="33" charset="0"/>
              </a:rPr>
              <a:t>.</a:t>
            </a:r>
            <a:r>
              <a:rPr lang="en-GB" sz="1200">
                <a:solidFill>
                  <a:srgbClr val="02FF02"/>
                </a:solidFill>
                <a:latin typeface="Consolas" pitchFamily="33" charset="0"/>
              </a:rPr>
              <a:t>y</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R0</a:t>
            </a:r>
            <a:r>
              <a:rPr lang="en-GB" sz="1200">
                <a:solidFill>
                  <a:srgbClr val="FFFF00"/>
                </a:solidFill>
                <a:latin typeface="Consolas" pitchFamily="33" charset="0"/>
              </a:rPr>
              <a:t>.</a:t>
            </a:r>
            <a:r>
              <a:rPr lang="en-GB" sz="1200">
                <a:solidFill>
                  <a:srgbClr val="02FF02"/>
                </a:solidFill>
                <a:latin typeface="Consolas" pitchFamily="33" charset="0"/>
              </a:rPr>
              <a:t>w</a:t>
            </a:r>
          </a:p>
          <a:p>
            <a:pPr>
              <a:lnSpc>
                <a:spcPct val="100000"/>
              </a:lnSpc>
              <a:tabLst>
                <a:tab pos="723900" algn="l"/>
                <a:tab pos="1447800" algn="l"/>
                <a:tab pos="2171700" algn="l"/>
                <a:tab pos="2895600" algn="l"/>
                <a:tab pos="3619500" algn="l"/>
                <a:tab pos="4343400" algn="l"/>
                <a:tab pos="5067300" algn="l"/>
              </a:tabLst>
            </a:pPr>
            <a:r>
              <a:rPr lang="en-GB" sz="1200">
                <a:solidFill>
                  <a:srgbClr val="00FF00"/>
                </a:solidFill>
                <a:latin typeface="Consolas" pitchFamily="33" charset="0"/>
              </a:rPr>
              <a:t>   </a:t>
            </a:r>
            <a:r>
              <a:rPr lang="en-GB" sz="1200">
                <a:solidFill>
                  <a:srgbClr val="02FF02"/>
                </a:solidFill>
                <a:latin typeface="Consolas" pitchFamily="33" charset="0"/>
              </a:rPr>
              <a:t>z</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MUL_e</a:t>
            </a:r>
            <a:r>
              <a:rPr lang="en-GB" sz="1200">
                <a:solidFill>
                  <a:srgbClr val="00FF00"/>
                </a:solidFill>
                <a:latin typeface="Consolas" pitchFamily="33" charset="0"/>
              </a:rPr>
              <a:t>       </a:t>
            </a:r>
            <a:r>
              <a:rPr lang="en-GB" sz="1200">
                <a:solidFill>
                  <a:srgbClr val="02FF02"/>
                </a:solidFill>
                <a:latin typeface="Consolas" pitchFamily="33" charset="0"/>
              </a:rPr>
              <a:t>____</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R0</a:t>
            </a:r>
            <a:r>
              <a:rPr lang="en-GB" sz="1200">
                <a:solidFill>
                  <a:srgbClr val="FFFF00"/>
                </a:solidFill>
                <a:latin typeface="Consolas" pitchFamily="33" charset="0"/>
              </a:rPr>
              <a:t>.</a:t>
            </a:r>
            <a:r>
              <a:rPr lang="en-GB" sz="1200">
                <a:solidFill>
                  <a:srgbClr val="02FF02"/>
                </a:solidFill>
                <a:latin typeface="Consolas" pitchFamily="33" charset="0"/>
              </a:rPr>
              <a:t>x</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R0</a:t>
            </a:r>
            <a:r>
              <a:rPr lang="en-GB" sz="1200">
                <a:solidFill>
                  <a:srgbClr val="FFFF00"/>
                </a:solidFill>
                <a:latin typeface="Consolas" pitchFamily="33" charset="0"/>
              </a:rPr>
              <a:t>.</a:t>
            </a:r>
            <a:r>
              <a:rPr lang="en-GB" sz="1200">
                <a:solidFill>
                  <a:srgbClr val="02FF02"/>
                </a:solidFill>
                <a:latin typeface="Consolas" pitchFamily="33" charset="0"/>
              </a:rPr>
              <a:t>w</a:t>
            </a:r>
          </a:p>
          <a:p>
            <a:pPr>
              <a:lnSpc>
                <a:spcPct val="100000"/>
              </a:lnSpc>
              <a:tabLst>
                <a:tab pos="723900" algn="l"/>
                <a:tab pos="1447800" algn="l"/>
                <a:tab pos="2171700" algn="l"/>
                <a:tab pos="2895600" algn="l"/>
                <a:tab pos="3619500" algn="l"/>
                <a:tab pos="4343400" algn="l"/>
                <a:tab pos="5067300" algn="l"/>
              </a:tabLst>
            </a:pPr>
            <a:r>
              <a:rPr lang="en-GB" sz="1200">
                <a:solidFill>
                  <a:srgbClr val="FFFFFF"/>
                </a:solidFill>
                <a:latin typeface="Consolas" pitchFamily="33" charset="0"/>
              </a:rPr>
              <a:t>1</a:t>
            </a:r>
            <a:r>
              <a:rPr lang="en-GB" sz="1200">
                <a:solidFill>
                  <a:srgbClr val="00FF00"/>
                </a:solidFill>
                <a:latin typeface="Consolas" pitchFamily="33" charset="0"/>
              </a:rPr>
              <a:t>  </a:t>
            </a:r>
            <a:r>
              <a:rPr lang="en-GB" sz="1200">
                <a:solidFill>
                  <a:srgbClr val="02FF02"/>
                </a:solidFill>
                <a:latin typeface="Consolas" pitchFamily="33" charset="0"/>
              </a:rPr>
              <a:t>y</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MUL_e</a:t>
            </a:r>
            <a:r>
              <a:rPr lang="en-GB" sz="1200">
                <a:solidFill>
                  <a:srgbClr val="00FF00"/>
                </a:solidFill>
                <a:latin typeface="Consolas" pitchFamily="33" charset="0"/>
              </a:rPr>
              <a:t>       </a:t>
            </a:r>
            <a:r>
              <a:rPr lang="en-GB" sz="1200">
                <a:solidFill>
                  <a:srgbClr val="02FF02"/>
                </a:solidFill>
                <a:latin typeface="Consolas" pitchFamily="33" charset="0"/>
              </a:rPr>
              <a:t>____</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R1</a:t>
            </a:r>
            <a:r>
              <a:rPr lang="en-GB" sz="1200">
                <a:solidFill>
                  <a:srgbClr val="FFFF00"/>
                </a:solidFill>
                <a:latin typeface="Consolas" pitchFamily="33" charset="0"/>
              </a:rPr>
              <a:t>.</a:t>
            </a:r>
            <a:r>
              <a:rPr lang="en-GB" sz="1200">
                <a:solidFill>
                  <a:srgbClr val="02FF02"/>
                </a:solidFill>
                <a:latin typeface="Consolas" pitchFamily="33" charset="0"/>
              </a:rPr>
              <a:t>w</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PV0</a:t>
            </a:r>
            <a:r>
              <a:rPr lang="en-GB" sz="1200">
                <a:solidFill>
                  <a:srgbClr val="FFFF00"/>
                </a:solidFill>
                <a:latin typeface="Consolas" pitchFamily="33" charset="0"/>
              </a:rPr>
              <a:t>.</a:t>
            </a:r>
            <a:r>
              <a:rPr lang="en-GB" sz="1200">
                <a:solidFill>
                  <a:srgbClr val="02FF02"/>
                </a:solidFill>
                <a:latin typeface="Consolas" pitchFamily="33" charset="0"/>
              </a:rPr>
              <a:t>x</a:t>
            </a:r>
          </a:p>
          <a:p>
            <a:pPr>
              <a:lnSpc>
                <a:spcPct val="100000"/>
              </a:lnSpc>
              <a:tabLst>
                <a:tab pos="723900" algn="l"/>
                <a:tab pos="1447800" algn="l"/>
                <a:tab pos="2171700" algn="l"/>
                <a:tab pos="2895600" algn="l"/>
                <a:tab pos="3619500" algn="l"/>
                <a:tab pos="4343400" algn="l"/>
                <a:tab pos="5067300" algn="l"/>
              </a:tabLst>
            </a:pPr>
            <a:r>
              <a:rPr lang="en-GB" sz="1200">
                <a:solidFill>
                  <a:srgbClr val="00FF00"/>
                </a:solidFill>
                <a:latin typeface="Consolas" pitchFamily="33" charset="0"/>
              </a:rPr>
              <a:t>   </a:t>
            </a:r>
            <a:r>
              <a:rPr lang="en-GB" sz="1200">
                <a:solidFill>
                  <a:srgbClr val="02FF02"/>
                </a:solidFill>
                <a:latin typeface="Consolas" pitchFamily="33" charset="0"/>
              </a:rPr>
              <a:t>z</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MUL_e</a:t>
            </a:r>
            <a:r>
              <a:rPr lang="en-GB" sz="1200">
                <a:solidFill>
                  <a:srgbClr val="00FF00"/>
                </a:solidFill>
                <a:latin typeface="Consolas" pitchFamily="33" charset="0"/>
              </a:rPr>
              <a:t>       </a:t>
            </a:r>
            <a:r>
              <a:rPr lang="en-GB" sz="1200">
                <a:solidFill>
                  <a:srgbClr val="02FF02"/>
                </a:solidFill>
                <a:latin typeface="Consolas" pitchFamily="33" charset="0"/>
              </a:rPr>
              <a:t>____</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R1</a:t>
            </a:r>
            <a:r>
              <a:rPr lang="en-GB" sz="1200">
                <a:solidFill>
                  <a:srgbClr val="FFFF00"/>
                </a:solidFill>
                <a:latin typeface="Consolas" pitchFamily="33" charset="0"/>
              </a:rPr>
              <a:t>.</a:t>
            </a:r>
            <a:r>
              <a:rPr lang="en-GB" sz="1200">
                <a:solidFill>
                  <a:srgbClr val="02FF02"/>
                </a:solidFill>
                <a:latin typeface="Consolas" pitchFamily="33" charset="0"/>
              </a:rPr>
              <a:t>w</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PV0</a:t>
            </a:r>
            <a:r>
              <a:rPr lang="en-GB" sz="1200">
                <a:solidFill>
                  <a:srgbClr val="FFFF00"/>
                </a:solidFill>
                <a:latin typeface="Consolas" pitchFamily="33" charset="0"/>
              </a:rPr>
              <a:t>.</a:t>
            </a:r>
            <a:r>
              <a:rPr lang="en-GB" sz="1200">
                <a:solidFill>
                  <a:srgbClr val="02FF02"/>
                </a:solidFill>
                <a:latin typeface="Consolas" pitchFamily="33" charset="0"/>
              </a:rPr>
              <a:t>y</a:t>
            </a:r>
          </a:p>
          <a:p>
            <a:pPr>
              <a:lnSpc>
                <a:spcPct val="100000"/>
              </a:lnSpc>
              <a:tabLst>
                <a:tab pos="723900" algn="l"/>
                <a:tab pos="1447800" algn="l"/>
                <a:tab pos="2171700" algn="l"/>
                <a:tab pos="2895600" algn="l"/>
                <a:tab pos="3619500" algn="l"/>
                <a:tab pos="4343400" algn="l"/>
                <a:tab pos="5067300" algn="l"/>
              </a:tabLst>
            </a:pPr>
            <a:r>
              <a:rPr lang="en-GB" sz="1200">
                <a:solidFill>
                  <a:srgbClr val="00FF00"/>
                </a:solidFill>
                <a:latin typeface="Consolas" pitchFamily="33" charset="0"/>
              </a:rPr>
              <a:t>   </a:t>
            </a:r>
            <a:r>
              <a:rPr lang="en-GB" sz="1200">
                <a:solidFill>
                  <a:srgbClr val="02FF02"/>
                </a:solidFill>
                <a:latin typeface="Consolas" pitchFamily="33" charset="0"/>
              </a:rPr>
              <a:t>w</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MUL_e</a:t>
            </a:r>
            <a:r>
              <a:rPr lang="en-GB" sz="1200">
                <a:solidFill>
                  <a:srgbClr val="00FF00"/>
                </a:solidFill>
                <a:latin typeface="Consolas" pitchFamily="33" charset="0"/>
              </a:rPr>
              <a:t>       </a:t>
            </a:r>
            <a:r>
              <a:rPr lang="en-GB" sz="1200">
                <a:solidFill>
                  <a:srgbClr val="02FF02"/>
                </a:solidFill>
                <a:latin typeface="Consolas" pitchFamily="33" charset="0"/>
              </a:rPr>
              <a:t>____</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R1</a:t>
            </a:r>
            <a:r>
              <a:rPr lang="en-GB" sz="1200">
                <a:solidFill>
                  <a:srgbClr val="FFFF00"/>
                </a:solidFill>
                <a:latin typeface="Consolas" pitchFamily="33" charset="0"/>
              </a:rPr>
              <a:t>.</a:t>
            </a:r>
            <a:r>
              <a:rPr lang="en-GB" sz="1200">
                <a:solidFill>
                  <a:srgbClr val="02FF02"/>
                </a:solidFill>
                <a:latin typeface="Consolas" pitchFamily="33" charset="0"/>
              </a:rPr>
              <a:t>w</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PV0</a:t>
            </a:r>
            <a:r>
              <a:rPr lang="en-GB" sz="1200">
                <a:solidFill>
                  <a:srgbClr val="FFFF00"/>
                </a:solidFill>
                <a:latin typeface="Consolas" pitchFamily="33" charset="0"/>
              </a:rPr>
              <a:t>.</a:t>
            </a:r>
            <a:r>
              <a:rPr lang="en-GB" sz="1200">
                <a:solidFill>
                  <a:srgbClr val="02FF02"/>
                </a:solidFill>
                <a:latin typeface="Consolas" pitchFamily="33" charset="0"/>
              </a:rPr>
              <a:t>z</a:t>
            </a:r>
          </a:p>
          <a:p>
            <a:pPr>
              <a:lnSpc>
                <a:spcPct val="100000"/>
              </a:lnSpc>
              <a:tabLst>
                <a:tab pos="723900" algn="l"/>
                <a:tab pos="1447800" algn="l"/>
                <a:tab pos="2171700" algn="l"/>
                <a:tab pos="2895600" algn="l"/>
                <a:tab pos="3619500" algn="l"/>
                <a:tab pos="4343400" algn="l"/>
                <a:tab pos="5067300" algn="l"/>
              </a:tabLst>
            </a:pPr>
            <a:r>
              <a:rPr lang="en-GB" sz="1200">
                <a:solidFill>
                  <a:srgbClr val="FFFFFF"/>
                </a:solidFill>
                <a:latin typeface="Consolas" pitchFamily="33" charset="0"/>
              </a:rPr>
              <a:t>2</a:t>
            </a:r>
            <a:r>
              <a:rPr lang="en-GB" sz="1200">
                <a:solidFill>
                  <a:srgbClr val="00FF00"/>
                </a:solidFill>
                <a:latin typeface="Consolas" pitchFamily="33" charset="0"/>
              </a:rPr>
              <a:t>  </a:t>
            </a:r>
            <a:r>
              <a:rPr lang="en-GB" sz="1200">
                <a:solidFill>
                  <a:srgbClr val="02FF02"/>
                </a:solidFill>
                <a:latin typeface="Consolas" pitchFamily="33" charset="0"/>
              </a:rPr>
              <a:t>x</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MUL_e</a:t>
            </a:r>
            <a:r>
              <a:rPr lang="en-GB" sz="1200">
                <a:solidFill>
                  <a:srgbClr val="00FF00"/>
                </a:solidFill>
                <a:latin typeface="Consolas" pitchFamily="33" charset="0"/>
              </a:rPr>
              <a:t>       </a:t>
            </a:r>
            <a:r>
              <a:rPr lang="en-GB" sz="1200">
                <a:solidFill>
                  <a:srgbClr val="02FF02"/>
                </a:solidFill>
                <a:latin typeface="Consolas" pitchFamily="33" charset="0"/>
              </a:rPr>
              <a:t>____</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R1</a:t>
            </a:r>
            <a:r>
              <a:rPr lang="en-GB" sz="1200">
                <a:solidFill>
                  <a:srgbClr val="FFFF00"/>
                </a:solidFill>
                <a:latin typeface="Consolas" pitchFamily="33" charset="0"/>
              </a:rPr>
              <a:t>.</a:t>
            </a:r>
            <a:r>
              <a:rPr lang="en-GB" sz="1200">
                <a:solidFill>
                  <a:srgbClr val="02FF02"/>
                </a:solidFill>
                <a:latin typeface="Consolas" pitchFamily="33" charset="0"/>
              </a:rPr>
              <a:t>x</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PV1</a:t>
            </a:r>
            <a:r>
              <a:rPr lang="en-GB" sz="1200">
                <a:solidFill>
                  <a:srgbClr val="FFFF00"/>
                </a:solidFill>
                <a:latin typeface="Consolas" pitchFamily="33" charset="0"/>
              </a:rPr>
              <a:t>.</a:t>
            </a:r>
            <a:r>
              <a:rPr lang="en-GB" sz="1200">
                <a:solidFill>
                  <a:srgbClr val="02FF02"/>
                </a:solidFill>
                <a:latin typeface="Consolas" pitchFamily="33" charset="0"/>
              </a:rPr>
              <a:t>w</a:t>
            </a:r>
          </a:p>
          <a:p>
            <a:pPr>
              <a:lnSpc>
                <a:spcPct val="100000"/>
              </a:lnSpc>
              <a:tabLst>
                <a:tab pos="723900" algn="l"/>
                <a:tab pos="1447800" algn="l"/>
                <a:tab pos="2171700" algn="l"/>
                <a:tab pos="2895600" algn="l"/>
                <a:tab pos="3619500" algn="l"/>
                <a:tab pos="4343400" algn="l"/>
                <a:tab pos="5067300" algn="l"/>
              </a:tabLst>
            </a:pPr>
            <a:r>
              <a:rPr lang="en-GB" sz="1200">
                <a:solidFill>
                  <a:srgbClr val="00FF00"/>
                </a:solidFill>
                <a:latin typeface="Consolas" pitchFamily="33" charset="0"/>
              </a:rPr>
              <a:t>   </a:t>
            </a:r>
            <a:r>
              <a:rPr lang="en-GB" sz="1200">
                <a:solidFill>
                  <a:srgbClr val="02FF02"/>
                </a:solidFill>
                <a:latin typeface="Consolas" pitchFamily="33" charset="0"/>
              </a:rPr>
              <a:t>z</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MUL_e</a:t>
            </a:r>
            <a:r>
              <a:rPr lang="en-GB" sz="1200">
                <a:solidFill>
                  <a:srgbClr val="00FF00"/>
                </a:solidFill>
                <a:latin typeface="Consolas" pitchFamily="33" charset="0"/>
              </a:rPr>
              <a:t>       </a:t>
            </a:r>
            <a:r>
              <a:rPr lang="en-GB" sz="1200">
                <a:solidFill>
                  <a:srgbClr val="02FF02"/>
                </a:solidFill>
                <a:latin typeface="Consolas" pitchFamily="33" charset="0"/>
              </a:rPr>
              <a:t>____</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R1</a:t>
            </a:r>
            <a:r>
              <a:rPr lang="en-GB" sz="1200">
                <a:solidFill>
                  <a:srgbClr val="FFFF00"/>
                </a:solidFill>
                <a:latin typeface="Consolas" pitchFamily="33" charset="0"/>
              </a:rPr>
              <a:t>.</a:t>
            </a:r>
            <a:r>
              <a:rPr lang="en-GB" sz="1200">
                <a:solidFill>
                  <a:srgbClr val="02FF02"/>
                </a:solidFill>
                <a:latin typeface="Consolas" pitchFamily="33" charset="0"/>
              </a:rPr>
              <a:t>z</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PV1</a:t>
            </a:r>
            <a:r>
              <a:rPr lang="en-GB" sz="1200">
                <a:solidFill>
                  <a:srgbClr val="FFFF00"/>
                </a:solidFill>
                <a:latin typeface="Consolas" pitchFamily="33" charset="0"/>
              </a:rPr>
              <a:t>.</a:t>
            </a:r>
            <a:r>
              <a:rPr lang="en-GB" sz="1200">
                <a:solidFill>
                  <a:srgbClr val="02FF02"/>
                </a:solidFill>
                <a:latin typeface="Consolas" pitchFamily="33" charset="0"/>
              </a:rPr>
              <a:t>y</a:t>
            </a:r>
          </a:p>
          <a:p>
            <a:pPr>
              <a:lnSpc>
                <a:spcPct val="100000"/>
              </a:lnSpc>
              <a:tabLst>
                <a:tab pos="723900" algn="l"/>
                <a:tab pos="1447800" algn="l"/>
                <a:tab pos="2171700" algn="l"/>
                <a:tab pos="2895600" algn="l"/>
                <a:tab pos="3619500" algn="l"/>
                <a:tab pos="4343400" algn="l"/>
                <a:tab pos="5067300" algn="l"/>
              </a:tabLst>
            </a:pPr>
            <a:r>
              <a:rPr lang="en-GB" sz="1200">
                <a:solidFill>
                  <a:srgbClr val="00FF00"/>
                </a:solidFill>
                <a:latin typeface="Consolas" pitchFamily="33" charset="0"/>
              </a:rPr>
              <a:t>   </a:t>
            </a:r>
            <a:r>
              <a:rPr lang="en-GB" sz="1200">
                <a:solidFill>
                  <a:srgbClr val="02FF02"/>
                </a:solidFill>
                <a:latin typeface="Consolas" pitchFamily="33" charset="0"/>
              </a:rPr>
              <a:t>w</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MUL_e</a:t>
            </a:r>
            <a:r>
              <a:rPr lang="en-GB" sz="1200">
                <a:solidFill>
                  <a:srgbClr val="00FF00"/>
                </a:solidFill>
                <a:latin typeface="Consolas" pitchFamily="33" charset="0"/>
              </a:rPr>
              <a:t>       </a:t>
            </a:r>
            <a:r>
              <a:rPr lang="en-GB" sz="1200">
                <a:solidFill>
                  <a:srgbClr val="02FF02"/>
                </a:solidFill>
                <a:latin typeface="Consolas" pitchFamily="33" charset="0"/>
              </a:rPr>
              <a:t>____</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R1</a:t>
            </a:r>
            <a:r>
              <a:rPr lang="en-GB" sz="1200">
                <a:solidFill>
                  <a:srgbClr val="FFFF00"/>
                </a:solidFill>
                <a:latin typeface="Consolas" pitchFamily="33" charset="0"/>
              </a:rPr>
              <a:t>.</a:t>
            </a:r>
            <a:r>
              <a:rPr lang="en-GB" sz="1200">
                <a:solidFill>
                  <a:srgbClr val="02FF02"/>
                </a:solidFill>
                <a:latin typeface="Consolas" pitchFamily="33" charset="0"/>
              </a:rPr>
              <a:t>y</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PV1</a:t>
            </a:r>
            <a:r>
              <a:rPr lang="en-GB" sz="1200">
                <a:solidFill>
                  <a:srgbClr val="FFFF00"/>
                </a:solidFill>
                <a:latin typeface="Consolas" pitchFamily="33" charset="0"/>
              </a:rPr>
              <a:t>.</a:t>
            </a:r>
            <a:r>
              <a:rPr lang="en-GB" sz="1200">
                <a:solidFill>
                  <a:srgbClr val="02FF02"/>
                </a:solidFill>
                <a:latin typeface="Consolas" pitchFamily="33" charset="0"/>
              </a:rPr>
              <a:t>z</a:t>
            </a:r>
          </a:p>
          <a:p>
            <a:pPr>
              <a:lnSpc>
                <a:spcPct val="100000"/>
              </a:lnSpc>
              <a:tabLst>
                <a:tab pos="723900" algn="l"/>
                <a:tab pos="1447800" algn="l"/>
                <a:tab pos="2171700" algn="l"/>
                <a:tab pos="2895600" algn="l"/>
                <a:tab pos="3619500" algn="l"/>
                <a:tab pos="4343400" algn="l"/>
                <a:tab pos="5067300" algn="l"/>
              </a:tabLst>
            </a:pPr>
            <a:r>
              <a:rPr lang="en-GB" sz="1200">
                <a:solidFill>
                  <a:srgbClr val="FFFFFF"/>
                </a:solidFill>
                <a:latin typeface="Consolas" pitchFamily="33" charset="0"/>
              </a:rPr>
              <a:t>3</a:t>
            </a:r>
            <a:r>
              <a:rPr lang="en-GB" sz="1200">
                <a:solidFill>
                  <a:srgbClr val="00FF00"/>
                </a:solidFill>
                <a:latin typeface="Consolas" pitchFamily="33" charset="0"/>
              </a:rPr>
              <a:t>  </a:t>
            </a:r>
            <a:r>
              <a:rPr lang="en-GB" sz="1200">
                <a:solidFill>
                  <a:srgbClr val="02FF02"/>
                </a:solidFill>
                <a:latin typeface="Consolas" pitchFamily="33" charset="0"/>
              </a:rPr>
              <a:t>x</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MUL_e</a:t>
            </a:r>
            <a:r>
              <a:rPr lang="en-GB" sz="1200">
                <a:solidFill>
                  <a:srgbClr val="00FF00"/>
                </a:solidFill>
                <a:latin typeface="Consolas" pitchFamily="33" charset="0"/>
              </a:rPr>
              <a:t>       </a:t>
            </a:r>
            <a:r>
              <a:rPr lang="en-GB" sz="1200">
                <a:solidFill>
                  <a:srgbClr val="02FF02"/>
                </a:solidFill>
                <a:latin typeface="Consolas" pitchFamily="33" charset="0"/>
              </a:rPr>
              <a:t>____</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R2</a:t>
            </a:r>
            <a:r>
              <a:rPr lang="en-GB" sz="1200">
                <a:solidFill>
                  <a:srgbClr val="FFFF00"/>
                </a:solidFill>
                <a:latin typeface="Consolas" pitchFamily="33" charset="0"/>
              </a:rPr>
              <a:t>.</a:t>
            </a:r>
            <a:r>
              <a:rPr lang="en-GB" sz="1200">
                <a:solidFill>
                  <a:srgbClr val="02FF02"/>
                </a:solidFill>
                <a:latin typeface="Consolas" pitchFamily="33" charset="0"/>
              </a:rPr>
              <a:t>x</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PV2</a:t>
            </a:r>
            <a:r>
              <a:rPr lang="en-GB" sz="1200">
                <a:solidFill>
                  <a:srgbClr val="FFFF00"/>
                </a:solidFill>
                <a:latin typeface="Consolas" pitchFamily="33" charset="0"/>
              </a:rPr>
              <a:t>.</a:t>
            </a:r>
            <a:r>
              <a:rPr lang="en-GB" sz="1200">
                <a:solidFill>
                  <a:srgbClr val="02FF02"/>
                </a:solidFill>
                <a:latin typeface="Consolas" pitchFamily="33" charset="0"/>
              </a:rPr>
              <a:t>w</a:t>
            </a:r>
          </a:p>
          <a:p>
            <a:pPr>
              <a:lnSpc>
                <a:spcPct val="100000"/>
              </a:lnSpc>
              <a:tabLst>
                <a:tab pos="723900" algn="l"/>
                <a:tab pos="1447800" algn="l"/>
                <a:tab pos="2171700" algn="l"/>
                <a:tab pos="2895600" algn="l"/>
                <a:tab pos="3619500" algn="l"/>
                <a:tab pos="4343400" algn="l"/>
                <a:tab pos="5067300" algn="l"/>
              </a:tabLst>
            </a:pPr>
            <a:r>
              <a:rPr lang="en-GB" sz="1200">
                <a:solidFill>
                  <a:srgbClr val="00FF00"/>
                </a:solidFill>
                <a:latin typeface="Consolas" pitchFamily="33" charset="0"/>
              </a:rPr>
              <a:t>   </a:t>
            </a:r>
            <a:r>
              <a:rPr lang="en-GB" sz="1200">
                <a:solidFill>
                  <a:srgbClr val="02FF02"/>
                </a:solidFill>
                <a:latin typeface="Consolas" pitchFamily="33" charset="0"/>
              </a:rPr>
              <a:t>y</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MUL_e</a:t>
            </a:r>
            <a:r>
              <a:rPr lang="en-GB" sz="1200">
                <a:solidFill>
                  <a:srgbClr val="00FF00"/>
                </a:solidFill>
                <a:latin typeface="Consolas" pitchFamily="33" charset="0"/>
              </a:rPr>
              <a:t>       </a:t>
            </a:r>
            <a:r>
              <a:rPr lang="en-GB" sz="1200">
                <a:solidFill>
                  <a:srgbClr val="02FF02"/>
                </a:solidFill>
                <a:latin typeface="Consolas" pitchFamily="33" charset="0"/>
              </a:rPr>
              <a:t>____</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R2</a:t>
            </a:r>
            <a:r>
              <a:rPr lang="en-GB" sz="1200">
                <a:solidFill>
                  <a:srgbClr val="FFFF00"/>
                </a:solidFill>
                <a:latin typeface="Consolas" pitchFamily="33" charset="0"/>
              </a:rPr>
              <a:t>.</a:t>
            </a:r>
            <a:r>
              <a:rPr lang="en-GB" sz="1200">
                <a:solidFill>
                  <a:srgbClr val="02FF02"/>
                </a:solidFill>
                <a:latin typeface="Consolas" pitchFamily="33" charset="0"/>
              </a:rPr>
              <a:t>x</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PV2</a:t>
            </a:r>
            <a:r>
              <a:rPr lang="en-GB" sz="1200">
                <a:solidFill>
                  <a:srgbClr val="FFFF00"/>
                </a:solidFill>
                <a:latin typeface="Consolas" pitchFamily="33" charset="0"/>
              </a:rPr>
              <a:t>.</a:t>
            </a:r>
            <a:r>
              <a:rPr lang="en-GB" sz="1200">
                <a:solidFill>
                  <a:srgbClr val="02FF02"/>
                </a:solidFill>
                <a:latin typeface="Consolas" pitchFamily="33" charset="0"/>
              </a:rPr>
              <a:t>x</a:t>
            </a:r>
          </a:p>
          <a:p>
            <a:pPr>
              <a:lnSpc>
                <a:spcPct val="100000"/>
              </a:lnSpc>
              <a:tabLst>
                <a:tab pos="723900" algn="l"/>
                <a:tab pos="1447800" algn="l"/>
                <a:tab pos="2171700" algn="l"/>
                <a:tab pos="2895600" algn="l"/>
                <a:tab pos="3619500" algn="l"/>
                <a:tab pos="4343400" algn="l"/>
                <a:tab pos="5067300" algn="l"/>
              </a:tabLst>
            </a:pPr>
            <a:r>
              <a:rPr lang="en-GB" sz="1200">
                <a:solidFill>
                  <a:srgbClr val="00FF00"/>
                </a:solidFill>
                <a:latin typeface="Consolas" pitchFamily="33" charset="0"/>
              </a:rPr>
              <a:t>   </a:t>
            </a:r>
            <a:r>
              <a:rPr lang="en-GB" sz="1200">
                <a:solidFill>
                  <a:srgbClr val="02FF02"/>
                </a:solidFill>
                <a:latin typeface="Consolas" pitchFamily="33" charset="0"/>
              </a:rPr>
              <a:t>w</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MUL_e</a:t>
            </a:r>
            <a:r>
              <a:rPr lang="en-GB" sz="1200">
                <a:solidFill>
                  <a:srgbClr val="00FF00"/>
                </a:solidFill>
                <a:latin typeface="Consolas" pitchFamily="33" charset="0"/>
              </a:rPr>
              <a:t>       </a:t>
            </a:r>
            <a:r>
              <a:rPr lang="en-GB" sz="1200">
                <a:solidFill>
                  <a:srgbClr val="02FF02"/>
                </a:solidFill>
                <a:latin typeface="Consolas" pitchFamily="33" charset="0"/>
              </a:rPr>
              <a:t>____</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R2</a:t>
            </a:r>
            <a:r>
              <a:rPr lang="en-GB" sz="1200">
                <a:solidFill>
                  <a:srgbClr val="FFFF00"/>
                </a:solidFill>
                <a:latin typeface="Consolas" pitchFamily="33" charset="0"/>
              </a:rPr>
              <a:t>.</a:t>
            </a:r>
            <a:r>
              <a:rPr lang="en-GB" sz="1200">
                <a:solidFill>
                  <a:srgbClr val="02FF02"/>
                </a:solidFill>
                <a:latin typeface="Consolas" pitchFamily="33" charset="0"/>
              </a:rPr>
              <a:t>x</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PV2</a:t>
            </a:r>
            <a:r>
              <a:rPr lang="en-GB" sz="1200">
                <a:solidFill>
                  <a:srgbClr val="FFFF00"/>
                </a:solidFill>
                <a:latin typeface="Consolas" pitchFamily="33" charset="0"/>
              </a:rPr>
              <a:t>.</a:t>
            </a:r>
            <a:r>
              <a:rPr lang="en-GB" sz="1200">
                <a:solidFill>
                  <a:srgbClr val="02FF02"/>
                </a:solidFill>
                <a:latin typeface="Consolas" pitchFamily="33" charset="0"/>
              </a:rPr>
              <a:t>z</a:t>
            </a:r>
          </a:p>
          <a:p>
            <a:pPr>
              <a:lnSpc>
                <a:spcPct val="100000"/>
              </a:lnSpc>
              <a:tabLst>
                <a:tab pos="723900" algn="l"/>
                <a:tab pos="1447800" algn="l"/>
                <a:tab pos="2171700" algn="l"/>
                <a:tab pos="2895600" algn="l"/>
                <a:tab pos="3619500" algn="l"/>
                <a:tab pos="4343400" algn="l"/>
                <a:tab pos="5067300" algn="l"/>
              </a:tabLst>
            </a:pPr>
            <a:r>
              <a:rPr lang="en-GB" sz="1200">
                <a:solidFill>
                  <a:srgbClr val="FFFFFF"/>
                </a:solidFill>
                <a:latin typeface="Consolas" pitchFamily="33" charset="0"/>
              </a:rPr>
              <a:t>4</a:t>
            </a:r>
            <a:r>
              <a:rPr lang="en-GB" sz="1200">
                <a:solidFill>
                  <a:srgbClr val="00FF00"/>
                </a:solidFill>
                <a:latin typeface="Consolas" pitchFamily="33" charset="0"/>
              </a:rPr>
              <a:t>  </a:t>
            </a:r>
            <a:r>
              <a:rPr lang="en-GB" sz="1200">
                <a:solidFill>
                  <a:srgbClr val="02FF02"/>
                </a:solidFill>
                <a:latin typeface="Consolas" pitchFamily="33" charset="0"/>
              </a:rPr>
              <a:t>x</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MUL_e</a:t>
            </a:r>
            <a:r>
              <a:rPr lang="en-GB" sz="1200">
                <a:solidFill>
                  <a:srgbClr val="00FF00"/>
                </a:solidFill>
                <a:latin typeface="Consolas" pitchFamily="33" charset="0"/>
              </a:rPr>
              <a:t>       </a:t>
            </a:r>
            <a:r>
              <a:rPr lang="en-GB" sz="1200">
                <a:solidFill>
                  <a:srgbClr val="02FF02"/>
                </a:solidFill>
                <a:latin typeface="Consolas" pitchFamily="33" charset="0"/>
              </a:rPr>
              <a:t>R2</a:t>
            </a:r>
            <a:r>
              <a:rPr lang="en-GB" sz="1200">
                <a:solidFill>
                  <a:srgbClr val="FFFF00"/>
                </a:solidFill>
                <a:latin typeface="Consolas" pitchFamily="33" charset="0"/>
              </a:rPr>
              <a:t>.</a:t>
            </a:r>
            <a:r>
              <a:rPr lang="en-GB" sz="1200">
                <a:solidFill>
                  <a:srgbClr val="02FF02"/>
                </a:solidFill>
                <a:latin typeface="Consolas" pitchFamily="33" charset="0"/>
              </a:rPr>
              <a:t>x</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R2</a:t>
            </a:r>
            <a:r>
              <a:rPr lang="en-GB" sz="1200">
                <a:solidFill>
                  <a:srgbClr val="FFFF00"/>
                </a:solidFill>
                <a:latin typeface="Consolas" pitchFamily="33" charset="0"/>
              </a:rPr>
              <a:t>.</a:t>
            </a:r>
            <a:r>
              <a:rPr lang="en-GB" sz="1200">
                <a:solidFill>
                  <a:srgbClr val="02FF02"/>
                </a:solidFill>
                <a:latin typeface="Consolas" pitchFamily="33" charset="0"/>
              </a:rPr>
              <a:t>y</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PV3</a:t>
            </a:r>
            <a:r>
              <a:rPr lang="en-GB" sz="1200">
                <a:solidFill>
                  <a:srgbClr val="FFFF00"/>
                </a:solidFill>
                <a:latin typeface="Consolas" pitchFamily="33" charset="0"/>
              </a:rPr>
              <a:t>.</a:t>
            </a:r>
            <a:r>
              <a:rPr lang="en-GB" sz="1200">
                <a:solidFill>
                  <a:srgbClr val="02FF02"/>
                </a:solidFill>
                <a:latin typeface="Consolas" pitchFamily="33" charset="0"/>
              </a:rPr>
              <a:t>y</a:t>
            </a:r>
          </a:p>
          <a:p>
            <a:pPr>
              <a:lnSpc>
                <a:spcPct val="100000"/>
              </a:lnSpc>
              <a:tabLst>
                <a:tab pos="723900" algn="l"/>
                <a:tab pos="1447800" algn="l"/>
                <a:tab pos="2171700" algn="l"/>
                <a:tab pos="2895600" algn="l"/>
                <a:tab pos="3619500" algn="l"/>
                <a:tab pos="4343400" algn="l"/>
                <a:tab pos="5067300" algn="l"/>
              </a:tabLst>
            </a:pPr>
            <a:r>
              <a:rPr lang="en-GB" sz="1200">
                <a:solidFill>
                  <a:srgbClr val="00FF00"/>
                </a:solidFill>
                <a:latin typeface="Consolas" pitchFamily="33" charset="0"/>
              </a:rPr>
              <a:t>   </a:t>
            </a:r>
            <a:r>
              <a:rPr lang="en-GB" sz="1200">
                <a:solidFill>
                  <a:srgbClr val="02FF02"/>
                </a:solidFill>
                <a:latin typeface="Consolas" pitchFamily="33" charset="0"/>
              </a:rPr>
              <a:t>y</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MUL_e</a:t>
            </a:r>
            <a:r>
              <a:rPr lang="en-GB" sz="1200">
                <a:solidFill>
                  <a:srgbClr val="00FF00"/>
                </a:solidFill>
                <a:latin typeface="Consolas" pitchFamily="33" charset="0"/>
              </a:rPr>
              <a:t>       </a:t>
            </a:r>
            <a:r>
              <a:rPr lang="en-GB" sz="1200">
                <a:solidFill>
                  <a:srgbClr val="02FF02"/>
                </a:solidFill>
                <a:latin typeface="Consolas" pitchFamily="33" charset="0"/>
              </a:rPr>
              <a:t>R2</a:t>
            </a:r>
            <a:r>
              <a:rPr lang="en-GB" sz="1200">
                <a:solidFill>
                  <a:srgbClr val="FFFF00"/>
                </a:solidFill>
                <a:latin typeface="Consolas" pitchFamily="33" charset="0"/>
              </a:rPr>
              <a:t>.</a:t>
            </a:r>
            <a:r>
              <a:rPr lang="en-GB" sz="1200">
                <a:solidFill>
                  <a:srgbClr val="02FF02"/>
                </a:solidFill>
                <a:latin typeface="Consolas" pitchFamily="33" charset="0"/>
              </a:rPr>
              <a:t>y</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R2</a:t>
            </a:r>
            <a:r>
              <a:rPr lang="en-GB" sz="1200">
                <a:solidFill>
                  <a:srgbClr val="FFFF00"/>
                </a:solidFill>
                <a:latin typeface="Consolas" pitchFamily="33" charset="0"/>
              </a:rPr>
              <a:t>.</a:t>
            </a:r>
            <a:r>
              <a:rPr lang="en-GB" sz="1200">
                <a:solidFill>
                  <a:srgbClr val="02FF02"/>
                </a:solidFill>
                <a:latin typeface="Consolas" pitchFamily="33" charset="0"/>
              </a:rPr>
              <a:t>y</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PV3</a:t>
            </a:r>
            <a:r>
              <a:rPr lang="en-GB" sz="1200">
                <a:solidFill>
                  <a:srgbClr val="FFFF00"/>
                </a:solidFill>
                <a:latin typeface="Consolas" pitchFamily="33" charset="0"/>
              </a:rPr>
              <a:t>.</a:t>
            </a:r>
            <a:r>
              <a:rPr lang="en-GB" sz="1200">
                <a:solidFill>
                  <a:srgbClr val="02FF02"/>
                </a:solidFill>
                <a:latin typeface="Consolas" pitchFamily="33" charset="0"/>
              </a:rPr>
              <a:t>x</a:t>
            </a:r>
          </a:p>
          <a:p>
            <a:pPr>
              <a:lnSpc>
                <a:spcPct val="100000"/>
              </a:lnSpc>
              <a:tabLst>
                <a:tab pos="723900" algn="l"/>
                <a:tab pos="1447800" algn="l"/>
                <a:tab pos="2171700" algn="l"/>
                <a:tab pos="2895600" algn="l"/>
                <a:tab pos="3619500" algn="l"/>
                <a:tab pos="4343400" algn="l"/>
                <a:tab pos="5067300" algn="l"/>
              </a:tabLst>
            </a:pPr>
            <a:r>
              <a:rPr lang="en-GB" sz="1200">
                <a:solidFill>
                  <a:srgbClr val="00FF00"/>
                </a:solidFill>
                <a:latin typeface="Consolas" pitchFamily="33" charset="0"/>
              </a:rPr>
              <a:t>   </a:t>
            </a:r>
            <a:r>
              <a:rPr lang="en-GB" sz="1200">
                <a:solidFill>
                  <a:srgbClr val="02FF02"/>
                </a:solidFill>
                <a:latin typeface="Consolas" pitchFamily="33" charset="0"/>
              </a:rPr>
              <a:t>z</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MUL_e</a:t>
            </a:r>
            <a:r>
              <a:rPr lang="en-GB" sz="1200">
                <a:solidFill>
                  <a:srgbClr val="00FF00"/>
                </a:solidFill>
                <a:latin typeface="Consolas" pitchFamily="33" charset="0"/>
              </a:rPr>
              <a:t>       </a:t>
            </a:r>
            <a:r>
              <a:rPr lang="en-GB" sz="1200">
                <a:solidFill>
                  <a:srgbClr val="02FF02"/>
                </a:solidFill>
                <a:latin typeface="Consolas" pitchFamily="33" charset="0"/>
              </a:rPr>
              <a:t>R2</a:t>
            </a:r>
            <a:r>
              <a:rPr lang="en-GB" sz="1200">
                <a:solidFill>
                  <a:srgbClr val="FFFF00"/>
                </a:solidFill>
                <a:latin typeface="Consolas" pitchFamily="33" charset="0"/>
              </a:rPr>
              <a:t>.</a:t>
            </a:r>
            <a:r>
              <a:rPr lang="en-GB" sz="1200">
                <a:solidFill>
                  <a:srgbClr val="02FF02"/>
                </a:solidFill>
                <a:latin typeface="Consolas" pitchFamily="33" charset="0"/>
              </a:rPr>
              <a:t>z</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R2</a:t>
            </a:r>
            <a:r>
              <a:rPr lang="en-GB" sz="1200">
                <a:solidFill>
                  <a:srgbClr val="FFFF00"/>
                </a:solidFill>
                <a:latin typeface="Consolas" pitchFamily="33" charset="0"/>
              </a:rPr>
              <a:t>.</a:t>
            </a:r>
            <a:r>
              <a:rPr lang="en-GB" sz="1200">
                <a:solidFill>
                  <a:srgbClr val="02FF02"/>
                </a:solidFill>
                <a:latin typeface="Consolas" pitchFamily="33" charset="0"/>
              </a:rPr>
              <a:t>y</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PV3</a:t>
            </a:r>
            <a:r>
              <a:rPr lang="en-GB" sz="1200">
                <a:solidFill>
                  <a:srgbClr val="FFFF00"/>
                </a:solidFill>
                <a:latin typeface="Consolas" pitchFamily="33" charset="0"/>
              </a:rPr>
              <a:t>.</a:t>
            </a:r>
            <a:r>
              <a:rPr lang="en-GB" sz="1200">
                <a:solidFill>
                  <a:srgbClr val="02FF02"/>
                </a:solidFill>
                <a:latin typeface="Consolas" pitchFamily="33" charset="0"/>
              </a:rPr>
              <a:t>w</a:t>
            </a:r>
          </a:p>
        </p:txBody>
      </p:sp>
      <p:sp>
        <p:nvSpPr>
          <p:cNvPr id="43014" name="Text Box 6"/>
          <p:cNvSpPr txBox="1">
            <a:spLocks noChangeArrowheads="1"/>
          </p:cNvSpPr>
          <p:nvPr/>
        </p:nvSpPr>
        <p:spPr bwMode="auto">
          <a:xfrm>
            <a:off x="5849938" y="2735263"/>
            <a:ext cx="5310187" cy="539750"/>
          </a:xfrm>
          <a:prstGeom prst="rect">
            <a:avLst/>
          </a:prstGeom>
          <a:solidFill>
            <a:srgbClr val="000000"/>
          </a:solidFill>
          <a:ln w="9360" cap="flat">
            <a:solidFill>
              <a:srgbClr val="999999"/>
            </a:solidFill>
            <a:round/>
            <a:headEnd/>
            <a:tailEnd/>
          </a:ln>
          <a:effectLst/>
        </p:spPr>
        <p:txBody>
          <a:bodyPr lIns="90000" tIns="56520" rIns="90000" bIns="45000"/>
          <a:lstStyle/>
          <a:p>
            <a:pPr>
              <a:lnSpc>
                <a:spcPct val="100000"/>
              </a:lnSpc>
              <a:tabLst>
                <a:tab pos="723900" algn="l"/>
                <a:tab pos="1447800" algn="l"/>
                <a:tab pos="2171700" algn="l"/>
                <a:tab pos="2895600" algn="l"/>
                <a:tab pos="3619500" algn="l"/>
                <a:tab pos="4343400" algn="l"/>
                <a:tab pos="5067300" algn="l"/>
              </a:tabLst>
            </a:pPr>
            <a:r>
              <a:rPr lang="en-GB" sz="1200">
                <a:solidFill>
                  <a:srgbClr val="008000"/>
                </a:solidFill>
                <a:latin typeface="Consolas" pitchFamily="33" charset="0"/>
              </a:rPr>
              <a:t>//     float3    float3     (float     float   float  float)</a:t>
            </a:r>
          </a:p>
          <a:p>
            <a:pPr>
              <a:lnSpc>
                <a:spcPct val="100000"/>
              </a:lnSpc>
              <a:tabLst>
                <a:tab pos="723900" algn="l"/>
                <a:tab pos="1447800" algn="l"/>
                <a:tab pos="2171700" algn="l"/>
                <a:tab pos="2895600" algn="l"/>
                <a:tab pos="3619500" algn="l"/>
                <a:tab pos="4343400" algn="l"/>
                <a:tab pos="5067300" algn="l"/>
              </a:tabLst>
            </a:pPr>
            <a:r>
              <a:rPr lang="en-GB" sz="1200">
                <a:solidFill>
                  <a:srgbClr val="00FFFF"/>
                </a:solidFill>
                <a:latin typeface="Consolas" pitchFamily="33" charset="0"/>
              </a:rPr>
              <a:t>return</a:t>
            </a:r>
            <a:r>
              <a:rPr lang="en-GB" sz="1200">
                <a:solidFill>
                  <a:srgbClr val="00FF00"/>
                </a:solidFill>
                <a:latin typeface="Consolas" pitchFamily="33" charset="0"/>
              </a:rPr>
              <a:t> D</a:t>
            </a:r>
            <a:r>
              <a:rPr lang="en-GB" sz="1200">
                <a:solidFill>
                  <a:srgbClr val="02FF02"/>
                </a:solidFill>
                <a:latin typeface="Consolas" pitchFamily="33" charset="0"/>
              </a:rPr>
              <a:t>iffuse</a:t>
            </a:r>
            <a:r>
              <a:rPr lang="en-GB" sz="1200">
                <a:solidFill>
                  <a:srgbClr val="00FF00"/>
                </a:solidFill>
                <a:latin typeface="Consolas" pitchFamily="33" charset="0"/>
              </a:rPr>
              <a:t> </a:t>
            </a:r>
            <a:r>
              <a:rPr lang="en-GB" sz="1200">
                <a:solidFill>
                  <a:srgbClr val="FFFF00"/>
                </a:solidFill>
                <a:latin typeface="Consolas" pitchFamily="33" charset="0"/>
              </a:rPr>
              <a:t>*</a:t>
            </a:r>
            <a:r>
              <a:rPr lang="en-GB" sz="1200">
                <a:solidFill>
                  <a:srgbClr val="00FF00"/>
                </a:solidFill>
                <a:latin typeface="Consolas" pitchFamily="33" charset="0"/>
              </a:rPr>
              <a:t> L</a:t>
            </a:r>
            <a:r>
              <a:rPr lang="en-GB" sz="1200">
                <a:solidFill>
                  <a:srgbClr val="02FF02"/>
                </a:solidFill>
                <a:latin typeface="Consolas" pitchFamily="33" charset="0"/>
              </a:rPr>
              <a:t>ightCol</a:t>
            </a:r>
            <a:r>
              <a:rPr lang="en-GB" sz="1200">
                <a:solidFill>
                  <a:srgbClr val="00FF00"/>
                </a:solidFill>
                <a:latin typeface="Consolas" pitchFamily="33" charset="0"/>
              </a:rPr>
              <a:t> </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FFFF00"/>
                </a:solidFill>
                <a:latin typeface="Consolas" pitchFamily="33" charset="0"/>
              </a:rPr>
              <a:t>(</a:t>
            </a:r>
            <a:r>
              <a:rPr lang="en-GB" sz="1200">
                <a:solidFill>
                  <a:srgbClr val="02FF02"/>
                </a:solidFill>
                <a:latin typeface="Consolas" pitchFamily="33" charset="0"/>
              </a:rPr>
              <a:t>n_dot_l</a:t>
            </a:r>
            <a:r>
              <a:rPr lang="en-GB" sz="1200">
                <a:solidFill>
                  <a:srgbClr val="00FF00"/>
                </a:solidFill>
                <a:latin typeface="Consolas" pitchFamily="33" charset="0"/>
              </a:rPr>
              <a:t> </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atten</a:t>
            </a:r>
            <a:r>
              <a:rPr lang="en-GB" sz="1200">
                <a:solidFill>
                  <a:srgbClr val="00FF00"/>
                </a:solidFill>
                <a:latin typeface="Consolas" pitchFamily="33" charset="0"/>
              </a:rPr>
              <a:t> </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shadow</a:t>
            </a:r>
            <a:r>
              <a:rPr lang="en-GB" sz="1200">
                <a:solidFill>
                  <a:srgbClr val="00FF00"/>
                </a:solidFill>
                <a:latin typeface="Consolas" pitchFamily="33" charset="0"/>
              </a:rPr>
              <a:t> </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ao</a:t>
            </a:r>
            <a:r>
              <a:rPr lang="en-GB" sz="1200">
                <a:solidFill>
                  <a:srgbClr val="FFFF00"/>
                </a:solidFill>
                <a:latin typeface="Consolas" pitchFamily="33" charset="0"/>
              </a:rPr>
              <a:t>);</a:t>
            </a:r>
          </a:p>
        </p:txBody>
      </p:sp>
      <p:sp>
        <p:nvSpPr>
          <p:cNvPr id="43015" name="Text Box 7"/>
          <p:cNvSpPr txBox="1">
            <a:spLocks noChangeArrowheads="1"/>
          </p:cNvSpPr>
          <p:nvPr/>
        </p:nvSpPr>
        <p:spPr bwMode="auto">
          <a:xfrm>
            <a:off x="5849938" y="3365500"/>
            <a:ext cx="5310187" cy="1800225"/>
          </a:xfrm>
          <a:prstGeom prst="rect">
            <a:avLst/>
          </a:prstGeom>
          <a:solidFill>
            <a:srgbClr val="000000"/>
          </a:solidFill>
          <a:ln w="9360" cap="flat">
            <a:solidFill>
              <a:srgbClr val="999999"/>
            </a:solidFill>
            <a:round/>
            <a:headEnd/>
            <a:tailEnd/>
          </a:ln>
          <a:effectLst/>
        </p:spPr>
        <p:txBody>
          <a:bodyPr lIns="90000" tIns="56520" rIns="90000" bIns="45000"/>
          <a:lstStyle/>
          <a:p>
            <a:pPr>
              <a:lnSpc>
                <a:spcPct val="100000"/>
              </a:lnSpc>
              <a:tabLst>
                <a:tab pos="723900" algn="l"/>
                <a:tab pos="1447800" algn="l"/>
                <a:tab pos="2171700" algn="l"/>
                <a:tab pos="2895600" algn="l"/>
                <a:tab pos="3619500" algn="l"/>
                <a:tab pos="4343400" algn="l"/>
                <a:tab pos="5067300" algn="l"/>
              </a:tabLst>
            </a:pPr>
            <a:r>
              <a:rPr lang="en-GB" sz="1200">
                <a:solidFill>
                  <a:srgbClr val="FFFFFF"/>
                </a:solidFill>
                <a:latin typeface="Consolas" pitchFamily="33" charset="0"/>
              </a:rPr>
              <a:t>0</a:t>
            </a:r>
            <a:r>
              <a:rPr lang="en-GB" sz="1200">
                <a:solidFill>
                  <a:srgbClr val="00FF00"/>
                </a:solidFill>
                <a:latin typeface="Consolas" pitchFamily="33" charset="0"/>
              </a:rPr>
              <a:t>  </a:t>
            </a:r>
            <a:r>
              <a:rPr lang="en-GB" sz="1200">
                <a:solidFill>
                  <a:srgbClr val="02FF02"/>
                </a:solidFill>
                <a:latin typeface="Consolas" pitchFamily="33" charset="0"/>
              </a:rPr>
              <a:t>x</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MUL_e</a:t>
            </a:r>
            <a:r>
              <a:rPr lang="en-GB" sz="1200">
                <a:solidFill>
                  <a:srgbClr val="00FF00"/>
                </a:solidFill>
                <a:latin typeface="Consolas" pitchFamily="33" charset="0"/>
              </a:rPr>
              <a:t>       </a:t>
            </a:r>
            <a:r>
              <a:rPr lang="en-GB" sz="1200">
                <a:solidFill>
                  <a:srgbClr val="02FF02"/>
                </a:solidFill>
                <a:latin typeface="Consolas" pitchFamily="33" charset="0"/>
              </a:rPr>
              <a:t>R0</a:t>
            </a:r>
            <a:r>
              <a:rPr lang="en-GB" sz="1200">
                <a:solidFill>
                  <a:srgbClr val="FFFF00"/>
                </a:solidFill>
                <a:latin typeface="Consolas" pitchFamily="33" charset="0"/>
              </a:rPr>
              <a:t>.</a:t>
            </a:r>
            <a:r>
              <a:rPr lang="en-GB" sz="1200">
                <a:solidFill>
                  <a:srgbClr val="02FF02"/>
                </a:solidFill>
                <a:latin typeface="Consolas" pitchFamily="33" charset="0"/>
              </a:rPr>
              <a:t>x</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R0</a:t>
            </a:r>
            <a:r>
              <a:rPr lang="en-GB" sz="1200">
                <a:solidFill>
                  <a:srgbClr val="FFFF00"/>
                </a:solidFill>
                <a:latin typeface="Consolas" pitchFamily="33" charset="0"/>
              </a:rPr>
              <a:t>.</a:t>
            </a:r>
            <a:r>
              <a:rPr lang="en-GB" sz="1200">
                <a:solidFill>
                  <a:srgbClr val="02FF02"/>
                </a:solidFill>
                <a:latin typeface="Consolas" pitchFamily="33" charset="0"/>
              </a:rPr>
              <a:t>x</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R1</a:t>
            </a:r>
            <a:r>
              <a:rPr lang="en-GB" sz="1200">
                <a:solidFill>
                  <a:srgbClr val="FFFF00"/>
                </a:solidFill>
                <a:latin typeface="Consolas" pitchFamily="33" charset="0"/>
              </a:rPr>
              <a:t>.</a:t>
            </a:r>
            <a:r>
              <a:rPr lang="en-GB" sz="1200">
                <a:solidFill>
                  <a:srgbClr val="02FF02"/>
                </a:solidFill>
                <a:latin typeface="Consolas" pitchFamily="33" charset="0"/>
              </a:rPr>
              <a:t>x</a:t>
            </a:r>
          </a:p>
          <a:p>
            <a:pPr>
              <a:lnSpc>
                <a:spcPct val="100000"/>
              </a:lnSpc>
              <a:tabLst>
                <a:tab pos="723900" algn="l"/>
                <a:tab pos="1447800" algn="l"/>
                <a:tab pos="2171700" algn="l"/>
                <a:tab pos="2895600" algn="l"/>
                <a:tab pos="3619500" algn="l"/>
                <a:tab pos="4343400" algn="l"/>
                <a:tab pos="5067300" algn="l"/>
              </a:tabLst>
            </a:pPr>
            <a:r>
              <a:rPr lang="en-GB" sz="1200">
                <a:solidFill>
                  <a:srgbClr val="00FF00"/>
                </a:solidFill>
                <a:latin typeface="Consolas" pitchFamily="33" charset="0"/>
              </a:rPr>
              <a:t>   </a:t>
            </a:r>
            <a:r>
              <a:rPr lang="en-GB" sz="1200">
                <a:solidFill>
                  <a:srgbClr val="02FF02"/>
                </a:solidFill>
                <a:latin typeface="Consolas" pitchFamily="33" charset="0"/>
              </a:rPr>
              <a:t>y</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MUL_e</a:t>
            </a:r>
            <a:r>
              <a:rPr lang="en-GB" sz="1200">
                <a:solidFill>
                  <a:srgbClr val="00FF00"/>
                </a:solidFill>
                <a:latin typeface="Consolas" pitchFamily="33" charset="0"/>
              </a:rPr>
              <a:t>       </a:t>
            </a:r>
            <a:r>
              <a:rPr lang="en-GB" sz="1200">
                <a:solidFill>
                  <a:srgbClr val="02FF02"/>
                </a:solidFill>
                <a:latin typeface="Consolas" pitchFamily="33" charset="0"/>
              </a:rPr>
              <a:t>____</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R0</a:t>
            </a:r>
            <a:r>
              <a:rPr lang="en-GB" sz="1200">
                <a:solidFill>
                  <a:srgbClr val="FFFF00"/>
                </a:solidFill>
                <a:latin typeface="Consolas" pitchFamily="33" charset="0"/>
              </a:rPr>
              <a:t>.</a:t>
            </a:r>
            <a:r>
              <a:rPr lang="en-GB" sz="1200">
                <a:solidFill>
                  <a:srgbClr val="02FF02"/>
                </a:solidFill>
                <a:latin typeface="Consolas" pitchFamily="33" charset="0"/>
              </a:rPr>
              <a:t>w</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R1</a:t>
            </a:r>
            <a:r>
              <a:rPr lang="en-GB" sz="1200">
                <a:solidFill>
                  <a:srgbClr val="FFFF00"/>
                </a:solidFill>
                <a:latin typeface="Consolas" pitchFamily="33" charset="0"/>
              </a:rPr>
              <a:t>.</a:t>
            </a:r>
            <a:r>
              <a:rPr lang="en-GB" sz="1200">
                <a:solidFill>
                  <a:srgbClr val="02FF02"/>
                </a:solidFill>
                <a:latin typeface="Consolas" pitchFamily="33" charset="0"/>
              </a:rPr>
              <a:t>w</a:t>
            </a:r>
          </a:p>
          <a:p>
            <a:pPr>
              <a:lnSpc>
                <a:spcPct val="100000"/>
              </a:lnSpc>
              <a:tabLst>
                <a:tab pos="723900" algn="l"/>
                <a:tab pos="1447800" algn="l"/>
                <a:tab pos="2171700" algn="l"/>
                <a:tab pos="2895600" algn="l"/>
                <a:tab pos="3619500" algn="l"/>
                <a:tab pos="4343400" algn="l"/>
                <a:tab pos="5067300" algn="l"/>
              </a:tabLst>
            </a:pPr>
            <a:r>
              <a:rPr lang="en-GB" sz="1200">
                <a:solidFill>
                  <a:srgbClr val="00FF00"/>
                </a:solidFill>
                <a:latin typeface="Consolas" pitchFamily="33" charset="0"/>
              </a:rPr>
              <a:t>   </a:t>
            </a:r>
            <a:r>
              <a:rPr lang="en-GB" sz="1200">
                <a:solidFill>
                  <a:srgbClr val="02FF02"/>
                </a:solidFill>
                <a:latin typeface="Consolas" pitchFamily="33" charset="0"/>
              </a:rPr>
              <a:t>z</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MUL_e</a:t>
            </a:r>
            <a:r>
              <a:rPr lang="en-GB" sz="1200">
                <a:solidFill>
                  <a:srgbClr val="00FF00"/>
                </a:solidFill>
                <a:latin typeface="Consolas" pitchFamily="33" charset="0"/>
              </a:rPr>
              <a:t>       </a:t>
            </a:r>
            <a:r>
              <a:rPr lang="en-GB" sz="1200">
                <a:solidFill>
                  <a:srgbClr val="02FF02"/>
                </a:solidFill>
                <a:latin typeface="Consolas" pitchFamily="33" charset="0"/>
              </a:rPr>
              <a:t>R0</a:t>
            </a:r>
            <a:r>
              <a:rPr lang="en-GB" sz="1200">
                <a:solidFill>
                  <a:srgbClr val="FFFF00"/>
                </a:solidFill>
                <a:latin typeface="Consolas" pitchFamily="33" charset="0"/>
              </a:rPr>
              <a:t>.</a:t>
            </a:r>
            <a:r>
              <a:rPr lang="en-GB" sz="1200">
                <a:solidFill>
                  <a:srgbClr val="02FF02"/>
                </a:solidFill>
                <a:latin typeface="Consolas" pitchFamily="33" charset="0"/>
              </a:rPr>
              <a:t>z</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R0</a:t>
            </a:r>
            <a:r>
              <a:rPr lang="en-GB" sz="1200">
                <a:solidFill>
                  <a:srgbClr val="FFFF00"/>
                </a:solidFill>
                <a:latin typeface="Consolas" pitchFamily="33" charset="0"/>
              </a:rPr>
              <a:t>.</a:t>
            </a:r>
            <a:r>
              <a:rPr lang="en-GB" sz="1200">
                <a:solidFill>
                  <a:srgbClr val="02FF02"/>
                </a:solidFill>
                <a:latin typeface="Consolas" pitchFamily="33" charset="0"/>
              </a:rPr>
              <a:t>z</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R1</a:t>
            </a:r>
            <a:r>
              <a:rPr lang="en-GB" sz="1200">
                <a:solidFill>
                  <a:srgbClr val="FFFF00"/>
                </a:solidFill>
                <a:latin typeface="Consolas" pitchFamily="33" charset="0"/>
              </a:rPr>
              <a:t>.</a:t>
            </a:r>
            <a:r>
              <a:rPr lang="en-GB" sz="1200">
                <a:solidFill>
                  <a:srgbClr val="02FF02"/>
                </a:solidFill>
                <a:latin typeface="Consolas" pitchFamily="33" charset="0"/>
              </a:rPr>
              <a:t>z</a:t>
            </a:r>
          </a:p>
          <a:p>
            <a:pPr>
              <a:lnSpc>
                <a:spcPct val="100000"/>
              </a:lnSpc>
              <a:tabLst>
                <a:tab pos="723900" algn="l"/>
                <a:tab pos="1447800" algn="l"/>
                <a:tab pos="2171700" algn="l"/>
                <a:tab pos="2895600" algn="l"/>
                <a:tab pos="3619500" algn="l"/>
                <a:tab pos="4343400" algn="l"/>
                <a:tab pos="5067300" algn="l"/>
              </a:tabLst>
            </a:pPr>
            <a:r>
              <a:rPr lang="en-GB" sz="1200">
                <a:solidFill>
                  <a:srgbClr val="00FF00"/>
                </a:solidFill>
                <a:latin typeface="Consolas" pitchFamily="33" charset="0"/>
              </a:rPr>
              <a:t>   </a:t>
            </a:r>
            <a:r>
              <a:rPr lang="en-GB" sz="1200">
                <a:solidFill>
                  <a:srgbClr val="02FF02"/>
                </a:solidFill>
                <a:latin typeface="Consolas" pitchFamily="33" charset="0"/>
              </a:rPr>
              <a:t>w</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MUL_e</a:t>
            </a:r>
            <a:r>
              <a:rPr lang="en-GB" sz="1200">
                <a:solidFill>
                  <a:srgbClr val="00FF00"/>
                </a:solidFill>
                <a:latin typeface="Consolas" pitchFamily="33" charset="0"/>
              </a:rPr>
              <a:t>       </a:t>
            </a:r>
            <a:r>
              <a:rPr lang="en-GB" sz="1200">
                <a:solidFill>
                  <a:srgbClr val="02FF02"/>
                </a:solidFill>
                <a:latin typeface="Consolas" pitchFamily="33" charset="0"/>
              </a:rPr>
              <a:t>R0</a:t>
            </a:r>
            <a:r>
              <a:rPr lang="en-GB" sz="1200">
                <a:solidFill>
                  <a:srgbClr val="FFFF00"/>
                </a:solidFill>
                <a:latin typeface="Consolas" pitchFamily="33" charset="0"/>
              </a:rPr>
              <a:t>.</a:t>
            </a:r>
            <a:r>
              <a:rPr lang="en-GB" sz="1200">
                <a:solidFill>
                  <a:srgbClr val="02FF02"/>
                </a:solidFill>
                <a:latin typeface="Consolas" pitchFamily="33" charset="0"/>
              </a:rPr>
              <a:t>w</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R0</a:t>
            </a:r>
            <a:r>
              <a:rPr lang="en-GB" sz="1200">
                <a:solidFill>
                  <a:srgbClr val="FFFF00"/>
                </a:solidFill>
                <a:latin typeface="Consolas" pitchFamily="33" charset="0"/>
              </a:rPr>
              <a:t>.</a:t>
            </a:r>
            <a:r>
              <a:rPr lang="en-GB" sz="1200">
                <a:solidFill>
                  <a:srgbClr val="02FF02"/>
                </a:solidFill>
                <a:latin typeface="Consolas" pitchFamily="33" charset="0"/>
              </a:rPr>
              <a:t>y</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R1</a:t>
            </a:r>
            <a:r>
              <a:rPr lang="en-GB" sz="1200">
                <a:solidFill>
                  <a:srgbClr val="FFFF00"/>
                </a:solidFill>
                <a:latin typeface="Consolas" pitchFamily="33" charset="0"/>
              </a:rPr>
              <a:t>.</a:t>
            </a:r>
            <a:r>
              <a:rPr lang="en-GB" sz="1200">
                <a:solidFill>
                  <a:srgbClr val="02FF02"/>
                </a:solidFill>
                <a:latin typeface="Consolas" pitchFamily="33" charset="0"/>
              </a:rPr>
              <a:t>y</a:t>
            </a:r>
          </a:p>
          <a:p>
            <a:pPr>
              <a:lnSpc>
                <a:spcPct val="100000"/>
              </a:lnSpc>
              <a:tabLst>
                <a:tab pos="723900" algn="l"/>
                <a:tab pos="1447800" algn="l"/>
                <a:tab pos="2171700" algn="l"/>
                <a:tab pos="2895600" algn="l"/>
                <a:tab pos="3619500" algn="l"/>
                <a:tab pos="4343400" algn="l"/>
                <a:tab pos="5067300" algn="l"/>
              </a:tabLst>
            </a:pPr>
            <a:r>
              <a:rPr lang="en-GB" sz="1200">
                <a:solidFill>
                  <a:srgbClr val="FFFFFF"/>
                </a:solidFill>
                <a:latin typeface="Consolas" pitchFamily="33" charset="0"/>
              </a:rPr>
              <a:t>1</a:t>
            </a:r>
            <a:r>
              <a:rPr lang="en-GB" sz="1200">
                <a:solidFill>
                  <a:srgbClr val="00FF00"/>
                </a:solidFill>
                <a:latin typeface="Consolas" pitchFamily="33" charset="0"/>
              </a:rPr>
              <a:t>  </a:t>
            </a:r>
            <a:r>
              <a:rPr lang="en-GB" sz="1200">
                <a:solidFill>
                  <a:srgbClr val="02FF02"/>
                </a:solidFill>
                <a:latin typeface="Consolas" pitchFamily="33" charset="0"/>
              </a:rPr>
              <a:t>x</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MUL_e</a:t>
            </a:r>
            <a:r>
              <a:rPr lang="en-GB" sz="1200">
                <a:solidFill>
                  <a:srgbClr val="00FF00"/>
                </a:solidFill>
                <a:latin typeface="Consolas" pitchFamily="33" charset="0"/>
              </a:rPr>
              <a:t>       </a:t>
            </a:r>
            <a:r>
              <a:rPr lang="en-GB" sz="1200">
                <a:solidFill>
                  <a:srgbClr val="02FF02"/>
                </a:solidFill>
                <a:latin typeface="Consolas" pitchFamily="33" charset="0"/>
              </a:rPr>
              <a:t>____</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R2</a:t>
            </a:r>
            <a:r>
              <a:rPr lang="en-GB" sz="1200">
                <a:solidFill>
                  <a:srgbClr val="FFFF00"/>
                </a:solidFill>
                <a:latin typeface="Consolas" pitchFamily="33" charset="0"/>
              </a:rPr>
              <a:t>.</a:t>
            </a:r>
            <a:r>
              <a:rPr lang="en-GB" sz="1200">
                <a:solidFill>
                  <a:srgbClr val="02FF02"/>
                </a:solidFill>
                <a:latin typeface="Consolas" pitchFamily="33" charset="0"/>
              </a:rPr>
              <a:t>x</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PV0</a:t>
            </a:r>
            <a:r>
              <a:rPr lang="en-GB" sz="1200">
                <a:solidFill>
                  <a:srgbClr val="FFFF00"/>
                </a:solidFill>
                <a:latin typeface="Consolas" pitchFamily="33" charset="0"/>
              </a:rPr>
              <a:t>.</a:t>
            </a:r>
            <a:r>
              <a:rPr lang="en-GB" sz="1200">
                <a:solidFill>
                  <a:srgbClr val="02FF02"/>
                </a:solidFill>
                <a:latin typeface="Consolas" pitchFamily="33" charset="0"/>
              </a:rPr>
              <a:t>y</a:t>
            </a:r>
          </a:p>
          <a:p>
            <a:pPr>
              <a:lnSpc>
                <a:spcPct val="100000"/>
              </a:lnSpc>
              <a:tabLst>
                <a:tab pos="723900" algn="l"/>
                <a:tab pos="1447800" algn="l"/>
                <a:tab pos="2171700" algn="l"/>
                <a:tab pos="2895600" algn="l"/>
                <a:tab pos="3619500" algn="l"/>
                <a:tab pos="4343400" algn="l"/>
                <a:tab pos="5067300" algn="l"/>
              </a:tabLst>
            </a:pPr>
            <a:r>
              <a:rPr lang="en-GB" sz="1200">
                <a:solidFill>
                  <a:srgbClr val="FFFFFF"/>
                </a:solidFill>
                <a:latin typeface="Consolas" pitchFamily="33" charset="0"/>
              </a:rPr>
              <a:t>2</a:t>
            </a:r>
            <a:r>
              <a:rPr lang="en-GB" sz="1200">
                <a:solidFill>
                  <a:srgbClr val="00FF00"/>
                </a:solidFill>
                <a:latin typeface="Consolas" pitchFamily="33" charset="0"/>
              </a:rPr>
              <a:t>  </a:t>
            </a:r>
            <a:r>
              <a:rPr lang="en-GB" sz="1200">
                <a:solidFill>
                  <a:srgbClr val="02FF02"/>
                </a:solidFill>
                <a:latin typeface="Consolas" pitchFamily="33" charset="0"/>
              </a:rPr>
              <a:t>w</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MUL_e</a:t>
            </a:r>
            <a:r>
              <a:rPr lang="en-GB" sz="1200">
                <a:solidFill>
                  <a:srgbClr val="00FF00"/>
                </a:solidFill>
                <a:latin typeface="Consolas" pitchFamily="33" charset="0"/>
              </a:rPr>
              <a:t>       </a:t>
            </a:r>
            <a:r>
              <a:rPr lang="en-GB" sz="1200">
                <a:solidFill>
                  <a:srgbClr val="02FF02"/>
                </a:solidFill>
                <a:latin typeface="Consolas" pitchFamily="33" charset="0"/>
              </a:rPr>
              <a:t>____</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R2</a:t>
            </a:r>
            <a:r>
              <a:rPr lang="en-GB" sz="1200">
                <a:solidFill>
                  <a:srgbClr val="FFFF00"/>
                </a:solidFill>
                <a:latin typeface="Consolas" pitchFamily="33" charset="0"/>
              </a:rPr>
              <a:t>.</a:t>
            </a:r>
            <a:r>
              <a:rPr lang="en-GB" sz="1200">
                <a:solidFill>
                  <a:srgbClr val="02FF02"/>
                </a:solidFill>
                <a:latin typeface="Consolas" pitchFamily="33" charset="0"/>
              </a:rPr>
              <a:t>y</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PV1</a:t>
            </a:r>
            <a:r>
              <a:rPr lang="en-GB" sz="1200">
                <a:solidFill>
                  <a:srgbClr val="FFFF00"/>
                </a:solidFill>
                <a:latin typeface="Consolas" pitchFamily="33" charset="0"/>
              </a:rPr>
              <a:t>.</a:t>
            </a:r>
            <a:r>
              <a:rPr lang="en-GB" sz="1200">
                <a:solidFill>
                  <a:srgbClr val="02FF02"/>
                </a:solidFill>
                <a:latin typeface="Consolas" pitchFamily="33" charset="0"/>
              </a:rPr>
              <a:t>x</a:t>
            </a:r>
          </a:p>
          <a:p>
            <a:pPr>
              <a:lnSpc>
                <a:spcPct val="100000"/>
              </a:lnSpc>
              <a:tabLst>
                <a:tab pos="723900" algn="l"/>
                <a:tab pos="1447800" algn="l"/>
                <a:tab pos="2171700" algn="l"/>
                <a:tab pos="2895600" algn="l"/>
                <a:tab pos="3619500" algn="l"/>
                <a:tab pos="4343400" algn="l"/>
                <a:tab pos="5067300" algn="l"/>
              </a:tabLst>
            </a:pPr>
            <a:r>
              <a:rPr lang="en-GB" sz="1200">
                <a:solidFill>
                  <a:srgbClr val="FFFFFF"/>
                </a:solidFill>
                <a:latin typeface="Consolas" pitchFamily="33" charset="0"/>
              </a:rPr>
              <a:t>3</a:t>
            </a:r>
            <a:r>
              <a:rPr lang="en-GB" sz="1200">
                <a:solidFill>
                  <a:srgbClr val="00FF00"/>
                </a:solidFill>
                <a:latin typeface="Consolas" pitchFamily="33" charset="0"/>
              </a:rPr>
              <a:t>  </a:t>
            </a:r>
            <a:r>
              <a:rPr lang="en-GB" sz="1200">
                <a:solidFill>
                  <a:srgbClr val="02FF02"/>
                </a:solidFill>
                <a:latin typeface="Consolas" pitchFamily="33" charset="0"/>
              </a:rPr>
              <a:t>x</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MUL_e</a:t>
            </a:r>
            <a:r>
              <a:rPr lang="en-GB" sz="1200">
                <a:solidFill>
                  <a:srgbClr val="00FF00"/>
                </a:solidFill>
                <a:latin typeface="Consolas" pitchFamily="33" charset="0"/>
              </a:rPr>
              <a:t>       </a:t>
            </a:r>
            <a:r>
              <a:rPr lang="en-GB" sz="1200">
                <a:solidFill>
                  <a:srgbClr val="02FF02"/>
                </a:solidFill>
                <a:latin typeface="Consolas" pitchFamily="33" charset="0"/>
              </a:rPr>
              <a:t>R0</a:t>
            </a:r>
            <a:r>
              <a:rPr lang="en-GB" sz="1200">
                <a:solidFill>
                  <a:srgbClr val="FFFF00"/>
                </a:solidFill>
                <a:latin typeface="Consolas" pitchFamily="33" charset="0"/>
              </a:rPr>
              <a:t>.</a:t>
            </a:r>
            <a:r>
              <a:rPr lang="en-GB" sz="1200">
                <a:solidFill>
                  <a:srgbClr val="02FF02"/>
                </a:solidFill>
                <a:latin typeface="Consolas" pitchFamily="33" charset="0"/>
              </a:rPr>
              <a:t>x</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R0</a:t>
            </a:r>
            <a:r>
              <a:rPr lang="en-GB" sz="1200">
                <a:solidFill>
                  <a:srgbClr val="FFFF00"/>
                </a:solidFill>
                <a:latin typeface="Consolas" pitchFamily="33" charset="0"/>
              </a:rPr>
              <a:t>.</a:t>
            </a:r>
            <a:r>
              <a:rPr lang="en-GB" sz="1200">
                <a:solidFill>
                  <a:srgbClr val="02FF02"/>
                </a:solidFill>
                <a:latin typeface="Consolas" pitchFamily="33" charset="0"/>
              </a:rPr>
              <a:t>x</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PV2</a:t>
            </a:r>
            <a:r>
              <a:rPr lang="en-GB" sz="1200">
                <a:solidFill>
                  <a:srgbClr val="FFFF00"/>
                </a:solidFill>
                <a:latin typeface="Consolas" pitchFamily="33" charset="0"/>
              </a:rPr>
              <a:t>.</a:t>
            </a:r>
            <a:r>
              <a:rPr lang="en-GB" sz="1200">
                <a:solidFill>
                  <a:srgbClr val="02FF02"/>
                </a:solidFill>
                <a:latin typeface="Consolas" pitchFamily="33" charset="0"/>
              </a:rPr>
              <a:t>w</a:t>
            </a:r>
          </a:p>
          <a:p>
            <a:pPr>
              <a:lnSpc>
                <a:spcPct val="100000"/>
              </a:lnSpc>
              <a:tabLst>
                <a:tab pos="723900" algn="l"/>
                <a:tab pos="1447800" algn="l"/>
                <a:tab pos="2171700" algn="l"/>
                <a:tab pos="2895600" algn="l"/>
                <a:tab pos="3619500" algn="l"/>
                <a:tab pos="4343400" algn="l"/>
                <a:tab pos="5067300" algn="l"/>
              </a:tabLst>
            </a:pPr>
            <a:r>
              <a:rPr lang="en-GB" sz="1200">
                <a:solidFill>
                  <a:srgbClr val="00FF00"/>
                </a:solidFill>
                <a:latin typeface="Consolas" pitchFamily="33" charset="0"/>
              </a:rPr>
              <a:t>   </a:t>
            </a:r>
            <a:r>
              <a:rPr lang="en-GB" sz="1200">
                <a:solidFill>
                  <a:srgbClr val="02FF02"/>
                </a:solidFill>
                <a:latin typeface="Consolas" pitchFamily="33" charset="0"/>
              </a:rPr>
              <a:t>y</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MUL_e</a:t>
            </a:r>
            <a:r>
              <a:rPr lang="en-GB" sz="1200">
                <a:solidFill>
                  <a:srgbClr val="00FF00"/>
                </a:solidFill>
                <a:latin typeface="Consolas" pitchFamily="33" charset="0"/>
              </a:rPr>
              <a:t>       </a:t>
            </a:r>
            <a:r>
              <a:rPr lang="en-GB" sz="1200">
                <a:solidFill>
                  <a:srgbClr val="02FF02"/>
                </a:solidFill>
                <a:latin typeface="Consolas" pitchFamily="33" charset="0"/>
              </a:rPr>
              <a:t>R0</a:t>
            </a:r>
            <a:r>
              <a:rPr lang="en-GB" sz="1200">
                <a:solidFill>
                  <a:srgbClr val="FFFF00"/>
                </a:solidFill>
                <a:latin typeface="Consolas" pitchFamily="33" charset="0"/>
              </a:rPr>
              <a:t>.</a:t>
            </a:r>
            <a:r>
              <a:rPr lang="en-GB" sz="1200">
                <a:solidFill>
                  <a:srgbClr val="02FF02"/>
                </a:solidFill>
                <a:latin typeface="Consolas" pitchFamily="33" charset="0"/>
              </a:rPr>
              <a:t>y</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R0</a:t>
            </a:r>
            <a:r>
              <a:rPr lang="en-GB" sz="1200">
                <a:solidFill>
                  <a:srgbClr val="FFFF00"/>
                </a:solidFill>
                <a:latin typeface="Consolas" pitchFamily="33" charset="0"/>
              </a:rPr>
              <a:t>.</a:t>
            </a:r>
            <a:r>
              <a:rPr lang="en-GB" sz="1200">
                <a:solidFill>
                  <a:srgbClr val="02FF02"/>
                </a:solidFill>
                <a:latin typeface="Consolas" pitchFamily="33" charset="0"/>
              </a:rPr>
              <a:t>w</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PV2</a:t>
            </a:r>
            <a:r>
              <a:rPr lang="en-GB" sz="1200">
                <a:solidFill>
                  <a:srgbClr val="FFFF00"/>
                </a:solidFill>
                <a:latin typeface="Consolas" pitchFamily="33" charset="0"/>
              </a:rPr>
              <a:t>.</a:t>
            </a:r>
            <a:r>
              <a:rPr lang="en-GB" sz="1200">
                <a:solidFill>
                  <a:srgbClr val="02FF02"/>
                </a:solidFill>
                <a:latin typeface="Consolas" pitchFamily="33" charset="0"/>
              </a:rPr>
              <a:t>w</a:t>
            </a:r>
          </a:p>
          <a:p>
            <a:pPr>
              <a:lnSpc>
                <a:spcPct val="100000"/>
              </a:lnSpc>
              <a:tabLst>
                <a:tab pos="723900" algn="l"/>
                <a:tab pos="1447800" algn="l"/>
                <a:tab pos="2171700" algn="l"/>
                <a:tab pos="2895600" algn="l"/>
                <a:tab pos="3619500" algn="l"/>
                <a:tab pos="4343400" algn="l"/>
                <a:tab pos="5067300" algn="l"/>
              </a:tabLst>
            </a:pPr>
            <a:r>
              <a:rPr lang="en-GB" sz="1200">
                <a:solidFill>
                  <a:srgbClr val="00FF00"/>
                </a:solidFill>
                <a:latin typeface="Consolas" pitchFamily="33" charset="0"/>
              </a:rPr>
              <a:t>   </a:t>
            </a:r>
            <a:r>
              <a:rPr lang="en-GB" sz="1200">
                <a:solidFill>
                  <a:srgbClr val="02FF02"/>
                </a:solidFill>
                <a:latin typeface="Consolas" pitchFamily="33" charset="0"/>
              </a:rPr>
              <a:t>z</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MUL_e</a:t>
            </a:r>
            <a:r>
              <a:rPr lang="en-GB" sz="1200">
                <a:solidFill>
                  <a:srgbClr val="00FF00"/>
                </a:solidFill>
                <a:latin typeface="Consolas" pitchFamily="33" charset="0"/>
              </a:rPr>
              <a:t>       </a:t>
            </a:r>
            <a:r>
              <a:rPr lang="en-GB" sz="1200">
                <a:solidFill>
                  <a:srgbClr val="02FF02"/>
                </a:solidFill>
                <a:latin typeface="Consolas" pitchFamily="33" charset="0"/>
              </a:rPr>
              <a:t>R0</a:t>
            </a:r>
            <a:r>
              <a:rPr lang="en-GB" sz="1200">
                <a:solidFill>
                  <a:srgbClr val="FFFF00"/>
                </a:solidFill>
                <a:latin typeface="Consolas" pitchFamily="33" charset="0"/>
              </a:rPr>
              <a:t>.</a:t>
            </a:r>
            <a:r>
              <a:rPr lang="en-GB" sz="1200">
                <a:solidFill>
                  <a:srgbClr val="02FF02"/>
                </a:solidFill>
                <a:latin typeface="Consolas" pitchFamily="33" charset="0"/>
              </a:rPr>
              <a:t>z</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R0</a:t>
            </a:r>
            <a:r>
              <a:rPr lang="en-GB" sz="1200">
                <a:solidFill>
                  <a:srgbClr val="FFFF00"/>
                </a:solidFill>
                <a:latin typeface="Consolas" pitchFamily="33" charset="0"/>
              </a:rPr>
              <a:t>.</a:t>
            </a:r>
            <a:r>
              <a:rPr lang="en-GB" sz="1200">
                <a:solidFill>
                  <a:srgbClr val="02FF02"/>
                </a:solidFill>
                <a:latin typeface="Consolas" pitchFamily="33" charset="0"/>
              </a:rPr>
              <a:t>z</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PV2</a:t>
            </a:r>
            <a:r>
              <a:rPr lang="en-GB" sz="1200">
                <a:solidFill>
                  <a:srgbClr val="FFFF00"/>
                </a:solidFill>
                <a:latin typeface="Consolas" pitchFamily="33" charset="0"/>
              </a:rPr>
              <a:t>.</a:t>
            </a:r>
            <a:r>
              <a:rPr lang="en-GB" sz="1200">
                <a:solidFill>
                  <a:srgbClr val="02FF02"/>
                </a:solidFill>
                <a:latin typeface="Consolas" pitchFamily="33" charset="0"/>
              </a:rPr>
              <a:t>w</a:t>
            </a:r>
          </a:p>
          <a:p>
            <a:pPr>
              <a:lnSpc>
                <a:spcPct val="100000"/>
              </a:lnSpc>
              <a:tabLst>
                <a:tab pos="723900" algn="l"/>
                <a:tab pos="1447800" algn="l"/>
                <a:tab pos="2171700" algn="l"/>
                <a:tab pos="2895600" algn="l"/>
                <a:tab pos="3619500" algn="l"/>
                <a:tab pos="4343400" algn="l"/>
                <a:tab pos="5067300" algn="l"/>
              </a:tabLst>
            </a:pPr>
            <a:endParaRPr lang="en-GB" sz="1200">
              <a:solidFill>
                <a:srgbClr val="00FF00"/>
              </a:solidFill>
              <a:latin typeface="Consolas" pitchFamily="33"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1"/>
          <p:cNvSpPr>
            <a:spLocks noGrp="1" noChangeArrowheads="1"/>
          </p:cNvSpPr>
          <p:nvPr>
            <p:ph type="title"/>
          </p:nvPr>
        </p:nvSpPr>
        <p:spPr>
          <a:xfrm>
            <a:off x="576263" y="617538"/>
            <a:ext cx="10367962" cy="641350"/>
          </a:xfrm>
          <a:ln/>
        </p:spPr>
        <p:txBody>
          <a:bodyPr tIns="33516"/>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Evaluation order</a:t>
            </a:r>
          </a:p>
        </p:txBody>
      </p:sp>
      <p:sp>
        <p:nvSpPr>
          <p:cNvPr id="44034" name="Rectangle 2"/>
          <p:cNvSpPr>
            <a:spLocks noGrp="1" noChangeArrowheads="1"/>
          </p:cNvSpPr>
          <p:nvPr>
            <p:ph type="body" idx="1"/>
          </p:nvPr>
        </p:nvSpPr>
        <p:spPr>
          <a:xfrm>
            <a:off x="576263" y="1223963"/>
            <a:ext cx="10367962" cy="5040312"/>
          </a:xfrm>
          <a:ln/>
        </p:spPr>
        <p:txBody>
          <a:bodyPr/>
          <a:lstStyle/>
          <a:p>
            <a:pPr marL="431800" indent="-32385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VLIW &amp; vector architectures are sensitive to dependencies</a:t>
            </a:r>
          </a:p>
          <a:p>
            <a:pPr marL="863600" lvl="1" indent="-32385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Especially at beginning and end of scopes</a:t>
            </a:r>
          </a:p>
          <a:p>
            <a:pPr marL="863600" lvl="1" indent="-32385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a * b * c * d = ((a * b) * c) * d;</a:t>
            </a:r>
          </a:p>
          <a:p>
            <a:pPr marL="1295400" lvl="2" indent="-287338">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Break dependency chains with parentheses: (a*b) * (c*d)</a:t>
            </a:r>
          </a:p>
        </p:txBody>
      </p:sp>
      <p:sp>
        <p:nvSpPr>
          <p:cNvPr id="44035" name="Text Box 3"/>
          <p:cNvSpPr txBox="1">
            <a:spLocks noChangeArrowheads="1"/>
          </p:cNvSpPr>
          <p:nvPr/>
        </p:nvSpPr>
        <p:spPr bwMode="auto">
          <a:xfrm>
            <a:off x="179388" y="3006725"/>
            <a:ext cx="5310187" cy="539750"/>
          </a:xfrm>
          <a:prstGeom prst="rect">
            <a:avLst/>
          </a:prstGeom>
          <a:solidFill>
            <a:srgbClr val="000000"/>
          </a:solidFill>
          <a:ln w="9360" cap="flat">
            <a:solidFill>
              <a:srgbClr val="999999"/>
            </a:solidFill>
            <a:round/>
            <a:headEnd/>
            <a:tailEnd/>
          </a:ln>
          <a:effectLst/>
        </p:spPr>
        <p:txBody>
          <a:bodyPr lIns="90000" tIns="56520" rIns="90000" bIns="45000"/>
          <a:lstStyle/>
          <a:p>
            <a:pPr>
              <a:lnSpc>
                <a:spcPct val="100000"/>
              </a:lnSpc>
              <a:tabLst>
                <a:tab pos="723900" algn="l"/>
                <a:tab pos="1447800" algn="l"/>
                <a:tab pos="2171700" algn="l"/>
                <a:tab pos="2895600" algn="l"/>
                <a:tab pos="3619500" algn="l"/>
                <a:tab pos="4343400" algn="l"/>
                <a:tab pos="5067300" algn="l"/>
              </a:tabLst>
            </a:pPr>
            <a:r>
              <a:rPr lang="en-GB" sz="1200">
                <a:solidFill>
                  <a:srgbClr val="008000"/>
                </a:solidFill>
                <a:latin typeface="Consolas" pitchFamily="33" charset="0"/>
              </a:rPr>
              <a:t>//     float     float   float  float  float3    float3</a:t>
            </a:r>
          </a:p>
          <a:p>
            <a:pPr>
              <a:lnSpc>
                <a:spcPct val="100000"/>
              </a:lnSpc>
              <a:tabLst>
                <a:tab pos="723900" algn="l"/>
                <a:tab pos="1447800" algn="l"/>
                <a:tab pos="2171700" algn="l"/>
                <a:tab pos="2895600" algn="l"/>
                <a:tab pos="3619500" algn="l"/>
                <a:tab pos="4343400" algn="l"/>
                <a:tab pos="5067300" algn="l"/>
              </a:tabLst>
            </a:pPr>
            <a:r>
              <a:rPr lang="en-GB" sz="1200">
                <a:solidFill>
                  <a:srgbClr val="00FFFF"/>
                </a:solidFill>
                <a:latin typeface="Consolas" pitchFamily="33" charset="0"/>
              </a:rPr>
              <a:t>return</a:t>
            </a:r>
            <a:r>
              <a:rPr lang="en-GB" sz="1200">
                <a:solidFill>
                  <a:srgbClr val="00FF00"/>
                </a:solidFill>
                <a:latin typeface="Consolas" pitchFamily="33" charset="0"/>
              </a:rPr>
              <a:t> </a:t>
            </a:r>
            <a:r>
              <a:rPr lang="en-GB" sz="1200">
                <a:solidFill>
                  <a:srgbClr val="02FF02"/>
                </a:solidFill>
                <a:latin typeface="Consolas" pitchFamily="33" charset="0"/>
              </a:rPr>
              <a:t>n_dot_l</a:t>
            </a:r>
            <a:r>
              <a:rPr lang="en-GB" sz="1200">
                <a:solidFill>
                  <a:srgbClr val="00FF00"/>
                </a:solidFill>
                <a:latin typeface="Consolas" pitchFamily="33" charset="0"/>
              </a:rPr>
              <a:t> </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atten</a:t>
            </a:r>
            <a:r>
              <a:rPr lang="en-GB" sz="1200">
                <a:solidFill>
                  <a:srgbClr val="00FF00"/>
                </a:solidFill>
                <a:latin typeface="Consolas" pitchFamily="33" charset="0"/>
              </a:rPr>
              <a:t> </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shadow</a:t>
            </a:r>
            <a:r>
              <a:rPr lang="en-GB" sz="1200">
                <a:solidFill>
                  <a:srgbClr val="00FF00"/>
                </a:solidFill>
                <a:latin typeface="Consolas" pitchFamily="33" charset="0"/>
              </a:rPr>
              <a:t> </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ao</a:t>
            </a:r>
            <a:r>
              <a:rPr lang="en-GB" sz="1200">
                <a:solidFill>
                  <a:srgbClr val="00FF00"/>
                </a:solidFill>
                <a:latin typeface="Consolas" pitchFamily="33" charset="0"/>
              </a:rPr>
              <a:t> </a:t>
            </a:r>
            <a:r>
              <a:rPr lang="en-GB" sz="1200">
                <a:solidFill>
                  <a:srgbClr val="FFFF00"/>
                </a:solidFill>
                <a:latin typeface="Consolas" pitchFamily="33" charset="0"/>
              </a:rPr>
              <a:t>*</a:t>
            </a:r>
            <a:r>
              <a:rPr lang="en-GB" sz="1200">
                <a:solidFill>
                  <a:srgbClr val="00FF00"/>
                </a:solidFill>
                <a:latin typeface="Consolas" pitchFamily="33" charset="0"/>
              </a:rPr>
              <a:t> D</a:t>
            </a:r>
            <a:r>
              <a:rPr lang="en-GB" sz="1200">
                <a:solidFill>
                  <a:srgbClr val="02FF02"/>
                </a:solidFill>
                <a:latin typeface="Consolas" pitchFamily="33" charset="0"/>
              </a:rPr>
              <a:t>iffuse</a:t>
            </a:r>
            <a:r>
              <a:rPr lang="en-GB" sz="1200">
                <a:solidFill>
                  <a:srgbClr val="00FF00"/>
                </a:solidFill>
                <a:latin typeface="Consolas" pitchFamily="33" charset="0"/>
              </a:rPr>
              <a:t> </a:t>
            </a:r>
            <a:r>
              <a:rPr lang="en-GB" sz="1200">
                <a:solidFill>
                  <a:srgbClr val="FFFF00"/>
                </a:solidFill>
                <a:latin typeface="Consolas" pitchFamily="33" charset="0"/>
              </a:rPr>
              <a:t>*</a:t>
            </a:r>
            <a:r>
              <a:rPr lang="en-GB" sz="1200">
                <a:solidFill>
                  <a:srgbClr val="00FF00"/>
                </a:solidFill>
                <a:latin typeface="Consolas" pitchFamily="33" charset="0"/>
              </a:rPr>
              <a:t> L</a:t>
            </a:r>
            <a:r>
              <a:rPr lang="en-GB" sz="1200">
                <a:solidFill>
                  <a:srgbClr val="02FF02"/>
                </a:solidFill>
                <a:latin typeface="Consolas" pitchFamily="33" charset="0"/>
              </a:rPr>
              <a:t>ightColor</a:t>
            </a:r>
            <a:r>
              <a:rPr lang="en-GB" sz="1200">
                <a:solidFill>
                  <a:srgbClr val="FFFF00"/>
                </a:solidFill>
                <a:latin typeface="Consolas" pitchFamily="33" charset="0"/>
              </a:rPr>
              <a:t>;</a:t>
            </a:r>
          </a:p>
        </p:txBody>
      </p:sp>
      <p:sp>
        <p:nvSpPr>
          <p:cNvPr id="44036" name="Text Box 4"/>
          <p:cNvSpPr txBox="1">
            <a:spLocks noChangeArrowheads="1"/>
          </p:cNvSpPr>
          <p:nvPr/>
        </p:nvSpPr>
        <p:spPr bwMode="auto">
          <a:xfrm>
            <a:off x="179388" y="3635375"/>
            <a:ext cx="5310187" cy="1800225"/>
          </a:xfrm>
          <a:prstGeom prst="rect">
            <a:avLst/>
          </a:prstGeom>
          <a:solidFill>
            <a:srgbClr val="000000"/>
          </a:solidFill>
          <a:ln w="9360" cap="flat">
            <a:solidFill>
              <a:srgbClr val="999999"/>
            </a:solidFill>
            <a:round/>
            <a:headEnd/>
            <a:tailEnd/>
          </a:ln>
          <a:effectLst/>
        </p:spPr>
        <p:txBody>
          <a:bodyPr lIns="90000" tIns="56520" rIns="90000" bIns="45000"/>
          <a:lstStyle/>
          <a:p>
            <a:pPr>
              <a:lnSpc>
                <a:spcPct val="100000"/>
              </a:lnSpc>
              <a:tabLst>
                <a:tab pos="723900" algn="l"/>
                <a:tab pos="1447800" algn="l"/>
                <a:tab pos="2171700" algn="l"/>
                <a:tab pos="2895600" algn="l"/>
                <a:tab pos="3619500" algn="l"/>
                <a:tab pos="4343400" algn="l"/>
                <a:tab pos="5067300" algn="l"/>
              </a:tabLst>
            </a:pPr>
            <a:r>
              <a:rPr lang="en-GB" sz="1200">
                <a:solidFill>
                  <a:srgbClr val="FFFFFF"/>
                </a:solidFill>
                <a:latin typeface="Consolas" pitchFamily="33" charset="0"/>
              </a:rPr>
              <a:t>0</a:t>
            </a:r>
            <a:r>
              <a:rPr lang="en-GB" sz="1200">
                <a:solidFill>
                  <a:srgbClr val="00FF00"/>
                </a:solidFill>
                <a:latin typeface="Consolas" pitchFamily="33" charset="0"/>
              </a:rPr>
              <a:t>  </a:t>
            </a:r>
            <a:r>
              <a:rPr lang="en-GB" sz="1200">
                <a:solidFill>
                  <a:srgbClr val="02FF02"/>
                </a:solidFill>
                <a:latin typeface="Consolas" pitchFamily="33" charset="0"/>
              </a:rPr>
              <a:t>x</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MUL_e</a:t>
            </a:r>
            <a:r>
              <a:rPr lang="en-GB" sz="1200">
                <a:solidFill>
                  <a:srgbClr val="00FF00"/>
                </a:solidFill>
                <a:latin typeface="Consolas" pitchFamily="33" charset="0"/>
              </a:rPr>
              <a:t>       </a:t>
            </a:r>
            <a:r>
              <a:rPr lang="en-GB" sz="1200">
                <a:solidFill>
                  <a:srgbClr val="02FF02"/>
                </a:solidFill>
                <a:latin typeface="Consolas" pitchFamily="33" charset="0"/>
              </a:rPr>
              <a:t>____</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R0</a:t>
            </a:r>
            <a:r>
              <a:rPr lang="en-GB" sz="1200">
                <a:solidFill>
                  <a:srgbClr val="FFFF00"/>
                </a:solidFill>
                <a:latin typeface="Consolas" pitchFamily="33" charset="0"/>
              </a:rPr>
              <a:t>.</a:t>
            </a:r>
            <a:r>
              <a:rPr lang="en-GB" sz="1200">
                <a:solidFill>
                  <a:srgbClr val="02FF02"/>
                </a:solidFill>
                <a:latin typeface="Consolas" pitchFamily="33" charset="0"/>
              </a:rPr>
              <a:t>w</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R1</a:t>
            </a:r>
            <a:r>
              <a:rPr lang="en-GB" sz="1200">
                <a:solidFill>
                  <a:srgbClr val="FFFF00"/>
                </a:solidFill>
                <a:latin typeface="Consolas" pitchFamily="33" charset="0"/>
              </a:rPr>
              <a:t>.</a:t>
            </a:r>
            <a:r>
              <a:rPr lang="en-GB" sz="1200">
                <a:solidFill>
                  <a:srgbClr val="02FF02"/>
                </a:solidFill>
                <a:latin typeface="Consolas" pitchFamily="33" charset="0"/>
              </a:rPr>
              <a:t>w</a:t>
            </a:r>
          </a:p>
          <a:p>
            <a:pPr>
              <a:lnSpc>
                <a:spcPct val="100000"/>
              </a:lnSpc>
              <a:tabLst>
                <a:tab pos="723900" algn="l"/>
                <a:tab pos="1447800" algn="l"/>
                <a:tab pos="2171700" algn="l"/>
                <a:tab pos="2895600" algn="l"/>
                <a:tab pos="3619500" algn="l"/>
                <a:tab pos="4343400" algn="l"/>
                <a:tab pos="5067300" algn="l"/>
              </a:tabLst>
            </a:pPr>
            <a:r>
              <a:rPr lang="en-GB" sz="1200">
                <a:solidFill>
                  <a:srgbClr val="FFFFFF"/>
                </a:solidFill>
                <a:latin typeface="Consolas" pitchFamily="33" charset="0"/>
              </a:rPr>
              <a:t>1</a:t>
            </a:r>
            <a:r>
              <a:rPr lang="en-GB" sz="1200">
                <a:solidFill>
                  <a:srgbClr val="00FF00"/>
                </a:solidFill>
                <a:latin typeface="Consolas" pitchFamily="33" charset="0"/>
              </a:rPr>
              <a:t>  </a:t>
            </a:r>
            <a:r>
              <a:rPr lang="en-GB" sz="1200">
                <a:solidFill>
                  <a:srgbClr val="02FF02"/>
                </a:solidFill>
                <a:latin typeface="Consolas" pitchFamily="33" charset="0"/>
              </a:rPr>
              <a:t>w</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MUL_e</a:t>
            </a:r>
            <a:r>
              <a:rPr lang="en-GB" sz="1200">
                <a:solidFill>
                  <a:srgbClr val="00FF00"/>
                </a:solidFill>
                <a:latin typeface="Consolas" pitchFamily="33" charset="0"/>
              </a:rPr>
              <a:t>       </a:t>
            </a:r>
            <a:r>
              <a:rPr lang="en-GB" sz="1200">
                <a:solidFill>
                  <a:srgbClr val="02FF02"/>
                </a:solidFill>
                <a:latin typeface="Consolas" pitchFamily="33" charset="0"/>
              </a:rPr>
              <a:t>____</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R2</a:t>
            </a:r>
            <a:r>
              <a:rPr lang="en-GB" sz="1200">
                <a:solidFill>
                  <a:srgbClr val="FFFF00"/>
                </a:solidFill>
                <a:latin typeface="Consolas" pitchFamily="33" charset="0"/>
              </a:rPr>
              <a:t>.</a:t>
            </a:r>
            <a:r>
              <a:rPr lang="en-GB" sz="1200">
                <a:solidFill>
                  <a:srgbClr val="02FF02"/>
                </a:solidFill>
                <a:latin typeface="Consolas" pitchFamily="33" charset="0"/>
              </a:rPr>
              <a:t>x</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PV0</a:t>
            </a:r>
            <a:r>
              <a:rPr lang="en-GB" sz="1200">
                <a:solidFill>
                  <a:srgbClr val="FFFF00"/>
                </a:solidFill>
                <a:latin typeface="Consolas" pitchFamily="33" charset="0"/>
              </a:rPr>
              <a:t>.</a:t>
            </a:r>
            <a:r>
              <a:rPr lang="en-GB" sz="1200">
                <a:solidFill>
                  <a:srgbClr val="02FF02"/>
                </a:solidFill>
                <a:latin typeface="Consolas" pitchFamily="33" charset="0"/>
              </a:rPr>
              <a:t>x</a:t>
            </a:r>
          </a:p>
          <a:p>
            <a:pPr>
              <a:lnSpc>
                <a:spcPct val="100000"/>
              </a:lnSpc>
              <a:tabLst>
                <a:tab pos="723900" algn="l"/>
                <a:tab pos="1447800" algn="l"/>
                <a:tab pos="2171700" algn="l"/>
                <a:tab pos="2895600" algn="l"/>
                <a:tab pos="3619500" algn="l"/>
                <a:tab pos="4343400" algn="l"/>
                <a:tab pos="5067300" algn="l"/>
              </a:tabLst>
            </a:pPr>
            <a:r>
              <a:rPr lang="en-GB" sz="1200">
                <a:solidFill>
                  <a:srgbClr val="FFFFFF"/>
                </a:solidFill>
                <a:latin typeface="Consolas" pitchFamily="33" charset="0"/>
              </a:rPr>
              <a:t>2</a:t>
            </a:r>
            <a:r>
              <a:rPr lang="en-GB" sz="1200">
                <a:solidFill>
                  <a:srgbClr val="00FF00"/>
                </a:solidFill>
                <a:latin typeface="Consolas" pitchFamily="33" charset="0"/>
              </a:rPr>
              <a:t>  </a:t>
            </a:r>
            <a:r>
              <a:rPr lang="en-GB" sz="1200">
                <a:solidFill>
                  <a:srgbClr val="02FF02"/>
                </a:solidFill>
                <a:latin typeface="Consolas" pitchFamily="33" charset="0"/>
              </a:rPr>
              <a:t>z</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MUL_e</a:t>
            </a:r>
            <a:r>
              <a:rPr lang="en-GB" sz="1200">
                <a:solidFill>
                  <a:srgbClr val="00FF00"/>
                </a:solidFill>
                <a:latin typeface="Consolas" pitchFamily="33" charset="0"/>
              </a:rPr>
              <a:t>       </a:t>
            </a:r>
            <a:r>
              <a:rPr lang="en-GB" sz="1200">
                <a:solidFill>
                  <a:srgbClr val="02FF02"/>
                </a:solidFill>
                <a:latin typeface="Consolas" pitchFamily="33" charset="0"/>
              </a:rPr>
              <a:t>____</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R2</a:t>
            </a:r>
            <a:r>
              <a:rPr lang="en-GB" sz="1200">
                <a:solidFill>
                  <a:srgbClr val="FFFF00"/>
                </a:solidFill>
                <a:latin typeface="Consolas" pitchFamily="33" charset="0"/>
              </a:rPr>
              <a:t>.</a:t>
            </a:r>
            <a:r>
              <a:rPr lang="en-GB" sz="1200">
                <a:solidFill>
                  <a:srgbClr val="02FF02"/>
                </a:solidFill>
                <a:latin typeface="Consolas" pitchFamily="33" charset="0"/>
              </a:rPr>
              <a:t>y</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PV1</a:t>
            </a:r>
            <a:r>
              <a:rPr lang="en-GB" sz="1200">
                <a:solidFill>
                  <a:srgbClr val="FFFF00"/>
                </a:solidFill>
                <a:latin typeface="Consolas" pitchFamily="33" charset="0"/>
              </a:rPr>
              <a:t>.</a:t>
            </a:r>
            <a:r>
              <a:rPr lang="en-GB" sz="1200">
                <a:solidFill>
                  <a:srgbClr val="02FF02"/>
                </a:solidFill>
                <a:latin typeface="Consolas" pitchFamily="33" charset="0"/>
              </a:rPr>
              <a:t>w</a:t>
            </a:r>
          </a:p>
          <a:p>
            <a:pPr>
              <a:lnSpc>
                <a:spcPct val="100000"/>
              </a:lnSpc>
              <a:tabLst>
                <a:tab pos="723900" algn="l"/>
                <a:tab pos="1447800" algn="l"/>
                <a:tab pos="2171700" algn="l"/>
                <a:tab pos="2895600" algn="l"/>
                <a:tab pos="3619500" algn="l"/>
                <a:tab pos="4343400" algn="l"/>
                <a:tab pos="5067300" algn="l"/>
              </a:tabLst>
            </a:pPr>
            <a:r>
              <a:rPr lang="en-GB" sz="1200">
                <a:solidFill>
                  <a:srgbClr val="FFFFFF"/>
                </a:solidFill>
                <a:latin typeface="Consolas" pitchFamily="33" charset="0"/>
              </a:rPr>
              <a:t>3</a:t>
            </a:r>
            <a:r>
              <a:rPr lang="en-GB" sz="1200">
                <a:solidFill>
                  <a:srgbClr val="00FF00"/>
                </a:solidFill>
                <a:latin typeface="Consolas" pitchFamily="33" charset="0"/>
              </a:rPr>
              <a:t>  </a:t>
            </a:r>
            <a:r>
              <a:rPr lang="en-GB" sz="1200">
                <a:solidFill>
                  <a:srgbClr val="02FF02"/>
                </a:solidFill>
                <a:latin typeface="Consolas" pitchFamily="33" charset="0"/>
              </a:rPr>
              <a:t>x</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MUL_e</a:t>
            </a:r>
            <a:r>
              <a:rPr lang="en-GB" sz="1200">
                <a:solidFill>
                  <a:srgbClr val="00FF00"/>
                </a:solidFill>
                <a:latin typeface="Consolas" pitchFamily="33" charset="0"/>
              </a:rPr>
              <a:t>       </a:t>
            </a:r>
            <a:r>
              <a:rPr lang="en-GB" sz="1200">
                <a:solidFill>
                  <a:srgbClr val="02FF02"/>
                </a:solidFill>
                <a:latin typeface="Consolas" pitchFamily="33" charset="0"/>
              </a:rPr>
              <a:t>____</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R0</a:t>
            </a:r>
            <a:r>
              <a:rPr lang="en-GB" sz="1200">
                <a:solidFill>
                  <a:srgbClr val="FFFF00"/>
                </a:solidFill>
                <a:latin typeface="Consolas" pitchFamily="33" charset="0"/>
              </a:rPr>
              <a:t>.</a:t>
            </a:r>
            <a:r>
              <a:rPr lang="en-GB" sz="1200">
                <a:solidFill>
                  <a:srgbClr val="02FF02"/>
                </a:solidFill>
                <a:latin typeface="Consolas" pitchFamily="33" charset="0"/>
              </a:rPr>
              <a:t>y</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PV2</a:t>
            </a:r>
            <a:r>
              <a:rPr lang="en-GB" sz="1200">
                <a:solidFill>
                  <a:srgbClr val="FFFF00"/>
                </a:solidFill>
                <a:latin typeface="Consolas" pitchFamily="33" charset="0"/>
              </a:rPr>
              <a:t>.</a:t>
            </a:r>
            <a:r>
              <a:rPr lang="en-GB" sz="1200">
                <a:solidFill>
                  <a:srgbClr val="02FF02"/>
                </a:solidFill>
                <a:latin typeface="Consolas" pitchFamily="33" charset="0"/>
              </a:rPr>
              <a:t>z</a:t>
            </a:r>
          </a:p>
          <a:p>
            <a:pPr>
              <a:lnSpc>
                <a:spcPct val="100000"/>
              </a:lnSpc>
              <a:tabLst>
                <a:tab pos="723900" algn="l"/>
                <a:tab pos="1447800" algn="l"/>
                <a:tab pos="2171700" algn="l"/>
                <a:tab pos="2895600" algn="l"/>
                <a:tab pos="3619500" algn="l"/>
                <a:tab pos="4343400" algn="l"/>
                <a:tab pos="5067300" algn="l"/>
              </a:tabLst>
            </a:pPr>
            <a:r>
              <a:rPr lang="en-GB" sz="1200">
                <a:solidFill>
                  <a:srgbClr val="00FF00"/>
                </a:solidFill>
                <a:latin typeface="Consolas" pitchFamily="33" charset="0"/>
              </a:rPr>
              <a:t>   </a:t>
            </a:r>
            <a:r>
              <a:rPr lang="en-GB" sz="1200">
                <a:solidFill>
                  <a:srgbClr val="02FF02"/>
                </a:solidFill>
                <a:latin typeface="Consolas" pitchFamily="33" charset="0"/>
              </a:rPr>
              <a:t>y</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MUL_e</a:t>
            </a:r>
            <a:r>
              <a:rPr lang="en-GB" sz="1200">
                <a:solidFill>
                  <a:srgbClr val="00FF00"/>
                </a:solidFill>
                <a:latin typeface="Consolas" pitchFamily="33" charset="0"/>
              </a:rPr>
              <a:t>       </a:t>
            </a:r>
            <a:r>
              <a:rPr lang="en-GB" sz="1200">
                <a:solidFill>
                  <a:srgbClr val="02FF02"/>
                </a:solidFill>
                <a:latin typeface="Consolas" pitchFamily="33" charset="0"/>
              </a:rPr>
              <a:t>____</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R0</a:t>
            </a:r>
            <a:r>
              <a:rPr lang="en-GB" sz="1200">
                <a:solidFill>
                  <a:srgbClr val="FFFF00"/>
                </a:solidFill>
                <a:latin typeface="Consolas" pitchFamily="33" charset="0"/>
              </a:rPr>
              <a:t>.</a:t>
            </a:r>
            <a:r>
              <a:rPr lang="en-GB" sz="1200">
                <a:solidFill>
                  <a:srgbClr val="02FF02"/>
                </a:solidFill>
                <a:latin typeface="Consolas" pitchFamily="33" charset="0"/>
              </a:rPr>
              <a:t>x</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PV2</a:t>
            </a:r>
            <a:r>
              <a:rPr lang="en-GB" sz="1200">
                <a:solidFill>
                  <a:srgbClr val="FFFF00"/>
                </a:solidFill>
                <a:latin typeface="Consolas" pitchFamily="33" charset="0"/>
              </a:rPr>
              <a:t>.</a:t>
            </a:r>
            <a:r>
              <a:rPr lang="en-GB" sz="1200">
                <a:solidFill>
                  <a:srgbClr val="02FF02"/>
                </a:solidFill>
                <a:latin typeface="Consolas" pitchFamily="33" charset="0"/>
              </a:rPr>
              <a:t>z</a:t>
            </a:r>
          </a:p>
          <a:p>
            <a:pPr>
              <a:lnSpc>
                <a:spcPct val="100000"/>
              </a:lnSpc>
              <a:tabLst>
                <a:tab pos="723900" algn="l"/>
                <a:tab pos="1447800" algn="l"/>
                <a:tab pos="2171700" algn="l"/>
                <a:tab pos="2895600" algn="l"/>
                <a:tab pos="3619500" algn="l"/>
                <a:tab pos="4343400" algn="l"/>
                <a:tab pos="5067300" algn="l"/>
              </a:tabLst>
            </a:pPr>
            <a:r>
              <a:rPr lang="en-GB" sz="1200">
                <a:solidFill>
                  <a:srgbClr val="00FF00"/>
                </a:solidFill>
                <a:latin typeface="Consolas" pitchFamily="33" charset="0"/>
              </a:rPr>
              <a:t>   </a:t>
            </a:r>
            <a:r>
              <a:rPr lang="en-GB" sz="1200">
                <a:solidFill>
                  <a:srgbClr val="02FF02"/>
                </a:solidFill>
                <a:latin typeface="Consolas" pitchFamily="33" charset="0"/>
              </a:rPr>
              <a:t>w</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MUL_e</a:t>
            </a:r>
            <a:r>
              <a:rPr lang="en-GB" sz="1200">
                <a:solidFill>
                  <a:srgbClr val="00FF00"/>
                </a:solidFill>
                <a:latin typeface="Consolas" pitchFamily="33" charset="0"/>
              </a:rPr>
              <a:t>       </a:t>
            </a:r>
            <a:r>
              <a:rPr lang="en-GB" sz="1200">
                <a:solidFill>
                  <a:srgbClr val="02FF02"/>
                </a:solidFill>
                <a:latin typeface="Consolas" pitchFamily="33" charset="0"/>
              </a:rPr>
              <a:t>____</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R0</a:t>
            </a:r>
            <a:r>
              <a:rPr lang="en-GB" sz="1200">
                <a:solidFill>
                  <a:srgbClr val="FFFF00"/>
                </a:solidFill>
                <a:latin typeface="Consolas" pitchFamily="33" charset="0"/>
              </a:rPr>
              <a:t>.</a:t>
            </a:r>
            <a:r>
              <a:rPr lang="en-GB" sz="1200">
                <a:solidFill>
                  <a:srgbClr val="02FF02"/>
                </a:solidFill>
                <a:latin typeface="Consolas" pitchFamily="33" charset="0"/>
              </a:rPr>
              <a:t>z</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PV2</a:t>
            </a:r>
            <a:r>
              <a:rPr lang="en-GB" sz="1200">
                <a:solidFill>
                  <a:srgbClr val="FFFF00"/>
                </a:solidFill>
                <a:latin typeface="Consolas" pitchFamily="33" charset="0"/>
              </a:rPr>
              <a:t>.</a:t>
            </a:r>
            <a:r>
              <a:rPr lang="en-GB" sz="1200">
                <a:solidFill>
                  <a:srgbClr val="02FF02"/>
                </a:solidFill>
                <a:latin typeface="Consolas" pitchFamily="33" charset="0"/>
              </a:rPr>
              <a:t>z</a:t>
            </a:r>
          </a:p>
          <a:p>
            <a:pPr>
              <a:lnSpc>
                <a:spcPct val="100000"/>
              </a:lnSpc>
              <a:tabLst>
                <a:tab pos="723900" algn="l"/>
                <a:tab pos="1447800" algn="l"/>
                <a:tab pos="2171700" algn="l"/>
                <a:tab pos="2895600" algn="l"/>
                <a:tab pos="3619500" algn="l"/>
                <a:tab pos="4343400" algn="l"/>
                <a:tab pos="5067300" algn="l"/>
              </a:tabLst>
            </a:pPr>
            <a:r>
              <a:rPr lang="en-GB" sz="1200">
                <a:solidFill>
                  <a:srgbClr val="FFFFFF"/>
                </a:solidFill>
                <a:latin typeface="Consolas" pitchFamily="33" charset="0"/>
              </a:rPr>
              <a:t>4</a:t>
            </a:r>
            <a:r>
              <a:rPr lang="en-GB" sz="1200">
                <a:solidFill>
                  <a:srgbClr val="00FF00"/>
                </a:solidFill>
                <a:latin typeface="Consolas" pitchFamily="33" charset="0"/>
              </a:rPr>
              <a:t>  </a:t>
            </a:r>
            <a:r>
              <a:rPr lang="en-GB" sz="1200">
                <a:solidFill>
                  <a:srgbClr val="02FF02"/>
                </a:solidFill>
                <a:latin typeface="Consolas" pitchFamily="33" charset="0"/>
              </a:rPr>
              <a:t>x</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MUL_e</a:t>
            </a:r>
            <a:r>
              <a:rPr lang="en-GB" sz="1200">
                <a:solidFill>
                  <a:srgbClr val="00FF00"/>
                </a:solidFill>
                <a:latin typeface="Consolas" pitchFamily="33" charset="0"/>
              </a:rPr>
              <a:t>       </a:t>
            </a:r>
            <a:r>
              <a:rPr lang="en-GB" sz="1200">
                <a:solidFill>
                  <a:srgbClr val="02FF02"/>
                </a:solidFill>
                <a:latin typeface="Consolas" pitchFamily="33" charset="0"/>
              </a:rPr>
              <a:t>R1</a:t>
            </a:r>
            <a:r>
              <a:rPr lang="en-GB" sz="1200">
                <a:solidFill>
                  <a:srgbClr val="FFFF00"/>
                </a:solidFill>
                <a:latin typeface="Consolas" pitchFamily="33" charset="0"/>
              </a:rPr>
              <a:t>.</a:t>
            </a:r>
            <a:r>
              <a:rPr lang="en-GB" sz="1200">
                <a:solidFill>
                  <a:srgbClr val="02FF02"/>
                </a:solidFill>
                <a:latin typeface="Consolas" pitchFamily="33" charset="0"/>
              </a:rPr>
              <a:t>x</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R1</a:t>
            </a:r>
            <a:r>
              <a:rPr lang="en-GB" sz="1200">
                <a:solidFill>
                  <a:srgbClr val="FFFF00"/>
                </a:solidFill>
                <a:latin typeface="Consolas" pitchFamily="33" charset="0"/>
              </a:rPr>
              <a:t>.</a:t>
            </a:r>
            <a:r>
              <a:rPr lang="en-GB" sz="1200">
                <a:solidFill>
                  <a:srgbClr val="02FF02"/>
                </a:solidFill>
                <a:latin typeface="Consolas" pitchFamily="33" charset="0"/>
              </a:rPr>
              <a:t>x</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PV3</a:t>
            </a:r>
            <a:r>
              <a:rPr lang="en-GB" sz="1200">
                <a:solidFill>
                  <a:srgbClr val="FFFF00"/>
                </a:solidFill>
                <a:latin typeface="Consolas" pitchFamily="33" charset="0"/>
              </a:rPr>
              <a:t>.</a:t>
            </a:r>
            <a:r>
              <a:rPr lang="en-GB" sz="1200">
                <a:solidFill>
                  <a:srgbClr val="02FF02"/>
                </a:solidFill>
                <a:latin typeface="Consolas" pitchFamily="33" charset="0"/>
              </a:rPr>
              <a:t>y</a:t>
            </a:r>
          </a:p>
          <a:p>
            <a:pPr>
              <a:lnSpc>
                <a:spcPct val="100000"/>
              </a:lnSpc>
              <a:tabLst>
                <a:tab pos="723900" algn="l"/>
                <a:tab pos="1447800" algn="l"/>
                <a:tab pos="2171700" algn="l"/>
                <a:tab pos="2895600" algn="l"/>
                <a:tab pos="3619500" algn="l"/>
                <a:tab pos="4343400" algn="l"/>
                <a:tab pos="5067300" algn="l"/>
              </a:tabLst>
            </a:pPr>
            <a:r>
              <a:rPr lang="en-GB" sz="1200">
                <a:solidFill>
                  <a:srgbClr val="00FF00"/>
                </a:solidFill>
                <a:latin typeface="Consolas" pitchFamily="33" charset="0"/>
              </a:rPr>
              <a:t>   </a:t>
            </a:r>
            <a:r>
              <a:rPr lang="en-GB" sz="1200">
                <a:solidFill>
                  <a:srgbClr val="02FF02"/>
                </a:solidFill>
                <a:latin typeface="Consolas" pitchFamily="33" charset="0"/>
              </a:rPr>
              <a:t>y</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MUL_e</a:t>
            </a:r>
            <a:r>
              <a:rPr lang="en-GB" sz="1200">
                <a:solidFill>
                  <a:srgbClr val="00FF00"/>
                </a:solidFill>
                <a:latin typeface="Consolas" pitchFamily="33" charset="0"/>
              </a:rPr>
              <a:t>       </a:t>
            </a:r>
            <a:r>
              <a:rPr lang="en-GB" sz="1200">
                <a:solidFill>
                  <a:srgbClr val="02FF02"/>
                </a:solidFill>
                <a:latin typeface="Consolas" pitchFamily="33" charset="0"/>
              </a:rPr>
              <a:t>R1</a:t>
            </a:r>
            <a:r>
              <a:rPr lang="en-GB" sz="1200">
                <a:solidFill>
                  <a:srgbClr val="FFFF00"/>
                </a:solidFill>
                <a:latin typeface="Consolas" pitchFamily="33" charset="0"/>
              </a:rPr>
              <a:t>.</a:t>
            </a:r>
            <a:r>
              <a:rPr lang="en-GB" sz="1200">
                <a:solidFill>
                  <a:srgbClr val="02FF02"/>
                </a:solidFill>
                <a:latin typeface="Consolas" pitchFamily="33" charset="0"/>
              </a:rPr>
              <a:t>y</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R1</a:t>
            </a:r>
            <a:r>
              <a:rPr lang="en-GB" sz="1200">
                <a:solidFill>
                  <a:srgbClr val="FFFF00"/>
                </a:solidFill>
                <a:latin typeface="Consolas" pitchFamily="33" charset="0"/>
              </a:rPr>
              <a:t>.</a:t>
            </a:r>
            <a:r>
              <a:rPr lang="en-GB" sz="1200">
                <a:solidFill>
                  <a:srgbClr val="02FF02"/>
                </a:solidFill>
                <a:latin typeface="Consolas" pitchFamily="33" charset="0"/>
              </a:rPr>
              <a:t>y</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PV3</a:t>
            </a:r>
            <a:r>
              <a:rPr lang="en-GB" sz="1200">
                <a:solidFill>
                  <a:srgbClr val="FFFF00"/>
                </a:solidFill>
                <a:latin typeface="Consolas" pitchFamily="33" charset="0"/>
              </a:rPr>
              <a:t>.</a:t>
            </a:r>
            <a:r>
              <a:rPr lang="en-GB" sz="1200">
                <a:solidFill>
                  <a:srgbClr val="02FF02"/>
                </a:solidFill>
                <a:latin typeface="Consolas" pitchFamily="33" charset="0"/>
              </a:rPr>
              <a:t>x</a:t>
            </a:r>
          </a:p>
          <a:p>
            <a:pPr>
              <a:lnSpc>
                <a:spcPct val="100000"/>
              </a:lnSpc>
              <a:tabLst>
                <a:tab pos="723900" algn="l"/>
                <a:tab pos="1447800" algn="l"/>
                <a:tab pos="2171700" algn="l"/>
                <a:tab pos="2895600" algn="l"/>
                <a:tab pos="3619500" algn="l"/>
                <a:tab pos="4343400" algn="l"/>
                <a:tab pos="5067300" algn="l"/>
              </a:tabLst>
            </a:pPr>
            <a:r>
              <a:rPr lang="en-GB" sz="1200">
                <a:solidFill>
                  <a:srgbClr val="00FF00"/>
                </a:solidFill>
                <a:latin typeface="Consolas" pitchFamily="33" charset="0"/>
              </a:rPr>
              <a:t>   </a:t>
            </a:r>
            <a:r>
              <a:rPr lang="en-GB" sz="1200">
                <a:solidFill>
                  <a:srgbClr val="02FF02"/>
                </a:solidFill>
                <a:latin typeface="Consolas" pitchFamily="33" charset="0"/>
              </a:rPr>
              <a:t>z</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MUL_e</a:t>
            </a:r>
            <a:r>
              <a:rPr lang="en-GB" sz="1200">
                <a:solidFill>
                  <a:srgbClr val="00FF00"/>
                </a:solidFill>
                <a:latin typeface="Consolas" pitchFamily="33" charset="0"/>
              </a:rPr>
              <a:t>       </a:t>
            </a:r>
            <a:r>
              <a:rPr lang="en-GB" sz="1200">
                <a:solidFill>
                  <a:srgbClr val="02FF02"/>
                </a:solidFill>
                <a:latin typeface="Consolas" pitchFamily="33" charset="0"/>
              </a:rPr>
              <a:t>R1</a:t>
            </a:r>
            <a:r>
              <a:rPr lang="en-GB" sz="1200">
                <a:solidFill>
                  <a:srgbClr val="FFFF00"/>
                </a:solidFill>
                <a:latin typeface="Consolas" pitchFamily="33" charset="0"/>
              </a:rPr>
              <a:t>.</a:t>
            </a:r>
            <a:r>
              <a:rPr lang="en-GB" sz="1200">
                <a:solidFill>
                  <a:srgbClr val="02FF02"/>
                </a:solidFill>
                <a:latin typeface="Consolas" pitchFamily="33" charset="0"/>
              </a:rPr>
              <a:t>z</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R1</a:t>
            </a:r>
            <a:r>
              <a:rPr lang="en-GB" sz="1200">
                <a:solidFill>
                  <a:srgbClr val="FFFF00"/>
                </a:solidFill>
                <a:latin typeface="Consolas" pitchFamily="33" charset="0"/>
              </a:rPr>
              <a:t>.</a:t>
            </a:r>
            <a:r>
              <a:rPr lang="en-GB" sz="1200">
                <a:solidFill>
                  <a:srgbClr val="02FF02"/>
                </a:solidFill>
                <a:latin typeface="Consolas" pitchFamily="33" charset="0"/>
              </a:rPr>
              <a:t>z</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PV3</a:t>
            </a:r>
            <a:r>
              <a:rPr lang="en-GB" sz="1200">
                <a:solidFill>
                  <a:srgbClr val="FFFF00"/>
                </a:solidFill>
                <a:latin typeface="Consolas" pitchFamily="33" charset="0"/>
              </a:rPr>
              <a:t>.</a:t>
            </a:r>
            <a:r>
              <a:rPr lang="en-GB" sz="1200">
                <a:solidFill>
                  <a:srgbClr val="02FF02"/>
                </a:solidFill>
                <a:latin typeface="Consolas" pitchFamily="33" charset="0"/>
              </a:rPr>
              <a:t>w</a:t>
            </a:r>
          </a:p>
        </p:txBody>
      </p:sp>
      <p:sp>
        <p:nvSpPr>
          <p:cNvPr id="44037" name="Text Box 5"/>
          <p:cNvSpPr txBox="1">
            <a:spLocks noChangeArrowheads="1"/>
          </p:cNvSpPr>
          <p:nvPr/>
        </p:nvSpPr>
        <p:spPr bwMode="auto">
          <a:xfrm>
            <a:off x="5580063" y="3006725"/>
            <a:ext cx="5759450" cy="539750"/>
          </a:xfrm>
          <a:prstGeom prst="rect">
            <a:avLst/>
          </a:prstGeom>
          <a:solidFill>
            <a:srgbClr val="000000"/>
          </a:solidFill>
          <a:ln w="9360" cap="flat">
            <a:solidFill>
              <a:srgbClr val="999999"/>
            </a:solidFill>
            <a:round/>
            <a:headEnd/>
            <a:tailEnd/>
          </a:ln>
          <a:effectLst/>
        </p:spPr>
        <p:txBody>
          <a:bodyPr lIns="90000" tIns="56520" rIns="90000" bIns="45000"/>
          <a:lstStyle/>
          <a:p>
            <a:pPr>
              <a:lnSpc>
                <a:spcPct val="100000"/>
              </a:lnSpc>
              <a:tabLst>
                <a:tab pos="723900" algn="l"/>
                <a:tab pos="1447800" algn="l"/>
                <a:tab pos="2171700" algn="l"/>
                <a:tab pos="2895600" algn="l"/>
                <a:tab pos="3619500" algn="l"/>
                <a:tab pos="4343400" algn="l"/>
                <a:tab pos="5067300" algn="l"/>
              </a:tabLst>
            </a:pPr>
            <a:r>
              <a:rPr lang="en-GB" sz="1200">
                <a:solidFill>
                  <a:srgbClr val="008000"/>
                </a:solidFill>
                <a:latin typeface="Consolas" pitchFamily="33" charset="0"/>
              </a:rPr>
              <a:t>//      float     float     float  float    float3    float3</a:t>
            </a:r>
          </a:p>
          <a:p>
            <a:pPr>
              <a:lnSpc>
                <a:spcPct val="100000"/>
              </a:lnSpc>
              <a:tabLst>
                <a:tab pos="723900" algn="l"/>
                <a:tab pos="1447800" algn="l"/>
                <a:tab pos="2171700" algn="l"/>
                <a:tab pos="2895600" algn="l"/>
                <a:tab pos="3619500" algn="l"/>
                <a:tab pos="4343400" algn="l"/>
                <a:tab pos="5067300" algn="l"/>
              </a:tabLst>
            </a:pPr>
            <a:r>
              <a:rPr lang="en-GB" sz="1200">
                <a:solidFill>
                  <a:srgbClr val="00FFFF"/>
                </a:solidFill>
                <a:latin typeface="Consolas" pitchFamily="33" charset="0"/>
              </a:rPr>
              <a:t>return</a:t>
            </a:r>
            <a:r>
              <a:rPr lang="en-GB" sz="1200">
                <a:solidFill>
                  <a:srgbClr val="00FF00"/>
                </a:solidFill>
                <a:latin typeface="Consolas" pitchFamily="33" charset="0"/>
              </a:rPr>
              <a:t> </a:t>
            </a:r>
            <a:r>
              <a:rPr lang="en-GB" sz="1200">
                <a:solidFill>
                  <a:srgbClr val="FFFF00"/>
                </a:solidFill>
                <a:latin typeface="Consolas" pitchFamily="33" charset="0"/>
              </a:rPr>
              <a:t>(</a:t>
            </a:r>
            <a:r>
              <a:rPr lang="en-GB" sz="1200">
                <a:solidFill>
                  <a:srgbClr val="02FF02"/>
                </a:solidFill>
                <a:latin typeface="Consolas" pitchFamily="33" charset="0"/>
              </a:rPr>
              <a:t>n_dot_l</a:t>
            </a:r>
            <a:r>
              <a:rPr lang="en-GB" sz="1200">
                <a:solidFill>
                  <a:srgbClr val="00FF00"/>
                </a:solidFill>
                <a:latin typeface="Consolas" pitchFamily="33" charset="0"/>
              </a:rPr>
              <a:t> </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atten</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FFFF00"/>
                </a:solidFill>
                <a:latin typeface="Consolas" pitchFamily="33" charset="0"/>
              </a:rPr>
              <a:t>(</a:t>
            </a:r>
            <a:r>
              <a:rPr lang="en-GB" sz="1200">
                <a:solidFill>
                  <a:srgbClr val="02FF02"/>
                </a:solidFill>
                <a:latin typeface="Consolas" pitchFamily="33" charset="0"/>
              </a:rPr>
              <a:t>shadow</a:t>
            </a:r>
            <a:r>
              <a:rPr lang="en-GB" sz="1200">
                <a:solidFill>
                  <a:srgbClr val="00FF00"/>
                </a:solidFill>
                <a:latin typeface="Consolas" pitchFamily="33" charset="0"/>
              </a:rPr>
              <a:t> </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ao</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FFFF00"/>
                </a:solidFill>
                <a:latin typeface="Consolas" pitchFamily="33" charset="0"/>
              </a:rPr>
              <a:t>(</a:t>
            </a:r>
            <a:r>
              <a:rPr lang="en-GB" sz="1200">
                <a:solidFill>
                  <a:srgbClr val="02FF02"/>
                </a:solidFill>
                <a:latin typeface="Consolas" pitchFamily="33" charset="0"/>
              </a:rPr>
              <a:t>Diffuse</a:t>
            </a:r>
            <a:r>
              <a:rPr lang="en-GB" sz="1200">
                <a:solidFill>
                  <a:srgbClr val="00FF00"/>
                </a:solidFill>
                <a:latin typeface="Consolas" pitchFamily="33" charset="0"/>
              </a:rPr>
              <a:t> </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LightColor</a:t>
            </a:r>
            <a:r>
              <a:rPr lang="en-GB" sz="1200">
                <a:solidFill>
                  <a:srgbClr val="FFFF00"/>
                </a:solidFill>
                <a:latin typeface="Consolas" pitchFamily="33" charset="0"/>
              </a:rPr>
              <a:t>);</a:t>
            </a:r>
          </a:p>
        </p:txBody>
      </p:sp>
      <p:sp>
        <p:nvSpPr>
          <p:cNvPr id="44038" name="Text Box 6"/>
          <p:cNvSpPr txBox="1">
            <a:spLocks noChangeArrowheads="1"/>
          </p:cNvSpPr>
          <p:nvPr/>
        </p:nvSpPr>
        <p:spPr bwMode="auto">
          <a:xfrm>
            <a:off x="5580063" y="3635375"/>
            <a:ext cx="5759450" cy="1800225"/>
          </a:xfrm>
          <a:prstGeom prst="rect">
            <a:avLst/>
          </a:prstGeom>
          <a:solidFill>
            <a:srgbClr val="000000"/>
          </a:solidFill>
          <a:ln w="9360" cap="flat">
            <a:solidFill>
              <a:srgbClr val="999999"/>
            </a:solidFill>
            <a:round/>
            <a:headEnd/>
            <a:tailEnd/>
          </a:ln>
          <a:effectLst/>
        </p:spPr>
        <p:txBody>
          <a:bodyPr lIns="90000" tIns="56520" rIns="90000" bIns="45000"/>
          <a:lstStyle/>
          <a:p>
            <a:pPr>
              <a:lnSpc>
                <a:spcPct val="100000"/>
              </a:lnSpc>
              <a:tabLst>
                <a:tab pos="723900" algn="l"/>
                <a:tab pos="1447800" algn="l"/>
                <a:tab pos="2171700" algn="l"/>
                <a:tab pos="2895600" algn="l"/>
                <a:tab pos="3619500" algn="l"/>
                <a:tab pos="4343400" algn="l"/>
                <a:tab pos="5067300" algn="l"/>
              </a:tabLst>
            </a:pPr>
            <a:r>
              <a:rPr lang="en-GB" sz="1200">
                <a:solidFill>
                  <a:srgbClr val="FFFFFF"/>
                </a:solidFill>
                <a:latin typeface="Consolas" pitchFamily="33" charset="0"/>
              </a:rPr>
              <a:t>0</a:t>
            </a:r>
            <a:r>
              <a:rPr lang="en-GB" sz="1200">
                <a:solidFill>
                  <a:srgbClr val="00FF00"/>
                </a:solidFill>
                <a:latin typeface="Consolas" pitchFamily="33" charset="0"/>
              </a:rPr>
              <a:t>  </a:t>
            </a:r>
            <a:r>
              <a:rPr lang="en-GB" sz="1200">
                <a:solidFill>
                  <a:srgbClr val="02FF02"/>
                </a:solidFill>
                <a:latin typeface="Consolas" pitchFamily="33" charset="0"/>
              </a:rPr>
              <a:t>x</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MUL_e</a:t>
            </a:r>
            <a:r>
              <a:rPr lang="en-GB" sz="1200">
                <a:solidFill>
                  <a:srgbClr val="00FF00"/>
                </a:solidFill>
                <a:latin typeface="Consolas" pitchFamily="33" charset="0"/>
              </a:rPr>
              <a:t>       </a:t>
            </a:r>
            <a:r>
              <a:rPr lang="en-GB" sz="1200">
                <a:solidFill>
                  <a:srgbClr val="02FF02"/>
                </a:solidFill>
                <a:latin typeface="Consolas" pitchFamily="33" charset="0"/>
              </a:rPr>
              <a:t>____</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R2</a:t>
            </a:r>
            <a:r>
              <a:rPr lang="en-GB" sz="1200">
                <a:solidFill>
                  <a:srgbClr val="FFFF00"/>
                </a:solidFill>
                <a:latin typeface="Consolas" pitchFamily="33" charset="0"/>
              </a:rPr>
              <a:t>.</a:t>
            </a:r>
            <a:r>
              <a:rPr lang="en-GB" sz="1200">
                <a:solidFill>
                  <a:srgbClr val="02FF02"/>
                </a:solidFill>
                <a:latin typeface="Consolas" pitchFamily="33" charset="0"/>
              </a:rPr>
              <a:t>x</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R2</a:t>
            </a:r>
            <a:r>
              <a:rPr lang="en-GB" sz="1200">
                <a:solidFill>
                  <a:srgbClr val="FFFF00"/>
                </a:solidFill>
                <a:latin typeface="Consolas" pitchFamily="33" charset="0"/>
              </a:rPr>
              <a:t>.</a:t>
            </a:r>
            <a:r>
              <a:rPr lang="en-GB" sz="1200">
                <a:solidFill>
                  <a:srgbClr val="02FF02"/>
                </a:solidFill>
                <a:latin typeface="Consolas" pitchFamily="33" charset="0"/>
              </a:rPr>
              <a:t>y</a:t>
            </a:r>
          </a:p>
          <a:p>
            <a:pPr>
              <a:lnSpc>
                <a:spcPct val="100000"/>
              </a:lnSpc>
              <a:tabLst>
                <a:tab pos="723900" algn="l"/>
                <a:tab pos="1447800" algn="l"/>
                <a:tab pos="2171700" algn="l"/>
                <a:tab pos="2895600" algn="l"/>
                <a:tab pos="3619500" algn="l"/>
                <a:tab pos="4343400" algn="l"/>
                <a:tab pos="5067300" algn="l"/>
              </a:tabLst>
            </a:pPr>
            <a:r>
              <a:rPr lang="en-GB" sz="1200">
                <a:solidFill>
                  <a:srgbClr val="00FF00"/>
                </a:solidFill>
                <a:latin typeface="Consolas" pitchFamily="33" charset="0"/>
              </a:rPr>
              <a:t>   </a:t>
            </a:r>
            <a:r>
              <a:rPr lang="en-GB" sz="1200">
                <a:solidFill>
                  <a:srgbClr val="02FF02"/>
                </a:solidFill>
                <a:latin typeface="Consolas" pitchFamily="33" charset="0"/>
              </a:rPr>
              <a:t>y</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MUL_e</a:t>
            </a:r>
            <a:r>
              <a:rPr lang="en-GB" sz="1200">
                <a:solidFill>
                  <a:srgbClr val="00FF00"/>
                </a:solidFill>
                <a:latin typeface="Consolas" pitchFamily="33" charset="0"/>
              </a:rPr>
              <a:t>       </a:t>
            </a:r>
            <a:r>
              <a:rPr lang="en-GB" sz="1200">
                <a:solidFill>
                  <a:srgbClr val="02FF02"/>
                </a:solidFill>
                <a:latin typeface="Consolas" pitchFamily="33" charset="0"/>
              </a:rPr>
              <a:t>R0</a:t>
            </a:r>
            <a:r>
              <a:rPr lang="en-GB" sz="1200">
                <a:solidFill>
                  <a:srgbClr val="FFFF00"/>
                </a:solidFill>
                <a:latin typeface="Consolas" pitchFamily="33" charset="0"/>
              </a:rPr>
              <a:t>.</a:t>
            </a:r>
            <a:r>
              <a:rPr lang="en-GB" sz="1200">
                <a:solidFill>
                  <a:srgbClr val="02FF02"/>
                </a:solidFill>
                <a:latin typeface="Consolas" pitchFamily="33" charset="0"/>
              </a:rPr>
              <a:t>y</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R0</a:t>
            </a:r>
            <a:r>
              <a:rPr lang="en-GB" sz="1200">
                <a:solidFill>
                  <a:srgbClr val="FFFF00"/>
                </a:solidFill>
                <a:latin typeface="Consolas" pitchFamily="33" charset="0"/>
              </a:rPr>
              <a:t>.</a:t>
            </a:r>
            <a:r>
              <a:rPr lang="en-GB" sz="1200">
                <a:solidFill>
                  <a:srgbClr val="02FF02"/>
                </a:solidFill>
                <a:latin typeface="Consolas" pitchFamily="33" charset="0"/>
              </a:rPr>
              <a:t>y</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R1</a:t>
            </a:r>
            <a:r>
              <a:rPr lang="en-GB" sz="1200">
                <a:solidFill>
                  <a:srgbClr val="FFFF00"/>
                </a:solidFill>
                <a:latin typeface="Consolas" pitchFamily="33" charset="0"/>
              </a:rPr>
              <a:t>.</a:t>
            </a:r>
            <a:r>
              <a:rPr lang="en-GB" sz="1200">
                <a:solidFill>
                  <a:srgbClr val="02FF02"/>
                </a:solidFill>
                <a:latin typeface="Consolas" pitchFamily="33" charset="0"/>
              </a:rPr>
              <a:t>y</a:t>
            </a:r>
            <a:r>
              <a:rPr lang="en-GB" sz="1200">
                <a:solidFill>
                  <a:srgbClr val="00FF00"/>
                </a:solidFill>
                <a:latin typeface="Consolas" pitchFamily="33" charset="0"/>
              </a:rPr>
              <a:t>      </a:t>
            </a:r>
            <a:r>
              <a:rPr lang="en-GB" sz="1200">
                <a:solidFill>
                  <a:srgbClr val="02FF02"/>
                </a:solidFill>
                <a:latin typeface="Consolas" pitchFamily="33" charset="0"/>
              </a:rPr>
              <a:t>VEC_021</a:t>
            </a:r>
          </a:p>
          <a:p>
            <a:pPr>
              <a:lnSpc>
                <a:spcPct val="100000"/>
              </a:lnSpc>
              <a:tabLst>
                <a:tab pos="723900" algn="l"/>
                <a:tab pos="1447800" algn="l"/>
                <a:tab pos="2171700" algn="l"/>
                <a:tab pos="2895600" algn="l"/>
                <a:tab pos="3619500" algn="l"/>
                <a:tab pos="4343400" algn="l"/>
                <a:tab pos="5067300" algn="l"/>
              </a:tabLst>
            </a:pPr>
            <a:r>
              <a:rPr lang="en-GB" sz="1200">
                <a:solidFill>
                  <a:srgbClr val="00FF00"/>
                </a:solidFill>
                <a:latin typeface="Consolas" pitchFamily="33" charset="0"/>
              </a:rPr>
              <a:t>   </a:t>
            </a:r>
            <a:r>
              <a:rPr lang="en-GB" sz="1200">
                <a:solidFill>
                  <a:srgbClr val="02FF02"/>
                </a:solidFill>
                <a:latin typeface="Consolas" pitchFamily="33" charset="0"/>
              </a:rPr>
              <a:t>z</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MUL_e</a:t>
            </a:r>
            <a:r>
              <a:rPr lang="en-GB" sz="1200">
                <a:solidFill>
                  <a:srgbClr val="00FF00"/>
                </a:solidFill>
                <a:latin typeface="Consolas" pitchFamily="33" charset="0"/>
              </a:rPr>
              <a:t>       </a:t>
            </a:r>
            <a:r>
              <a:rPr lang="en-GB" sz="1200">
                <a:solidFill>
                  <a:srgbClr val="02FF02"/>
                </a:solidFill>
                <a:latin typeface="Consolas" pitchFamily="33" charset="0"/>
              </a:rPr>
              <a:t>R0</a:t>
            </a:r>
            <a:r>
              <a:rPr lang="en-GB" sz="1200">
                <a:solidFill>
                  <a:srgbClr val="FFFF00"/>
                </a:solidFill>
                <a:latin typeface="Consolas" pitchFamily="33" charset="0"/>
              </a:rPr>
              <a:t>.</a:t>
            </a:r>
            <a:r>
              <a:rPr lang="en-GB" sz="1200">
                <a:solidFill>
                  <a:srgbClr val="02FF02"/>
                </a:solidFill>
                <a:latin typeface="Consolas" pitchFamily="33" charset="0"/>
              </a:rPr>
              <a:t>z</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R0</a:t>
            </a:r>
            <a:r>
              <a:rPr lang="en-GB" sz="1200">
                <a:solidFill>
                  <a:srgbClr val="FFFF00"/>
                </a:solidFill>
                <a:latin typeface="Consolas" pitchFamily="33" charset="0"/>
              </a:rPr>
              <a:t>.</a:t>
            </a:r>
            <a:r>
              <a:rPr lang="en-GB" sz="1200">
                <a:solidFill>
                  <a:srgbClr val="02FF02"/>
                </a:solidFill>
                <a:latin typeface="Consolas" pitchFamily="33" charset="0"/>
              </a:rPr>
              <a:t>x</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R1</a:t>
            </a:r>
            <a:r>
              <a:rPr lang="en-GB" sz="1200">
                <a:solidFill>
                  <a:srgbClr val="FFFF00"/>
                </a:solidFill>
                <a:latin typeface="Consolas" pitchFamily="33" charset="0"/>
              </a:rPr>
              <a:t>.</a:t>
            </a:r>
            <a:r>
              <a:rPr lang="en-GB" sz="1200">
                <a:solidFill>
                  <a:srgbClr val="02FF02"/>
                </a:solidFill>
                <a:latin typeface="Consolas" pitchFamily="33" charset="0"/>
              </a:rPr>
              <a:t>x</a:t>
            </a:r>
            <a:r>
              <a:rPr lang="en-GB" sz="1200">
                <a:solidFill>
                  <a:srgbClr val="00FF00"/>
                </a:solidFill>
                <a:latin typeface="Consolas" pitchFamily="33" charset="0"/>
              </a:rPr>
              <a:t>      </a:t>
            </a:r>
            <a:r>
              <a:rPr lang="en-GB" sz="1200">
                <a:solidFill>
                  <a:srgbClr val="02FF02"/>
                </a:solidFill>
                <a:latin typeface="Consolas" pitchFamily="33" charset="0"/>
              </a:rPr>
              <a:t>VEC_120</a:t>
            </a:r>
          </a:p>
          <a:p>
            <a:pPr>
              <a:lnSpc>
                <a:spcPct val="100000"/>
              </a:lnSpc>
              <a:tabLst>
                <a:tab pos="723900" algn="l"/>
                <a:tab pos="1447800" algn="l"/>
                <a:tab pos="2171700" algn="l"/>
                <a:tab pos="2895600" algn="l"/>
                <a:tab pos="3619500" algn="l"/>
                <a:tab pos="4343400" algn="l"/>
                <a:tab pos="5067300" algn="l"/>
              </a:tabLst>
            </a:pPr>
            <a:r>
              <a:rPr lang="en-GB" sz="1200">
                <a:solidFill>
                  <a:srgbClr val="00FF00"/>
                </a:solidFill>
                <a:latin typeface="Consolas" pitchFamily="33" charset="0"/>
              </a:rPr>
              <a:t>   </a:t>
            </a:r>
            <a:r>
              <a:rPr lang="en-GB" sz="1200">
                <a:solidFill>
                  <a:srgbClr val="02FF02"/>
                </a:solidFill>
                <a:latin typeface="Consolas" pitchFamily="33" charset="0"/>
              </a:rPr>
              <a:t>w</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MUL_e</a:t>
            </a:r>
            <a:r>
              <a:rPr lang="en-GB" sz="1200">
                <a:solidFill>
                  <a:srgbClr val="00FF00"/>
                </a:solidFill>
                <a:latin typeface="Consolas" pitchFamily="33" charset="0"/>
              </a:rPr>
              <a:t>       </a:t>
            </a:r>
            <a:r>
              <a:rPr lang="en-GB" sz="1200">
                <a:solidFill>
                  <a:srgbClr val="02FF02"/>
                </a:solidFill>
                <a:latin typeface="Consolas" pitchFamily="33" charset="0"/>
              </a:rPr>
              <a:t>____</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R0</a:t>
            </a:r>
            <a:r>
              <a:rPr lang="en-GB" sz="1200">
                <a:solidFill>
                  <a:srgbClr val="FFFF00"/>
                </a:solidFill>
                <a:latin typeface="Consolas" pitchFamily="33" charset="0"/>
              </a:rPr>
              <a:t>.</a:t>
            </a:r>
            <a:r>
              <a:rPr lang="en-GB" sz="1200">
                <a:solidFill>
                  <a:srgbClr val="02FF02"/>
                </a:solidFill>
                <a:latin typeface="Consolas" pitchFamily="33" charset="0"/>
              </a:rPr>
              <a:t>w</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R1</a:t>
            </a:r>
            <a:r>
              <a:rPr lang="en-GB" sz="1200">
                <a:solidFill>
                  <a:srgbClr val="FFFF00"/>
                </a:solidFill>
                <a:latin typeface="Consolas" pitchFamily="33" charset="0"/>
              </a:rPr>
              <a:t>.</a:t>
            </a:r>
            <a:r>
              <a:rPr lang="en-GB" sz="1200">
                <a:solidFill>
                  <a:srgbClr val="02FF02"/>
                </a:solidFill>
                <a:latin typeface="Consolas" pitchFamily="33" charset="0"/>
              </a:rPr>
              <a:t>w</a:t>
            </a:r>
          </a:p>
          <a:p>
            <a:pPr>
              <a:lnSpc>
                <a:spcPct val="100000"/>
              </a:lnSpc>
              <a:tabLst>
                <a:tab pos="723900" algn="l"/>
                <a:tab pos="1447800" algn="l"/>
                <a:tab pos="2171700" algn="l"/>
                <a:tab pos="2895600" algn="l"/>
                <a:tab pos="3619500" algn="l"/>
                <a:tab pos="4343400" algn="l"/>
                <a:tab pos="5067300" algn="l"/>
              </a:tabLst>
            </a:pPr>
            <a:r>
              <a:rPr lang="en-GB" sz="1200">
                <a:solidFill>
                  <a:srgbClr val="00FF00"/>
                </a:solidFill>
                <a:latin typeface="Consolas" pitchFamily="33" charset="0"/>
              </a:rPr>
              <a:t>   </a:t>
            </a:r>
            <a:r>
              <a:rPr lang="en-GB" sz="1200">
                <a:solidFill>
                  <a:srgbClr val="02FF02"/>
                </a:solidFill>
                <a:latin typeface="Consolas" pitchFamily="33" charset="0"/>
              </a:rPr>
              <a:t>t</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MUL_e</a:t>
            </a:r>
            <a:r>
              <a:rPr lang="en-GB" sz="1200">
                <a:solidFill>
                  <a:srgbClr val="00FF00"/>
                </a:solidFill>
                <a:latin typeface="Consolas" pitchFamily="33" charset="0"/>
              </a:rPr>
              <a:t>       </a:t>
            </a:r>
            <a:r>
              <a:rPr lang="en-GB" sz="1200">
                <a:solidFill>
                  <a:srgbClr val="02FF02"/>
                </a:solidFill>
                <a:latin typeface="Consolas" pitchFamily="33" charset="0"/>
              </a:rPr>
              <a:t>R0</a:t>
            </a:r>
            <a:r>
              <a:rPr lang="en-GB" sz="1200">
                <a:solidFill>
                  <a:srgbClr val="FFFF00"/>
                </a:solidFill>
                <a:latin typeface="Consolas" pitchFamily="33" charset="0"/>
              </a:rPr>
              <a:t>.</a:t>
            </a:r>
            <a:r>
              <a:rPr lang="en-GB" sz="1200">
                <a:solidFill>
                  <a:srgbClr val="02FF02"/>
                </a:solidFill>
                <a:latin typeface="Consolas" pitchFamily="33" charset="0"/>
              </a:rPr>
              <a:t>x</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R0</a:t>
            </a:r>
            <a:r>
              <a:rPr lang="en-GB" sz="1200">
                <a:solidFill>
                  <a:srgbClr val="FFFF00"/>
                </a:solidFill>
                <a:latin typeface="Consolas" pitchFamily="33" charset="0"/>
              </a:rPr>
              <a:t>.</a:t>
            </a:r>
            <a:r>
              <a:rPr lang="en-GB" sz="1200">
                <a:solidFill>
                  <a:srgbClr val="02FF02"/>
                </a:solidFill>
                <a:latin typeface="Consolas" pitchFamily="33" charset="0"/>
              </a:rPr>
              <a:t>z</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R1</a:t>
            </a:r>
            <a:r>
              <a:rPr lang="en-GB" sz="1200">
                <a:solidFill>
                  <a:srgbClr val="FFFF00"/>
                </a:solidFill>
                <a:latin typeface="Consolas" pitchFamily="33" charset="0"/>
              </a:rPr>
              <a:t>.</a:t>
            </a:r>
            <a:r>
              <a:rPr lang="en-GB" sz="1200">
                <a:solidFill>
                  <a:srgbClr val="02FF02"/>
                </a:solidFill>
                <a:latin typeface="Consolas" pitchFamily="33" charset="0"/>
              </a:rPr>
              <a:t>z</a:t>
            </a:r>
          </a:p>
          <a:p>
            <a:pPr>
              <a:lnSpc>
                <a:spcPct val="100000"/>
              </a:lnSpc>
              <a:tabLst>
                <a:tab pos="723900" algn="l"/>
                <a:tab pos="1447800" algn="l"/>
                <a:tab pos="2171700" algn="l"/>
                <a:tab pos="2895600" algn="l"/>
                <a:tab pos="3619500" algn="l"/>
                <a:tab pos="4343400" algn="l"/>
                <a:tab pos="5067300" algn="l"/>
              </a:tabLst>
            </a:pPr>
            <a:r>
              <a:rPr lang="en-GB" sz="1200">
                <a:solidFill>
                  <a:srgbClr val="FFFFFF"/>
                </a:solidFill>
                <a:latin typeface="Consolas" pitchFamily="33" charset="0"/>
              </a:rPr>
              <a:t>1</a:t>
            </a:r>
            <a:r>
              <a:rPr lang="en-GB" sz="1200">
                <a:solidFill>
                  <a:srgbClr val="00FF00"/>
                </a:solidFill>
                <a:latin typeface="Consolas" pitchFamily="33" charset="0"/>
              </a:rPr>
              <a:t>  </a:t>
            </a:r>
            <a:r>
              <a:rPr lang="en-GB" sz="1200">
                <a:solidFill>
                  <a:srgbClr val="02FF02"/>
                </a:solidFill>
                <a:latin typeface="Consolas" pitchFamily="33" charset="0"/>
              </a:rPr>
              <a:t>w</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MUL_e</a:t>
            </a:r>
            <a:r>
              <a:rPr lang="en-GB" sz="1200">
                <a:solidFill>
                  <a:srgbClr val="00FF00"/>
                </a:solidFill>
                <a:latin typeface="Consolas" pitchFamily="33" charset="0"/>
              </a:rPr>
              <a:t>       </a:t>
            </a:r>
            <a:r>
              <a:rPr lang="en-GB" sz="1200">
                <a:solidFill>
                  <a:srgbClr val="02FF02"/>
                </a:solidFill>
                <a:latin typeface="Consolas" pitchFamily="33" charset="0"/>
              </a:rPr>
              <a:t>____</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PV0</a:t>
            </a:r>
            <a:r>
              <a:rPr lang="en-GB" sz="1200">
                <a:solidFill>
                  <a:srgbClr val="FFFF00"/>
                </a:solidFill>
                <a:latin typeface="Consolas" pitchFamily="33" charset="0"/>
              </a:rPr>
              <a:t>.</a:t>
            </a:r>
            <a:r>
              <a:rPr lang="en-GB" sz="1200">
                <a:solidFill>
                  <a:srgbClr val="02FF02"/>
                </a:solidFill>
                <a:latin typeface="Consolas" pitchFamily="33" charset="0"/>
              </a:rPr>
              <a:t>x</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PV0</a:t>
            </a:r>
            <a:r>
              <a:rPr lang="en-GB" sz="1200">
                <a:solidFill>
                  <a:srgbClr val="FFFF00"/>
                </a:solidFill>
                <a:latin typeface="Consolas" pitchFamily="33" charset="0"/>
              </a:rPr>
              <a:t>.</a:t>
            </a:r>
            <a:r>
              <a:rPr lang="en-GB" sz="1200">
                <a:solidFill>
                  <a:srgbClr val="02FF02"/>
                </a:solidFill>
                <a:latin typeface="Consolas" pitchFamily="33" charset="0"/>
              </a:rPr>
              <a:t>w</a:t>
            </a:r>
          </a:p>
          <a:p>
            <a:pPr>
              <a:lnSpc>
                <a:spcPct val="100000"/>
              </a:lnSpc>
              <a:tabLst>
                <a:tab pos="723900" algn="l"/>
                <a:tab pos="1447800" algn="l"/>
                <a:tab pos="2171700" algn="l"/>
                <a:tab pos="2895600" algn="l"/>
                <a:tab pos="3619500" algn="l"/>
                <a:tab pos="4343400" algn="l"/>
                <a:tab pos="5067300" algn="l"/>
              </a:tabLst>
            </a:pPr>
            <a:r>
              <a:rPr lang="en-GB" sz="1200">
                <a:solidFill>
                  <a:srgbClr val="FFFFFF"/>
                </a:solidFill>
                <a:latin typeface="Consolas" pitchFamily="33" charset="0"/>
              </a:rPr>
              <a:t>2</a:t>
            </a:r>
            <a:r>
              <a:rPr lang="en-GB" sz="1200">
                <a:solidFill>
                  <a:srgbClr val="00FF00"/>
                </a:solidFill>
                <a:latin typeface="Consolas" pitchFamily="33" charset="0"/>
              </a:rPr>
              <a:t>  </a:t>
            </a:r>
            <a:r>
              <a:rPr lang="en-GB" sz="1200">
                <a:solidFill>
                  <a:srgbClr val="02FF02"/>
                </a:solidFill>
                <a:latin typeface="Consolas" pitchFamily="33" charset="0"/>
              </a:rPr>
              <a:t>x</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MUL_e</a:t>
            </a:r>
            <a:r>
              <a:rPr lang="en-GB" sz="1200">
                <a:solidFill>
                  <a:srgbClr val="00FF00"/>
                </a:solidFill>
                <a:latin typeface="Consolas" pitchFamily="33" charset="0"/>
              </a:rPr>
              <a:t>       </a:t>
            </a:r>
            <a:r>
              <a:rPr lang="en-GB" sz="1200">
                <a:solidFill>
                  <a:srgbClr val="02FF02"/>
                </a:solidFill>
                <a:latin typeface="Consolas" pitchFamily="33" charset="0"/>
              </a:rPr>
              <a:t>R0</a:t>
            </a:r>
            <a:r>
              <a:rPr lang="en-GB" sz="1200">
                <a:solidFill>
                  <a:srgbClr val="FFFF00"/>
                </a:solidFill>
                <a:latin typeface="Consolas" pitchFamily="33" charset="0"/>
              </a:rPr>
              <a:t>.</a:t>
            </a:r>
            <a:r>
              <a:rPr lang="en-GB" sz="1200">
                <a:solidFill>
                  <a:srgbClr val="02FF02"/>
                </a:solidFill>
                <a:latin typeface="Consolas" pitchFamily="33" charset="0"/>
              </a:rPr>
              <a:t>x</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R0</a:t>
            </a:r>
            <a:r>
              <a:rPr lang="en-GB" sz="1200">
                <a:solidFill>
                  <a:srgbClr val="FFFF00"/>
                </a:solidFill>
                <a:latin typeface="Consolas" pitchFamily="33" charset="0"/>
              </a:rPr>
              <a:t>.</a:t>
            </a:r>
            <a:r>
              <a:rPr lang="en-GB" sz="1200">
                <a:solidFill>
                  <a:srgbClr val="02FF02"/>
                </a:solidFill>
                <a:latin typeface="Consolas" pitchFamily="33" charset="0"/>
              </a:rPr>
              <a:t>z</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PV1</a:t>
            </a:r>
            <a:r>
              <a:rPr lang="en-GB" sz="1200">
                <a:solidFill>
                  <a:srgbClr val="FFFF00"/>
                </a:solidFill>
                <a:latin typeface="Consolas" pitchFamily="33" charset="0"/>
              </a:rPr>
              <a:t>.</a:t>
            </a:r>
            <a:r>
              <a:rPr lang="en-GB" sz="1200">
                <a:solidFill>
                  <a:srgbClr val="02FF02"/>
                </a:solidFill>
                <a:latin typeface="Consolas" pitchFamily="33" charset="0"/>
              </a:rPr>
              <a:t>w</a:t>
            </a:r>
          </a:p>
          <a:p>
            <a:pPr>
              <a:lnSpc>
                <a:spcPct val="100000"/>
              </a:lnSpc>
              <a:tabLst>
                <a:tab pos="723900" algn="l"/>
                <a:tab pos="1447800" algn="l"/>
                <a:tab pos="2171700" algn="l"/>
                <a:tab pos="2895600" algn="l"/>
                <a:tab pos="3619500" algn="l"/>
                <a:tab pos="4343400" algn="l"/>
                <a:tab pos="5067300" algn="l"/>
              </a:tabLst>
            </a:pPr>
            <a:r>
              <a:rPr lang="en-GB" sz="1200">
                <a:solidFill>
                  <a:srgbClr val="00FF00"/>
                </a:solidFill>
                <a:latin typeface="Consolas" pitchFamily="33" charset="0"/>
              </a:rPr>
              <a:t>   </a:t>
            </a:r>
            <a:r>
              <a:rPr lang="en-GB" sz="1200">
                <a:solidFill>
                  <a:srgbClr val="02FF02"/>
                </a:solidFill>
                <a:latin typeface="Consolas" pitchFamily="33" charset="0"/>
              </a:rPr>
              <a:t>y</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MUL_e</a:t>
            </a:r>
            <a:r>
              <a:rPr lang="en-GB" sz="1200">
                <a:solidFill>
                  <a:srgbClr val="00FF00"/>
                </a:solidFill>
                <a:latin typeface="Consolas" pitchFamily="33" charset="0"/>
              </a:rPr>
              <a:t>       </a:t>
            </a:r>
            <a:r>
              <a:rPr lang="en-GB" sz="1200">
                <a:solidFill>
                  <a:srgbClr val="02FF02"/>
                </a:solidFill>
                <a:latin typeface="Consolas" pitchFamily="33" charset="0"/>
              </a:rPr>
              <a:t>R0</a:t>
            </a:r>
            <a:r>
              <a:rPr lang="en-GB" sz="1200">
                <a:solidFill>
                  <a:srgbClr val="FFFF00"/>
                </a:solidFill>
                <a:latin typeface="Consolas" pitchFamily="33" charset="0"/>
              </a:rPr>
              <a:t>.</a:t>
            </a:r>
            <a:r>
              <a:rPr lang="en-GB" sz="1200">
                <a:solidFill>
                  <a:srgbClr val="02FF02"/>
                </a:solidFill>
                <a:latin typeface="Consolas" pitchFamily="33" charset="0"/>
              </a:rPr>
              <a:t>y</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R0</a:t>
            </a:r>
            <a:r>
              <a:rPr lang="en-GB" sz="1200">
                <a:solidFill>
                  <a:srgbClr val="FFFF00"/>
                </a:solidFill>
                <a:latin typeface="Consolas" pitchFamily="33" charset="0"/>
              </a:rPr>
              <a:t>.</a:t>
            </a:r>
            <a:r>
              <a:rPr lang="en-GB" sz="1200">
                <a:solidFill>
                  <a:srgbClr val="02FF02"/>
                </a:solidFill>
                <a:latin typeface="Consolas" pitchFamily="33" charset="0"/>
              </a:rPr>
              <a:t>y</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PV1</a:t>
            </a:r>
            <a:r>
              <a:rPr lang="en-GB" sz="1200">
                <a:solidFill>
                  <a:srgbClr val="FFFF00"/>
                </a:solidFill>
                <a:latin typeface="Consolas" pitchFamily="33" charset="0"/>
              </a:rPr>
              <a:t>.</a:t>
            </a:r>
            <a:r>
              <a:rPr lang="en-GB" sz="1200">
                <a:solidFill>
                  <a:srgbClr val="02FF02"/>
                </a:solidFill>
                <a:latin typeface="Consolas" pitchFamily="33" charset="0"/>
              </a:rPr>
              <a:t>w</a:t>
            </a:r>
          </a:p>
          <a:p>
            <a:pPr>
              <a:lnSpc>
                <a:spcPct val="100000"/>
              </a:lnSpc>
              <a:tabLst>
                <a:tab pos="723900" algn="l"/>
                <a:tab pos="1447800" algn="l"/>
                <a:tab pos="2171700" algn="l"/>
                <a:tab pos="2895600" algn="l"/>
                <a:tab pos="3619500" algn="l"/>
                <a:tab pos="4343400" algn="l"/>
                <a:tab pos="5067300" algn="l"/>
              </a:tabLst>
            </a:pPr>
            <a:r>
              <a:rPr lang="en-GB" sz="1200">
                <a:solidFill>
                  <a:srgbClr val="00FF00"/>
                </a:solidFill>
                <a:latin typeface="Consolas" pitchFamily="33" charset="0"/>
              </a:rPr>
              <a:t>   </a:t>
            </a:r>
            <a:r>
              <a:rPr lang="en-GB" sz="1200">
                <a:solidFill>
                  <a:srgbClr val="02FF02"/>
                </a:solidFill>
                <a:latin typeface="Consolas" pitchFamily="33" charset="0"/>
              </a:rPr>
              <a:t>z</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MUL_e</a:t>
            </a:r>
            <a:r>
              <a:rPr lang="en-GB" sz="1200">
                <a:solidFill>
                  <a:srgbClr val="00FF00"/>
                </a:solidFill>
                <a:latin typeface="Consolas" pitchFamily="33" charset="0"/>
              </a:rPr>
              <a:t>       </a:t>
            </a:r>
            <a:r>
              <a:rPr lang="en-GB" sz="1200">
                <a:solidFill>
                  <a:srgbClr val="02FF02"/>
                </a:solidFill>
                <a:latin typeface="Consolas" pitchFamily="33" charset="0"/>
              </a:rPr>
              <a:t>R0</a:t>
            </a:r>
            <a:r>
              <a:rPr lang="en-GB" sz="1200">
                <a:solidFill>
                  <a:srgbClr val="FFFF00"/>
                </a:solidFill>
                <a:latin typeface="Consolas" pitchFamily="33" charset="0"/>
              </a:rPr>
              <a:t>.</a:t>
            </a:r>
            <a:r>
              <a:rPr lang="en-GB" sz="1200">
                <a:solidFill>
                  <a:srgbClr val="02FF02"/>
                </a:solidFill>
                <a:latin typeface="Consolas" pitchFamily="33" charset="0"/>
              </a:rPr>
              <a:t>z</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R0</a:t>
            </a:r>
            <a:r>
              <a:rPr lang="en-GB" sz="1200">
                <a:solidFill>
                  <a:srgbClr val="FFFF00"/>
                </a:solidFill>
                <a:latin typeface="Consolas" pitchFamily="33" charset="0"/>
              </a:rPr>
              <a:t>.</a:t>
            </a:r>
            <a:r>
              <a:rPr lang="en-GB" sz="1200">
                <a:solidFill>
                  <a:srgbClr val="02FF02"/>
                </a:solidFill>
                <a:latin typeface="Consolas" pitchFamily="33" charset="0"/>
              </a:rPr>
              <a:t>x</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PV1</a:t>
            </a:r>
            <a:r>
              <a:rPr lang="en-GB" sz="1200">
                <a:solidFill>
                  <a:srgbClr val="FFFF00"/>
                </a:solidFill>
                <a:latin typeface="Consolas" pitchFamily="33" charset="0"/>
              </a:rPr>
              <a:t>.</a:t>
            </a:r>
            <a:r>
              <a:rPr lang="en-GB" sz="1200">
                <a:solidFill>
                  <a:srgbClr val="02FF02"/>
                </a:solidFill>
                <a:latin typeface="Consolas" pitchFamily="33" charset="0"/>
              </a:rPr>
              <a:t>w</a:t>
            </a:r>
          </a:p>
        </p:txBody>
      </p:sp>
      <p:sp>
        <p:nvSpPr>
          <p:cNvPr id="44039" name="Oval 7"/>
          <p:cNvSpPr>
            <a:spLocks noChangeArrowheads="1"/>
          </p:cNvSpPr>
          <p:nvPr/>
        </p:nvSpPr>
        <p:spPr bwMode="auto">
          <a:xfrm>
            <a:off x="125413" y="3546475"/>
            <a:ext cx="360362" cy="1530350"/>
          </a:xfrm>
          <a:prstGeom prst="ellipse">
            <a:avLst/>
          </a:prstGeom>
          <a:noFill/>
          <a:ln w="36000" cap="flat">
            <a:solidFill>
              <a:srgbClr val="FF0000"/>
            </a:solidFill>
            <a:round/>
            <a:headEnd/>
            <a:tailEnd/>
          </a:ln>
          <a:effectLst/>
        </p:spPr>
        <p:txBody>
          <a:bodyPr wrap="none" anchor="ctr"/>
          <a:lstStyle/>
          <a:p>
            <a:endParaRPr lang="en-US"/>
          </a:p>
        </p:txBody>
      </p:sp>
      <p:sp>
        <p:nvSpPr>
          <p:cNvPr id="44040" name="Oval 8"/>
          <p:cNvSpPr>
            <a:spLocks noChangeArrowheads="1"/>
          </p:cNvSpPr>
          <p:nvPr/>
        </p:nvSpPr>
        <p:spPr bwMode="auto">
          <a:xfrm>
            <a:off x="5526088" y="3546475"/>
            <a:ext cx="360362" cy="1530350"/>
          </a:xfrm>
          <a:prstGeom prst="ellipse">
            <a:avLst/>
          </a:prstGeom>
          <a:noFill/>
          <a:ln w="36000" cap="flat">
            <a:solidFill>
              <a:srgbClr val="FF0000"/>
            </a:solidFill>
            <a:round/>
            <a:headEnd/>
            <a:tailEnd/>
          </a:ln>
          <a:effectLst/>
        </p:spPr>
        <p:txBody>
          <a:bodyPr wrap="none" anchor="ctr"/>
          <a:lstStyle/>
          <a:p>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1"/>
          <p:cNvSpPr>
            <a:spLocks noGrp="1" noChangeArrowheads="1"/>
          </p:cNvSpPr>
          <p:nvPr>
            <p:ph type="title"/>
          </p:nvPr>
        </p:nvSpPr>
        <p:spPr>
          <a:xfrm>
            <a:off x="576263" y="617538"/>
            <a:ext cx="10367962" cy="641350"/>
          </a:xfrm>
          <a:ln/>
        </p:spPr>
        <p:txBody>
          <a:bodyPr tIns="33516"/>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Real-world testing</a:t>
            </a:r>
          </a:p>
        </p:txBody>
      </p:sp>
      <p:sp>
        <p:nvSpPr>
          <p:cNvPr id="45058" name="Rectangle 2"/>
          <p:cNvSpPr>
            <a:spLocks noGrp="1" noChangeArrowheads="1"/>
          </p:cNvSpPr>
          <p:nvPr>
            <p:ph type="body" idx="1"/>
          </p:nvPr>
        </p:nvSpPr>
        <p:spPr>
          <a:xfrm>
            <a:off x="576263" y="1152525"/>
            <a:ext cx="10367962" cy="5302250"/>
          </a:xfrm>
          <a:ln/>
        </p:spPr>
        <p:txBody>
          <a:bodyPr/>
          <a:lstStyle/>
          <a:p>
            <a:pPr marL="431800" indent="-32385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Case study: Clustered deferred shading</a:t>
            </a:r>
          </a:p>
          <a:p>
            <a:pPr marL="863600" lvl="1" indent="-32385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Mixed quality code</a:t>
            </a:r>
          </a:p>
          <a:p>
            <a:pPr marL="1295400" lvl="2" indent="-287338">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Original lighting code quite optimized</a:t>
            </a:r>
          </a:p>
          <a:p>
            <a:pPr marL="1295400" lvl="2" indent="-287338">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Various prototype quality code added later</a:t>
            </a:r>
          </a:p>
          <a:p>
            <a:pPr marL="863600" lvl="1" indent="-32385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Low-level optimization</a:t>
            </a:r>
          </a:p>
          <a:p>
            <a:pPr marL="1295400" lvl="2" indent="-287338">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1-2h of work</a:t>
            </a:r>
          </a:p>
          <a:p>
            <a:pPr marL="1295400" lvl="2" indent="-287338">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Shader about 7% shorter</a:t>
            </a:r>
          </a:p>
          <a:p>
            <a:pPr marL="1295400" lvl="2" indent="-287338">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Only sunlight: 0.40ms → 0.38ms (5% faster)</a:t>
            </a:r>
          </a:p>
          <a:p>
            <a:pPr marL="1295400" lvl="2" indent="-287338">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Many pointlights: 3.56ms → 3.22ms (10% faster)</a:t>
            </a:r>
          </a:p>
          <a:p>
            <a:pPr marL="863600" lvl="1" indent="-32385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High-level optimization</a:t>
            </a:r>
          </a:p>
          <a:p>
            <a:pPr marL="1295400" lvl="2" indent="-287338">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Several weeks of work</a:t>
            </a:r>
          </a:p>
          <a:p>
            <a:pPr marL="1295400" lvl="2" indent="-287338">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Between 15% slower and 2x faster than classic deferred</a:t>
            </a:r>
          </a:p>
          <a:p>
            <a:pPr marL="1295400" lvl="2" indent="-287338">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Do both!</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1"/>
          <p:cNvSpPr>
            <a:spLocks noGrp="1" noChangeArrowheads="1"/>
          </p:cNvSpPr>
          <p:nvPr>
            <p:ph type="title"/>
          </p:nvPr>
        </p:nvSpPr>
        <p:spPr>
          <a:xfrm>
            <a:off x="576263" y="617538"/>
            <a:ext cx="10367962" cy="641350"/>
          </a:xfrm>
          <a:ln/>
        </p:spPr>
        <p:txBody>
          <a:bodyPr tIns="33516"/>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Additional recommendations</a:t>
            </a:r>
          </a:p>
        </p:txBody>
      </p:sp>
      <p:sp>
        <p:nvSpPr>
          <p:cNvPr id="46082" name="Rectangle 2"/>
          <p:cNvSpPr>
            <a:spLocks noGrp="1" noChangeArrowheads="1"/>
          </p:cNvSpPr>
          <p:nvPr>
            <p:ph type="body" idx="1"/>
          </p:nvPr>
        </p:nvSpPr>
        <p:spPr>
          <a:xfrm>
            <a:off x="539750" y="1206500"/>
            <a:ext cx="10367963" cy="5040313"/>
          </a:xfrm>
          <a:ln/>
        </p:spPr>
        <p:txBody>
          <a:bodyPr/>
          <a:lstStyle/>
          <a:p>
            <a:pPr marL="431800" indent="-32385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Communicate intention with [</a:t>
            </a:r>
            <a:r>
              <a:rPr lang="en-GB">
                <a:solidFill>
                  <a:srgbClr val="0000FF"/>
                </a:solidFill>
              </a:rPr>
              <a:t>branch</a:t>
            </a:r>
            <a:r>
              <a:rPr lang="en-GB"/>
              <a:t>], [</a:t>
            </a:r>
            <a:r>
              <a:rPr lang="en-GB">
                <a:solidFill>
                  <a:srgbClr val="0000FF"/>
                </a:solidFill>
              </a:rPr>
              <a:t>flatten</a:t>
            </a:r>
            <a:r>
              <a:rPr lang="en-GB"/>
              <a:t>], [</a:t>
            </a:r>
            <a:r>
              <a:rPr lang="en-GB">
                <a:solidFill>
                  <a:srgbClr val="0000FF"/>
                </a:solidFill>
              </a:rPr>
              <a:t>loop</a:t>
            </a:r>
            <a:r>
              <a:rPr lang="en-GB"/>
              <a:t>], [</a:t>
            </a:r>
            <a:r>
              <a:rPr lang="en-GB">
                <a:solidFill>
                  <a:srgbClr val="0000FF"/>
                </a:solidFill>
              </a:rPr>
              <a:t>unroll</a:t>
            </a:r>
            <a:r>
              <a:rPr lang="en-GB"/>
              <a:t>]</a:t>
            </a:r>
          </a:p>
          <a:p>
            <a:pPr marL="863600" lvl="1" indent="-32385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a:t>
            </a:r>
            <a:r>
              <a:rPr lang="en-GB">
                <a:solidFill>
                  <a:srgbClr val="0000FF"/>
                </a:solidFill>
              </a:rPr>
              <a:t>branch</a:t>
            </a:r>
            <a:r>
              <a:rPr lang="en-GB"/>
              <a:t>] turns “divergent gradient” warning into error</a:t>
            </a:r>
          </a:p>
          <a:p>
            <a:pPr marL="1295400" lvl="2" indent="-287338">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Which is great!</a:t>
            </a:r>
          </a:p>
          <a:p>
            <a:pPr marL="1295400" lvl="2" indent="-287338">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Otherwise pulls chunks of code outside branch</a:t>
            </a:r>
          </a:p>
          <a:p>
            <a:pPr marL="431800" indent="-32385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Don't do in shader what can be done elsewhere</a:t>
            </a:r>
          </a:p>
          <a:p>
            <a:pPr marL="431800" indent="-32385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Move linear ops to vertex shader</a:t>
            </a:r>
          </a:p>
          <a:p>
            <a:pPr marL="863600" lvl="1" indent="-32385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Unless vertex bound of course</a:t>
            </a:r>
          </a:p>
          <a:p>
            <a:pPr marL="431800" indent="-32385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Don't output more than needed</a:t>
            </a:r>
          </a:p>
          <a:p>
            <a:pPr marL="863600" lvl="1" indent="-32385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SM4+ doesn't require </a:t>
            </a:r>
            <a:r>
              <a:rPr lang="en-GB">
                <a:solidFill>
                  <a:srgbClr val="0000FF"/>
                </a:solidFill>
              </a:rPr>
              <a:t>float4</a:t>
            </a:r>
            <a:r>
              <a:rPr lang="en-GB"/>
              <a:t> SV_Target</a:t>
            </a:r>
          </a:p>
          <a:p>
            <a:pPr marL="863600" lvl="1" indent="-32385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Don't write unused alphas!</a:t>
            </a:r>
          </a:p>
        </p:txBody>
      </p:sp>
      <p:sp>
        <p:nvSpPr>
          <p:cNvPr id="46083" name="Text Box 3"/>
          <p:cNvSpPr txBox="1">
            <a:spLocks noChangeArrowheads="1"/>
          </p:cNvSpPr>
          <p:nvPr/>
        </p:nvSpPr>
        <p:spPr bwMode="auto">
          <a:xfrm>
            <a:off x="7199313" y="3635375"/>
            <a:ext cx="3870325" cy="1530350"/>
          </a:xfrm>
          <a:prstGeom prst="rect">
            <a:avLst/>
          </a:prstGeom>
          <a:solidFill>
            <a:srgbClr val="000000"/>
          </a:solidFill>
          <a:ln w="9360" cap="flat">
            <a:solidFill>
              <a:srgbClr val="999999"/>
            </a:solidFill>
            <a:round/>
            <a:headEnd/>
            <a:tailEnd/>
          </a:ln>
          <a:effectLst/>
        </p:spPr>
        <p:txBody>
          <a:bodyPr lIns="90000" tIns="56520" rIns="90000" bIns="45000"/>
          <a:lstStyle/>
          <a:p>
            <a:pPr>
              <a:lnSpc>
                <a:spcPct val="91000"/>
              </a:lnSpc>
              <a:buClrTx/>
              <a:buFontTx/>
              <a:buNone/>
              <a:tabLst>
                <a:tab pos="723900" algn="l"/>
                <a:tab pos="1447800" algn="l"/>
                <a:tab pos="2171700" algn="l"/>
                <a:tab pos="2895600" algn="l"/>
                <a:tab pos="3619500" algn="l"/>
              </a:tabLst>
            </a:pPr>
            <a:r>
              <a:rPr lang="en-GB" sz="1400">
                <a:solidFill>
                  <a:srgbClr val="00FFFF"/>
                </a:solidFill>
                <a:latin typeface="Consolas" pitchFamily="33" charset="0"/>
              </a:rPr>
              <a:t>float2</a:t>
            </a:r>
            <a:r>
              <a:rPr lang="en-GB" sz="1400">
                <a:solidFill>
                  <a:srgbClr val="00FF00"/>
                </a:solidFill>
                <a:latin typeface="Consolas" pitchFamily="33" charset="0"/>
              </a:rPr>
              <a:t> </a:t>
            </a:r>
            <a:r>
              <a:rPr lang="en-GB" sz="1400">
                <a:solidFill>
                  <a:srgbClr val="02FF02"/>
                </a:solidFill>
                <a:latin typeface="Consolas" pitchFamily="33" charset="0"/>
              </a:rPr>
              <a:t>ClipSpaceToTexcoord</a:t>
            </a:r>
            <a:r>
              <a:rPr lang="en-GB" sz="1400">
                <a:solidFill>
                  <a:srgbClr val="FFFF00"/>
                </a:solidFill>
                <a:latin typeface="Consolas" pitchFamily="33" charset="0"/>
              </a:rPr>
              <a:t>(</a:t>
            </a:r>
            <a:r>
              <a:rPr lang="en-GB" sz="1400">
                <a:solidFill>
                  <a:srgbClr val="00FFFF"/>
                </a:solidFill>
                <a:latin typeface="Consolas" pitchFamily="33" charset="0"/>
              </a:rPr>
              <a:t>float3</a:t>
            </a:r>
            <a:r>
              <a:rPr lang="en-GB" sz="1400">
                <a:solidFill>
                  <a:srgbClr val="00FF00"/>
                </a:solidFill>
                <a:latin typeface="Consolas" pitchFamily="33" charset="0"/>
              </a:rPr>
              <a:t> </a:t>
            </a:r>
            <a:r>
              <a:rPr lang="en-GB" sz="1400">
                <a:solidFill>
                  <a:srgbClr val="02FF02"/>
                </a:solidFill>
                <a:latin typeface="Consolas" pitchFamily="33" charset="0"/>
              </a:rPr>
              <a:t>Cs</a:t>
            </a:r>
            <a:r>
              <a:rPr lang="en-GB" sz="1400">
                <a:solidFill>
                  <a:srgbClr val="FFFF00"/>
                </a:solidFill>
                <a:latin typeface="Consolas" pitchFamily="33" charset="0"/>
              </a:rPr>
              <a:t>)</a:t>
            </a:r>
          </a:p>
          <a:p>
            <a:pPr>
              <a:lnSpc>
                <a:spcPct val="91000"/>
              </a:lnSpc>
              <a:buClrTx/>
              <a:buFontTx/>
              <a:buNone/>
              <a:tabLst>
                <a:tab pos="723900" algn="l"/>
                <a:tab pos="1447800" algn="l"/>
                <a:tab pos="2171700" algn="l"/>
                <a:tab pos="2895600" algn="l"/>
                <a:tab pos="3619500" algn="l"/>
              </a:tabLst>
            </a:pPr>
            <a:r>
              <a:rPr lang="en-GB" sz="1400">
                <a:solidFill>
                  <a:srgbClr val="FFFF00"/>
                </a:solidFill>
                <a:latin typeface="Consolas" pitchFamily="33" charset="0"/>
              </a:rPr>
              <a:t>{</a:t>
            </a:r>
          </a:p>
          <a:p>
            <a:pPr>
              <a:lnSpc>
                <a:spcPct val="91000"/>
              </a:lnSpc>
              <a:buClrTx/>
              <a:buFontTx/>
              <a:buNone/>
              <a:tabLst>
                <a:tab pos="723900" algn="l"/>
                <a:tab pos="1447800" algn="l"/>
                <a:tab pos="2171700" algn="l"/>
                <a:tab pos="2895600" algn="l"/>
                <a:tab pos="3619500" algn="l"/>
              </a:tabLst>
            </a:pPr>
            <a:r>
              <a:rPr lang="en-GB" sz="1400">
                <a:solidFill>
                  <a:srgbClr val="00FF00"/>
                </a:solidFill>
                <a:latin typeface="Consolas" pitchFamily="33" charset="0"/>
              </a:rPr>
              <a:t>    </a:t>
            </a:r>
            <a:r>
              <a:rPr lang="en-GB" sz="1400">
                <a:solidFill>
                  <a:srgbClr val="02FF02"/>
                </a:solidFill>
                <a:latin typeface="Consolas" pitchFamily="33" charset="0"/>
              </a:rPr>
              <a:t>Cs</a:t>
            </a:r>
            <a:r>
              <a:rPr lang="en-GB" sz="1400">
                <a:solidFill>
                  <a:srgbClr val="FFFF00"/>
                </a:solidFill>
                <a:latin typeface="Consolas" pitchFamily="33" charset="0"/>
              </a:rPr>
              <a:t>.</a:t>
            </a:r>
            <a:r>
              <a:rPr lang="en-GB" sz="1400">
                <a:solidFill>
                  <a:srgbClr val="02FF02"/>
                </a:solidFill>
                <a:latin typeface="Consolas" pitchFamily="33" charset="0"/>
              </a:rPr>
              <a:t>xy</a:t>
            </a:r>
            <a:r>
              <a:rPr lang="en-GB" sz="1400">
                <a:solidFill>
                  <a:srgbClr val="00FF00"/>
                </a:solidFill>
                <a:latin typeface="Consolas" pitchFamily="33" charset="0"/>
              </a:rPr>
              <a:t> </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Cs</a:t>
            </a:r>
            <a:r>
              <a:rPr lang="en-GB" sz="1400">
                <a:solidFill>
                  <a:srgbClr val="FFFF00"/>
                </a:solidFill>
                <a:latin typeface="Consolas" pitchFamily="33" charset="0"/>
              </a:rPr>
              <a:t>.</a:t>
            </a:r>
            <a:r>
              <a:rPr lang="en-GB" sz="1400">
                <a:solidFill>
                  <a:srgbClr val="02FF02"/>
                </a:solidFill>
                <a:latin typeface="Consolas" pitchFamily="33" charset="0"/>
              </a:rPr>
              <a:t>xy</a:t>
            </a:r>
            <a:r>
              <a:rPr lang="en-GB" sz="1400">
                <a:solidFill>
                  <a:srgbClr val="00FF00"/>
                </a:solidFill>
                <a:latin typeface="Consolas" pitchFamily="33" charset="0"/>
              </a:rPr>
              <a:t> </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Cs</a:t>
            </a:r>
            <a:r>
              <a:rPr lang="en-GB" sz="1400">
                <a:solidFill>
                  <a:srgbClr val="FFFF00"/>
                </a:solidFill>
                <a:latin typeface="Consolas" pitchFamily="33" charset="0"/>
              </a:rPr>
              <a:t>.</a:t>
            </a:r>
            <a:r>
              <a:rPr lang="en-GB" sz="1400">
                <a:solidFill>
                  <a:srgbClr val="02FF02"/>
                </a:solidFill>
                <a:latin typeface="Consolas" pitchFamily="33" charset="0"/>
              </a:rPr>
              <a:t>z</a:t>
            </a:r>
            <a:r>
              <a:rPr lang="en-GB" sz="1400">
                <a:solidFill>
                  <a:srgbClr val="FFFF00"/>
                </a:solidFill>
                <a:latin typeface="Consolas" pitchFamily="33" charset="0"/>
              </a:rPr>
              <a:t>;</a:t>
            </a:r>
          </a:p>
          <a:p>
            <a:pPr>
              <a:lnSpc>
                <a:spcPct val="91000"/>
              </a:lnSpc>
              <a:buClrTx/>
              <a:buFontTx/>
              <a:buNone/>
              <a:tabLst>
                <a:tab pos="723900" algn="l"/>
                <a:tab pos="1447800" algn="l"/>
                <a:tab pos="2171700" algn="l"/>
                <a:tab pos="2895600" algn="l"/>
                <a:tab pos="3619500" algn="l"/>
              </a:tabLst>
            </a:pPr>
            <a:r>
              <a:rPr lang="en-GB" sz="1400">
                <a:solidFill>
                  <a:srgbClr val="00FF00"/>
                </a:solidFill>
                <a:latin typeface="Consolas" pitchFamily="33" charset="0"/>
              </a:rPr>
              <a:t>    </a:t>
            </a:r>
            <a:r>
              <a:rPr lang="en-GB" sz="1400">
                <a:solidFill>
                  <a:srgbClr val="02FF02"/>
                </a:solidFill>
                <a:latin typeface="Consolas" pitchFamily="33" charset="0"/>
              </a:rPr>
              <a:t>Cs</a:t>
            </a:r>
            <a:r>
              <a:rPr lang="en-GB" sz="1400">
                <a:solidFill>
                  <a:srgbClr val="FFFF00"/>
                </a:solidFill>
                <a:latin typeface="Consolas" pitchFamily="33" charset="0"/>
              </a:rPr>
              <a:t>.</a:t>
            </a:r>
            <a:r>
              <a:rPr lang="en-GB" sz="1400">
                <a:solidFill>
                  <a:srgbClr val="02FF02"/>
                </a:solidFill>
                <a:latin typeface="Consolas" pitchFamily="33" charset="0"/>
              </a:rPr>
              <a:t>xy</a:t>
            </a:r>
            <a:r>
              <a:rPr lang="en-GB" sz="1400">
                <a:solidFill>
                  <a:srgbClr val="00FF00"/>
                </a:solidFill>
                <a:latin typeface="Consolas" pitchFamily="33" charset="0"/>
              </a:rPr>
              <a:t> </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Cs</a:t>
            </a:r>
            <a:r>
              <a:rPr lang="en-GB" sz="1400">
                <a:solidFill>
                  <a:srgbClr val="FFFF00"/>
                </a:solidFill>
                <a:latin typeface="Consolas" pitchFamily="33" charset="0"/>
              </a:rPr>
              <a:t>.</a:t>
            </a:r>
            <a:r>
              <a:rPr lang="en-GB" sz="1400">
                <a:solidFill>
                  <a:srgbClr val="02FF02"/>
                </a:solidFill>
                <a:latin typeface="Consolas" pitchFamily="33" charset="0"/>
              </a:rPr>
              <a:t>xy</a:t>
            </a:r>
            <a:r>
              <a:rPr lang="en-GB" sz="1400">
                <a:solidFill>
                  <a:srgbClr val="00FF00"/>
                </a:solidFill>
                <a:latin typeface="Consolas" pitchFamily="33" charset="0"/>
              </a:rPr>
              <a:t> </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FFFFFF"/>
                </a:solidFill>
                <a:latin typeface="Consolas" pitchFamily="33" charset="0"/>
              </a:rPr>
              <a:t>0.5h</a:t>
            </a:r>
            <a:r>
              <a:rPr lang="en-GB" sz="1400">
                <a:solidFill>
                  <a:srgbClr val="00FF00"/>
                </a:solidFill>
                <a:latin typeface="Consolas" pitchFamily="33" charset="0"/>
              </a:rPr>
              <a:t> </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FFFFFF"/>
                </a:solidFill>
                <a:latin typeface="Consolas" pitchFamily="33" charset="0"/>
              </a:rPr>
              <a:t>0.5h</a:t>
            </a:r>
            <a:r>
              <a:rPr lang="en-GB" sz="1400">
                <a:solidFill>
                  <a:srgbClr val="FFFF00"/>
                </a:solidFill>
                <a:latin typeface="Consolas" pitchFamily="33" charset="0"/>
              </a:rPr>
              <a:t>;</a:t>
            </a:r>
          </a:p>
          <a:p>
            <a:pPr>
              <a:lnSpc>
                <a:spcPct val="91000"/>
              </a:lnSpc>
              <a:buClrTx/>
              <a:buFontTx/>
              <a:buNone/>
              <a:tabLst>
                <a:tab pos="723900" algn="l"/>
                <a:tab pos="1447800" algn="l"/>
                <a:tab pos="2171700" algn="l"/>
                <a:tab pos="2895600" algn="l"/>
                <a:tab pos="3619500" algn="l"/>
              </a:tabLst>
            </a:pPr>
            <a:r>
              <a:rPr lang="en-GB" sz="1400">
                <a:solidFill>
                  <a:srgbClr val="00FF00"/>
                </a:solidFill>
                <a:latin typeface="Consolas" pitchFamily="33" charset="0"/>
              </a:rPr>
              <a:t>    </a:t>
            </a:r>
            <a:r>
              <a:rPr lang="en-GB" sz="1400">
                <a:solidFill>
                  <a:srgbClr val="02FF02"/>
                </a:solidFill>
                <a:latin typeface="Consolas" pitchFamily="33" charset="0"/>
              </a:rPr>
              <a:t>Cs</a:t>
            </a:r>
            <a:r>
              <a:rPr lang="en-GB" sz="1400">
                <a:solidFill>
                  <a:srgbClr val="FFFF00"/>
                </a:solidFill>
                <a:latin typeface="Consolas" pitchFamily="33" charset="0"/>
              </a:rPr>
              <a:t>.</a:t>
            </a:r>
            <a:r>
              <a:rPr lang="en-GB" sz="1400">
                <a:solidFill>
                  <a:srgbClr val="02FF02"/>
                </a:solidFill>
                <a:latin typeface="Consolas" pitchFamily="33" charset="0"/>
              </a:rPr>
              <a:t>y</a:t>
            </a:r>
            <a:r>
              <a:rPr lang="en-GB" sz="1400">
                <a:solidFill>
                  <a:srgbClr val="00FF00"/>
                </a:solidFill>
                <a:latin typeface="Consolas" pitchFamily="33" charset="0"/>
              </a:rPr>
              <a:t> </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FFFFFF"/>
                </a:solidFill>
                <a:latin typeface="Consolas" pitchFamily="33" charset="0"/>
              </a:rPr>
              <a:t>1.h</a:t>
            </a:r>
            <a:r>
              <a:rPr lang="en-GB" sz="1400">
                <a:solidFill>
                  <a:srgbClr val="00FF00"/>
                </a:solidFill>
                <a:latin typeface="Consolas" pitchFamily="33" charset="0"/>
              </a:rPr>
              <a:t> </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Cs</a:t>
            </a:r>
            <a:r>
              <a:rPr lang="en-GB" sz="1400">
                <a:solidFill>
                  <a:srgbClr val="FFFF00"/>
                </a:solidFill>
                <a:latin typeface="Consolas" pitchFamily="33" charset="0"/>
              </a:rPr>
              <a:t>.</a:t>
            </a:r>
            <a:r>
              <a:rPr lang="en-GB" sz="1400">
                <a:solidFill>
                  <a:srgbClr val="02FF02"/>
                </a:solidFill>
                <a:latin typeface="Consolas" pitchFamily="33" charset="0"/>
              </a:rPr>
              <a:t>y</a:t>
            </a:r>
            <a:r>
              <a:rPr lang="en-GB" sz="1400">
                <a:solidFill>
                  <a:srgbClr val="00FF00"/>
                </a:solidFill>
                <a:latin typeface="Consolas" pitchFamily="33" charset="0"/>
              </a:rPr>
              <a:t> </a:t>
            </a:r>
            <a:r>
              <a:rPr lang="en-GB" sz="1400">
                <a:solidFill>
                  <a:srgbClr val="FFFF00"/>
                </a:solidFill>
                <a:latin typeface="Consolas" pitchFamily="33" charset="0"/>
              </a:rPr>
              <a:t>);</a:t>
            </a:r>
          </a:p>
          <a:p>
            <a:pPr>
              <a:lnSpc>
                <a:spcPct val="91000"/>
              </a:lnSpc>
              <a:buClrTx/>
              <a:buFontTx/>
              <a:buNone/>
              <a:tabLst>
                <a:tab pos="723900" algn="l"/>
                <a:tab pos="1447800" algn="l"/>
                <a:tab pos="2171700" algn="l"/>
                <a:tab pos="2895600" algn="l"/>
                <a:tab pos="3619500" algn="l"/>
              </a:tabLst>
            </a:pPr>
            <a:r>
              <a:rPr lang="en-GB" sz="1400">
                <a:solidFill>
                  <a:srgbClr val="00FFFF"/>
                </a:solidFill>
                <a:latin typeface="Consolas" pitchFamily="33" charset="0"/>
              </a:rPr>
              <a:t>    return </a:t>
            </a:r>
            <a:r>
              <a:rPr lang="en-GB" sz="1400">
                <a:solidFill>
                  <a:srgbClr val="02FF02"/>
                </a:solidFill>
                <a:latin typeface="Consolas" pitchFamily="33" charset="0"/>
              </a:rPr>
              <a:t>Cs</a:t>
            </a:r>
            <a:r>
              <a:rPr lang="en-GB" sz="1400">
                <a:solidFill>
                  <a:srgbClr val="FFFF00"/>
                </a:solidFill>
                <a:latin typeface="Consolas" pitchFamily="33" charset="0"/>
              </a:rPr>
              <a:t>.</a:t>
            </a:r>
            <a:r>
              <a:rPr lang="en-GB" sz="1400">
                <a:solidFill>
                  <a:srgbClr val="02FF02"/>
                </a:solidFill>
                <a:latin typeface="Consolas" pitchFamily="33" charset="0"/>
              </a:rPr>
              <a:t>xy</a:t>
            </a:r>
            <a:r>
              <a:rPr lang="en-GB" sz="1400">
                <a:solidFill>
                  <a:srgbClr val="FFFF00"/>
                </a:solidFill>
                <a:latin typeface="Consolas" pitchFamily="33" charset="0"/>
              </a:rPr>
              <a:t>;</a:t>
            </a:r>
          </a:p>
          <a:p>
            <a:pPr>
              <a:lnSpc>
                <a:spcPct val="91000"/>
              </a:lnSpc>
              <a:buClrTx/>
              <a:buFontTx/>
              <a:buNone/>
              <a:tabLst>
                <a:tab pos="723900" algn="l"/>
                <a:tab pos="1447800" algn="l"/>
                <a:tab pos="2171700" algn="l"/>
                <a:tab pos="2895600" algn="l"/>
                <a:tab pos="3619500" algn="l"/>
              </a:tabLst>
            </a:pPr>
            <a:r>
              <a:rPr lang="en-GB" sz="1400">
                <a:solidFill>
                  <a:srgbClr val="FFFF00"/>
                </a:solidFill>
                <a:latin typeface="Consolas" pitchFamily="33" charset="0"/>
              </a:rPr>
              <a:t>}</a:t>
            </a:r>
          </a:p>
        </p:txBody>
      </p:sp>
      <p:sp>
        <p:nvSpPr>
          <p:cNvPr id="46084" name="Text Box 4"/>
          <p:cNvSpPr txBox="1">
            <a:spLocks noChangeArrowheads="1"/>
          </p:cNvSpPr>
          <p:nvPr/>
        </p:nvSpPr>
        <p:spPr bwMode="auto">
          <a:xfrm>
            <a:off x="7199313" y="5526088"/>
            <a:ext cx="3870325" cy="360362"/>
          </a:xfrm>
          <a:prstGeom prst="rect">
            <a:avLst/>
          </a:prstGeom>
          <a:solidFill>
            <a:srgbClr val="000000"/>
          </a:solidFill>
          <a:ln w="9360" cap="flat">
            <a:solidFill>
              <a:srgbClr val="999999"/>
            </a:solidFill>
            <a:round/>
            <a:headEnd/>
            <a:tailEnd/>
          </a:ln>
          <a:effectLst/>
        </p:spPr>
        <p:txBody>
          <a:bodyPr lIns="90000" tIns="56520" rIns="90000" bIns="45000"/>
          <a:lstStyle/>
          <a:p>
            <a:pPr>
              <a:lnSpc>
                <a:spcPct val="91000"/>
              </a:lnSpc>
              <a:tabLst>
                <a:tab pos="723900" algn="l"/>
                <a:tab pos="1447800" algn="l"/>
                <a:tab pos="2171700" algn="l"/>
                <a:tab pos="2895600" algn="l"/>
                <a:tab pos="3619500" algn="l"/>
              </a:tabLst>
            </a:pPr>
            <a:r>
              <a:rPr lang="en-GB" sz="1400">
                <a:solidFill>
                  <a:srgbClr val="00FFFF"/>
                </a:solidFill>
                <a:latin typeface="Consolas" pitchFamily="33" charset="0"/>
              </a:rPr>
              <a:t>float2</a:t>
            </a:r>
            <a:r>
              <a:rPr lang="en-GB" sz="1400">
                <a:solidFill>
                  <a:srgbClr val="00FF00"/>
                </a:solidFill>
                <a:latin typeface="Consolas" pitchFamily="33" charset="0"/>
              </a:rPr>
              <a:t> tex_coord = </a:t>
            </a:r>
            <a:r>
              <a:rPr lang="en-GB" sz="1400">
                <a:solidFill>
                  <a:srgbClr val="02FF02"/>
                </a:solidFill>
                <a:latin typeface="Consolas" pitchFamily="33" charset="0"/>
              </a:rPr>
              <a:t>Cs</a:t>
            </a:r>
            <a:r>
              <a:rPr lang="en-GB" sz="1400">
                <a:solidFill>
                  <a:srgbClr val="FFFF00"/>
                </a:solidFill>
                <a:latin typeface="Consolas" pitchFamily="33" charset="0"/>
              </a:rPr>
              <a:t>.</a:t>
            </a:r>
            <a:r>
              <a:rPr lang="en-GB" sz="1400">
                <a:solidFill>
                  <a:srgbClr val="02FF02"/>
                </a:solidFill>
                <a:latin typeface="Consolas" pitchFamily="33" charset="0"/>
              </a:rPr>
              <a:t>xy</a:t>
            </a:r>
            <a:r>
              <a:rPr lang="en-GB" sz="1400">
                <a:solidFill>
                  <a:srgbClr val="00FF00"/>
                </a:solidFill>
                <a:latin typeface="Consolas" pitchFamily="33" charset="0"/>
              </a:rPr>
              <a:t> </a:t>
            </a:r>
            <a:r>
              <a:rPr lang="en-GB" sz="1400">
                <a:solidFill>
                  <a:srgbClr val="FFFF00"/>
                </a:solidFill>
                <a:latin typeface="Consolas" pitchFamily="33" charset="0"/>
              </a:rPr>
              <a:t>/</a:t>
            </a:r>
            <a:r>
              <a:rPr lang="en-GB" sz="1400">
                <a:solidFill>
                  <a:srgbClr val="00FF00"/>
                </a:solidFill>
                <a:latin typeface="Consolas" pitchFamily="33" charset="0"/>
              </a:rPr>
              <a:t> </a:t>
            </a:r>
            <a:r>
              <a:rPr lang="en-GB" sz="1400">
                <a:solidFill>
                  <a:srgbClr val="02FF02"/>
                </a:solidFill>
                <a:latin typeface="Consolas" pitchFamily="33" charset="0"/>
              </a:rPr>
              <a:t>Cs</a:t>
            </a:r>
            <a:r>
              <a:rPr lang="en-GB" sz="1400">
                <a:solidFill>
                  <a:srgbClr val="FFFF00"/>
                </a:solidFill>
                <a:latin typeface="Consolas" pitchFamily="33" charset="0"/>
              </a:rPr>
              <a:t>.</a:t>
            </a:r>
            <a:r>
              <a:rPr lang="en-GB" sz="1400">
                <a:solidFill>
                  <a:srgbClr val="02FF02"/>
                </a:solidFill>
                <a:latin typeface="Consolas" pitchFamily="33" charset="0"/>
              </a:rPr>
              <a:t>z</a:t>
            </a:r>
            <a:r>
              <a:rPr lang="en-GB" sz="1400">
                <a:solidFill>
                  <a:srgbClr val="FFFF00"/>
                </a:solidFill>
                <a:latin typeface="Consolas" pitchFamily="33" charset="0"/>
              </a:rPr>
              <a:t>;</a:t>
            </a:r>
          </a:p>
        </p:txBody>
      </p:sp>
      <p:cxnSp>
        <p:nvCxnSpPr>
          <p:cNvPr id="46085" name="AutoShape 5"/>
          <p:cNvCxnSpPr>
            <a:cxnSpLocks noChangeShapeType="1"/>
            <a:stCxn id="46083" idx="2"/>
            <a:endCxn id="46084" idx="0"/>
          </p:cNvCxnSpPr>
          <p:nvPr/>
        </p:nvCxnSpPr>
        <p:spPr bwMode="auto">
          <a:xfrm>
            <a:off x="9134475" y="5165725"/>
            <a:ext cx="1588" cy="360363"/>
          </a:xfrm>
          <a:prstGeom prst="bentConnector3">
            <a:avLst>
              <a:gd name="adj1" fmla="val 50000"/>
            </a:avLst>
          </a:prstGeom>
          <a:noFill/>
          <a:ln w="36000" cap="flat">
            <a:solidFill>
              <a:srgbClr val="000000"/>
            </a:solidFill>
            <a:round/>
            <a:headEnd/>
            <a:tailEnd type="triangle" w="med" len="med"/>
          </a:ln>
          <a:effectLst/>
        </p:spPr>
      </p:cxn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1"/>
          <p:cNvSpPr>
            <a:spLocks noGrp="1" noChangeArrowheads="1"/>
          </p:cNvSpPr>
          <p:nvPr>
            <p:ph type="title"/>
          </p:nvPr>
        </p:nvSpPr>
        <p:spPr>
          <a:xfrm>
            <a:off x="576263" y="617538"/>
            <a:ext cx="10367962" cy="641350"/>
          </a:xfrm>
          <a:ln/>
        </p:spPr>
        <p:txBody>
          <a:bodyPr tIns="33516"/>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How can I be a better low-level coder?</a:t>
            </a:r>
          </a:p>
        </p:txBody>
      </p:sp>
      <p:sp>
        <p:nvSpPr>
          <p:cNvPr id="47106" name="Rectangle 2"/>
          <p:cNvSpPr>
            <a:spLocks noGrp="1" noChangeArrowheads="1"/>
          </p:cNvSpPr>
          <p:nvPr>
            <p:ph type="body" idx="1"/>
          </p:nvPr>
        </p:nvSpPr>
        <p:spPr>
          <a:xfrm>
            <a:off x="576263" y="1223963"/>
            <a:ext cx="10367962" cy="5040312"/>
          </a:xfrm>
          <a:ln/>
        </p:spPr>
        <p:txBody>
          <a:bodyPr/>
          <a:lstStyle/>
          <a:p>
            <a:pPr marL="431800" indent="-32385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Familiarize yourself with GPU HW instructions</a:t>
            </a:r>
          </a:p>
          <a:p>
            <a:pPr marL="863600" lvl="1" indent="-32385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Also learn D3D asm on PC</a:t>
            </a:r>
          </a:p>
          <a:p>
            <a:pPr marL="431800" indent="-32385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Familiarize yourself with HLSL ↔ HW code mapping</a:t>
            </a:r>
          </a:p>
          <a:p>
            <a:pPr marL="863600" lvl="1" indent="-32385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GPUShaderAnalyzer, NVShaderPerf, fxc.exe</a:t>
            </a:r>
          </a:p>
          <a:p>
            <a:pPr marL="863600" lvl="1" indent="-32385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Compare result across HW and platforms</a:t>
            </a:r>
          </a:p>
          <a:p>
            <a:pPr marL="431800" indent="-32385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Monitor shader edits' effect on shader length</a:t>
            </a:r>
          </a:p>
          <a:p>
            <a:pPr marL="863600" lvl="1" indent="-32385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Abnormal results? → Inspect asm, figure out cause and effect</a:t>
            </a:r>
          </a:p>
          <a:p>
            <a:pPr marL="863600" lvl="1" indent="-32385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Also do real-world benchmarking</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29" name="Picture 1"/>
          <p:cNvPicPr>
            <a:picLocks noChangeAspect="1" noChangeArrowheads="1"/>
          </p:cNvPicPr>
          <p:nvPr/>
        </p:nvPicPr>
        <p:blipFill>
          <a:blip r:embed="rId3" cstate="print"/>
          <a:srcRect t="15065"/>
          <a:stretch>
            <a:fillRect/>
          </a:stretch>
        </p:blipFill>
        <p:spPr bwMode="auto">
          <a:xfrm>
            <a:off x="1979613" y="990600"/>
            <a:ext cx="8640762" cy="5489575"/>
          </a:xfrm>
          <a:prstGeom prst="rect">
            <a:avLst/>
          </a:prstGeom>
          <a:noFill/>
          <a:ln w="9525" cap="flat">
            <a:noFill/>
            <a:round/>
            <a:headEnd/>
            <a:tailEnd/>
          </a:ln>
          <a:effectLst/>
        </p:spPr>
      </p:pic>
      <p:sp>
        <p:nvSpPr>
          <p:cNvPr id="48130" name="Rectangle 2"/>
          <p:cNvSpPr>
            <a:spLocks noGrp="1" noChangeArrowheads="1"/>
          </p:cNvSpPr>
          <p:nvPr>
            <p:ph type="title"/>
          </p:nvPr>
        </p:nvSpPr>
        <p:spPr>
          <a:xfrm>
            <a:off x="576263" y="592138"/>
            <a:ext cx="10367962" cy="765175"/>
          </a:xfrm>
          <a:ln/>
        </p:spPr>
        <p:txBody>
          <a:bodyPr tIns="47628"/>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sz="5400"/>
              <a:t>Optimize all the shaders!</a:t>
            </a:r>
          </a:p>
        </p:txBody>
      </p:sp>
      <p:sp>
        <p:nvSpPr>
          <p:cNvPr id="48131" name="Rectangle 3"/>
          <p:cNvSpPr>
            <a:spLocks noGrp="1" noChangeArrowheads="1"/>
          </p:cNvSpPr>
          <p:nvPr>
            <p:ph type="body" idx="1"/>
          </p:nvPr>
        </p:nvSpPr>
        <p:spPr>
          <a:xfrm>
            <a:off x="576263" y="1008063"/>
            <a:ext cx="10367962" cy="5040312"/>
          </a:xfrm>
          <a:ln/>
        </p:spPr>
        <p:txBody>
          <a:bodyPr/>
          <a:lstStyle/>
          <a:p>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1"/>
          <p:cNvSpPr>
            <a:spLocks noGrp="1" noChangeArrowheads="1"/>
          </p:cNvSpPr>
          <p:nvPr>
            <p:ph type="title"/>
          </p:nvPr>
        </p:nvSpPr>
        <p:spPr>
          <a:xfrm>
            <a:off x="576263" y="617538"/>
            <a:ext cx="10367962" cy="641350"/>
          </a:xfrm>
          <a:ln/>
        </p:spPr>
        <p:txBody>
          <a:bodyPr tIns="33516"/>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References</a:t>
            </a:r>
          </a:p>
        </p:txBody>
      </p:sp>
      <p:sp>
        <p:nvSpPr>
          <p:cNvPr id="49154" name="Rectangle 2"/>
          <p:cNvSpPr>
            <a:spLocks noGrp="1" noChangeArrowheads="1"/>
          </p:cNvSpPr>
          <p:nvPr>
            <p:ph type="body" idx="1"/>
          </p:nvPr>
        </p:nvSpPr>
        <p:spPr>
          <a:xfrm>
            <a:off x="576263" y="1223963"/>
            <a:ext cx="10367962" cy="5040312"/>
          </a:xfrm>
          <a:ln/>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[1] </a:t>
            </a:r>
            <a:r>
              <a:rPr lang="en-GB">
                <a:hlinkClick r:id="rId3"/>
              </a:rPr>
              <a:t>IEEE-754</a:t>
            </a:r>
          </a:p>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[2] </a:t>
            </a:r>
            <a:r>
              <a:rPr lang="en-GB">
                <a:hlinkClick r:id="rId4"/>
              </a:rPr>
              <a:t>Floating-Point Rules</a:t>
            </a:r>
          </a:p>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[3] </a:t>
            </a:r>
            <a:r>
              <a:rPr lang="en-GB">
                <a:hlinkClick r:id="rId5"/>
              </a:rPr>
              <a:t>Fabian Giesen: Finish your derivations, please</a:t>
            </a:r>
          </a:p>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endParaRPr lang="en-GB"/>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7" name="Picture 1"/>
          <p:cNvPicPr>
            <a:picLocks noChangeAspect="1" noChangeArrowheads="1"/>
          </p:cNvPicPr>
          <p:nvPr/>
        </p:nvPicPr>
        <p:blipFill>
          <a:blip r:embed="rId3" cstate="print"/>
          <a:srcRect/>
          <a:stretch>
            <a:fillRect/>
          </a:stretch>
        </p:blipFill>
        <p:spPr bwMode="auto">
          <a:xfrm>
            <a:off x="5926138" y="3348038"/>
            <a:ext cx="5557837" cy="3060700"/>
          </a:xfrm>
          <a:prstGeom prst="rect">
            <a:avLst/>
          </a:prstGeom>
          <a:noFill/>
          <a:ln w="9525" cap="flat">
            <a:noFill/>
            <a:round/>
            <a:headEnd/>
            <a:tailEnd/>
          </a:ln>
          <a:effectLst/>
        </p:spPr>
      </p:pic>
      <p:sp>
        <p:nvSpPr>
          <p:cNvPr id="50178" name="Rectangle 2"/>
          <p:cNvSpPr>
            <a:spLocks noGrp="1" noChangeArrowheads="1"/>
          </p:cNvSpPr>
          <p:nvPr>
            <p:ph type="body"/>
          </p:nvPr>
        </p:nvSpPr>
        <p:spPr>
          <a:xfrm>
            <a:off x="576263" y="809625"/>
            <a:ext cx="10367962" cy="5454650"/>
          </a:xfrm>
          <a:ln/>
        </p:spPr>
        <p:txBody>
          <a:bodyPr tIns="77616" anchor="t"/>
          <a:lstStyle/>
          <a:p>
            <a:pPr marL="342900" indent="-342900">
              <a:spcAft>
                <a:spcPts val="1213"/>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sz="8800"/>
              <a:t>Questions?</a:t>
            </a:r>
          </a:p>
          <a:p>
            <a:pPr marL="342900" indent="-342900" algn="l">
              <a:spcAft>
                <a:spcPts val="1213"/>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endParaRPr lang="en-GB" sz="3600"/>
          </a:p>
          <a:p>
            <a:pPr marL="342900" indent="-342900" algn="l">
              <a:spcAft>
                <a:spcPts val="1213"/>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sz="3600"/>
              <a:t>      </a:t>
            </a:r>
            <a:r>
              <a:rPr lang="en-GB" sz="3600">
                <a:solidFill>
                  <a:srgbClr val="0000FF"/>
                </a:solidFill>
              </a:rPr>
              <a:t>@_Humus_</a:t>
            </a:r>
          </a:p>
          <a:p>
            <a:pPr marL="342900" indent="-342900" algn="l">
              <a:spcAft>
                <a:spcPts val="1213"/>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sz="3600">
                <a:solidFill>
                  <a:srgbClr val="0000FF"/>
                </a:solidFill>
                <a:hlinkClick r:id="rId4"/>
              </a:rPr>
              <a:t>emil.persson@avalanchestudios.se</a:t>
            </a:r>
          </a:p>
          <a:p>
            <a:pPr marL="342900" indent="-342900" algn="l">
              <a:spcAft>
                <a:spcPts val="1213"/>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endParaRPr lang="en-GB" sz="3600">
              <a:solidFill>
                <a:srgbClr val="0000FF"/>
              </a:solidFill>
            </a:endParaRPr>
          </a:p>
          <a:p>
            <a:pPr marL="342900" indent="-342900" algn="l">
              <a:spcAft>
                <a:spcPts val="1213"/>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sz="3600"/>
              <a:t>We are hiring!</a:t>
            </a:r>
          </a:p>
          <a:p>
            <a:pPr marL="342900" indent="-342900" algn="l">
              <a:spcAft>
                <a:spcPts val="1213"/>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sz="3600"/>
              <a:t>New York, Stockholm</a:t>
            </a:r>
          </a:p>
        </p:txBody>
      </p:sp>
      <p:pic>
        <p:nvPicPr>
          <p:cNvPr id="50179" name="Picture 3"/>
          <p:cNvPicPr>
            <a:picLocks noChangeAspect="1" noChangeArrowheads="1"/>
          </p:cNvPicPr>
          <p:nvPr/>
        </p:nvPicPr>
        <p:blipFill>
          <a:blip r:embed="rId5" cstate="print"/>
          <a:srcRect/>
          <a:stretch>
            <a:fillRect/>
          </a:stretch>
        </p:blipFill>
        <p:spPr bwMode="auto">
          <a:xfrm>
            <a:off x="422275" y="2727325"/>
            <a:ext cx="963613" cy="963613"/>
          </a:xfrm>
          <a:prstGeom prst="rect">
            <a:avLst/>
          </a:prstGeom>
          <a:noFill/>
          <a:ln w="9525" cap="flat">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Grp="1" noChangeArrowheads="1"/>
          </p:cNvSpPr>
          <p:nvPr>
            <p:ph type="title"/>
          </p:nvPr>
        </p:nvSpPr>
        <p:spPr>
          <a:xfrm>
            <a:off x="576263" y="617538"/>
            <a:ext cx="10367962" cy="641350"/>
          </a:xfrm>
          <a:ln/>
        </p:spPr>
        <p:txBody>
          <a:bodyPr tIns="33516"/>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Background</a:t>
            </a:r>
          </a:p>
        </p:txBody>
      </p:sp>
      <p:sp>
        <p:nvSpPr>
          <p:cNvPr id="7170" name="Rectangle 2"/>
          <p:cNvSpPr>
            <a:spLocks noGrp="1" noChangeArrowheads="1"/>
          </p:cNvSpPr>
          <p:nvPr>
            <p:ph type="body" idx="1"/>
          </p:nvPr>
        </p:nvSpPr>
        <p:spPr>
          <a:xfrm>
            <a:off x="576263" y="1223963"/>
            <a:ext cx="10367962" cy="5157787"/>
          </a:xfrm>
          <a:ln/>
        </p:spPr>
        <p:txBody>
          <a:bodyPr/>
          <a:lstStyle/>
          <a:p>
            <a:pPr marL="431800" indent="-32385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Low-level shading languages are dead</a:t>
            </a:r>
          </a:p>
          <a:p>
            <a:pPr marL="863600" lvl="1" indent="-32385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Unproductive way of writing shaders</a:t>
            </a:r>
          </a:p>
          <a:p>
            <a:pPr marL="863600" lvl="1" indent="-32385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No assembly option in DX10+</a:t>
            </a:r>
          </a:p>
          <a:p>
            <a:pPr marL="1295400" lvl="2" indent="-287338">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Nobody used it anyway</a:t>
            </a:r>
          </a:p>
          <a:p>
            <a:pPr marL="863600" lvl="1" indent="-32385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Compilers and driver optimizers do a great job (sometimes ...)</a:t>
            </a:r>
          </a:p>
          <a:p>
            <a:pPr marL="863600" lvl="1" indent="-32385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Hell, these days artists author shaders!</a:t>
            </a:r>
          </a:p>
          <a:p>
            <a:pPr marL="1295400" lvl="2" indent="-287338">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Using visual shader editors</a:t>
            </a:r>
          </a:p>
          <a:p>
            <a:pPr marL="1727200" lvl="3" indent="-21590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With boxes and arrows</a:t>
            </a:r>
          </a:p>
          <a:p>
            <a:pPr marL="2159000" lvl="4" indent="-21590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Without counting cycles, or inspecting the asm</a:t>
            </a:r>
          </a:p>
          <a:p>
            <a:pPr marL="2159000" lvl="4" indent="-21590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Without even consulting technical documentation</a:t>
            </a:r>
          </a:p>
          <a:p>
            <a:pPr marL="2159000" lvl="4" indent="-21590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Argh, the kids these day! Back </a:t>
            </a:r>
            <a:r>
              <a:rPr lang="en-GB" sz="1500"/>
              <a:t>in</a:t>
            </a:r>
            <a:r>
              <a:rPr lang="en-GB"/>
              <a:t> </a:t>
            </a:r>
            <a:r>
              <a:rPr lang="en-GB" sz="1300"/>
              <a:t>my</a:t>
            </a:r>
            <a:r>
              <a:rPr lang="en-GB"/>
              <a:t> </a:t>
            </a:r>
            <a:r>
              <a:rPr lang="en-GB" sz="1000"/>
              <a:t>days </a:t>
            </a:r>
            <a:r>
              <a:rPr lang="en-GB" sz="700"/>
              <a:t>we </a:t>
            </a:r>
            <a:r>
              <a:rPr lang="en-GB" sz="400"/>
              <a:t>had ...</a:t>
            </a:r>
            <a:r>
              <a:rPr lang="en-GB"/>
              <a:t> </a:t>
            </a:r>
          </a:p>
          <a:p>
            <a:pPr marL="431800" indent="-32385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Consequently:</a:t>
            </a:r>
          </a:p>
          <a:p>
            <a:pPr marL="863600" lvl="1" indent="-32385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Shader writers have lost touch with the HW</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Grp="1" noChangeArrowheads="1"/>
          </p:cNvSpPr>
          <p:nvPr>
            <p:ph type="title"/>
          </p:nvPr>
        </p:nvSpPr>
        <p:spPr>
          <a:xfrm>
            <a:off x="576263" y="617538"/>
            <a:ext cx="10367962" cy="641350"/>
          </a:xfrm>
          <a:ln/>
        </p:spPr>
        <p:txBody>
          <a:bodyPr tIns="33516"/>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Why bother?</a:t>
            </a:r>
          </a:p>
        </p:txBody>
      </p:sp>
      <p:sp>
        <p:nvSpPr>
          <p:cNvPr id="8194" name="Rectangle 2"/>
          <p:cNvSpPr>
            <a:spLocks noGrp="1" noChangeArrowheads="1"/>
          </p:cNvSpPr>
          <p:nvPr>
            <p:ph type="body" idx="1"/>
          </p:nvPr>
        </p:nvSpPr>
        <p:spPr>
          <a:xfrm>
            <a:off x="576263" y="1439863"/>
            <a:ext cx="10367962" cy="4824412"/>
          </a:xfrm>
          <a:ln/>
        </p:spPr>
        <p:txBody>
          <a:bodyPr/>
          <a:lstStyle/>
          <a:p>
            <a:pPr marL="431800" indent="-32385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How your shader is written matters!</a:t>
            </a:r>
          </a:p>
          <a:p>
            <a:pPr marL="863600" lvl="1" indent="-323850">
              <a:buSzPct val="45000"/>
              <a:buFont typeface="Segoe UI"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endParaRPr lang="en-GB"/>
          </a:p>
          <a:p>
            <a:pPr marL="863600" lvl="1" indent="-323850">
              <a:buSzPct val="45000"/>
              <a:buFont typeface="Segoe UI"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endParaRPr lang="en-GB"/>
          </a:p>
        </p:txBody>
      </p:sp>
      <p:sp>
        <p:nvSpPr>
          <p:cNvPr id="8195" name="Text Box 3"/>
          <p:cNvSpPr txBox="1">
            <a:spLocks noChangeArrowheads="1"/>
          </p:cNvSpPr>
          <p:nvPr/>
        </p:nvSpPr>
        <p:spPr bwMode="auto">
          <a:xfrm>
            <a:off x="161925" y="2087563"/>
            <a:ext cx="5310188" cy="539750"/>
          </a:xfrm>
          <a:prstGeom prst="rect">
            <a:avLst/>
          </a:prstGeom>
          <a:solidFill>
            <a:srgbClr val="000000"/>
          </a:solidFill>
          <a:ln w="9360" cap="flat">
            <a:solidFill>
              <a:srgbClr val="999999"/>
            </a:solidFill>
            <a:round/>
            <a:headEnd/>
            <a:tailEnd/>
          </a:ln>
          <a:effectLst/>
        </p:spPr>
        <p:txBody>
          <a:bodyPr lIns="90000" tIns="56520" rIns="90000" bIns="45000"/>
          <a:lstStyle/>
          <a:p>
            <a:pPr>
              <a:lnSpc>
                <a:spcPct val="100000"/>
              </a:lnSpc>
              <a:tabLst>
                <a:tab pos="723900" algn="l"/>
                <a:tab pos="1447800" algn="l"/>
                <a:tab pos="2171700" algn="l"/>
                <a:tab pos="2895600" algn="l"/>
                <a:tab pos="3619500" algn="l"/>
                <a:tab pos="4343400" algn="l"/>
                <a:tab pos="5067300" algn="l"/>
              </a:tabLst>
            </a:pPr>
            <a:r>
              <a:rPr lang="en-GB" sz="1200">
                <a:solidFill>
                  <a:srgbClr val="008000"/>
                </a:solidFill>
                <a:latin typeface="Consolas" pitchFamily="33" charset="0"/>
              </a:rPr>
              <a:t>//     float3    float     float   float3       float  float</a:t>
            </a:r>
          </a:p>
          <a:p>
            <a:pPr>
              <a:lnSpc>
                <a:spcPct val="100000"/>
              </a:lnSpc>
              <a:tabLst>
                <a:tab pos="723900" algn="l"/>
                <a:tab pos="1447800" algn="l"/>
                <a:tab pos="2171700" algn="l"/>
                <a:tab pos="2895600" algn="l"/>
                <a:tab pos="3619500" algn="l"/>
                <a:tab pos="4343400" algn="l"/>
                <a:tab pos="5067300" algn="l"/>
              </a:tabLst>
            </a:pPr>
            <a:r>
              <a:rPr lang="en-GB" sz="1200">
                <a:solidFill>
                  <a:srgbClr val="00FFFF"/>
                </a:solidFill>
                <a:latin typeface="Consolas" pitchFamily="33" charset="0"/>
              </a:rPr>
              <a:t>return</a:t>
            </a:r>
            <a:r>
              <a:rPr lang="en-GB" sz="1200">
                <a:solidFill>
                  <a:srgbClr val="00FF00"/>
                </a:solidFill>
                <a:latin typeface="Consolas" pitchFamily="33" charset="0"/>
              </a:rPr>
              <a:t> Diffuse </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n_dot_l</a:t>
            </a:r>
            <a:r>
              <a:rPr lang="en-GB" sz="1200">
                <a:solidFill>
                  <a:srgbClr val="00FF00"/>
                </a:solidFill>
                <a:latin typeface="Consolas" pitchFamily="33" charset="0"/>
              </a:rPr>
              <a:t> </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atten</a:t>
            </a:r>
            <a:r>
              <a:rPr lang="en-GB" sz="1200">
                <a:solidFill>
                  <a:srgbClr val="00FF00"/>
                </a:solidFill>
                <a:latin typeface="Consolas" pitchFamily="33" charset="0"/>
              </a:rPr>
              <a:t> </a:t>
            </a:r>
            <a:r>
              <a:rPr lang="en-GB" sz="1200">
                <a:solidFill>
                  <a:srgbClr val="FFFF00"/>
                </a:solidFill>
                <a:latin typeface="Consolas" pitchFamily="33" charset="0"/>
              </a:rPr>
              <a:t>*</a:t>
            </a:r>
            <a:r>
              <a:rPr lang="en-GB" sz="1200">
                <a:solidFill>
                  <a:srgbClr val="00FF00"/>
                </a:solidFill>
                <a:latin typeface="Consolas" pitchFamily="33" charset="0"/>
              </a:rPr>
              <a:t> L</a:t>
            </a:r>
            <a:r>
              <a:rPr lang="en-GB" sz="1200">
                <a:solidFill>
                  <a:srgbClr val="02FF02"/>
                </a:solidFill>
                <a:latin typeface="Consolas" pitchFamily="33" charset="0"/>
              </a:rPr>
              <a:t>ightColor</a:t>
            </a:r>
            <a:r>
              <a:rPr lang="en-GB" sz="1200">
                <a:solidFill>
                  <a:srgbClr val="00FF00"/>
                </a:solidFill>
                <a:latin typeface="Consolas" pitchFamily="33" charset="0"/>
              </a:rPr>
              <a:t> </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shadow</a:t>
            </a:r>
            <a:r>
              <a:rPr lang="en-GB" sz="1200">
                <a:solidFill>
                  <a:srgbClr val="00FF00"/>
                </a:solidFill>
                <a:latin typeface="Consolas" pitchFamily="33" charset="0"/>
              </a:rPr>
              <a:t> </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ao</a:t>
            </a:r>
            <a:r>
              <a:rPr lang="en-GB" sz="1200">
                <a:solidFill>
                  <a:srgbClr val="FFFF00"/>
                </a:solidFill>
                <a:latin typeface="Consolas" pitchFamily="33" charset="0"/>
              </a:rPr>
              <a:t>;</a:t>
            </a:r>
          </a:p>
        </p:txBody>
      </p:sp>
      <p:sp>
        <p:nvSpPr>
          <p:cNvPr id="8196" name="Text Box 4"/>
          <p:cNvSpPr txBox="1">
            <a:spLocks noChangeArrowheads="1"/>
          </p:cNvSpPr>
          <p:nvPr/>
        </p:nvSpPr>
        <p:spPr bwMode="auto">
          <a:xfrm>
            <a:off x="161925" y="2717800"/>
            <a:ext cx="5310188" cy="2879725"/>
          </a:xfrm>
          <a:prstGeom prst="rect">
            <a:avLst/>
          </a:prstGeom>
          <a:solidFill>
            <a:srgbClr val="000000"/>
          </a:solidFill>
          <a:ln w="9360" cap="flat">
            <a:solidFill>
              <a:srgbClr val="999999"/>
            </a:solidFill>
            <a:round/>
            <a:headEnd/>
            <a:tailEnd/>
          </a:ln>
          <a:effectLst/>
        </p:spPr>
        <p:txBody>
          <a:bodyPr lIns="90000" tIns="56520" rIns="90000" bIns="45000"/>
          <a:lstStyle/>
          <a:p>
            <a:pPr>
              <a:lnSpc>
                <a:spcPct val="100000"/>
              </a:lnSpc>
              <a:tabLst>
                <a:tab pos="723900" algn="l"/>
                <a:tab pos="1447800" algn="l"/>
                <a:tab pos="2171700" algn="l"/>
                <a:tab pos="2895600" algn="l"/>
                <a:tab pos="3619500" algn="l"/>
                <a:tab pos="4343400" algn="l"/>
                <a:tab pos="5067300" algn="l"/>
              </a:tabLst>
            </a:pPr>
            <a:r>
              <a:rPr lang="en-GB" sz="1200">
                <a:solidFill>
                  <a:srgbClr val="FFFFFF"/>
                </a:solidFill>
                <a:latin typeface="Consolas" pitchFamily="33" charset="0"/>
              </a:rPr>
              <a:t>0</a:t>
            </a:r>
            <a:r>
              <a:rPr lang="en-GB" sz="1200">
                <a:solidFill>
                  <a:srgbClr val="00FF00"/>
                </a:solidFill>
                <a:latin typeface="Consolas" pitchFamily="33" charset="0"/>
              </a:rPr>
              <a:t>  </a:t>
            </a:r>
            <a:r>
              <a:rPr lang="en-GB" sz="1200">
                <a:solidFill>
                  <a:srgbClr val="02FF02"/>
                </a:solidFill>
                <a:latin typeface="Consolas" pitchFamily="33" charset="0"/>
              </a:rPr>
              <a:t>x</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MUL_e</a:t>
            </a:r>
            <a:r>
              <a:rPr lang="en-GB" sz="1200">
                <a:solidFill>
                  <a:srgbClr val="00FF00"/>
                </a:solidFill>
                <a:latin typeface="Consolas" pitchFamily="33" charset="0"/>
              </a:rPr>
              <a:t>       </a:t>
            </a:r>
            <a:r>
              <a:rPr lang="en-GB" sz="1200">
                <a:solidFill>
                  <a:srgbClr val="02FF02"/>
                </a:solidFill>
                <a:latin typeface="Consolas" pitchFamily="33" charset="0"/>
              </a:rPr>
              <a:t>____</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R0</a:t>
            </a:r>
            <a:r>
              <a:rPr lang="en-GB" sz="1200">
                <a:solidFill>
                  <a:srgbClr val="FFFF00"/>
                </a:solidFill>
                <a:latin typeface="Consolas" pitchFamily="33" charset="0"/>
              </a:rPr>
              <a:t>.</a:t>
            </a:r>
            <a:r>
              <a:rPr lang="en-GB" sz="1200">
                <a:solidFill>
                  <a:srgbClr val="02FF02"/>
                </a:solidFill>
                <a:latin typeface="Consolas" pitchFamily="33" charset="0"/>
              </a:rPr>
              <a:t>z</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R0</a:t>
            </a:r>
            <a:r>
              <a:rPr lang="en-GB" sz="1200">
                <a:solidFill>
                  <a:srgbClr val="FFFF00"/>
                </a:solidFill>
                <a:latin typeface="Consolas" pitchFamily="33" charset="0"/>
              </a:rPr>
              <a:t>.</a:t>
            </a:r>
            <a:r>
              <a:rPr lang="en-GB" sz="1200">
                <a:solidFill>
                  <a:srgbClr val="02FF02"/>
                </a:solidFill>
                <a:latin typeface="Consolas" pitchFamily="33" charset="0"/>
              </a:rPr>
              <a:t>w</a:t>
            </a:r>
          </a:p>
          <a:p>
            <a:pPr>
              <a:lnSpc>
                <a:spcPct val="100000"/>
              </a:lnSpc>
              <a:tabLst>
                <a:tab pos="723900" algn="l"/>
                <a:tab pos="1447800" algn="l"/>
                <a:tab pos="2171700" algn="l"/>
                <a:tab pos="2895600" algn="l"/>
                <a:tab pos="3619500" algn="l"/>
                <a:tab pos="4343400" algn="l"/>
                <a:tab pos="5067300" algn="l"/>
              </a:tabLst>
            </a:pPr>
            <a:r>
              <a:rPr lang="en-GB" sz="1200">
                <a:solidFill>
                  <a:srgbClr val="00FF00"/>
                </a:solidFill>
                <a:latin typeface="Consolas" pitchFamily="33" charset="0"/>
              </a:rPr>
              <a:t>   </a:t>
            </a:r>
            <a:r>
              <a:rPr lang="en-GB" sz="1200">
                <a:solidFill>
                  <a:srgbClr val="02FF02"/>
                </a:solidFill>
                <a:latin typeface="Consolas" pitchFamily="33" charset="0"/>
              </a:rPr>
              <a:t>y</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MUL_e</a:t>
            </a:r>
            <a:r>
              <a:rPr lang="en-GB" sz="1200">
                <a:solidFill>
                  <a:srgbClr val="00FF00"/>
                </a:solidFill>
                <a:latin typeface="Consolas" pitchFamily="33" charset="0"/>
              </a:rPr>
              <a:t>       </a:t>
            </a:r>
            <a:r>
              <a:rPr lang="en-GB" sz="1200">
                <a:solidFill>
                  <a:srgbClr val="02FF02"/>
                </a:solidFill>
                <a:latin typeface="Consolas" pitchFamily="33" charset="0"/>
              </a:rPr>
              <a:t>____</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R0</a:t>
            </a:r>
            <a:r>
              <a:rPr lang="en-GB" sz="1200">
                <a:solidFill>
                  <a:srgbClr val="FFFF00"/>
                </a:solidFill>
                <a:latin typeface="Consolas" pitchFamily="33" charset="0"/>
              </a:rPr>
              <a:t>.</a:t>
            </a:r>
            <a:r>
              <a:rPr lang="en-GB" sz="1200">
                <a:solidFill>
                  <a:srgbClr val="02FF02"/>
                </a:solidFill>
                <a:latin typeface="Consolas" pitchFamily="33" charset="0"/>
              </a:rPr>
              <a:t>y</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R0</a:t>
            </a:r>
            <a:r>
              <a:rPr lang="en-GB" sz="1200">
                <a:solidFill>
                  <a:srgbClr val="FFFF00"/>
                </a:solidFill>
                <a:latin typeface="Consolas" pitchFamily="33" charset="0"/>
              </a:rPr>
              <a:t>.</a:t>
            </a:r>
            <a:r>
              <a:rPr lang="en-GB" sz="1200">
                <a:solidFill>
                  <a:srgbClr val="02FF02"/>
                </a:solidFill>
                <a:latin typeface="Consolas" pitchFamily="33" charset="0"/>
              </a:rPr>
              <a:t>w</a:t>
            </a:r>
          </a:p>
          <a:p>
            <a:pPr>
              <a:lnSpc>
                <a:spcPct val="100000"/>
              </a:lnSpc>
              <a:tabLst>
                <a:tab pos="723900" algn="l"/>
                <a:tab pos="1447800" algn="l"/>
                <a:tab pos="2171700" algn="l"/>
                <a:tab pos="2895600" algn="l"/>
                <a:tab pos="3619500" algn="l"/>
                <a:tab pos="4343400" algn="l"/>
                <a:tab pos="5067300" algn="l"/>
              </a:tabLst>
            </a:pPr>
            <a:r>
              <a:rPr lang="en-GB" sz="1200">
                <a:solidFill>
                  <a:srgbClr val="00FF00"/>
                </a:solidFill>
                <a:latin typeface="Consolas" pitchFamily="33" charset="0"/>
              </a:rPr>
              <a:t>   </a:t>
            </a:r>
            <a:r>
              <a:rPr lang="en-GB" sz="1200">
                <a:solidFill>
                  <a:srgbClr val="02FF02"/>
                </a:solidFill>
                <a:latin typeface="Consolas" pitchFamily="33" charset="0"/>
              </a:rPr>
              <a:t>z</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MUL_e</a:t>
            </a:r>
            <a:r>
              <a:rPr lang="en-GB" sz="1200">
                <a:solidFill>
                  <a:srgbClr val="00FF00"/>
                </a:solidFill>
                <a:latin typeface="Consolas" pitchFamily="33" charset="0"/>
              </a:rPr>
              <a:t>       </a:t>
            </a:r>
            <a:r>
              <a:rPr lang="en-GB" sz="1200">
                <a:solidFill>
                  <a:srgbClr val="02FF02"/>
                </a:solidFill>
                <a:latin typeface="Consolas" pitchFamily="33" charset="0"/>
              </a:rPr>
              <a:t>____</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R0</a:t>
            </a:r>
            <a:r>
              <a:rPr lang="en-GB" sz="1200">
                <a:solidFill>
                  <a:srgbClr val="FFFF00"/>
                </a:solidFill>
                <a:latin typeface="Consolas" pitchFamily="33" charset="0"/>
              </a:rPr>
              <a:t>.</a:t>
            </a:r>
            <a:r>
              <a:rPr lang="en-GB" sz="1200">
                <a:solidFill>
                  <a:srgbClr val="02FF02"/>
                </a:solidFill>
                <a:latin typeface="Consolas" pitchFamily="33" charset="0"/>
              </a:rPr>
              <a:t>x</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R0</a:t>
            </a:r>
            <a:r>
              <a:rPr lang="en-GB" sz="1200">
                <a:solidFill>
                  <a:srgbClr val="FFFF00"/>
                </a:solidFill>
                <a:latin typeface="Consolas" pitchFamily="33" charset="0"/>
              </a:rPr>
              <a:t>.</a:t>
            </a:r>
            <a:r>
              <a:rPr lang="en-GB" sz="1200">
                <a:solidFill>
                  <a:srgbClr val="02FF02"/>
                </a:solidFill>
                <a:latin typeface="Consolas" pitchFamily="33" charset="0"/>
              </a:rPr>
              <a:t>w</a:t>
            </a:r>
          </a:p>
          <a:p>
            <a:pPr>
              <a:lnSpc>
                <a:spcPct val="100000"/>
              </a:lnSpc>
              <a:tabLst>
                <a:tab pos="723900" algn="l"/>
                <a:tab pos="1447800" algn="l"/>
                <a:tab pos="2171700" algn="l"/>
                <a:tab pos="2895600" algn="l"/>
                <a:tab pos="3619500" algn="l"/>
                <a:tab pos="4343400" algn="l"/>
                <a:tab pos="5067300" algn="l"/>
              </a:tabLst>
            </a:pPr>
            <a:r>
              <a:rPr lang="en-GB" sz="1200">
                <a:solidFill>
                  <a:srgbClr val="FFFFFF"/>
                </a:solidFill>
                <a:latin typeface="Consolas" pitchFamily="33" charset="0"/>
              </a:rPr>
              <a:t>1</a:t>
            </a:r>
            <a:r>
              <a:rPr lang="en-GB" sz="1200">
                <a:solidFill>
                  <a:srgbClr val="00FF00"/>
                </a:solidFill>
                <a:latin typeface="Consolas" pitchFamily="33" charset="0"/>
              </a:rPr>
              <a:t>  </a:t>
            </a:r>
            <a:r>
              <a:rPr lang="en-GB" sz="1200">
                <a:solidFill>
                  <a:srgbClr val="02FF02"/>
                </a:solidFill>
                <a:latin typeface="Consolas" pitchFamily="33" charset="0"/>
              </a:rPr>
              <a:t>y</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MUL_e</a:t>
            </a:r>
            <a:r>
              <a:rPr lang="en-GB" sz="1200">
                <a:solidFill>
                  <a:srgbClr val="00FF00"/>
                </a:solidFill>
                <a:latin typeface="Consolas" pitchFamily="33" charset="0"/>
              </a:rPr>
              <a:t>       </a:t>
            </a:r>
            <a:r>
              <a:rPr lang="en-GB" sz="1200">
                <a:solidFill>
                  <a:srgbClr val="02FF02"/>
                </a:solidFill>
                <a:latin typeface="Consolas" pitchFamily="33" charset="0"/>
              </a:rPr>
              <a:t>____</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R1</a:t>
            </a:r>
            <a:r>
              <a:rPr lang="en-GB" sz="1200">
                <a:solidFill>
                  <a:srgbClr val="FFFF00"/>
                </a:solidFill>
                <a:latin typeface="Consolas" pitchFamily="33" charset="0"/>
              </a:rPr>
              <a:t>.</a:t>
            </a:r>
            <a:r>
              <a:rPr lang="en-GB" sz="1200">
                <a:solidFill>
                  <a:srgbClr val="02FF02"/>
                </a:solidFill>
                <a:latin typeface="Consolas" pitchFamily="33" charset="0"/>
              </a:rPr>
              <a:t>w</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PV0</a:t>
            </a:r>
            <a:r>
              <a:rPr lang="en-GB" sz="1200">
                <a:solidFill>
                  <a:srgbClr val="FFFF00"/>
                </a:solidFill>
                <a:latin typeface="Consolas" pitchFamily="33" charset="0"/>
              </a:rPr>
              <a:t>.</a:t>
            </a:r>
            <a:r>
              <a:rPr lang="en-GB" sz="1200">
                <a:solidFill>
                  <a:srgbClr val="02FF02"/>
                </a:solidFill>
                <a:latin typeface="Consolas" pitchFamily="33" charset="0"/>
              </a:rPr>
              <a:t>x</a:t>
            </a:r>
          </a:p>
          <a:p>
            <a:pPr>
              <a:lnSpc>
                <a:spcPct val="100000"/>
              </a:lnSpc>
              <a:tabLst>
                <a:tab pos="723900" algn="l"/>
                <a:tab pos="1447800" algn="l"/>
                <a:tab pos="2171700" algn="l"/>
                <a:tab pos="2895600" algn="l"/>
                <a:tab pos="3619500" algn="l"/>
                <a:tab pos="4343400" algn="l"/>
                <a:tab pos="5067300" algn="l"/>
              </a:tabLst>
            </a:pPr>
            <a:r>
              <a:rPr lang="en-GB" sz="1200">
                <a:solidFill>
                  <a:srgbClr val="00FF00"/>
                </a:solidFill>
                <a:latin typeface="Consolas" pitchFamily="33" charset="0"/>
              </a:rPr>
              <a:t>   </a:t>
            </a:r>
            <a:r>
              <a:rPr lang="en-GB" sz="1200">
                <a:solidFill>
                  <a:srgbClr val="02FF02"/>
                </a:solidFill>
                <a:latin typeface="Consolas" pitchFamily="33" charset="0"/>
              </a:rPr>
              <a:t>z</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MUL_e</a:t>
            </a:r>
            <a:r>
              <a:rPr lang="en-GB" sz="1200">
                <a:solidFill>
                  <a:srgbClr val="00FF00"/>
                </a:solidFill>
                <a:latin typeface="Consolas" pitchFamily="33" charset="0"/>
              </a:rPr>
              <a:t>       </a:t>
            </a:r>
            <a:r>
              <a:rPr lang="en-GB" sz="1200">
                <a:solidFill>
                  <a:srgbClr val="02FF02"/>
                </a:solidFill>
                <a:latin typeface="Consolas" pitchFamily="33" charset="0"/>
              </a:rPr>
              <a:t>____</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R1</a:t>
            </a:r>
            <a:r>
              <a:rPr lang="en-GB" sz="1200">
                <a:solidFill>
                  <a:srgbClr val="FFFF00"/>
                </a:solidFill>
                <a:latin typeface="Consolas" pitchFamily="33" charset="0"/>
              </a:rPr>
              <a:t>.</a:t>
            </a:r>
            <a:r>
              <a:rPr lang="en-GB" sz="1200">
                <a:solidFill>
                  <a:srgbClr val="02FF02"/>
                </a:solidFill>
                <a:latin typeface="Consolas" pitchFamily="33" charset="0"/>
              </a:rPr>
              <a:t>w</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PV0</a:t>
            </a:r>
            <a:r>
              <a:rPr lang="en-GB" sz="1200">
                <a:solidFill>
                  <a:srgbClr val="FFFF00"/>
                </a:solidFill>
                <a:latin typeface="Consolas" pitchFamily="33" charset="0"/>
              </a:rPr>
              <a:t>.</a:t>
            </a:r>
            <a:r>
              <a:rPr lang="en-GB" sz="1200">
                <a:solidFill>
                  <a:srgbClr val="02FF02"/>
                </a:solidFill>
                <a:latin typeface="Consolas" pitchFamily="33" charset="0"/>
              </a:rPr>
              <a:t>y</a:t>
            </a:r>
          </a:p>
          <a:p>
            <a:pPr>
              <a:lnSpc>
                <a:spcPct val="100000"/>
              </a:lnSpc>
              <a:tabLst>
                <a:tab pos="723900" algn="l"/>
                <a:tab pos="1447800" algn="l"/>
                <a:tab pos="2171700" algn="l"/>
                <a:tab pos="2895600" algn="l"/>
                <a:tab pos="3619500" algn="l"/>
                <a:tab pos="4343400" algn="l"/>
                <a:tab pos="5067300" algn="l"/>
              </a:tabLst>
            </a:pPr>
            <a:r>
              <a:rPr lang="en-GB" sz="1200">
                <a:solidFill>
                  <a:srgbClr val="00FF00"/>
                </a:solidFill>
                <a:latin typeface="Consolas" pitchFamily="33" charset="0"/>
              </a:rPr>
              <a:t>   </a:t>
            </a:r>
            <a:r>
              <a:rPr lang="en-GB" sz="1200">
                <a:solidFill>
                  <a:srgbClr val="02FF02"/>
                </a:solidFill>
                <a:latin typeface="Consolas" pitchFamily="33" charset="0"/>
              </a:rPr>
              <a:t>w</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MUL_e</a:t>
            </a:r>
            <a:r>
              <a:rPr lang="en-GB" sz="1200">
                <a:solidFill>
                  <a:srgbClr val="00FF00"/>
                </a:solidFill>
                <a:latin typeface="Consolas" pitchFamily="33" charset="0"/>
              </a:rPr>
              <a:t>       </a:t>
            </a:r>
            <a:r>
              <a:rPr lang="en-GB" sz="1200">
                <a:solidFill>
                  <a:srgbClr val="02FF02"/>
                </a:solidFill>
                <a:latin typeface="Consolas" pitchFamily="33" charset="0"/>
              </a:rPr>
              <a:t>____</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R1</a:t>
            </a:r>
            <a:r>
              <a:rPr lang="en-GB" sz="1200">
                <a:solidFill>
                  <a:srgbClr val="FFFF00"/>
                </a:solidFill>
                <a:latin typeface="Consolas" pitchFamily="33" charset="0"/>
              </a:rPr>
              <a:t>.</a:t>
            </a:r>
            <a:r>
              <a:rPr lang="en-GB" sz="1200">
                <a:solidFill>
                  <a:srgbClr val="02FF02"/>
                </a:solidFill>
                <a:latin typeface="Consolas" pitchFamily="33" charset="0"/>
              </a:rPr>
              <a:t>w</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PV0</a:t>
            </a:r>
            <a:r>
              <a:rPr lang="en-GB" sz="1200">
                <a:solidFill>
                  <a:srgbClr val="FFFF00"/>
                </a:solidFill>
                <a:latin typeface="Consolas" pitchFamily="33" charset="0"/>
              </a:rPr>
              <a:t>.</a:t>
            </a:r>
            <a:r>
              <a:rPr lang="en-GB" sz="1200">
                <a:solidFill>
                  <a:srgbClr val="02FF02"/>
                </a:solidFill>
                <a:latin typeface="Consolas" pitchFamily="33" charset="0"/>
              </a:rPr>
              <a:t>z</a:t>
            </a:r>
          </a:p>
          <a:p>
            <a:pPr>
              <a:lnSpc>
                <a:spcPct val="100000"/>
              </a:lnSpc>
              <a:tabLst>
                <a:tab pos="723900" algn="l"/>
                <a:tab pos="1447800" algn="l"/>
                <a:tab pos="2171700" algn="l"/>
                <a:tab pos="2895600" algn="l"/>
                <a:tab pos="3619500" algn="l"/>
                <a:tab pos="4343400" algn="l"/>
                <a:tab pos="5067300" algn="l"/>
              </a:tabLst>
            </a:pPr>
            <a:r>
              <a:rPr lang="en-GB" sz="1200">
                <a:solidFill>
                  <a:srgbClr val="FFFFFF"/>
                </a:solidFill>
                <a:latin typeface="Consolas" pitchFamily="33" charset="0"/>
              </a:rPr>
              <a:t>2</a:t>
            </a:r>
            <a:r>
              <a:rPr lang="en-GB" sz="1200">
                <a:solidFill>
                  <a:srgbClr val="00FF00"/>
                </a:solidFill>
                <a:latin typeface="Consolas" pitchFamily="33" charset="0"/>
              </a:rPr>
              <a:t>  </a:t>
            </a:r>
            <a:r>
              <a:rPr lang="en-GB" sz="1200">
                <a:solidFill>
                  <a:srgbClr val="02FF02"/>
                </a:solidFill>
                <a:latin typeface="Consolas" pitchFamily="33" charset="0"/>
              </a:rPr>
              <a:t>x</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MUL_e</a:t>
            </a:r>
            <a:r>
              <a:rPr lang="en-GB" sz="1200">
                <a:solidFill>
                  <a:srgbClr val="00FF00"/>
                </a:solidFill>
                <a:latin typeface="Consolas" pitchFamily="33" charset="0"/>
              </a:rPr>
              <a:t>       </a:t>
            </a:r>
            <a:r>
              <a:rPr lang="en-GB" sz="1200">
                <a:solidFill>
                  <a:srgbClr val="02FF02"/>
                </a:solidFill>
                <a:latin typeface="Consolas" pitchFamily="33" charset="0"/>
              </a:rPr>
              <a:t>____</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R1</a:t>
            </a:r>
            <a:r>
              <a:rPr lang="en-GB" sz="1200">
                <a:solidFill>
                  <a:srgbClr val="FFFF00"/>
                </a:solidFill>
                <a:latin typeface="Consolas" pitchFamily="33" charset="0"/>
              </a:rPr>
              <a:t>.</a:t>
            </a:r>
            <a:r>
              <a:rPr lang="en-GB" sz="1200">
                <a:solidFill>
                  <a:srgbClr val="02FF02"/>
                </a:solidFill>
                <a:latin typeface="Consolas" pitchFamily="33" charset="0"/>
              </a:rPr>
              <a:t>x</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PV1</a:t>
            </a:r>
            <a:r>
              <a:rPr lang="en-GB" sz="1200">
                <a:solidFill>
                  <a:srgbClr val="FFFF00"/>
                </a:solidFill>
                <a:latin typeface="Consolas" pitchFamily="33" charset="0"/>
              </a:rPr>
              <a:t>.</a:t>
            </a:r>
            <a:r>
              <a:rPr lang="en-GB" sz="1200">
                <a:solidFill>
                  <a:srgbClr val="02FF02"/>
                </a:solidFill>
                <a:latin typeface="Consolas" pitchFamily="33" charset="0"/>
              </a:rPr>
              <a:t>w</a:t>
            </a:r>
          </a:p>
          <a:p>
            <a:pPr>
              <a:lnSpc>
                <a:spcPct val="100000"/>
              </a:lnSpc>
              <a:tabLst>
                <a:tab pos="723900" algn="l"/>
                <a:tab pos="1447800" algn="l"/>
                <a:tab pos="2171700" algn="l"/>
                <a:tab pos="2895600" algn="l"/>
                <a:tab pos="3619500" algn="l"/>
                <a:tab pos="4343400" algn="l"/>
                <a:tab pos="5067300" algn="l"/>
              </a:tabLst>
            </a:pPr>
            <a:r>
              <a:rPr lang="en-GB" sz="1200">
                <a:solidFill>
                  <a:srgbClr val="00FF00"/>
                </a:solidFill>
                <a:latin typeface="Consolas" pitchFamily="33" charset="0"/>
              </a:rPr>
              <a:t>   </a:t>
            </a:r>
            <a:r>
              <a:rPr lang="en-GB" sz="1200">
                <a:solidFill>
                  <a:srgbClr val="02FF02"/>
                </a:solidFill>
                <a:latin typeface="Consolas" pitchFamily="33" charset="0"/>
              </a:rPr>
              <a:t>z</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MUL_e</a:t>
            </a:r>
            <a:r>
              <a:rPr lang="en-GB" sz="1200">
                <a:solidFill>
                  <a:srgbClr val="00FF00"/>
                </a:solidFill>
                <a:latin typeface="Consolas" pitchFamily="33" charset="0"/>
              </a:rPr>
              <a:t>       </a:t>
            </a:r>
            <a:r>
              <a:rPr lang="en-GB" sz="1200">
                <a:solidFill>
                  <a:srgbClr val="02FF02"/>
                </a:solidFill>
                <a:latin typeface="Consolas" pitchFamily="33" charset="0"/>
              </a:rPr>
              <a:t>____</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R1</a:t>
            </a:r>
            <a:r>
              <a:rPr lang="en-GB" sz="1200">
                <a:solidFill>
                  <a:srgbClr val="FFFF00"/>
                </a:solidFill>
                <a:latin typeface="Consolas" pitchFamily="33" charset="0"/>
              </a:rPr>
              <a:t>.</a:t>
            </a:r>
            <a:r>
              <a:rPr lang="en-GB" sz="1200">
                <a:solidFill>
                  <a:srgbClr val="02FF02"/>
                </a:solidFill>
                <a:latin typeface="Consolas" pitchFamily="33" charset="0"/>
              </a:rPr>
              <a:t>z</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PV1</a:t>
            </a:r>
            <a:r>
              <a:rPr lang="en-GB" sz="1200">
                <a:solidFill>
                  <a:srgbClr val="FFFF00"/>
                </a:solidFill>
                <a:latin typeface="Consolas" pitchFamily="33" charset="0"/>
              </a:rPr>
              <a:t>.</a:t>
            </a:r>
            <a:r>
              <a:rPr lang="en-GB" sz="1200">
                <a:solidFill>
                  <a:srgbClr val="02FF02"/>
                </a:solidFill>
                <a:latin typeface="Consolas" pitchFamily="33" charset="0"/>
              </a:rPr>
              <a:t>y</a:t>
            </a:r>
          </a:p>
          <a:p>
            <a:pPr>
              <a:lnSpc>
                <a:spcPct val="100000"/>
              </a:lnSpc>
              <a:tabLst>
                <a:tab pos="723900" algn="l"/>
                <a:tab pos="1447800" algn="l"/>
                <a:tab pos="2171700" algn="l"/>
                <a:tab pos="2895600" algn="l"/>
                <a:tab pos="3619500" algn="l"/>
                <a:tab pos="4343400" algn="l"/>
                <a:tab pos="5067300" algn="l"/>
              </a:tabLst>
            </a:pPr>
            <a:r>
              <a:rPr lang="en-GB" sz="1200">
                <a:solidFill>
                  <a:srgbClr val="00FF00"/>
                </a:solidFill>
                <a:latin typeface="Consolas" pitchFamily="33" charset="0"/>
              </a:rPr>
              <a:t>   </a:t>
            </a:r>
            <a:r>
              <a:rPr lang="en-GB" sz="1200">
                <a:solidFill>
                  <a:srgbClr val="02FF02"/>
                </a:solidFill>
                <a:latin typeface="Consolas" pitchFamily="33" charset="0"/>
              </a:rPr>
              <a:t>w</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MUL_e</a:t>
            </a:r>
            <a:r>
              <a:rPr lang="en-GB" sz="1200">
                <a:solidFill>
                  <a:srgbClr val="00FF00"/>
                </a:solidFill>
                <a:latin typeface="Consolas" pitchFamily="33" charset="0"/>
              </a:rPr>
              <a:t>       </a:t>
            </a:r>
            <a:r>
              <a:rPr lang="en-GB" sz="1200">
                <a:solidFill>
                  <a:srgbClr val="02FF02"/>
                </a:solidFill>
                <a:latin typeface="Consolas" pitchFamily="33" charset="0"/>
              </a:rPr>
              <a:t>____</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R1</a:t>
            </a:r>
            <a:r>
              <a:rPr lang="en-GB" sz="1200">
                <a:solidFill>
                  <a:srgbClr val="FFFF00"/>
                </a:solidFill>
                <a:latin typeface="Consolas" pitchFamily="33" charset="0"/>
              </a:rPr>
              <a:t>.</a:t>
            </a:r>
            <a:r>
              <a:rPr lang="en-GB" sz="1200">
                <a:solidFill>
                  <a:srgbClr val="02FF02"/>
                </a:solidFill>
                <a:latin typeface="Consolas" pitchFamily="33" charset="0"/>
              </a:rPr>
              <a:t>y</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PV1</a:t>
            </a:r>
            <a:r>
              <a:rPr lang="en-GB" sz="1200">
                <a:solidFill>
                  <a:srgbClr val="FFFF00"/>
                </a:solidFill>
                <a:latin typeface="Consolas" pitchFamily="33" charset="0"/>
              </a:rPr>
              <a:t>.</a:t>
            </a:r>
            <a:r>
              <a:rPr lang="en-GB" sz="1200">
                <a:solidFill>
                  <a:srgbClr val="02FF02"/>
                </a:solidFill>
                <a:latin typeface="Consolas" pitchFamily="33" charset="0"/>
              </a:rPr>
              <a:t>z</a:t>
            </a:r>
          </a:p>
          <a:p>
            <a:pPr>
              <a:lnSpc>
                <a:spcPct val="100000"/>
              </a:lnSpc>
              <a:tabLst>
                <a:tab pos="723900" algn="l"/>
                <a:tab pos="1447800" algn="l"/>
                <a:tab pos="2171700" algn="l"/>
                <a:tab pos="2895600" algn="l"/>
                <a:tab pos="3619500" algn="l"/>
                <a:tab pos="4343400" algn="l"/>
                <a:tab pos="5067300" algn="l"/>
              </a:tabLst>
            </a:pPr>
            <a:r>
              <a:rPr lang="en-GB" sz="1200">
                <a:solidFill>
                  <a:srgbClr val="FFFFFF"/>
                </a:solidFill>
                <a:latin typeface="Consolas" pitchFamily="33" charset="0"/>
              </a:rPr>
              <a:t>3</a:t>
            </a:r>
            <a:r>
              <a:rPr lang="en-GB" sz="1200">
                <a:solidFill>
                  <a:srgbClr val="00FF00"/>
                </a:solidFill>
                <a:latin typeface="Consolas" pitchFamily="33" charset="0"/>
              </a:rPr>
              <a:t>  </a:t>
            </a:r>
            <a:r>
              <a:rPr lang="en-GB" sz="1200">
                <a:solidFill>
                  <a:srgbClr val="02FF02"/>
                </a:solidFill>
                <a:latin typeface="Consolas" pitchFamily="33" charset="0"/>
              </a:rPr>
              <a:t>x</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MUL_e</a:t>
            </a:r>
            <a:r>
              <a:rPr lang="en-GB" sz="1200">
                <a:solidFill>
                  <a:srgbClr val="00FF00"/>
                </a:solidFill>
                <a:latin typeface="Consolas" pitchFamily="33" charset="0"/>
              </a:rPr>
              <a:t>       </a:t>
            </a:r>
            <a:r>
              <a:rPr lang="en-GB" sz="1200">
                <a:solidFill>
                  <a:srgbClr val="02FF02"/>
                </a:solidFill>
                <a:latin typeface="Consolas" pitchFamily="33" charset="0"/>
              </a:rPr>
              <a:t>____</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R2</a:t>
            </a:r>
            <a:r>
              <a:rPr lang="en-GB" sz="1200">
                <a:solidFill>
                  <a:srgbClr val="FFFF00"/>
                </a:solidFill>
                <a:latin typeface="Consolas" pitchFamily="33" charset="0"/>
              </a:rPr>
              <a:t>.</a:t>
            </a:r>
            <a:r>
              <a:rPr lang="en-GB" sz="1200">
                <a:solidFill>
                  <a:srgbClr val="02FF02"/>
                </a:solidFill>
                <a:latin typeface="Consolas" pitchFamily="33" charset="0"/>
              </a:rPr>
              <a:t>x</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PV2</a:t>
            </a:r>
            <a:r>
              <a:rPr lang="en-GB" sz="1200">
                <a:solidFill>
                  <a:srgbClr val="FFFF00"/>
                </a:solidFill>
                <a:latin typeface="Consolas" pitchFamily="33" charset="0"/>
              </a:rPr>
              <a:t>.</a:t>
            </a:r>
            <a:r>
              <a:rPr lang="en-GB" sz="1200">
                <a:solidFill>
                  <a:srgbClr val="02FF02"/>
                </a:solidFill>
                <a:latin typeface="Consolas" pitchFamily="33" charset="0"/>
              </a:rPr>
              <a:t>w</a:t>
            </a:r>
          </a:p>
          <a:p>
            <a:pPr>
              <a:lnSpc>
                <a:spcPct val="100000"/>
              </a:lnSpc>
              <a:tabLst>
                <a:tab pos="723900" algn="l"/>
                <a:tab pos="1447800" algn="l"/>
                <a:tab pos="2171700" algn="l"/>
                <a:tab pos="2895600" algn="l"/>
                <a:tab pos="3619500" algn="l"/>
                <a:tab pos="4343400" algn="l"/>
                <a:tab pos="5067300" algn="l"/>
              </a:tabLst>
            </a:pPr>
            <a:r>
              <a:rPr lang="en-GB" sz="1200">
                <a:solidFill>
                  <a:srgbClr val="00FF00"/>
                </a:solidFill>
                <a:latin typeface="Consolas" pitchFamily="33" charset="0"/>
              </a:rPr>
              <a:t>   </a:t>
            </a:r>
            <a:r>
              <a:rPr lang="en-GB" sz="1200">
                <a:solidFill>
                  <a:srgbClr val="02FF02"/>
                </a:solidFill>
                <a:latin typeface="Consolas" pitchFamily="33" charset="0"/>
              </a:rPr>
              <a:t>y</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MUL_e</a:t>
            </a:r>
            <a:r>
              <a:rPr lang="en-GB" sz="1200">
                <a:solidFill>
                  <a:srgbClr val="00FF00"/>
                </a:solidFill>
                <a:latin typeface="Consolas" pitchFamily="33" charset="0"/>
              </a:rPr>
              <a:t>       </a:t>
            </a:r>
            <a:r>
              <a:rPr lang="en-GB" sz="1200">
                <a:solidFill>
                  <a:srgbClr val="02FF02"/>
                </a:solidFill>
                <a:latin typeface="Consolas" pitchFamily="33" charset="0"/>
              </a:rPr>
              <a:t>____</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R2</a:t>
            </a:r>
            <a:r>
              <a:rPr lang="en-GB" sz="1200">
                <a:solidFill>
                  <a:srgbClr val="FFFF00"/>
                </a:solidFill>
                <a:latin typeface="Consolas" pitchFamily="33" charset="0"/>
              </a:rPr>
              <a:t>.</a:t>
            </a:r>
            <a:r>
              <a:rPr lang="en-GB" sz="1200">
                <a:solidFill>
                  <a:srgbClr val="02FF02"/>
                </a:solidFill>
                <a:latin typeface="Consolas" pitchFamily="33" charset="0"/>
              </a:rPr>
              <a:t>x</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PV2</a:t>
            </a:r>
            <a:r>
              <a:rPr lang="en-GB" sz="1200">
                <a:solidFill>
                  <a:srgbClr val="FFFF00"/>
                </a:solidFill>
                <a:latin typeface="Consolas" pitchFamily="33" charset="0"/>
              </a:rPr>
              <a:t>.</a:t>
            </a:r>
            <a:r>
              <a:rPr lang="en-GB" sz="1200">
                <a:solidFill>
                  <a:srgbClr val="02FF02"/>
                </a:solidFill>
                <a:latin typeface="Consolas" pitchFamily="33" charset="0"/>
              </a:rPr>
              <a:t>x</a:t>
            </a:r>
          </a:p>
          <a:p>
            <a:pPr>
              <a:lnSpc>
                <a:spcPct val="100000"/>
              </a:lnSpc>
              <a:tabLst>
                <a:tab pos="723900" algn="l"/>
                <a:tab pos="1447800" algn="l"/>
                <a:tab pos="2171700" algn="l"/>
                <a:tab pos="2895600" algn="l"/>
                <a:tab pos="3619500" algn="l"/>
                <a:tab pos="4343400" algn="l"/>
                <a:tab pos="5067300" algn="l"/>
              </a:tabLst>
            </a:pPr>
            <a:r>
              <a:rPr lang="en-GB" sz="1200">
                <a:solidFill>
                  <a:srgbClr val="00FF00"/>
                </a:solidFill>
                <a:latin typeface="Consolas" pitchFamily="33" charset="0"/>
              </a:rPr>
              <a:t>   </a:t>
            </a:r>
            <a:r>
              <a:rPr lang="en-GB" sz="1200">
                <a:solidFill>
                  <a:srgbClr val="02FF02"/>
                </a:solidFill>
                <a:latin typeface="Consolas" pitchFamily="33" charset="0"/>
              </a:rPr>
              <a:t>w</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MUL_e</a:t>
            </a:r>
            <a:r>
              <a:rPr lang="en-GB" sz="1200">
                <a:solidFill>
                  <a:srgbClr val="00FF00"/>
                </a:solidFill>
                <a:latin typeface="Consolas" pitchFamily="33" charset="0"/>
              </a:rPr>
              <a:t>       </a:t>
            </a:r>
            <a:r>
              <a:rPr lang="en-GB" sz="1200">
                <a:solidFill>
                  <a:srgbClr val="02FF02"/>
                </a:solidFill>
                <a:latin typeface="Consolas" pitchFamily="33" charset="0"/>
              </a:rPr>
              <a:t>____</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R2</a:t>
            </a:r>
            <a:r>
              <a:rPr lang="en-GB" sz="1200">
                <a:solidFill>
                  <a:srgbClr val="FFFF00"/>
                </a:solidFill>
                <a:latin typeface="Consolas" pitchFamily="33" charset="0"/>
              </a:rPr>
              <a:t>.</a:t>
            </a:r>
            <a:r>
              <a:rPr lang="en-GB" sz="1200">
                <a:solidFill>
                  <a:srgbClr val="02FF02"/>
                </a:solidFill>
                <a:latin typeface="Consolas" pitchFamily="33" charset="0"/>
              </a:rPr>
              <a:t>x</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PV2</a:t>
            </a:r>
            <a:r>
              <a:rPr lang="en-GB" sz="1200">
                <a:solidFill>
                  <a:srgbClr val="FFFF00"/>
                </a:solidFill>
                <a:latin typeface="Consolas" pitchFamily="33" charset="0"/>
              </a:rPr>
              <a:t>.</a:t>
            </a:r>
            <a:r>
              <a:rPr lang="en-GB" sz="1200">
                <a:solidFill>
                  <a:srgbClr val="02FF02"/>
                </a:solidFill>
                <a:latin typeface="Consolas" pitchFamily="33" charset="0"/>
              </a:rPr>
              <a:t>z</a:t>
            </a:r>
          </a:p>
          <a:p>
            <a:pPr>
              <a:lnSpc>
                <a:spcPct val="100000"/>
              </a:lnSpc>
              <a:tabLst>
                <a:tab pos="723900" algn="l"/>
                <a:tab pos="1447800" algn="l"/>
                <a:tab pos="2171700" algn="l"/>
                <a:tab pos="2895600" algn="l"/>
                <a:tab pos="3619500" algn="l"/>
                <a:tab pos="4343400" algn="l"/>
                <a:tab pos="5067300" algn="l"/>
              </a:tabLst>
            </a:pPr>
            <a:r>
              <a:rPr lang="en-GB" sz="1200">
                <a:solidFill>
                  <a:srgbClr val="FFFFFF"/>
                </a:solidFill>
                <a:latin typeface="Consolas" pitchFamily="33" charset="0"/>
              </a:rPr>
              <a:t>4</a:t>
            </a:r>
            <a:r>
              <a:rPr lang="en-GB" sz="1200">
                <a:solidFill>
                  <a:srgbClr val="00FF00"/>
                </a:solidFill>
                <a:latin typeface="Consolas" pitchFamily="33" charset="0"/>
              </a:rPr>
              <a:t>  </a:t>
            </a:r>
            <a:r>
              <a:rPr lang="en-GB" sz="1200">
                <a:solidFill>
                  <a:srgbClr val="02FF02"/>
                </a:solidFill>
                <a:latin typeface="Consolas" pitchFamily="33" charset="0"/>
              </a:rPr>
              <a:t>x</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MUL_e</a:t>
            </a:r>
            <a:r>
              <a:rPr lang="en-GB" sz="1200">
                <a:solidFill>
                  <a:srgbClr val="00FF00"/>
                </a:solidFill>
                <a:latin typeface="Consolas" pitchFamily="33" charset="0"/>
              </a:rPr>
              <a:t>       </a:t>
            </a:r>
            <a:r>
              <a:rPr lang="en-GB" sz="1200">
                <a:solidFill>
                  <a:srgbClr val="02FF02"/>
                </a:solidFill>
                <a:latin typeface="Consolas" pitchFamily="33" charset="0"/>
              </a:rPr>
              <a:t>R2</a:t>
            </a:r>
            <a:r>
              <a:rPr lang="en-GB" sz="1200">
                <a:solidFill>
                  <a:srgbClr val="FFFF00"/>
                </a:solidFill>
                <a:latin typeface="Consolas" pitchFamily="33" charset="0"/>
              </a:rPr>
              <a:t>.</a:t>
            </a:r>
            <a:r>
              <a:rPr lang="en-GB" sz="1200">
                <a:solidFill>
                  <a:srgbClr val="02FF02"/>
                </a:solidFill>
                <a:latin typeface="Consolas" pitchFamily="33" charset="0"/>
              </a:rPr>
              <a:t>x</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R2</a:t>
            </a:r>
            <a:r>
              <a:rPr lang="en-GB" sz="1200">
                <a:solidFill>
                  <a:srgbClr val="FFFF00"/>
                </a:solidFill>
                <a:latin typeface="Consolas" pitchFamily="33" charset="0"/>
              </a:rPr>
              <a:t>.</a:t>
            </a:r>
            <a:r>
              <a:rPr lang="en-GB" sz="1200">
                <a:solidFill>
                  <a:srgbClr val="02FF02"/>
                </a:solidFill>
                <a:latin typeface="Consolas" pitchFamily="33" charset="0"/>
              </a:rPr>
              <a:t>y</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PV3</a:t>
            </a:r>
            <a:r>
              <a:rPr lang="en-GB" sz="1200">
                <a:solidFill>
                  <a:srgbClr val="FFFF00"/>
                </a:solidFill>
                <a:latin typeface="Consolas" pitchFamily="33" charset="0"/>
              </a:rPr>
              <a:t>.</a:t>
            </a:r>
            <a:r>
              <a:rPr lang="en-GB" sz="1200">
                <a:solidFill>
                  <a:srgbClr val="02FF02"/>
                </a:solidFill>
                <a:latin typeface="Consolas" pitchFamily="33" charset="0"/>
              </a:rPr>
              <a:t>y</a:t>
            </a:r>
          </a:p>
          <a:p>
            <a:pPr>
              <a:lnSpc>
                <a:spcPct val="100000"/>
              </a:lnSpc>
              <a:tabLst>
                <a:tab pos="723900" algn="l"/>
                <a:tab pos="1447800" algn="l"/>
                <a:tab pos="2171700" algn="l"/>
                <a:tab pos="2895600" algn="l"/>
                <a:tab pos="3619500" algn="l"/>
                <a:tab pos="4343400" algn="l"/>
                <a:tab pos="5067300" algn="l"/>
              </a:tabLst>
            </a:pPr>
            <a:r>
              <a:rPr lang="en-GB" sz="1200">
                <a:solidFill>
                  <a:srgbClr val="00FF00"/>
                </a:solidFill>
                <a:latin typeface="Consolas" pitchFamily="33" charset="0"/>
              </a:rPr>
              <a:t>   </a:t>
            </a:r>
            <a:r>
              <a:rPr lang="en-GB" sz="1200">
                <a:solidFill>
                  <a:srgbClr val="02FF02"/>
                </a:solidFill>
                <a:latin typeface="Consolas" pitchFamily="33" charset="0"/>
              </a:rPr>
              <a:t>y</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MUL_e</a:t>
            </a:r>
            <a:r>
              <a:rPr lang="en-GB" sz="1200">
                <a:solidFill>
                  <a:srgbClr val="00FF00"/>
                </a:solidFill>
                <a:latin typeface="Consolas" pitchFamily="33" charset="0"/>
              </a:rPr>
              <a:t>       </a:t>
            </a:r>
            <a:r>
              <a:rPr lang="en-GB" sz="1200">
                <a:solidFill>
                  <a:srgbClr val="02FF02"/>
                </a:solidFill>
                <a:latin typeface="Consolas" pitchFamily="33" charset="0"/>
              </a:rPr>
              <a:t>R2</a:t>
            </a:r>
            <a:r>
              <a:rPr lang="en-GB" sz="1200">
                <a:solidFill>
                  <a:srgbClr val="FFFF00"/>
                </a:solidFill>
                <a:latin typeface="Consolas" pitchFamily="33" charset="0"/>
              </a:rPr>
              <a:t>.</a:t>
            </a:r>
            <a:r>
              <a:rPr lang="en-GB" sz="1200">
                <a:solidFill>
                  <a:srgbClr val="02FF02"/>
                </a:solidFill>
                <a:latin typeface="Consolas" pitchFamily="33" charset="0"/>
              </a:rPr>
              <a:t>y</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R2</a:t>
            </a:r>
            <a:r>
              <a:rPr lang="en-GB" sz="1200">
                <a:solidFill>
                  <a:srgbClr val="FFFF00"/>
                </a:solidFill>
                <a:latin typeface="Consolas" pitchFamily="33" charset="0"/>
              </a:rPr>
              <a:t>.</a:t>
            </a:r>
            <a:r>
              <a:rPr lang="en-GB" sz="1200">
                <a:solidFill>
                  <a:srgbClr val="02FF02"/>
                </a:solidFill>
                <a:latin typeface="Consolas" pitchFamily="33" charset="0"/>
              </a:rPr>
              <a:t>y</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PV3</a:t>
            </a:r>
            <a:r>
              <a:rPr lang="en-GB" sz="1200">
                <a:solidFill>
                  <a:srgbClr val="FFFF00"/>
                </a:solidFill>
                <a:latin typeface="Consolas" pitchFamily="33" charset="0"/>
              </a:rPr>
              <a:t>.</a:t>
            </a:r>
            <a:r>
              <a:rPr lang="en-GB" sz="1200">
                <a:solidFill>
                  <a:srgbClr val="02FF02"/>
                </a:solidFill>
                <a:latin typeface="Consolas" pitchFamily="33" charset="0"/>
              </a:rPr>
              <a:t>x</a:t>
            </a:r>
          </a:p>
          <a:p>
            <a:pPr>
              <a:lnSpc>
                <a:spcPct val="100000"/>
              </a:lnSpc>
              <a:tabLst>
                <a:tab pos="723900" algn="l"/>
                <a:tab pos="1447800" algn="l"/>
                <a:tab pos="2171700" algn="l"/>
                <a:tab pos="2895600" algn="l"/>
                <a:tab pos="3619500" algn="l"/>
                <a:tab pos="4343400" algn="l"/>
                <a:tab pos="5067300" algn="l"/>
              </a:tabLst>
            </a:pPr>
            <a:r>
              <a:rPr lang="en-GB" sz="1200">
                <a:solidFill>
                  <a:srgbClr val="00FF00"/>
                </a:solidFill>
                <a:latin typeface="Consolas" pitchFamily="33" charset="0"/>
              </a:rPr>
              <a:t>   </a:t>
            </a:r>
            <a:r>
              <a:rPr lang="en-GB" sz="1200">
                <a:solidFill>
                  <a:srgbClr val="02FF02"/>
                </a:solidFill>
                <a:latin typeface="Consolas" pitchFamily="33" charset="0"/>
              </a:rPr>
              <a:t>z</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MUL_e</a:t>
            </a:r>
            <a:r>
              <a:rPr lang="en-GB" sz="1200">
                <a:solidFill>
                  <a:srgbClr val="00FF00"/>
                </a:solidFill>
                <a:latin typeface="Consolas" pitchFamily="33" charset="0"/>
              </a:rPr>
              <a:t>       </a:t>
            </a:r>
            <a:r>
              <a:rPr lang="en-GB" sz="1200">
                <a:solidFill>
                  <a:srgbClr val="02FF02"/>
                </a:solidFill>
                <a:latin typeface="Consolas" pitchFamily="33" charset="0"/>
              </a:rPr>
              <a:t>R2</a:t>
            </a:r>
            <a:r>
              <a:rPr lang="en-GB" sz="1200">
                <a:solidFill>
                  <a:srgbClr val="FFFF00"/>
                </a:solidFill>
                <a:latin typeface="Consolas" pitchFamily="33" charset="0"/>
              </a:rPr>
              <a:t>.</a:t>
            </a:r>
            <a:r>
              <a:rPr lang="en-GB" sz="1200">
                <a:solidFill>
                  <a:srgbClr val="02FF02"/>
                </a:solidFill>
                <a:latin typeface="Consolas" pitchFamily="33" charset="0"/>
              </a:rPr>
              <a:t>z</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R2</a:t>
            </a:r>
            <a:r>
              <a:rPr lang="en-GB" sz="1200">
                <a:solidFill>
                  <a:srgbClr val="FFFF00"/>
                </a:solidFill>
                <a:latin typeface="Consolas" pitchFamily="33" charset="0"/>
              </a:rPr>
              <a:t>.</a:t>
            </a:r>
            <a:r>
              <a:rPr lang="en-GB" sz="1200">
                <a:solidFill>
                  <a:srgbClr val="02FF02"/>
                </a:solidFill>
                <a:latin typeface="Consolas" pitchFamily="33" charset="0"/>
              </a:rPr>
              <a:t>y</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PV3</a:t>
            </a:r>
            <a:r>
              <a:rPr lang="en-GB" sz="1200">
                <a:solidFill>
                  <a:srgbClr val="FFFF00"/>
                </a:solidFill>
                <a:latin typeface="Consolas" pitchFamily="33" charset="0"/>
              </a:rPr>
              <a:t>.</a:t>
            </a:r>
            <a:r>
              <a:rPr lang="en-GB" sz="1200">
                <a:solidFill>
                  <a:srgbClr val="02FF02"/>
                </a:solidFill>
                <a:latin typeface="Consolas" pitchFamily="33" charset="0"/>
              </a:rPr>
              <a:t>w</a:t>
            </a:r>
          </a:p>
        </p:txBody>
      </p:sp>
      <p:sp>
        <p:nvSpPr>
          <p:cNvPr id="8197" name="Text Box 5"/>
          <p:cNvSpPr txBox="1">
            <a:spLocks noChangeArrowheads="1"/>
          </p:cNvSpPr>
          <p:nvPr/>
        </p:nvSpPr>
        <p:spPr bwMode="auto">
          <a:xfrm>
            <a:off x="5597525" y="2087563"/>
            <a:ext cx="5759450" cy="539750"/>
          </a:xfrm>
          <a:prstGeom prst="rect">
            <a:avLst/>
          </a:prstGeom>
          <a:solidFill>
            <a:srgbClr val="000000"/>
          </a:solidFill>
          <a:ln w="9360" cap="flat">
            <a:solidFill>
              <a:srgbClr val="999999"/>
            </a:solidFill>
            <a:round/>
            <a:headEnd/>
            <a:tailEnd/>
          </a:ln>
          <a:effectLst/>
        </p:spPr>
        <p:txBody>
          <a:bodyPr lIns="90000" tIns="56520" rIns="90000" bIns="45000"/>
          <a:lstStyle/>
          <a:p>
            <a:pPr>
              <a:lnSpc>
                <a:spcPct val="100000"/>
              </a:lnSpc>
              <a:tabLst>
                <a:tab pos="723900" algn="l"/>
                <a:tab pos="1447800" algn="l"/>
                <a:tab pos="2171700" algn="l"/>
                <a:tab pos="2895600" algn="l"/>
                <a:tab pos="3619500" algn="l"/>
                <a:tab pos="4343400" algn="l"/>
                <a:tab pos="5067300" algn="l"/>
              </a:tabLst>
            </a:pPr>
            <a:r>
              <a:rPr lang="en-GB" sz="1200">
                <a:solidFill>
                  <a:srgbClr val="008000"/>
                </a:solidFill>
                <a:latin typeface="Consolas" pitchFamily="33" charset="0"/>
              </a:rPr>
              <a:t>//      float     float     float  float    float3    float3</a:t>
            </a:r>
          </a:p>
          <a:p>
            <a:pPr>
              <a:lnSpc>
                <a:spcPct val="100000"/>
              </a:lnSpc>
              <a:tabLst>
                <a:tab pos="723900" algn="l"/>
                <a:tab pos="1447800" algn="l"/>
                <a:tab pos="2171700" algn="l"/>
                <a:tab pos="2895600" algn="l"/>
                <a:tab pos="3619500" algn="l"/>
                <a:tab pos="4343400" algn="l"/>
                <a:tab pos="5067300" algn="l"/>
              </a:tabLst>
            </a:pPr>
            <a:r>
              <a:rPr lang="en-GB" sz="1200">
                <a:solidFill>
                  <a:srgbClr val="00FFFF"/>
                </a:solidFill>
                <a:latin typeface="Consolas" pitchFamily="33" charset="0"/>
              </a:rPr>
              <a:t>return</a:t>
            </a:r>
            <a:r>
              <a:rPr lang="en-GB" sz="1200">
                <a:solidFill>
                  <a:srgbClr val="00FF00"/>
                </a:solidFill>
                <a:latin typeface="Consolas" pitchFamily="33" charset="0"/>
              </a:rPr>
              <a:t> </a:t>
            </a:r>
            <a:r>
              <a:rPr lang="en-GB" sz="1200">
                <a:solidFill>
                  <a:srgbClr val="FFFF00"/>
                </a:solidFill>
                <a:latin typeface="Consolas" pitchFamily="33" charset="0"/>
              </a:rPr>
              <a:t>(</a:t>
            </a:r>
            <a:r>
              <a:rPr lang="en-GB" sz="1200">
                <a:solidFill>
                  <a:srgbClr val="02FF02"/>
                </a:solidFill>
                <a:latin typeface="Consolas" pitchFamily="33" charset="0"/>
              </a:rPr>
              <a:t>n_dot_l</a:t>
            </a:r>
            <a:r>
              <a:rPr lang="en-GB" sz="1200">
                <a:solidFill>
                  <a:srgbClr val="00FF00"/>
                </a:solidFill>
                <a:latin typeface="Consolas" pitchFamily="33" charset="0"/>
              </a:rPr>
              <a:t> </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atten</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FFFF00"/>
                </a:solidFill>
                <a:latin typeface="Consolas" pitchFamily="33" charset="0"/>
              </a:rPr>
              <a:t>(</a:t>
            </a:r>
            <a:r>
              <a:rPr lang="en-GB" sz="1200">
                <a:solidFill>
                  <a:srgbClr val="02FF02"/>
                </a:solidFill>
                <a:latin typeface="Consolas" pitchFamily="33" charset="0"/>
              </a:rPr>
              <a:t>shadow</a:t>
            </a:r>
            <a:r>
              <a:rPr lang="en-GB" sz="1200">
                <a:solidFill>
                  <a:srgbClr val="00FF00"/>
                </a:solidFill>
                <a:latin typeface="Consolas" pitchFamily="33" charset="0"/>
              </a:rPr>
              <a:t> </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ao</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FFFF00"/>
                </a:solidFill>
                <a:latin typeface="Consolas" pitchFamily="33" charset="0"/>
              </a:rPr>
              <a:t>(</a:t>
            </a:r>
            <a:r>
              <a:rPr lang="en-GB" sz="1200">
                <a:solidFill>
                  <a:srgbClr val="02FF02"/>
                </a:solidFill>
                <a:latin typeface="Consolas" pitchFamily="33" charset="0"/>
              </a:rPr>
              <a:t>Diffuse</a:t>
            </a:r>
            <a:r>
              <a:rPr lang="en-GB" sz="1200">
                <a:solidFill>
                  <a:srgbClr val="00FF00"/>
                </a:solidFill>
                <a:latin typeface="Consolas" pitchFamily="33" charset="0"/>
              </a:rPr>
              <a:t> </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LightColor</a:t>
            </a:r>
            <a:r>
              <a:rPr lang="en-GB" sz="1200">
                <a:solidFill>
                  <a:srgbClr val="FFFF00"/>
                </a:solidFill>
                <a:latin typeface="Consolas" pitchFamily="33" charset="0"/>
              </a:rPr>
              <a:t>);</a:t>
            </a:r>
          </a:p>
        </p:txBody>
      </p:sp>
      <p:sp>
        <p:nvSpPr>
          <p:cNvPr id="8198" name="Text Box 6"/>
          <p:cNvSpPr txBox="1">
            <a:spLocks noChangeArrowheads="1"/>
          </p:cNvSpPr>
          <p:nvPr/>
        </p:nvSpPr>
        <p:spPr bwMode="auto">
          <a:xfrm>
            <a:off x="5597525" y="2717800"/>
            <a:ext cx="5759450" cy="1800225"/>
          </a:xfrm>
          <a:prstGeom prst="rect">
            <a:avLst/>
          </a:prstGeom>
          <a:solidFill>
            <a:srgbClr val="000000"/>
          </a:solidFill>
          <a:ln w="9360" cap="flat">
            <a:solidFill>
              <a:srgbClr val="999999"/>
            </a:solidFill>
            <a:round/>
            <a:headEnd/>
            <a:tailEnd/>
          </a:ln>
          <a:effectLst/>
        </p:spPr>
        <p:txBody>
          <a:bodyPr lIns="90000" tIns="56520" rIns="90000" bIns="45000"/>
          <a:lstStyle/>
          <a:p>
            <a:pPr>
              <a:lnSpc>
                <a:spcPct val="100000"/>
              </a:lnSpc>
              <a:tabLst>
                <a:tab pos="723900" algn="l"/>
                <a:tab pos="1447800" algn="l"/>
                <a:tab pos="2171700" algn="l"/>
                <a:tab pos="2895600" algn="l"/>
                <a:tab pos="3619500" algn="l"/>
                <a:tab pos="4343400" algn="l"/>
                <a:tab pos="5067300" algn="l"/>
              </a:tabLst>
            </a:pPr>
            <a:r>
              <a:rPr lang="en-GB" sz="1200">
                <a:solidFill>
                  <a:srgbClr val="FFFFFF"/>
                </a:solidFill>
                <a:latin typeface="Consolas" pitchFamily="33" charset="0"/>
              </a:rPr>
              <a:t>0</a:t>
            </a:r>
            <a:r>
              <a:rPr lang="en-GB" sz="1200">
                <a:solidFill>
                  <a:srgbClr val="00FF00"/>
                </a:solidFill>
                <a:latin typeface="Consolas" pitchFamily="33" charset="0"/>
              </a:rPr>
              <a:t>  </a:t>
            </a:r>
            <a:r>
              <a:rPr lang="en-GB" sz="1200">
                <a:solidFill>
                  <a:srgbClr val="02FF02"/>
                </a:solidFill>
                <a:latin typeface="Consolas" pitchFamily="33" charset="0"/>
              </a:rPr>
              <a:t>x</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MUL_e</a:t>
            </a:r>
            <a:r>
              <a:rPr lang="en-GB" sz="1200">
                <a:solidFill>
                  <a:srgbClr val="00FF00"/>
                </a:solidFill>
                <a:latin typeface="Consolas" pitchFamily="33" charset="0"/>
              </a:rPr>
              <a:t>       </a:t>
            </a:r>
            <a:r>
              <a:rPr lang="en-GB" sz="1200">
                <a:solidFill>
                  <a:srgbClr val="02FF02"/>
                </a:solidFill>
                <a:latin typeface="Consolas" pitchFamily="33" charset="0"/>
              </a:rPr>
              <a:t>____</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R2</a:t>
            </a:r>
            <a:r>
              <a:rPr lang="en-GB" sz="1200">
                <a:solidFill>
                  <a:srgbClr val="FFFF00"/>
                </a:solidFill>
                <a:latin typeface="Consolas" pitchFamily="33" charset="0"/>
              </a:rPr>
              <a:t>.</a:t>
            </a:r>
            <a:r>
              <a:rPr lang="en-GB" sz="1200">
                <a:solidFill>
                  <a:srgbClr val="02FF02"/>
                </a:solidFill>
                <a:latin typeface="Consolas" pitchFamily="33" charset="0"/>
              </a:rPr>
              <a:t>x</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R2</a:t>
            </a:r>
            <a:r>
              <a:rPr lang="en-GB" sz="1200">
                <a:solidFill>
                  <a:srgbClr val="FFFF00"/>
                </a:solidFill>
                <a:latin typeface="Consolas" pitchFamily="33" charset="0"/>
              </a:rPr>
              <a:t>.</a:t>
            </a:r>
            <a:r>
              <a:rPr lang="en-GB" sz="1200">
                <a:solidFill>
                  <a:srgbClr val="02FF02"/>
                </a:solidFill>
                <a:latin typeface="Consolas" pitchFamily="33" charset="0"/>
              </a:rPr>
              <a:t>y</a:t>
            </a:r>
          </a:p>
          <a:p>
            <a:pPr>
              <a:lnSpc>
                <a:spcPct val="100000"/>
              </a:lnSpc>
              <a:tabLst>
                <a:tab pos="723900" algn="l"/>
                <a:tab pos="1447800" algn="l"/>
                <a:tab pos="2171700" algn="l"/>
                <a:tab pos="2895600" algn="l"/>
                <a:tab pos="3619500" algn="l"/>
                <a:tab pos="4343400" algn="l"/>
                <a:tab pos="5067300" algn="l"/>
              </a:tabLst>
            </a:pPr>
            <a:r>
              <a:rPr lang="en-GB" sz="1200">
                <a:solidFill>
                  <a:srgbClr val="00FF00"/>
                </a:solidFill>
                <a:latin typeface="Consolas" pitchFamily="33" charset="0"/>
              </a:rPr>
              <a:t>   </a:t>
            </a:r>
            <a:r>
              <a:rPr lang="en-GB" sz="1200">
                <a:solidFill>
                  <a:srgbClr val="02FF02"/>
                </a:solidFill>
                <a:latin typeface="Consolas" pitchFamily="33" charset="0"/>
              </a:rPr>
              <a:t>y</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MUL_e</a:t>
            </a:r>
            <a:r>
              <a:rPr lang="en-GB" sz="1200">
                <a:solidFill>
                  <a:srgbClr val="00FF00"/>
                </a:solidFill>
                <a:latin typeface="Consolas" pitchFamily="33" charset="0"/>
              </a:rPr>
              <a:t>       </a:t>
            </a:r>
            <a:r>
              <a:rPr lang="en-GB" sz="1200">
                <a:solidFill>
                  <a:srgbClr val="02FF02"/>
                </a:solidFill>
                <a:latin typeface="Consolas" pitchFamily="33" charset="0"/>
              </a:rPr>
              <a:t>R0</a:t>
            </a:r>
            <a:r>
              <a:rPr lang="en-GB" sz="1200">
                <a:solidFill>
                  <a:srgbClr val="FFFF00"/>
                </a:solidFill>
                <a:latin typeface="Consolas" pitchFamily="33" charset="0"/>
              </a:rPr>
              <a:t>.</a:t>
            </a:r>
            <a:r>
              <a:rPr lang="en-GB" sz="1200">
                <a:solidFill>
                  <a:srgbClr val="02FF02"/>
                </a:solidFill>
                <a:latin typeface="Consolas" pitchFamily="33" charset="0"/>
              </a:rPr>
              <a:t>y</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R0</a:t>
            </a:r>
            <a:r>
              <a:rPr lang="en-GB" sz="1200">
                <a:solidFill>
                  <a:srgbClr val="FFFF00"/>
                </a:solidFill>
                <a:latin typeface="Consolas" pitchFamily="33" charset="0"/>
              </a:rPr>
              <a:t>.</a:t>
            </a:r>
            <a:r>
              <a:rPr lang="en-GB" sz="1200">
                <a:solidFill>
                  <a:srgbClr val="02FF02"/>
                </a:solidFill>
                <a:latin typeface="Consolas" pitchFamily="33" charset="0"/>
              </a:rPr>
              <a:t>y</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R1</a:t>
            </a:r>
            <a:r>
              <a:rPr lang="en-GB" sz="1200">
                <a:solidFill>
                  <a:srgbClr val="FFFF00"/>
                </a:solidFill>
                <a:latin typeface="Consolas" pitchFamily="33" charset="0"/>
              </a:rPr>
              <a:t>.</a:t>
            </a:r>
            <a:r>
              <a:rPr lang="en-GB" sz="1200">
                <a:solidFill>
                  <a:srgbClr val="02FF02"/>
                </a:solidFill>
                <a:latin typeface="Consolas" pitchFamily="33" charset="0"/>
              </a:rPr>
              <a:t>y</a:t>
            </a:r>
            <a:r>
              <a:rPr lang="en-GB" sz="1200">
                <a:solidFill>
                  <a:srgbClr val="00FF00"/>
                </a:solidFill>
                <a:latin typeface="Consolas" pitchFamily="33" charset="0"/>
              </a:rPr>
              <a:t>      </a:t>
            </a:r>
            <a:r>
              <a:rPr lang="en-GB" sz="1200">
                <a:solidFill>
                  <a:srgbClr val="02FF02"/>
                </a:solidFill>
                <a:latin typeface="Consolas" pitchFamily="33" charset="0"/>
              </a:rPr>
              <a:t>VEC_021</a:t>
            </a:r>
          </a:p>
          <a:p>
            <a:pPr>
              <a:lnSpc>
                <a:spcPct val="100000"/>
              </a:lnSpc>
              <a:tabLst>
                <a:tab pos="723900" algn="l"/>
                <a:tab pos="1447800" algn="l"/>
                <a:tab pos="2171700" algn="l"/>
                <a:tab pos="2895600" algn="l"/>
                <a:tab pos="3619500" algn="l"/>
                <a:tab pos="4343400" algn="l"/>
                <a:tab pos="5067300" algn="l"/>
              </a:tabLst>
            </a:pPr>
            <a:r>
              <a:rPr lang="en-GB" sz="1200">
                <a:solidFill>
                  <a:srgbClr val="00FF00"/>
                </a:solidFill>
                <a:latin typeface="Consolas" pitchFamily="33" charset="0"/>
              </a:rPr>
              <a:t>   </a:t>
            </a:r>
            <a:r>
              <a:rPr lang="en-GB" sz="1200">
                <a:solidFill>
                  <a:srgbClr val="02FF02"/>
                </a:solidFill>
                <a:latin typeface="Consolas" pitchFamily="33" charset="0"/>
              </a:rPr>
              <a:t>z</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MUL_e</a:t>
            </a:r>
            <a:r>
              <a:rPr lang="en-GB" sz="1200">
                <a:solidFill>
                  <a:srgbClr val="00FF00"/>
                </a:solidFill>
                <a:latin typeface="Consolas" pitchFamily="33" charset="0"/>
              </a:rPr>
              <a:t>       </a:t>
            </a:r>
            <a:r>
              <a:rPr lang="en-GB" sz="1200">
                <a:solidFill>
                  <a:srgbClr val="02FF02"/>
                </a:solidFill>
                <a:latin typeface="Consolas" pitchFamily="33" charset="0"/>
              </a:rPr>
              <a:t>R0</a:t>
            </a:r>
            <a:r>
              <a:rPr lang="en-GB" sz="1200">
                <a:solidFill>
                  <a:srgbClr val="FFFF00"/>
                </a:solidFill>
                <a:latin typeface="Consolas" pitchFamily="33" charset="0"/>
              </a:rPr>
              <a:t>.</a:t>
            </a:r>
            <a:r>
              <a:rPr lang="en-GB" sz="1200">
                <a:solidFill>
                  <a:srgbClr val="02FF02"/>
                </a:solidFill>
                <a:latin typeface="Consolas" pitchFamily="33" charset="0"/>
              </a:rPr>
              <a:t>z</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R0</a:t>
            </a:r>
            <a:r>
              <a:rPr lang="en-GB" sz="1200">
                <a:solidFill>
                  <a:srgbClr val="FFFF00"/>
                </a:solidFill>
                <a:latin typeface="Consolas" pitchFamily="33" charset="0"/>
              </a:rPr>
              <a:t>.</a:t>
            </a:r>
            <a:r>
              <a:rPr lang="en-GB" sz="1200">
                <a:solidFill>
                  <a:srgbClr val="02FF02"/>
                </a:solidFill>
                <a:latin typeface="Consolas" pitchFamily="33" charset="0"/>
              </a:rPr>
              <a:t>x</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R1</a:t>
            </a:r>
            <a:r>
              <a:rPr lang="en-GB" sz="1200">
                <a:solidFill>
                  <a:srgbClr val="FFFF00"/>
                </a:solidFill>
                <a:latin typeface="Consolas" pitchFamily="33" charset="0"/>
              </a:rPr>
              <a:t>.</a:t>
            </a:r>
            <a:r>
              <a:rPr lang="en-GB" sz="1200">
                <a:solidFill>
                  <a:srgbClr val="02FF02"/>
                </a:solidFill>
                <a:latin typeface="Consolas" pitchFamily="33" charset="0"/>
              </a:rPr>
              <a:t>x</a:t>
            </a:r>
            <a:r>
              <a:rPr lang="en-GB" sz="1200">
                <a:solidFill>
                  <a:srgbClr val="00FF00"/>
                </a:solidFill>
                <a:latin typeface="Consolas" pitchFamily="33" charset="0"/>
              </a:rPr>
              <a:t>      </a:t>
            </a:r>
            <a:r>
              <a:rPr lang="en-GB" sz="1200">
                <a:solidFill>
                  <a:srgbClr val="02FF02"/>
                </a:solidFill>
                <a:latin typeface="Consolas" pitchFamily="33" charset="0"/>
              </a:rPr>
              <a:t>VEC_120</a:t>
            </a:r>
          </a:p>
          <a:p>
            <a:pPr>
              <a:lnSpc>
                <a:spcPct val="100000"/>
              </a:lnSpc>
              <a:tabLst>
                <a:tab pos="723900" algn="l"/>
                <a:tab pos="1447800" algn="l"/>
                <a:tab pos="2171700" algn="l"/>
                <a:tab pos="2895600" algn="l"/>
                <a:tab pos="3619500" algn="l"/>
                <a:tab pos="4343400" algn="l"/>
                <a:tab pos="5067300" algn="l"/>
              </a:tabLst>
            </a:pPr>
            <a:r>
              <a:rPr lang="en-GB" sz="1200">
                <a:solidFill>
                  <a:srgbClr val="00FF00"/>
                </a:solidFill>
                <a:latin typeface="Consolas" pitchFamily="33" charset="0"/>
              </a:rPr>
              <a:t>   </a:t>
            </a:r>
            <a:r>
              <a:rPr lang="en-GB" sz="1200">
                <a:solidFill>
                  <a:srgbClr val="02FF02"/>
                </a:solidFill>
                <a:latin typeface="Consolas" pitchFamily="33" charset="0"/>
              </a:rPr>
              <a:t>w</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MUL_e</a:t>
            </a:r>
            <a:r>
              <a:rPr lang="en-GB" sz="1200">
                <a:solidFill>
                  <a:srgbClr val="00FF00"/>
                </a:solidFill>
                <a:latin typeface="Consolas" pitchFamily="33" charset="0"/>
              </a:rPr>
              <a:t>       </a:t>
            </a:r>
            <a:r>
              <a:rPr lang="en-GB" sz="1200">
                <a:solidFill>
                  <a:srgbClr val="02FF02"/>
                </a:solidFill>
                <a:latin typeface="Consolas" pitchFamily="33" charset="0"/>
              </a:rPr>
              <a:t>____</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R0</a:t>
            </a:r>
            <a:r>
              <a:rPr lang="en-GB" sz="1200">
                <a:solidFill>
                  <a:srgbClr val="FFFF00"/>
                </a:solidFill>
                <a:latin typeface="Consolas" pitchFamily="33" charset="0"/>
              </a:rPr>
              <a:t>.</a:t>
            </a:r>
            <a:r>
              <a:rPr lang="en-GB" sz="1200">
                <a:solidFill>
                  <a:srgbClr val="02FF02"/>
                </a:solidFill>
                <a:latin typeface="Consolas" pitchFamily="33" charset="0"/>
              </a:rPr>
              <a:t>w</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R1</a:t>
            </a:r>
            <a:r>
              <a:rPr lang="en-GB" sz="1200">
                <a:solidFill>
                  <a:srgbClr val="FFFF00"/>
                </a:solidFill>
                <a:latin typeface="Consolas" pitchFamily="33" charset="0"/>
              </a:rPr>
              <a:t>.</a:t>
            </a:r>
            <a:r>
              <a:rPr lang="en-GB" sz="1200">
                <a:solidFill>
                  <a:srgbClr val="02FF02"/>
                </a:solidFill>
                <a:latin typeface="Consolas" pitchFamily="33" charset="0"/>
              </a:rPr>
              <a:t>w</a:t>
            </a:r>
          </a:p>
          <a:p>
            <a:pPr>
              <a:lnSpc>
                <a:spcPct val="100000"/>
              </a:lnSpc>
              <a:tabLst>
                <a:tab pos="723900" algn="l"/>
                <a:tab pos="1447800" algn="l"/>
                <a:tab pos="2171700" algn="l"/>
                <a:tab pos="2895600" algn="l"/>
                <a:tab pos="3619500" algn="l"/>
                <a:tab pos="4343400" algn="l"/>
                <a:tab pos="5067300" algn="l"/>
              </a:tabLst>
            </a:pPr>
            <a:r>
              <a:rPr lang="en-GB" sz="1200">
                <a:solidFill>
                  <a:srgbClr val="00FF00"/>
                </a:solidFill>
                <a:latin typeface="Consolas" pitchFamily="33" charset="0"/>
              </a:rPr>
              <a:t>   </a:t>
            </a:r>
            <a:r>
              <a:rPr lang="en-GB" sz="1200">
                <a:solidFill>
                  <a:srgbClr val="02FF02"/>
                </a:solidFill>
                <a:latin typeface="Consolas" pitchFamily="33" charset="0"/>
              </a:rPr>
              <a:t>t</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MUL_e</a:t>
            </a:r>
            <a:r>
              <a:rPr lang="en-GB" sz="1200">
                <a:solidFill>
                  <a:srgbClr val="00FF00"/>
                </a:solidFill>
                <a:latin typeface="Consolas" pitchFamily="33" charset="0"/>
              </a:rPr>
              <a:t>       </a:t>
            </a:r>
            <a:r>
              <a:rPr lang="en-GB" sz="1200">
                <a:solidFill>
                  <a:srgbClr val="02FF02"/>
                </a:solidFill>
                <a:latin typeface="Consolas" pitchFamily="33" charset="0"/>
              </a:rPr>
              <a:t>R0</a:t>
            </a:r>
            <a:r>
              <a:rPr lang="en-GB" sz="1200">
                <a:solidFill>
                  <a:srgbClr val="FFFF00"/>
                </a:solidFill>
                <a:latin typeface="Consolas" pitchFamily="33" charset="0"/>
              </a:rPr>
              <a:t>.</a:t>
            </a:r>
            <a:r>
              <a:rPr lang="en-GB" sz="1200">
                <a:solidFill>
                  <a:srgbClr val="02FF02"/>
                </a:solidFill>
                <a:latin typeface="Consolas" pitchFamily="33" charset="0"/>
              </a:rPr>
              <a:t>x</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R0</a:t>
            </a:r>
            <a:r>
              <a:rPr lang="en-GB" sz="1200">
                <a:solidFill>
                  <a:srgbClr val="FFFF00"/>
                </a:solidFill>
                <a:latin typeface="Consolas" pitchFamily="33" charset="0"/>
              </a:rPr>
              <a:t>.</a:t>
            </a:r>
            <a:r>
              <a:rPr lang="en-GB" sz="1200">
                <a:solidFill>
                  <a:srgbClr val="02FF02"/>
                </a:solidFill>
                <a:latin typeface="Consolas" pitchFamily="33" charset="0"/>
              </a:rPr>
              <a:t>z</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R1</a:t>
            </a:r>
            <a:r>
              <a:rPr lang="en-GB" sz="1200">
                <a:solidFill>
                  <a:srgbClr val="FFFF00"/>
                </a:solidFill>
                <a:latin typeface="Consolas" pitchFamily="33" charset="0"/>
              </a:rPr>
              <a:t>.</a:t>
            </a:r>
            <a:r>
              <a:rPr lang="en-GB" sz="1200">
                <a:solidFill>
                  <a:srgbClr val="02FF02"/>
                </a:solidFill>
                <a:latin typeface="Consolas" pitchFamily="33" charset="0"/>
              </a:rPr>
              <a:t>z</a:t>
            </a:r>
          </a:p>
          <a:p>
            <a:pPr>
              <a:lnSpc>
                <a:spcPct val="100000"/>
              </a:lnSpc>
              <a:tabLst>
                <a:tab pos="723900" algn="l"/>
                <a:tab pos="1447800" algn="l"/>
                <a:tab pos="2171700" algn="l"/>
                <a:tab pos="2895600" algn="l"/>
                <a:tab pos="3619500" algn="l"/>
                <a:tab pos="4343400" algn="l"/>
                <a:tab pos="5067300" algn="l"/>
              </a:tabLst>
            </a:pPr>
            <a:r>
              <a:rPr lang="en-GB" sz="1200">
                <a:solidFill>
                  <a:srgbClr val="FFFFFF"/>
                </a:solidFill>
                <a:latin typeface="Consolas" pitchFamily="33" charset="0"/>
              </a:rPr>
              <a:t>1</a:t>
            </a:r>
            <a:r>
              <a:rPr lang="en-GB" sz="1200">
                <a:solidFill>
                  <a:srgbClr val="00FF00"/>
                </a:solidFill>
                <a:latin typeface="Consolas" pitchFamily="33" charset="0"/>
              </a:rPr>
              <a:t>  </a:t>
            </a:r>
            <a:r>
              <a:rPr lang="en-GB" sz="1200">
                <a:solidFill>
                  <a:srgbClr val="02FF02"/>
                </a:solidFill>
                <a:latin typeface="Consolas" pitchFamily="33" charset="0"/>
              </a:rPr>
              <a:t>w</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MUL_e</a:t>
            </a:r>
            <a:r>
              <a:rPr lang="en-GB" sz="1200">
                <a:solidFill>
                  <a:srgbClr val="00FF00"/>
                </a:solidFill>
                <a:latin typeface="Consolas" pitchFamily="33" charset="0"/>
              </a:rPr>
              <a:t>       </a:t>
            </a:r>
            <a:r>
              <a:rPr lang="en-GB" sz="1200">
                <a:solidFill>
                  <a:srgbClr val="02FF02"/>
                </a:solidFill>
                <a:latin typeface="Consolas" pitchFamily="33" charset="0"/>
              </a:rPr>
              <a:t>____</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PV0</a:t>
            </a:r>
            <a:r>
              <a:rPr lang="en-GB" sz="1200">
                <a:solidFill>
                  <a:srgbClr val="FFFF00"/>
                </a:solidFill>
                <a:latin typeface="Consolas" pitchFamily="33" charset="0"/>
              </a:rPr>
              <a:t>.</a:t>
            </a:r>
            <a:r>
              <a:rPr lang="en-GB" sz="1200">
                <a:solidFill>
                  <a:srgbClr val="02FF02"/>
                </a:solidFill>
                <a:latin typeface="Consolas" pitchFamily="33" charset="0"/>
              </a:rPr>
              <a:t>x</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PV0</a:t>
            </a:r>
            <a:r>
              <a:rPr lang="en-GB" sz="1200">
                <a:solidFill>
                  <a:srgbClr val="FFFF00"/>
                </a:solidFill>
                <a:latin typeface="Consolas" pitchFamily="33" charset="0"/>
              </a:rPr>
              <a:t>.</a:t>
            </a:r>
            <a:r>
              <a:rPr lang="en-GB" sz="1200">
                <a:solidFill>
                  <a:srgbClr val="02FF02"/>
                </a:solidFill>
                <a:latin typeface="Consolas" pitchFamily="33" charset="0"/>
              </a:rPr>
              <a:t>w</a:t>
            </a:r>
          </a:p>
          <a:p>
            <a:pPr>
              <a:lnSpc>
                <a:spcPct val="100000"/>
              </a:lnSpc>
              <a:tabLst>
                <a:tab pos="723900" algn="l"/>
                <a:tab pos="1447800" algn="l"/>
                <a:tab pos="2171700" algn="l"/>
                <a:tab pos="2895600" algn="l"/>
                <a:tab pos="3619500" algn="l"/>
                <a:tab pos="4343400" algn="l"/>
                <a:tab pos="5067300" algn="l"/>
              </a:tabLst>
            </a:pPr>
            <a:r>
              <a:rPr lang="en-GB" sz="1200">
                <a:solidFill>
                  <a:srgbClr val="FFFFFF"/>
                </a:solidFill>
                <a:latin typeface="Consolas" pitchFamily="33" charset="0"/>
              </a:rPr>
              <a:t>2</a:t>
            </a:r>
            <a:r>
              <a:rPr lang="en-GB" sz="1200">
                <a:solidFill>
                  <a:srgbClr val="00FF00"/>
                </a:solidFill>
                <a:latin typeface="Consolas" pitchFamily="33" charset="0"/>
              </a:rPr>
              <a:t>  </a:t>
            </a:r>
            <a:r>
              <a:rPr lang="en-GB" sz="1200">
                <a:solidFill>
                  <a:srgbClr val="02FF02"/>
                </a:solidFill>
                <a:latin typeface="Consolas" pitchFamily="33" charset="0"/>
              </a:rPr>
              <a:t>x</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MUL_e</a:t>
            </a:r>
            <a:r>
              <a:rPr lang="en-GB" sz="1200">
                <a:solidFill>
                  <a:srgbClr val="00FF00"/>
                </a:solidFill>
                <a:latin typeface="Consolas" pitchFamily="33" charset="0"/>
              </a:rPr>
              <a:t>       </a:t>
            </a:r>
            <a:r>
              <a:rPr lang="en-GB" sz="1200">
                <a:solidFill>
                  <a:srgbClr val="02FF02"/>
                </a:solidFill>
                <a:latin typeface="Consolas" pitchFamily="33" charset="0"/>
              </a:rPr>
              <a:t>R0</a:t>
            </a:r>
            <a:r>
              <a:rPr lang="en-GB" sz="1200">
                <a:solidFill>
                  <a:srgbClr val="FFFF00"/>
                </a:solidFill>
                <a:latin typeface="Consolas" pitchFamily="33" charset="0"/>
              </a:rPr>
              <a:t>.</a:t>
            </a:r>
            <a:r>
              <a:rPr lang="en-GB" sz="1200">
                <a:solidFill>
                  <a:srgbClr val="02FF02"/>
                </a:solidFill>
                <a:latin typeface="Consolas" pitchFamily="33" charset="0"/>
              </a:rPr>
              <a:t>x</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R0</a:t>
            </a:r>
            <a:r>
              <a:rPr lang="en-GB" sz="1200">
                <a:solidFill>
                  <a:srgbClr val="FFFF00"/>
                </a:solidFill>
                <a:latin typeface="Consolas" pitchFamily="33" charset="0"/>
              </a:rPr>
              <a:t>.</a:t>
            </a:r>
            <a:r>
              <a:rPr lang="en-GB" sz="1200">
                <a:solidFill>
                  <a:srgbClr val="02FF02"/>
                </a:solidFill>
                <a:latin typeface="Consolas" pitchFamily="33" charset="0"/>
              </a:rPr>
              <a:t>z</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PV1</a:t>
            </a:r>
            <a:r>
              <a:rPr lang="en-GB" sz="1200">
                <a:solidFill>
                  <a:srgbClr val="FFFF00"/>
                </a:solidFill>
                <a:latin typeface="Consolas" pitchFamily="33" charset="0"/>
              </a:rPr>
              <a:t>.</a:t>
            </a:r>
            <a:r>
              <a:rPr lang="en-GB" sz="1200">
                <a:solidFill>
                  <a:srgbClr val="02FF02"/>
                </a:solidFill>
                <a:latin typeface="Consolas" pitchFamily="33" charset="0"/>
              </a:rPr>
              <a:t>w</a:t>
            </a:r>
          </a:p>
          <a:p>
            <a:pPr>
              <a:lnSpc>
                <a:spcPct val="100000"/>
              </a:lnSpc>
              <a:tabLst>
                <a:tab pos="723900" algn="l"/>
                <a:tab pos="1447800" algn="l"/>
                <a:tab pos="2171700" algn="l"/>
                <a:tab pos="2895600" algn="l"/>
                <a:tab pos="3619500" algn="l"/>
                <a:tab pos="4343400" algn="l"/>
                <a:tab pos="5067300" algn="l"/>
              </a:tabLst>
            </a:pPr>
            <a:r>
              <a:rPr lang="en-GB" sz="1200">
                <a:solidFill>
                  <a:srgbClr val="00FF00"/>
                </a:solidFill>
                <a:latin typeface="Consolas" pitchFamily="33" charset="0"/>
              </a:rPr>
              <a:t>   </a:t>
            </a:r>
            <a:r>
              <a:rPr lang="en-GB" sz="1200">
                <a:solidFill>
                  <a:srgbClr val="02FF02"/>
                </a:solidFill>
                <a:latin typeface="Consolas" pitchFamily="33" charset="0"/>
              </a:rPr>
              <a:t>y</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MUL_e</a:t>
            </a:r>
            <a:r>
              <a:rPr lang="en-GB" sz="1200">
                <a:solidFill>
                  <a:srgbClr val="00FF00"/>
                </a:solidFill>
                <a:latin typeface="Consolas" pitchFamily="33" charset="0"/>
              </a:rPr>
              <a:t>       </a:t>
            </a:r>
            <a:r>
              <a:rPr lang="en-GB" sz="1200">
                <a:solidFill>
                  <a:srgbClr val="02FF02"/>
                </a:solidFill>
                <a:latin typeface="Consolas" pitchFamily="33" charset="0"/>
              </a:rPr>
              <a:t>R0</a:t>
            </a:r>
            <a:r>
              <a:rPr lang="en-GB" sz="1200">
                <a:solidFill>
                  <a:srgbClr val="FFFF00"/>
                </a:solidFill>
                <a:latin typeface="Consolas" pitchFamily="33" charset="0"/>
              </a:rPr>
              <a:t>.</a:t>
            </a:r>
            <a:r>
              <a:rPr lang="en-GB" sz="1200">
                <a:solidFill>
                  <a:srgbClr val="02FF02"/>
                </a:solidFill>
                <a:latin typeface="Consolas" pitchFamily="33" charset="0"/>
              </a:rPr>
              <a:t>y</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R0</a:t>
            </a:r>
            <a:r>
              <a:rPr lang="en-GB" sz="1200">
                <a:solidFill>
                  <a:srgbClr val="FFFF00"/>
                </a:solidFill>
                <a:latin typeface="Consolas" pitchFamily="33" charset="0"/>
              </a:rPr>
              <a:t>.</a:t>
            </a:r>
            <a:r>
              <a:rPr lang="en-GB" sz="1200">
                <a:solidFill>
                  <a:srgbClr val="02FF02"/>
                </a:solidFill>
                <a:latin typeface="Consolas" pitchFamily="33" charset="0"/>
              </a:rPr>
              <a:t>y</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PV1</a:t>
            </a:r>
            <a:r>
              <a:rPr lang="en-GB" sz="1200">
                <a:solidFill>
                  <a:srgbClr val="FFFF00"/>
                </a:solidFill>
                <a:latin typeface="Consolas" pitchFamily="33" charset="0"/>
              </a:rPr>
              <a:t>.</a:t>
            </a:r>
            <a:r>
              <a:rPr lang="en-GB" sz="1200">
                <a:solidFill>
                  <a:srgbClr val="02FF02"/>
                </a:solidFill>
                <a:latin typeface="Consolas" pitchFamily="33" charset="0"/>
              </a:rPr>
              <a:t>w</a:t>
            </a:r>
          </a:p>
          <a:p>
            <a:pPr>
              <a:lnSpc>
                <a:spcPct val="100000"/>
              </a:lnSpc>
              <a:tabLst>
                <a:tab pos="723900" algn="l"/>
                <a:tab pos="1447800" algn="l"/>
                <a:tab pos="2171700" algn="l"/>
                <a:tab pos="2895600" algn="l"/>
                <a:tab pos="3619500" algn="l"/>
                <a:tab pos="4343400" algn="l"/>
                <a:tab pos="5067300" algn="l"/>
              </a:tabLst>
            </a:pPr>
            <a:r>
              <a:rPr lang="en-GB" sz="1200">
                <a:solidFill>
                  <a:srgbClr val="00FF00"/>
                </a:solidFill>
                <a:latin typeface="Consolas" pitchFamily="33" charset="0"/>
              </a:rPr>
              <a:t>   </a:t>
            </a:r>
            <a:r>
              <a:rPr lang="en-GB" sz="1200">
                <a:solidFill>
                  <a:srgbClr val="02FF02"/>
                </a:solidFill>
                <a:latin typeface="Consolas" pitchFamily="33" charset="0"/>
              </a:rPr>
              <a:t>z</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MUL_e</a:t>
            </a:r>
            <a:r>
              <a:rPr lang="en-GB" sz="1200">
                <a:solidFill>
                  <a:srgbClr val="00FF00"/>
                </a:solidFill>
                <a:latin typeface="Consolas" pitchFamily="33" charset="0"/>
              </a:rPr>
              <a:t>       </a:t>
            </a:r>
            <a:r>
              <a:rPr lang="en-GB" sz="1200">
                <a:solidFill>
                  <a:srgbClr val="02FF02"/>
                </a:solidFill>
                <a:latin typeface="Consolas" pitchFamily="33" charset="0"/>
              </a:rPr>
              <a:t>R0</a:t>
            </a:r>
            <a:r>
              <a:rPr lang="en-GB" sz="1200">
                <a:solidFill>
                  <a:srgbClr val="FFFF00"/>
                </a:solidFill>
                <a:latin typeface="Consolas" pitchFamily="33" charset="0"/>
              </a:rPr>
              <a:t>.</a:t>
            </a:r>
            <a:r>
              <a:rPr lang="en-GB" sz="1200">
                <a:solidFill>
                  <a:srgbClr val="02FF02"/>
                </a:solidFill>
                <a:latin typeface="Consolas" pitchFamily="33" charset="0"/>
              </a:rPr>
              <a:t>z</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R0</a:t>
            </a:r>
            <a:r>
              <a:rPr lang="en-GB" sz="1200">
                <a:solidFill>
                  <a:srgbClr val="FFFF00"/>
                </a:solidFill>
                <a:latin typeface="Consolas" pitchFamily="33" charset="0"/>
              </a:rPr>
              <a:t>.</a:t>
            </a:r>
            <a:r>
              <a:rPr lang="en-GB" sz="1200">
                <a:solidFill>
                  <a:srgbClr val="02FF02"/>
                </a:solidFill>
                <a:latin typeface="Consolas" pitchFamily="33" charset="0"/>
              </a:rPr>
              <a:t>x</a:t>
            </a:r>
            <a:r>
              <a:rPr lang="en-GB" sz="1200">
                <a:solidFill>
                  <a:srgbClr val="FFFF00"/>
                </a:solidFill>
                <a:latin typeface="Consolas" pitchFamily="33" charset="0"/>
              </a:rPr>
              <a:t>,</a:t>
            </a:r>
            <a:r>
              <a:rPr lang="en-GB" sz="1200">
                <a:solidFill>
                  <a:srgbClr val="00FF00"/>
                </a:solidFill>
                <a:latin typeface="Consolas" pitchFamily="33" charset="0"/>
              </a:rPr>
              <a:t>  </a:t>
            </a:r>
            <a:r>
              <a:rPr lang="en-GB" sz="1200">
                <a:solidFill>
                  <a:srgbClr val="02FF02"/>
                </a:solidFill>
                <a:latin typeface="Consolas" pitchFamily="33" charset="0"/>
              </a:rPr>
              <a:t>PV1</a:t>
            </a:r>
            <a:r>
              <a:rPr lang="en-GB" sz="1200">
                <a:solidFill>
                  <a:srgbClr val="FFFF00"/>
                </a:solidFill>
                <a:latin typeface="Consolas" pitchFamily="33" charset="0"/>
              </a:rPr>
              <a:t>.</a:t>
            </a:r>
            <a:r>
              <a:rPr lang="en-GB" sz="1200">
                <a:solidFill>
                  <a:srgbClr val="02FF02"/>
                </a:solidFill>
                <a:latin typeface="Consolas" pitchFamily="33" charset="0"/>
              </a:rPr>
              <a:t>w</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576263" y="617538"/>
            <a:ext cx="10367962" cy="641350"/>
          </a:xfrm>
          <a:ln/>
        </p:spPr>
        <p:txBody>
          <a:bodyPr tIns="33516"/>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Why bother?</a:t>
            </a:r>
          </a:p>
        </p:txBody>
      </p:sp>
      <p:sp>
        <p:nvSpPr>
          <p:cNvPr id="9218" name="Rectangle 2"/>
          <p:cNvSpPr>
            <a:spLocks noGrp="1" noChangeArrowheads="1"/>
          </p:cNvSpPr>
          <p:nvPr>
            <p:ph type="body" idx="1"/>
          </p:nvPr>
        </p:nvSpPr>
        <p:spPr>
          <a:xfrm>
            <a:off x="576263" y="1349375"/>
            <a:ext cx="10367962" cy="4857750"/>
          </a:xfrm>
          <a:ln/>
        </p:spPr>
        <p:txBody>
          <a:bodyPr/>
          <a:lstStyle/>
          <a:p>
            <a:pPr marL="431800" indent="-32385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Better performance</a:t>
            </a:r>
          </a:p>
          <a:p>
            <a:pPr marL="863600" lvl="1" indent="-32385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“We're not ALU bound ...”</a:t>
            </a:r>
          </a:p>
          <a:p>
            <a:pPr marL="1295400" lvl="2" indent="-287338">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Save power</a:t>
            </a:r>
          </a:p>
          <a:p>
            <a:pPr marL="1295400" lvl="2" indent="-287338">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More punch once you optimize for TEX/BW/etc.</a:t>
            </a:r>
          </a:p>
          <a:p>
            <a:pPr marL="1295400" lvl="2" indent="-287338">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More headroom for new features</a:t>
            </a:r>
          </a:p>
          <a:p>
            <a:pPr marL="863600" lvl="1" indent="-32385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“We'll optimize at the end of the project …”</a:t>
            </a:r>
          </a:p>
          <a:p>
            <a:pPr marL="1295400" lvl="2" indent="-287338">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Pray that content doesn't lock you in ...</a:t>
            </a:r>
          </a:p>
          <a:p>
            <a:pPr marL="431800" indent="-32385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Consistency</a:t>
            </a:r>
          </a:p>
          <a:p>
            <a:pPr marL="863600" lvl="1" indent="-32385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There is often a best way to do things</a:t>
            </a:r>
          </a:p>
          <a:p>
            <a:pPr marL="863600" lvl="1" indent="-32385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Improve readability</a:t>
            </a:r>
          </a:p>
          <a:p>
            <a:pPr marL="431800" indent="-32385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It's fun!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ChangeArrowheads="1"/>
          </p:cNvSpPr>
          <p:nvPr>
            <p:ph type="title"/>
          </p:nvPr>
        </p:nvSpPr>
        <p:spPr>
          <a:xfrm>
            <a:off x="576263" y="258763"/>
            <a:ext cx="10367962" cy="641350"/>
          </a:xfrm>
          <a:ln/>
        </p:spPr>
        <p:txBody>
          <a:bodyPr tIns="33516"/>
          <a:lstStyle/>
          <a:p>
            <a:endParaRPr lang="en-US"/>
          </a:p>
        </p:txBody>
      </p:sp>
      <p:sp>
        <p:nvSpPr>
          <p:cNvPr id="10242" name="Rectangle 2"/>
          <p:cNvSpPr>
            <a:spLocks noGrp="1" noChangeArrowheads="1"/>
          </p:cNvSpPr>
          <p:nvPr>
            <p:ph type="body" idx="1"/>
          </p:nvPr>
        </p:nvSpPr>
        <p:spPr>
          <a:xfrm>
            <a:off x="576263" y="1349375"/>
            <a:ext cx="10367962" cy="4697413"/>
          </a:xfrm>
          <a:ln/>
        </p:spPr>
        <p:txBody>
          <a:bodyPr tIns="42336"/>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endParaRPr lang="en-GB" sz="4800"/>
          </a:p>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endParaRPr lang="en-GB" sz="4800"/>
          </a:p>
          <a:p>
            <a:pPr algn="ct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sz="4800"/>
              <a:t>”The compiler will optimize it!”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ChangeArrowheads="1"/>
          </p:cNvSpPr>
          <p:nvPr>
            <p:ph type="title"/>
          </p:nvPr>
        </p:nvSpPr>
        <p:spPr>
          <a:xfrm>
            <a:off x="576263" y="617538"/>
            <a:ext cx="10367962" cy="641350"/>
          </a:xfrm>
          <a:ln/>
        </p:spPr>
        <p:txBody>
          <a:bodyPr tIns="33516"/>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”The compiler will optimize it!”</a:t>
            </a:r>
          </a:p>
        </p:txBody>
      </p:sp>
      <p:sp>
        <p:nvSpPr>
          <p:cNvPr id="11266" name="Rectangle 2"/>
          <p:cNvSpPr>
            <a:spLocks noGrp="1" noChangeArrowheads="1"/>
          </p:cNvSpPr>
          <p:nvPr>
            <p:ph type="body" idx="1"/>
          </p:nvPr>
        </p:nvSpPr>
        <p:spPr>
          <a:xfrm>
            <a:off x="576263" y="1349375"/>
            <a:ext cx="10367962" cy="4697413"/>
          </a:xfrm>
          <a:ln/>
        </p:spPr>
        <p:txBody>
          <a:bodyPr/>
          <a:lstStyle/>
          <a:p>
            <a:pPr marL="431800" indent="-32385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Compilers are cunning!</a:t>
            </a:r>
          </a:p>
          <a:p>
            <a:pPr marL="863600" lvl="1" indent="-32385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Smart enough to fool themselves!</a:t>
            </a:r>
          </a:p>
          <a:p>
            <a:pPr marL="431800" indent="-32385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However:</a:t>
            </a:r>
          </a:p>
          <a:p>
            <a:pPr marL="863600" lvl="1" indent="-32385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They can't read your mind</a:t>
            </a:r>
          </a:p>
          <a:p>
            <a:pPr marL="863600" lvl="1" indent="-32385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They don't have the whole picture</a:t>
            </a:r>
          </a:p>
          <a:p>
            <a:pPr marL="863600" lvl="1" indent="-32385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They work with limited data</a:t>
            </a:r>
          </a:p>
          <a:p>
            <a:pPr marL="863600" lvl="1" indent="-323850">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They </a:t>
            </a:r>
            <a:r>
              <a:rPr lang="en-GB" u="sng"/>
              <a:t>can't break rules</a:t>
            </a:r>
          </a:p>
          <a:p>
            <a:pPr marL="1295400" lvl="2" indent="-287338">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GB"/>
              <a:t>Well, mostly … (they can make up their own rules)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ea typeface="Microsoft YaHei"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ea typeface="Microsoft YaHei"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6125</TotalTime>
  <Words>8343</Words>
  <Application>Microsoft Office PowerPoint</Application>
  <PresentationFormat>Custom</PresentationFormat>
  <Paragraphs>846</Paragraphs>
  <Slides>47</Slides>
  <Notes>47</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Office Theme</vt:lpstr>
      <vt:lpstr>Slide 1</vt:lpstr>
      <vt:lpstr>Problem formulation</vt:lpstr>
      <vt:lpstr>Goal of this presentation</vt:lpstr>
      <vt:lpstr>Background</vt:lpstr>
      <vt:lpstr>Background</vt:lpstr>
      <vt:lpstr>Why bother?</vt:lpstr>
      <vt:lpstr>Why bother?</vt:lpstr>
      <vt:lpstr>Slide 8</vt:lpstr>
      <vt:lpstr>”The compiler will optimize it!”</vt:lpstr>
      <vt:lpstr>”The compiler will optimize it!”</vt:lpstr>
      <vt:lpstr>”The compiler will optimize it!”</vt:lpstr>
      <vt:lpstr>”The compiler will optimize it!”</vt:lpstr>
      <vt:lpstr>Why not?</vt:lpstr>
      <vt:lpstr>Therefore:</vt:lpstr>
      <vt:lpstr>Rules</vt:lpstr>
      <vt:lpstr>Universal* facts about HW</vt:lpstr>
      <vt:lpstr>MAD</vt:lpstr>
      <vt:lpstr>MAD</vt:lpstr>
      <vt:lpstr>Division</vt:lpstr>
      <vt:lpstr>MADness</vt:lpstr>
      <vt:lpstr>MADness</vt:lpstr>
      <vt:lpstr>Modifiers</vt:lpstr>
      <vt:lpstr>Modifiers</vt:lpstr>
      <vt:lpstr>Modifiers</vt:lpstr>
      <vt:lpstr>Modifiers</vt:lpstr>
      <vt:lpstr>HLSL compiler workaround</vt:lpstr>
      <vt:lpstr>Built-in functions</vt:lpstr>
      <vt:lpstr>Built-in functions</vt:lpstr>
      <vt:lpstr>Built-in functions</vt:lpstr>
      <vt:lpstr>Built-in functions</vt:lpstr>
      <vt:lpstr>Matrix math</vt:lpstr>
      <vt:lpstr>Scalar math</vt:lpstr>
      <vt:lpstr>Mixed scalar/vector math</vt:lpstr>
      <vt:lpstr>Hidden scalar math</vt:lpstr>
      <vt:lpstr>Hidden scalar math</vt:lpstr>
      <vt:lpstr>Hidden common sub-expressions</vt:lpstr>
      <vt:lpstr>Hidden common sub-expressions</vt:lpstr>
      <vt:lpstr>Hidden common sub-expressions</vt:lpstr>
      <vt:lpstr>Hidden common sub-expressions</vt:lpstr>
      <vt:lpstr>Evaluation order</vt:lpstr>
      <vt:lpstr>Evaluation order</vt:lpstr>
      <vt:lpstr>Real-world testing</vt:lpstr>
      <vt:lpstr>Additional recommendations</vt:lpstr>
      <vt:lpstr>How can I be a better low-level coder?</vt:lpstr>
      <vt:lpstr>Optimize all the shaders!</vt:lpstr>
      <vt:lpstr>References</vt:lpstr>
      <vt:lpstr>Slide 47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Emil Persson</dc:creator>
  <cp:lastModifiedBy>Emil Persson</cp:lastModifiedBy>
  <cp:revision>580</cp:revision>
  <cp:lastPrinted>1601-01-01T00:00:00Z</cp:lastPrinted>
  <dcterms:created xsi:type="dcterms:W3CDTF">2012-11-01T08:03:48Z</dcterms:created>
  <dcterms:modified xsi:type="dcterms:W3CDTF">2013-04-06T12:26:38Z</dcterms:modified>
</cp:coreProperties>
</file>