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9" r:id="rId2"/>
    <p:sldId id="351" r:id="rId3"/>
    <p:sldId id="374" r:id="rId4"/>
    <p:sldId id="349" r:id="rId5"/>
    <p:sldId id="367" r:id="rId6"/>
    <p:sldId id="350" r:id="rId7"/>
    <p:sldId id="353" r:id="rId8"/>
    <p:sldId id="347" r:id="rId9"/>
    <p:sldId id="356" r:id="rId10"/>
    <p:sldId id="354" r:id="rId11"/>
    <p:sldId id="365" r:id="rId12"/>
    <p:sldId id="355" r:id="rId13"/>
    <p:sldId id="369" r:id="rId14"/>
    <p:sldId id="370" r:id="rId15"/>
    <p:sldId id="371" r:id="rId16"/>
    <p:sldId id="372" r:id="rId17"/>
    <p:sldId id="376" r:id="rId18"/>
    <p:sldId id="368" r:id="rId19"/>
    <p:sldId id="375" r:id="rId20"/>
    <p:sldId id="366" r:id="rId21"/>
    <p:sldId id="357" r:id="rId22"/>
    <p:sldId id="359" r:id="rId23"/>
    <p:sldId id="358" r:id="rId24"/>
    <p:sldId id="377" r:id="rId25"/>
    <p:sldId id="378" r:id="rId26"/>
    <p:sldId id="360" r:id="rId27"/>
    <p:sldId id="361" r:id="rId28"/>
    <p:sldId id="362" r:id="rId29"/>
    <p:sldId id="363" r:id="rId30"/>
    <p:sldId id="373" r:id="rId31"/>
  </p:sldIdLst>
  <p:sldSz cx="9144000" cy="5143500" type="screen16x9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7">
          <p15:clr>
            <a:srgbClr val="A4A3A4"/>
          </p15:clr>
        </p15:guide>
        <p15:guide id="2" orient="horz" pos="1212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50">
          <p15:clr>
            <a:srgbClr val="A4A3A4"/>
          </p15:clr>
        </p15:guide>
        <p15:guide id="5" orient="horz" pos="521">
          <p15:clr>
            <a:srgbClr val="A4A3A4"/>
          </p15:clr>
        </p15:guide>
        <p15:guide id="6" orient="horz" pos="518">
          <p15:clr>
            <a:srgbClr val="A4A3A4"/>
          </p15:clr>
        </p15:guide>
        <p15:guide id="7" orient="horz" pos="737">
          <p15:clr>
            <a:srgbClr val="A4A3A4"/>
          </p15:clr>
        </p15:guide>
        <p15:guide id="8" pos="305">
          <p15:clr>
            <a:srgbClr val="A4A3A4"/>
          </p15:clr>
        </p15:guide>
        <p15:guide id="9" pos="4822">
          <p15:clr>
            <a:srgbClr val="A4A3A4"/>
          </p15:clr>
        </p15:guide>
        <p15:guide id="10" pos="5537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9">
          <p15:clr>
            <a:srgbClr val="A4A3A4"/>
          </p15:clr>
        </p15:guide>
        <p15:guide id="2" pos="3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FF9A05"/>
    <a:srgbClr val="00B000"/>
    <a:srgbClr val="FF860D"/>
    <a:srgbClr val="B6EA62"/>
    <a:srgbClr val="DAEF5D"/>
    <a:srgbClr val="FF350D"/>
    <a:srgbClr val="58B000"/>
    <a:srgbClr val="B0AC0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74828" autoAdjust="0"/>
  </p:normalViewPr>
  <p:slideViewPr>
    <p:cSldViewPr>
      <p:cViewPr varScale="1">
        <p:scale>
          <a:sx n="110" d="100"/>
          <a:sy n="110" d="100"/>
        </p:scale>
        <p:origin x="-2202" y="-78"/>
      </p:cViewPr>
      <p:guideLst>
        <p:guide orient="horz" pos="257"/>
        <p:guide orient="horz" pos="1212"/>
        <p:guide orient="horz" pos="899"/>
        <p:guide orient="horz" pos="350"/>
        <p:guide orient="horz" pos="521"/>
        <p:guide orient="horz" pos="518"/>
        <p:guide orient="horz" pos="737"/>
        <p:guide pos="305"/>
        <p:guide pos="4822"/>
        <p:guide pos="55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566" y="-90"/>
      </p:cViewPr>
      <p:guideLst>
        <p:guide orient="horz" pos="2169"/>
        <p:guide pos="315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A69DEE6-74F7-4BD0-A313-1F2A09AED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385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6213" y="515938"/>
            <a:ext cx="4589462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fld id="{3CC670B2-B398-434E-BEBF-6DEDE03AC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2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968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Parallelogram prediction. Extend adjacent triangles to parallelograms.</a:t>
            </a:r>
          </a:p>
          <a:p>
            <a:r>
              <a:rPr lang="de-DE" dirty="0" smtClean="0"/>
              <a:t>Blue: Last triangle(s)</a:t>
            </a:r>
            <a:r>
              <a:rPr lang="de-DE" baseline="0" dirty="0" smtClean="0"/>
              <a:t> </a:t>
            </a:r>
            <a:r>
              <a:rPr lang="de-DE" dirty="0" smtClean="0"/>
              <a:t>Orange:</a:t>
            </a:r>
            <a:r>
              <a:rPr lang="de-DE" baseline="0" dirty="0" smtClean="0"/>
              <a:t> Parallelogram prediction Black arrow: Residual to store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Can do this in place: for each vertex predict, read, add, write</a:t>
            </a:r>
            <a:endParaRPr lang="de-DE" dirty="0" smtClean="0"/>
          </a:p>
          <a:p>
            <a:r>
              <a:rPr lang="de-DE" baseline="0" dirty="0" smtClean="0"/>
              <a:t>Also used for UVs</a:t>
            </a:r>
          </a:p>
          <a:p>
            <a:r>
              <a:rPr lang="de-DE" baseline="0" dirty="0" smtClean="0"/>
              <a:t>QTangents just use average of last two vertices, because parallelogram rule makes no sense for them</a:t>
            </a:r>
          </a:p>
          <a:p>
            <a:r>
              <a:rPr lang="de-DE" baseline="0" dirty="0" smtClean="0"/>
              <a:t>Savings depend on asset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954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Optimizer tends to order indices so mesh gets rendered in strips</a:t>
            </a:r>
          </a:p>
          <a:p>
            <a:r>
              <a:rPr lang="de-DE" baseline="0" dirty="0" smtClean="0"/>
              <a:t>Offset only needs to be stored in file header, because we only support non-changing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472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For us optimal index frame distance was about 10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490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Original motion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491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Interpolated</a:t>
            </a:r>
            <a:r>
              <a:rPr lang="de-DE" baseline="0" dirty="0" smtClean="0"/>
              <a:t> prediction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535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Motion prediction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710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Combination of motion and interpolation prediction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60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aseline="0" dirty="0" smtClean="0"/>
              <a:t>Select interpolation factor for interpolation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2349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aseline="0" dirty="0" smtClean="0"/>
              <a:t>Select acceleration factor for motion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882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aseline="0" dirty="0" smtClean="0"/>
              <a:t>Select extrapolation factor for combination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aseline="0" dirty="0" smtClean="0"/>
              <a:t>The three factors used are the same for all vertices in mesh, so individual predictions will usually be worse than here.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03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</a:t>
            </a:r>
            <a:r>
              <a:rPr lang="de-DE" baseline="0" dirty="0" smtClean="0"/>
              <a:t>nimations like cloth, water simulations, fur</a:t>
            </a:r>
            <a:endParaRPr lang="de-DE" dirty="0" smtClean="0"/>
          </a:p>
          <a:p>
            <a:r>
              <a:rPr lang="de-DE" baseline="0" dirty="0" smtClean="0"/>
              <a:t>Alembic: No engine specific markup. One click to import and run. Outsourcing much easier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383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Factors get quantized to three bytes per frame for all vertices</a:t>
            </a:r>
          </a:p>
          <a:p>
            <a:r>
              <a:rPr lang="de-DE" dirty="0" smtClean="0"/>
              <a:t>Can use SIMD for this to predict 4 elements in parallel (some INT16 operations even on 8 elements)</a:t>
            </a:r>
          </a:p>
          <a:p>
            <a:r>
              <a:rPr lang="de-DE" dirty="0" smtClean="0"/>
              <a:t>Just unpack 8xINT32 -&gt; 2x4xUINT32, mul, shift, truncate &amp; pack again on Jaguar per interpolate/extrapolate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6780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Loading time would also be a problem</a:t>
            </a:r>
          </a:p>
          <a:p>
            <a:r>
              <a:rPr lang="de-DE" dirty="0" smtClean="0"/>
              <a:t>Next gen CPU</a:t>
            </a:r>
            <a:r>
              <a:rPr lang="de-DE" baseline="0" dirty="0" smtClean="0"/>
              <a:t> cores still not terribly fast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8046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Disk reads and decompress</a:t>
            </a:r>
            <a:r>
              <a:rPr lang="de-DE" baseline="0" dirty="0" smtClean="0"/>
              <a:t>/decode are </a:t>
            </a:r>
            <a:r>
              <a:rPr lang="de-DE" dirty="0" smtClean="0"/>
              <a:t>asynchronous and non-blocking</a:t>
            </a:r>
          </a:p>
          <a:p>
            <a:r>
              <a:rPr lang="de-DE" dirty="0" smtClean="0"/>
              <a:t>Read combining to avoid disk seeks (&gt;1 MB</a:t>
            </a:r>
            <a:r>
              <a:rPr lang="de-DE" baseline="0" dirty="0" smtClean="0"/>
              <a:t> chunks)</a:t>
            </a:r>
            <a:endParaRPr lang="de-DE" dirty="0" smtClean="0"/>
          </a:p>
          <a:p>
            <a:r>
              <a:rPr lang="de-DE" dirty="0" smtClean="0"/>
              <a:t>Upload to GPU is asynchronous but</a:t>
            </a:r>
            <a:r>
              <a:rPr lang="de-DE" baseline="0" dirty="0" smtClean="0"/>
              <a:t> render thread will wait for data</a:t>
            </a:r>
          </a:p>
          <a:p>
            <a:r>
              <a:rPr lang="de-DE" baseline="0" dirty="0" smtClean="0"/>
              <a:t>Data in buffer stays in compact disk format until decompress starts</a:t>
            </a:r>
          </a:p>
          <a:p>
            <a:r>
              <a:rPr lang="de-DE" baseline="0" dirty="0" smtClean="0"/>
              <a:t>Timings are configurable, values were choosen by experimentation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1289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Ring buffer allocator</a:t>
            </a:r>
            <a:r>
              <a:rPr lang="de-DE" baseline="0" dirty="0" smtClean="0"/>
              <a:t> doesn‘t work for multiple streams, because of different data rates. Would need to defragment holes. Really tried to make this work, but wasn‘t worth it in the end.</a:t>
            </a:r>
          </a:p>
          <a:p>
            <a:r>
              <a:rPr lang="de-DE" baseline="0" dirty="0" smtClean="0"/>
              <a:t>Fragmentation with normal allocator wasn‘t a big problem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128 MB for both compressed</a:t>
            </a:r>
            <a:r>
              <a:rPr lang="de-DE" baseline="0" dirty="0" smtClean="0"/>
              <a:t> and uncompressed data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9164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Jobs for decompression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Index frame jobs can start as soon as decompressed data is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471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First B frame has I frames and own residuals as input (First B frame does not do acceleration prediction)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934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Other B frames have only last B frame and residuals as dependencies, because by induction both I frames and the last two B frames are decoded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All other B-frames depend on previous one as well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We do the synchronization for all jobs with lockless atomic counting: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 frames get initialized to 1, first B frame after I frame to 3, all other B frames to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After dependency is finished will decrease counter of dependent task and launch it when counter reaches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9093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conversion job</a:t>
            </a:r>
            <a:r>
              <a:rPr lang="de-DE" baseline="0" dirty="0" smtClean="0"/>
              <a:t> gets launched for each job the geom cache actually gets rendered</a:t>
            </a:r>
          </a:p>
          <a:p>
            <a:r>
              <a:rPr lang="de-DE" baseline="0" dirty="0" smtClean="0"/>
              <a:t>Conversion job could possibly be avoided if GPU would directly read quantized format</a:t>
            </a:r>
          </a:p>
          <a:p>
            <a:r>
              <a:rPr lang="de-DE" dirty="0" smtClean="0"/>
              <a:t>The vertex shader could possibly directly support the quantized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0384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</a:t>
            </a:r>
            <a:r>
              <a:rPr lang="de-DE" baseline="0" dirty="0" smtClean="0"/>
              <a:t> of the compression research tends to lead to require more and more computational power for little gains</a:t>
            </a:r>
          </a:p>
          <a:p>
            <a:r>
              <a:rPr lang="de-DE" baseline="0" dirty="0" smtClean="0"/>
              <a:t>Automatic skinning would be a way to do more lossy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096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4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More than Alembic actually, need full tangent frames</a:t>
            </a:r>
          </a:p>
          <a:p>
            <a:r>
              <a:rPr lang="de-DE" dirty="0" smtClean="0"/>
              <a:t>10</a:t>
            </a:r>
            <a:r>
              <a:rPr lang="de-DE" baseline="0" dirty="0" smtClean="0"/>
              <a:t> MB/s is for the whole scene, not only one cache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021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55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Obviously we don‘t store</a:t>
            </a:r>
            <a:r>
              <a:rPr lang="de-DE" baseline="0" dirty="0" smtClean="0"/>
              <a:t> per frame data for rigid / non-deforming meshes</a:t>
            </a:r>
            <a:endParaRPr lang="de-DE" dirty="0" smtClean="0"/>
          </a:p>
          <a:p>
            <a:r>
              <a:rPr lang="de-DE" baseline="0" dirty="0" smtClean="0"/>
              <a:t>Data rate is bar is always for the sail</a:t>
            </a:r>
          </a:p>
          <a:p>
            <a:r>
              <a:rPr lang="de-DE" baseline="0" dirty="0" smtClean="0"/>
              <a:t>Transform data to help compression</a:t>
            </a:r>
          </a:p>
          <a:p>
            <a:r>
              <a:rPr lang="de-DE" baseline="0" dirty="0" smtClean="0"/>
              <a:t>Data rate meter for specific sail asset with 30.000 vertices. Data rate meter will indicate progress </a:t>
            </a:r>
          </a:p>
          <a:p>
            <a:r>
              <a:rPr lang="de-DE" baseline="0" dirty="0" smtClean="0"/>
              <a:t>on data rate reduction during </a:t>
            </a:r>
            <a:r>
              <a:rPr lang="de-DE" baseline="0" smtClean="0"/>
              <a:t>the methods presented in the talk</a:t>
            </a:r>
            <a:r>
              <a:rPr lang="de-D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639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Bake</a:t>
            </a:r>
            <a:r>
              <a:rPr lang="de-DE" baseline="0" dirty="0" smtClean="0"/>
              <a:t> down static hierarchies</a:t>
            </a:r>
          </a:p>
          <a:p>
            <a:r>
              <a:rPr lang="de-DE" baseline="0" dirty="0" smtClean="0"/>
              <a:t>Bake down animated child of animated parent</a:t>
            </a:r>
          </a:p>
          <a:p>
            <a:r>
              <a:rPr lang="de-DE" baseline="0" dirty="0" smtClean="0"/>
              <a:t>No support for shear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Transforms: 40 instead of 48 bytes. Compared</a:t>
            </a:r>
            <a:r>
              <a:rPr lang="de-DE" baseline="0" dirty="0" smtClean="0"/>
              <a:t> to vertex animations we can neglect this.</a:t>
            </a:r>
            <a:r>
              <a:rPr lang="de-DE" baseline="0" dirty="0"/>
              <a:t> </a:t>
            </a:r>
            <a:r>
              <a:rPr lang="de-DE" baseline="0" dirty="0" smtClean="0"/>
              <a:t>We didn‘t optimize it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26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Positions defined in bbox space. mm accuracy for 64m mesh. Quantizer will use less bits if possible, artist can specify the mm precision he needs.</a:t>
            </a:r>
          </a:p>
          <a:p>
            <a:r>
              <a:rPr lang="de-DE" dirty="0" smtClean="0"/>
              <a:t>Texture coordinates get mapped to</a:t>
            </a:r>
            <a:r>
              <a:rPr lang="de-DE" baseline="0" dirty="0" smtClean="0"/>
              <a:t> [-1024, 1024] which leaves enough fractional digits</a:t>
            </a:r>
            <a:endParaRPr lang="de-D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Tangent frames mean only orthonormal tangent frames. Doesn‘t matter in practice for us. We </a:t>
            </a:r>
            <a:r>
              <a:rPr lang="de-DE" dirty="0" smtClean="0"/>
              <a:t>use 16 bit shorts</a:t>
            </a:r>
            <a:r>
              <a:rPr lang="de-DE" baseline="0" dirty="0" smtClean="0"/>
              <a:t> for 10 bit values because compressor works on bytes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36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Deflate is slow but pretty</a:t>
            </a:r>
            <a:r>
              <a:rPr lang="de-DE" baseline="0" dirty="0" smtClean="0"/>
              <a:t> good compression</a:t>
            </a:r>
          </a:p>
          <a:p>
            <a:r>
              <a:rPr lang="de-DE" baseline="0" dirty="0" smtClean="0"/>
              <a:t>LZ4 HC is usally 20% worse compression, but 10x faster decode. Almost like memcpy.</a:t>
            </a:r>
          </a:p>
          <a:p>
            <a:r>
              <a:rPr lang="de-DE" baseline="0" dirty="0" smtClean="0"/>
              <a:t>Still 10MB/s for one asset, we need to do better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253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Of course need to do same prediction at</a:t>
            </a:r>
            <a:r>
              <a:rPr lang="de-DE" baseline="0" dirty="0" smtClean="0"/>
              <a:t> runtime than at compile time, otherwise don‘t get same result</a:t>
            </a:r>
          </a:p>
          <a:p>
            <a:r>
              <a:rPr lang="de-DE" baseline="0" dirty="0" smtClean="0"/>
              <a:t>Residual symbols cluster around zero, because prediction tends to be close. The more of the same symbols, the better the compression.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09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Always needs to predict exactly the same way (obvious)</a:t>
            </a:r>
          </a:p>
          <a:p>
            <a:r>
              <a:rPr lang="de-DE" dirty="0" smtClean="0"/>
              <a:t>No extra memory allocations on decode</a:t>
            </a:r>
          </a:p>
          <a:p>
            <a:r>
              <a:rPr lang="de-DE" dirty="0" smtClean="0"/>
              <a:t>Needs</a:t>
            </a:r>
            <a:r>
              <a:rPr lang="de-DE" baseline="0" dirty="0" smtClean="0"/>
              <a:t> to decode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670B2-B398-434E-BEBF-6DEDE03AC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7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ryEN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1924050"/>
            <a:ext cx="9144000" cy="3219450"/>
          </a:xfrm>
          <a:prstGeom prst="rect">
            <a:avLst/>
          </a:prstGeom>
          <a:gradFill rotWithShape="1">
            <a:gsLst>
              <a:gs pos="0">
                <a:srgbClr val="181818"/>
              </a:gs>
              <a:gs pos="45000">
                <a:srgbClr val="333333"/>
              </a:gs>
              <a:gs pos="100000">
                <a:srgbClr val="181818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924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12" descr="CRYTEK_Inverted_bi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4876006"/>
            <a:ext cx="484674" cy="16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RGB_CE_Vertical_Grey.png"/>
          <p:cNvPicPr>
            <a:picLocks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23478"/>
            <a:ext cx="1290613" cy="91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011910"/>
            <a:ext cx="7231084" cy="74463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ts val="5000"/>
              </a:lnSpc>
              <a:defRPr lang="en-US" sz="6800" b="0" kern="1200" cap="all" baseline="0" dirty="0">
                <a:solidFill>
                  <a:srgbClr val="FFFFFF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ryENGINE I (ONLY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68324" y="4787504"/>
            <a:ext cx="8321675" cy="0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68324" y="972741"/>
            <a:ext cx="8321675" cy="0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476261" y="406006"/>
            <a:ext cx="866775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400" b="0" dirty="0">
                <a:solidFill>
                  <a:schemeClr val="bg1"/>
                </a:solidFill>
                <a:latin typeface="Calibri" pitchFamily="34" charset="0"/>
              </a:rPr>
              <a:t>CRYENGINE</a:t>
            </a:r>
            <a:endParaRPr lang="en-US" sz="14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" name="Picture 7" descr="RGB_CE_Horizontal_Grey.png"/>
          <p:cNvPicPr>
            <a:picLocks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3" y="411958"/>
            <a:ext cx="1483893" cy="32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66726" y="518402"/>
            <a:ext cx="71882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buNone/>
              <a:defRPr lang="en-US" sz="3400" b="0" kern="1200" cap="all" baseline="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7197725" cy="35260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0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542338" y="4892280"/>
            <a:ext cx="334962" cy="178594"/>
          </a:xfrm>
          <a:prstGeom prst="rect">
            <a:avLst/>
          </a:prstGeom>
        </p:spPr>
        <p:txBody>
          <a:bodyPr/>
          <a:lstStyle>
            <a:lvl1pPr algn="r">
              <a:defRPr sz="800" b="0">
                <a:solidFill>
                  <a:srgbClr val="B2B2B2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BBD08E5-6746-47E1-A2B7-DC445107E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ryENGINE II (SUBLINE +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68324" y="4787504"/>
            <a:ext cx="8321675" cy="0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68324" y="972741"/>
            <a:ext cx="8321675" cy="0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7" descr="RGB_CE_Horizontal_Gre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411510"/>
            <a:ext cx="1483893" cy="33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66726" y="518402"/>
            <a:ext cx="71882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buNone/>
              <a:defRPr lang="en-US" sz="3400" b="0" kern="1200" cap="all" baseline="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92770"/>
            <a:ext cx="7197725" cy="32596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000" b="0" kern="1200" dirty="0" smtClean="0">
                <a:solidFill>
                  <a:srgbClr val="B2B2B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457200" y="1203598"/>
            <a:ext cx="7197725" cy="38439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en-US" sz="3000" b="0" kern="1200" cap="all" baseline="0" dirty="0" smtClean="0">
                <a:solidFill>
                  <a:srgbClr val="0075D6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8542338" y="4892280"/>
            <a:ext cx="334962" cy="178594"/>
          </a:xfrm>
          <a:prstGeom prst="rect">
            <a:avLst/>
          </a:prstGeom>
        </p:spPr>
        <p:txBody>
          <a:bodyPr/>
          <a:lstStyle>
            <a:lvl1pPr algn="r">
              <a:defRPr sz="800" b="0">
                <a:solidFill>
                  <a:srgbClr val="B2B2B2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7B857E-EAB4-48B4-BFB9-7D7EFA511A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476261" y="406006"/>
            <a:ext cx="866775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400" b="0" dirty="0">
                <a:solidFill>
                  <a:schemeClr val="bg1"/>
                </a:solidFill>
                <a:latin typeface="Calibri" pitchFamily="34" charset="0"/>
              </a:rPr>
              <a:t>CRYENGINE</a:t>
            </a:r>
            <a:endParaRPr lang="en-US" sz="14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ryENGINE III (HIGHLIGHTED SENTENCE + COPY +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468324" y="4787504"/>
            <a:ext cx="8321675" cy="0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468324" y="972741"/>
            <a:ext cx="8321675" cy="0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7" descr="RGB_CE_Horizontal_Gre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411510"/>
            <a:ext cx="1483893" cy="33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66726" y="518402"/>
            <a:ext cx="71882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buNone/>
              <a:defRPr lang="en-US" sz="3400" b="0" kern="1200" cap="all" baseline="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457200" y="1409704"/>
            <a:ext cx="7197725" cy="12156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75000"/>
              </a:lnSpc>
              <a:buNone/>
              <a:defRPr lang="en-US" sz="4600" b="0" kern="1200" cap="all" baseline="0" dirty="0" smtClean="0">
                <a:solidFill>
                  <a:srgbClr val="0075D6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4463" y="2693424"/>
            <a:ext cx="7190467" cy="198454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lang="en-US" sz="1600" b="0" kern="1200" dirty="0" smtClean="0">
                <a:solidFill>
                  <a:srgbClr val="B2B2B2"/>
                </a:solidFill>
                <a:latin typeface="Calibri" pitchFamily="34" charset="0"/>
                <a:ea typeface="+mn-ea"/>
                <a:cs typeface="+mn-cs"/>
              </a:defRPr>
            </a:lvl1pPr>
            <a:lvl2pPr marL="176213" indent="-176213">
              <a:spcBef>
                <a:spcPts val="0"/>
              </a:spcBef>
              <a:buFont typeface="Arial" pitchFamily="34" charset="0"/>
              <a:buNone/>
              <a:defRPr lang="en-US" sz="1600" b="0" kern="1200" dirty="0" smtClean="0">
                <a:solidFill>
                  <a:srgbClr val="B2B2B2"/>
                </a:solidFill>
                <a:latin typeface="Calibri" pitchFamily="34" charset="0"/>
                <a:ea typeface="+mn-ea"/>
                <a:cs typeface="+mn-cs"/>
              </a:defRPr>
            </a:lvl2pPr>
            <a:lvl3pPr marL="180975" indent="-180975">
              <a:spcBef>
                <a:spcPts val="0"/>
              </a:spcBef>
              <a:spcAft>
                <a:spcPts val="300"/>
              </a:spcAft>
              <a:defRPr sz="1600">
                <a:solidFill>
                  <a:srgbClr val="B2B2B2"/>
                </a:solidFill>
                <a:latin typeface="Calibri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2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8542338" y="4892280"/>
            <a:ext cx="334962" cy="178594"/>
          </a:xfrm>
          <a:prstGeom prst="rect">
            <a:avLst/>
          </a:prstGeom>
        </p:spPr>
        <p:txBody>
          <a:bodyPr/>
          <a:lstStyle>
            <a:lvl1pPr algn="r">
              <a:defRPr sz="800" b="0">
                <a:solidFill>
                  <a:srgbClr val="B2B2B2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71A9243-1DC5-48A6-8CF0-BC3CE32625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476261" y="406006"/>
            <a:ext cx="866775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400" b="0" dirty="0">
                <a:solidFill>
                  <a:schemeClr val="bg1"/>
                </a:solidFill>
                <a:latin typeface="Calibri" pitchFamily="34" charset="0"/>
              </a:rPr>
              <a:t>CRYENGINE</a:t>
            </a:r>
            <a:endParaRPr lang="en-US" sz="14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ryENGINE IV (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468324" y="4787504"/>
            <a:ext cx="8321675" cy="0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68324" y="972741"/>
            <a:ext cx="8321675" cy="0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" name="Picture 7" descr="RGB_CE_Horizontal_Gre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411510"/>
            <a:ext cx="1483893" cy="33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66726" y="518402"/>
            <a:ext cx="71882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buNone/>
              <a:defRPr lang="en-US" sz="3400" b="0" kern="1200" cap="all" baseline="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542338" y="4892280"/>
            <a:ext cx="334962" cy="178594"/>
          </a:xfrm>
          <a:prstGeom prst="rect">
            <a:avLst/>
          </a:prstGeom>
        </p:spPr>
        <p:txBody>
          <a:bodyPr/>
          <a:lstStyle>
            <a:lvl1pPr algn="r">
              <a:defRPr sz="800" b="0">
                <a:solidFill>
                  <a:srgbClr val="B2B2B2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D585BD-B08C-4ABF-9D23-FBD2FB3F8D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476261" y="406006"/>
            <a:ext cx="866775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400" b="0" dirty="0">
                <a:solidFill>
                  <a:schemeClr val="bg1"/>
                </a:solidFill>
                <a:latin typeface="Calibri" pitchFamily="34" charset="0"/>
              </a:rPr>
              <a:t>CRYENGINE</a:t>
            </a:r>
            <a:endParaRPr lang="en-US" sz="14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CryEN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1924050"/>
            <a:ext cx="9144000" cy="3219450"/>
          </a:xfrm>
          <a:prstGeom prst="rect">
            <a:avLst/>
          </a:prstGeom>
          <a:solidFill>
            <a:srgbClr val="00A0D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27"/>
          <p:cNvSpPr>
            <a:spLocks noChangeArrowheads="1"/>
          </p:cNvSpPr>
          <p:nvPr userDrawn="1"/>
        </p:nvSpPr>
        <p:spPr bwMode="auto">
          <a:xfrm>
            <a:off x="0" y="3468292"/>
            <a:ext cx="2857500" cy="270272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b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924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458788" y="3463528"/>
            <a:ext cx="2398712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de-DE" sz="2600" b="0" dirty="0">
                <a:solidFill>
                  <a:srgbClr val="000000"/>
                </a:solidFill>
                <a:latin typeface="Calibri" pitchFamily="34" charset="0"/>
              </a:rPr>
              <a:t>CRYENGINE</a:t>
            </a:r>
            <a:endParaRPr lang="en-US" sz="2600" b="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Picture 7" descr="RGB_CE_Vertical_Gre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23478"/>
            <a:ext cx="1290613" cy="91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544" y="4155926"/>
            <a:ext cx="7231084" cy="57606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ts val="5000"/>
              </a:lnSpc>
              <a:defRPr lang="en-US" sz="6800" b="0" kern="1200" cap="all" baseline="0" dirty="0">
                <a:solidFill>
                  <a:srgbClr val="FFFFFF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10" name="Picture 12" descr="CRYTEK_Inverted_big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440" y="4876006"/>
            <a:ext cx="484674" cy="16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37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xel@cry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lz4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811" y="3845724"/>
            <a:ext cx="7231063" cy="910829"/>
          </a:xfrm>
        </p:spPr>
        <p:txBody>
          <a:bodyPr/>
          <a:lstStyle/>
          <a:p>
            <a:pPr>
              <a:defRPr/>
            </a:pPr>
            <a:r>
              <a:rPr lang="de-DE" sz="4400" dirty="0" smtClean="0"/>
              <a:t>Real-time Geometry Caches</a:t>
            </a:r>
            <a:endParaRPr sz="4400" dirty="0"/>
          </a:p>
        </p:txBody>
      </p:sp>
      <p:sp>
        <p:nvSpPr>
          <p:cNvPr id="9219" name="Text Box 17"/>
          <p:cNvSpPr txBox="1">
            <a:spLocks noChangeArrowheads="1"/>
          </p:cNvSpPr>
          <p:nvPr/>
        </p:nvSpPr>
        <p:spPr bwMode="auto">
          <a:xfrm>
            <a:off x="468324" y="4908949"/>
            <a:ext cx="35321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900" b="0" dirty="0" smtClean="0">
                <a:solidFill>
                  <a:schemeClr val="bg1"/>
                </a:solidFill>
                <a:latin typeface="Calibri" pitchFamily="34" charset="0"/>
              </a:rPr>
              <a:t>Axel Gneiting </a:t>
            </a:r>
            <a:r>
              <a:rPr lang="en-US" sz="900" b="0" dirty="0">
                <a:solidFill>
                  <a:schemeClr val="bg1"/>
                </a:solidFill>
                <a:latin typeface="Calibri" pitchFamily="34" charset="0"/>
              </a:rPr>
              <a:t>| </a:t>
            </a:r>
            <a:r>
              <a:rPr lang="en-US" sz="900" b="0" dirty="0" smtClean="0">
                <a:solidFill>
                  <a:schemeClr val="bg1"/>
                </a:solidFill>
                <a:latin typeface="Calibri" pitchFamily="34" charset="0"/>
                <a:hlinkClick r:id="rId3"/>
              </a:rPr>
              <a:t>axel@crytek.com</a:t>
            </a:r>
            <a:r>
              <a:rPr lang="en-US" sz="900" b="0" dirty="0" smtClean="0">
                <a:solidFill>
                  <a:schemeClr val="bg1"/>
                </a:solidFill>
                <a:latin typeface="Calibri" pitchFamily="34" charset="0"/>
              </a:rPr>
              <a:t> | SIGGRAPH 2014 |  13</a:t>
            </a:r>
            <a:r>
              <a:rPr lang="en-US" sz="900" b="0" baseline="30000" dirty="0" smtClean="0">
                <a:solidFill>
                  <a:schemeClr val="bg1"/>
                </a:solidFill>
                <a:latin typeface="Calibri" pitchFamily="34" charset="0"/>
              </a:rPr>
              <a:t>th</a:t>
            </a:r>
            <a:r>
              <a:rPr lang="en-US" sz="900" b="0" dirty="0" smtClean="0">
                <a:solidFill>
                  <a:schemeClr val="bg1"/>
                </a:solidFill>
                <a:latin typeface="Calibri" pitchFamily="34" charset="0"/>
              </a:rPr>
              <a:t> August 2014</a:t>
            </a:r>
            <a:endParaRPr lang="en-US" sz="9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2195736" y="2283718"/>
            <a:ext cx="4032448" cy="18722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Intra Prediction (i Frames)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7427168" cy="3526061"/>
          </a:xfrm>
        </p:spPr>
        <p:txBody>
          <a:bodyPr/>
          <a:lstStyle/>
          <a:p>
            <a:r>
              <a:rPr lang="de-DE" dirty="0" smtClean="0"/>
              <a:t>Predict positions from adjacent tris </a:t>
            </a:r>
            <a:r>
              <a:rPr lang="de-DE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[ISENBURG02]</a:t>
            </a:r>
            <a:endParaRPr lang="de-DE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95736" y="2283718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195736" y="2283718"/>
            <a:ext cx="1656184" cy="18722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3851920" y="2283718"/>
            <a:ext cx="720080" cy="18722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1763688" y="4011910"/>
            <a:ext cx="2088232" cy="144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1763688" y="2283718"/>
            <a:ext cx="432048" cy="17281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683568" y="2283718"/>
            <a:ext cx="1512168" cy="144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683568" y="3291830"/>
            <a:ext cx="108012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4572000" y="2283718"/>
            <a:ext cx="1656184" cy="18722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860D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851920" y="4155926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860D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092280" y="3867894"/>
            <a:ext cx="144016" cy="144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7092280" y="3867894"/>
            <a:ext cx="144016" cy="144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6156176" y="4083918"/>
            <a:ext cx="144016" cy="144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86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6156176" y="4083918"/>
            <a:ext cx="144016" cy="144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86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539552" y="2607754"/>
            <a:ext cx="28803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400" b="0" dirty="0" smtClean="0">
                <a:solidFill>
                  <a:schemeClr val="accent1"/>
                </a:solidFill>
                <a:latin typeface="Calibri" pitchFamily="34" charset="0"/>
              </a:rPr>
              <a:t>...</a:t>
            </a:r>
            <a:endParaRPr lang="de-DE" sz="2400" b="0" dirty="0">
              <a:solidFill>
                <a:schemeClr val="accent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572000" y="2283718"/>
            <a:ext cx="2592288" cy="16561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3851920" y="3939902"/>
            <a:ext cx="3312368" cy="2160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6228184" y="3939902"/>
            <a:ext cx="936104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3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Intra Prediction (I Frames)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Adjacent tri must be decoded</a:t>
            </a:r>
          </a:p>
          <a:p>
            <a:pPr marL="358775" indent="-358775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dirty="0" smtClean="0"/>
              <a:t>Need to reorder vertices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First run vertex cache optimizer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Sort vertices by first use in index buffer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Per vertex search for best prev vertices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Store offsets for decode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2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Prediction (B Frames)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7197726" cy="3526061"/>
          </a:xfrm>
        </p:spPr>
        <p:txBody>
          <a:bodyPr/>
          <a:lstStyle/>
          <a:p>
            <a:pPr marL="357188" indent="-357188">
              <a:buFont typeface="Arial" charset="0"/>
              <a:buChar char="•"/>
            </a:pPr>
            <a:r>
              <a:rPr lang="de-DE" dirty="0" smtClean="0"/>
              <a:t>Full (index) frame data only every </a:t>
            </a:r>
            <a:r>
              <a:rPr lang="de-DE" i="1" dirty="0" smtClean="0"/>
              <a:t>n</a:t>
            </a:r>
            <a:r>
              <a:rPr lang="de-DE" dirty="0" smtClean="0"/>
              <a:t> frames</a:t>
            </a:r>
          </a:p>
          <a:p>
            <a:pPr marL="357188" indent="-357188">
              <a:buFont typeface="Arial" charset="0"/>
              <a:buChar char="•"/>
            </a:pPr>
            <a:r>
              <a:rPr lang="de-DE" dirty="0" smtClean="0"/>
              <a:t>B frames predicted using temporal similarities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Prediction (B Frames)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260000"/>
            <a:ext cx="7200000" cy="34977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15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Prediction (B Frames)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260000"/>
            <a:ext cx="7200000" cy="3497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57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Prediction (B Frames)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260000"/>
            <a:ext cx="7200000" cy="3497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98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Prediction (B Frames)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260000"/>
            <a:ext cx="7200000" cy="3497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03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>
            <a:stCxn id="8" idx="0"/>
            <a:endCxn id="8" idx="3"/>
          </p:cNvCxnSpPr>
          <p:nvPr/>
        </p:nvCxnSpPr>
        <p:spPr bwMode="auto">
          <a:xfrm flipV="1">
            <a:off x="1259631" y="2204733"/>
            <a:ext cx="6192689" cy="5760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Prediction (B Frames)</a:t>
            </a:r>
            <a:endParaRPr lang="de-DE" dirty="0"/>
          </a:p>
        </p:txBody>
      </p:sp>
      <p:sp>
        <p:nvSpPr>
          <p:cNvPr id="8" name="Freeform 7"/>
          <p:cNvSpPr/>
          <p:nvPr/>
        </p:nvSpPr>
        <p:spPr bwMode="auto">
          <a:xfrm>
            <a:off x="1259631" y="2195352"/>
            <a:ext cx="6192689" cy="927553"/>
          </a:xfrm>
          <a:custGeom>
            <a:avLst/>
            <a:gdLst>
              <a:gd name="connsiteX0" fmla="*/ 0 w 6819900"/>
              <a:gd name="connsiteY0" fmla="*/ 876300 h 1299210"/>
              <a:gd name="connsiteX1" fmla="*/ 4572000 w 6819900"/>
              <a:gd name="connsiteY1" fmla="*/ 982980 h 1299210"/>
              <a:gd name="connsiteX2" fmla="*/ 5768340 w 6819900"/>
              <a:gd name="connsiteY2" fmla="*/ 1135380 h 1299210"/>
              <a:gd name="connsiteX3" fmla="*/ 6819900 w 6819900"/>
              <a:gd name="connsiteY3" fmla="*/ 0 h 1299210"/>
              <a:gd name="connsiteX0" fmla="*/ 0 w 6819900"/>
              <a:gd name="connsiteY0" fmla="*/ 876300 h 1187703"/>
              <a:gd name="connsiteX1" fmla="*/ 1774716 w 6819900"/>
              <a:gd name="connsiteY1" fmla="*/ 313938 h 1187703"/>
              <a:gd name="connsiteX2" fmla="*/ 5768340 w 6819900"/>
              <a:gd name="connsiteY2" fmla="*/ 1135380 h 1187703"/>
              <a:gd name="connsiteX3" fmla="*/ 6819900 w 6819900"/>
              <a:gd name="connsiteY3" fmla="*/ 0 h 1187703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095196"/>
              <a:gd name="connsiteY0" fmla="*/ 752728 h 1054463"/>
              <a:gd name="connsiteX1" fmla="*/ 1774716 w 6095196"/>
              <a:gd name="connsiteY1" fmla="*/ 190366 h 1054463"/>
              <a:gd name="connsiteX2" fmla="*/ 4150980 w 6095196"/>
              <a:gd name="connsiteY2" fmla="*/ 1054463 h 1054463"/>
              <a:gd name="connsiteX3" fmla="*/ 6095196 w 6095196"/>
              <a:gd name="connsiteY3" fmla="*/ 190366 h 1054463"/>
              <a:gd name="connsiteX0" fmla="*/ 0 w 6048672"/>
              <a:gd name="connsiteY0" fmla="*/ 752728 h 1062188"/>
              <a:gd name="connsiteX1" fmla="*/ 1774716 w 6048672"/>
              <a:gd name="connsiteY1" fmla="*/ 190366 h 1062188"/>
              <a:gd name="connsiteX2" fmla="*/ 4150980 w 6048672"/>
              <a:gd name="connsiteY2" fmla="*/ 1054463 h 1062188"/>
              <a:gd name="connsiteX3" fmla="*/ 6048672 w 6048672"/>
              <a:gd name="connsiteY3" fmla="*/ 144016 h 1062188"/>
              <a:gd name="connsiteX0" fmla="*/ 367794 w 6416466"/>
              <a:gd name="connsiteY0" fmla="*/ 752728 h 1062188"/>
              <a:gd name="connsiteX1" fmla="*/ 295786 w 6416466"/>
              <a:gd name="connsiteY1" fmla="*/ 792087 h 1062188"/>
              <a:gd name="connsiteX2" fmla="*/ 2142510 w 6416466"/>
              <a:gd name="connsiteY2" fmla="*/ 190366 h 1062188"/>
              <a:gd name="connsiteX3" fmla="*/ 4518774 w 6416466"/>
              <a:gd name="connsiteY3" fmla="*/ 1054463 h 1062188"/>
              <a:gd name="connsiteX4" fmla="*/ 6416466 w 6416466"/>
              <a:gd name="connsiteY4" fmla="*/ 144016 h 1062188"/>
              <a:gd name="connsiteX0" fmla="*/ 261 w 6048933"/>
              <a:gd name="connsiteY0" fmla="*/ 752728 h 1062188"/>
              <a:gd name="connsiteX1" fmla="*/ 576325 w 6048933"/>
              <a:gd name="connsiteY1" fmla="*/ 792087 h 1062188"/>
              <a:gd name="connsiteX2" fmla="*/ 1774977 w 6048933"/>
              <a:gd name="connsiteY2" fmla="*/ 190366 h 1062188"/>
              <a:gd name="connsiteX3" fmla="*/ 4151241 w 6048933"/>
              <a:gd name="connsiteY3" fmla="*/ 1054463 h 1062188"/>
              <a:gd name="connsiteX4" fmla="*/ 6048933 w 6048933"/>
              <a:gd name="connsiteY4" fmla="*/ 144016 h 1062188"/>
              <a:gd name="connsiteX0" fmla="*/ 0 w 6048672"/>
              <a:gd name="connsiteY0" fmla="*/ 612651 h 922111"/>
              <a:gd name="connsiteX1" fmla="*/ 1774716 w 6048672"/>
              <a:gd name="connsiteY1" fmla="*/ 50289 h 922111"/>
              <a:gd name="connsiteX2" fmla="*/ 4150980 w 6048672"/>
              <a:gd name="connsiteY2" fmla="*/ 914386 h 922111"/>
              <a:gd name="connsiteX3" fmla="*/ 6048672 w 6048672"/>
              <a:gd name="connsiteY3" fmla="*/ 3939 h 922111"/>
              <a:gd name="connsiteX0" fmla="*/ 0 w 6192689"/>
              <a:gd name="connsiteY0" fmla="*/ 585444 h 927553"/>
              <a:gd name="connsiteX1" fmla="*/ 1918733 w 6192689"/>
              <a:gd name="connsiteY1" fmla="*/ 55731 h 927553"/>
              <a:gd name="connsiteX2" fmla="*/ 4294997 w 6192689"/>
              <a:gd name="connsiteY2" fmla="*/ 919828 h 927553"/>
              <a:gd name="connsiteX3" fmla="*/ 6192689 w 6192689"/>
              <a:gd name="connsiteY3" fmla="*/ 9381 h 92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689" h="927553">
                <a:moveTo>
                  <a:pt x="0" y="585444"/>
                </a:moveTo>
                <a:cubicBezTo>
                  <a:pt x="369732" y="468285"/>
                  <a:pt x="1202900" y="0"/>
                  <a:pt x="1918733" y="55731"/>
                </a:cubicBezTo>
                <a:cubicBezTo>
                  <a:pt x="2634566" y="111462"/>
                  <a:pt x="3582671" y="927553"/>
                  <a:pt x="4294997" y="919828"/>
                </a:cubicBezTo>
                <a:cubicBezTo>
                  <a:pt x="5007323" y="912103"/>
                  <a:pt x="5992029" y="23351"/>
                  <a:pt x="6192689" y="9381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259632" y="3428868"/>
            <a:ext cx="61926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7262585" y="3411455"/>
            <a:ext cx="1897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t</a:t>
            </a:r>
            <a:endParaRPr lang="de-DE" sz="3200" b="0" dirty="0">
              <a:latin typeface="Calibri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187624" y="2708788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1187624" y="2708788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380312" y="2132724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7380312" y="2132724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1129682" y="2098051"/>
            <a:ext cx="24846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I</a:t>
            </a:r>
            <a:r>
              <a:rPr lang="de-DE" sz="3200" b="0" baseline="-25000" dirty="0" smtClean="0">
                <a:latin typeface="Calibri" pitchFamily="34" charset="0"/>
              </a:rPr>
              <a:t>n</a:t>
            </a:r>
            <a:endParaRPr lang="de-DE" sz="3200" b="0" baseline="-250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216170" y="1518959"/>
            <a:ext cx="52418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I</a:t>
            </a:r>
            <a:r>
              <a:rPr lang="de-DE" sz="3200" b="0" baseline="-25000" dirty="0" smtClean="0">
                <a:latin typeface="Calibri" pitchFamily="34" charset="0"/>
              </a:rPr>
              <a:t>n+1</a:t>
            </a:r>
            <a:endParaRPr lang="de-DE" sz="3200" b="0" baseline="-25000" dirty="0">
              <a:latin typeface="Calibri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173537" y="2575215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4173537" y="2575215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3986089" y="2550038"/>
            <a:ext cx="2228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B</a:t>
            </a:r>
            <a:endParaRPr lang="de-DE" sz="3200" b="0" baseline="-25000" dirty="0">
              <a:latin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167411" y="2429487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4167411" y="2429487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0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Prediction (B Frames)</a:t>
            </a:r>
            <a:endParaRPr lang="de-DE" dirty="0"/>
          </a:p>
        </p:txBody>
      </p:sp>
      <p:sp>
        <p:nvSpPr>
          <p:cNvPr id="8" name="Freeform 7"/>
          <p:cNvSpPr/>
          <p:nvPr/>
        </p:nvSpPr>
        <p:spPr bwMode="auto">
          <a:xfrm>
            <a:off x="1259631" y="2195352"/>
            <a:ext cx="6192689" cy="927553"/>
          </a:xfrm>
          <a:custGeom>
            <a:avLst/>
            <a:gdLst>
              <a:gd name="connsiteX0" fmla="*/ 0 w 6819900"/>
              <a:gd name="connsiteY0" fmla="*/ 876300 h 1299210"/>
              <a:gd name="connsiteX1" fmla="*/ 4572000 w 6819900"/>
              <a:gd name="connsiteY1" fmla="*/ 982980 h 1299210"/>
              <a:gd name="connsiteX2" fmla="*/ 5768340 w 6819900"/>
              <a:gd name="connsiteY2" fmla="*/ 1135380 h 1299210"/>
              <a:gd name="connsiteX3" fmla="*/ 6819900 w 6819900"/>
              <a:gd name="connsiteY3" fmla="*/ 0 h 1299210"/>
              <a:gd name="connsiteX0" fmla="*/ 0 w 6819900"/>
              <a:gd name="connsiteY0" fmla="*/ 876300 h 1187703"/>
              <a:gd name="connsiteX1" fmla="*/ 1774716 w 6819900"/>
              <a:gd name="connsiteY1" fmla="*/ 313938 h 1187703"/>
              <a:gd name="connsiteX2" fmla="*/ 5768340 w 6819900"/>
              <a:gd name="connsiteY2" fmla="*/ 1135380 h 1187703"/>
              <a:gd name="connsiteX3" fmla="*/ 6819900 w 6819900"/>
              <a:gd name="connsiteY3" fmla="*/ 0 h 1187703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095196"/>
              <a:gd name="connsiteY0" fmla="*/ 752728 h 1054463"/>
              <a:gd name="connsiteX1" fmla="*/ 1774716 w 6095196"/>
              <a:gd name="connsiteY1" fmla="*/ 190366 h 1054463"/>
              <a:gd name="connsiteX2" fmla="*/ 4150980 w 6095196"/>
              <a:gd name="connsiteY2" fmla="*/ 1054463 h 1054463"/>
              <a:gd name="connsiteX3" fmla="*/ 6095196 w 6095196"/>
              <a:gd name="connsiteY3" fmla="*/ 190366 h 1054463"/>
              <a:gd name="connsiteX0" fmla="*/ 0 w 6048672"/>
              <a:gd name="connsiteY0" fmla="*/ 752728 h 1062188"/>
              <a:gd name="connsiteX1" fmla="*/ 1774716 w 6048672"/>
              <a:gd name="connsiteY1" fmla="*/ 190366 h 1062188"/>
              <a:gd name="connsiteX2" fmla="*/ 4150980 w 6048672"/>
              <a:gd name="connsiteY2" fmla="*/ 1054463 h 1062188"/>
              <a:gd name="connsiteX3" fmla="*/ 6048672 w 6048672"/>
              <a:gd name="connsiteY3" fmla="*/ 144016 h 1062188"/>
              <a:gd name="connsiteX0" fmla="*/ 367794 w 6416466"/>
              <a:gd name="connsiteY0" fmla="*/ 752728 h 1062188"/>
              <a:gd name="connsiteX1" fmla="*/ 295786 w 6416466"/>
              <a:gd name="connsiteY1" fmla="*/ 792087 h 1062188"/>
              <a:gd name="connsiteX2" fmla="*/ 2142510 w 6416466"/>
              <a:gd name="connsiteY2" fmla="*/ 190366 h 1062188"/>
              <a:gd name="connsiteX3" fmla="*/ 4518774 w 6416466"/>
              <a:gd name="connsiteY3" fmla="*/ 1054463 h 1062188"/>
              <a:gd name="connsiteX4" fmla="*/ 6416466 w 6416466"/>
              <a:gd name="connsiteY4" fmla="*/ 144016 h 1062188"/>
              <a:gd name="connsiteX0" fmla="*/ 261 w 6048933"/>
              <a:gd name="connsiteY0" fmla="*/ 752728 h 1062188"/>
              <a:gd name="connsiteX1" fmla="*/ 576325 w 6048933"/>
              <a:gd name="connsiteY1" fmla="*/ 792087 h 1062188"/>
              <a:gd name="connsiteX2" fmla="*/ 1774977 w 6048933"/>
              <a:gd name="connsiteY2" fmla="*/ 190366 h 1062188"/>
              <a:gd name="connsiteX3" fmla="*/ 4151241 w 6048933"/>
              <a:gd name="connsiteY3" fmla="*/ 1054463 h 1062188"/>
              <a:gd name="connsiteX4" fmla="*/ 6048933 w 6048933"/>
              <a:gd name="connsiteY4" fmla="*/ 144016 h 1062188"/>
              <a:gd name="connsiteX0" fmla="*/ 0 w 6048672"/>
              <a:gd name="connsiteY0" fmla="*/ 612651 h 922111"/>
              <a:gd name="connsiteX1" fmla="*/ 1774716 w 6048672"/>
              <a:gd name="connsiteY1" fmla="*/ 50289 h 922111"/>
              <a:gd name="connsiteX2" fmla="*/ 4150980 w 6048672"/>
              <a:gd name="connsiteY2" fmla="*/ 914386 h 922111"/>
              <a:gd name="connsiteX3" fmla="*/ 6048672 w 6048672"/>
              <a:gd name="connsiteY3" fmla="*/ 3939 h 922111"/>
              <a:gd name="connsiteX0" fmla="*/ 0 w 6192689"/>
              <a:gd name="connsiteY0" fmla="*/ 585444 h 927553"/>
              <a:gd name="connsiteX1" fmla="*/ 1918733 w 6192689"/>
              <a:gd name="connsiteY1" fmla="*/ 55731 h 927553"/>
              <a:gd name="connsiteX2" fmla="*/ 4294997 w 6192689"/>
              <a:gd name="connsiteY2" fmla="*/ 919828 h 927553"/>
              <a:gd name="connsiteX3" fmla="*/ 6192689 w 6192689"/>
              <a:gd name="connsiteY3" fmla="*/ 9381 h 92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689" h="927553">
                <a:moveTo>
                  <a:pt x="0" y="585444"/>
                </a:moveTo>
                <a:cubicBezTo>
                  <a:pt x="369732" y="468285"/>
                  <a:pt x="1202900" y="0"/>
                  <a:pt x="1918733" y="55731"/>
                </a:cubicBezTo>
                <a:cubicBezTo>
                  <a:pt x="2634566" y="111462"/>
                  <a:pt x="3582671" y="927553"/>
                  <a:pt x="4294997" y="919828"/>
                </a:cubicBezTo>
                <a:cubicBezTo>
                  <a:pt x="5007323" y="912103"/>
                  <a:pt x="5992029" y="23351"/>
                  <a:pt x="6192689" y="9381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259632" y="3428868"/>
            <a:ext cx="61926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7262585" y="3411455"/>
            <a:ext cx="1897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t</a:t>
            </a:r>
            <a:endParaRPr lang="de-DE" sz="3200" b="0" dirty="0">
              <a:latin typeface="Calibri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187624" y="2708788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1187624" y="2708788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380312" y="2132724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7380312" y="2132724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1129682" y="2098051"/>
            <a:ext cx="24846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I</a:t>
            </a:r>
            <a:r>
              <a:rPr lang="de-DE" sz="3200" b="0" baseline="-25000" dirty="0" smtClean="0">
                <a:latin typeface="Calibri" pitchFamily="34" charset="0"/>
              </a:rPr>
              <a:t>n</a:t>
            </a:r>
            <a:endParaRPr lang="de-DE" sz="3200" b="0" baseline="-250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216170" y="1518959"/>
            <a:ext cx="52418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I</a:t>
            </a:r>
            <a:r>
              <a:rPr lang="de-DE" sz="3200" b="0" baseline="-25000" dirty="0" smtClean="0">
                <a:latin typeface="Calibri" pitchFamily="34" charset="0"/>
              </a:rPr>
              <a:t>n+1</a:t>
            </a:r>
            <a:endParaRPr lang="de-DE" sz="3200" b="0" baseline="-25000" dirty="0">
              <a:latin typeface="Calibri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173537" y="2575215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4173537" y="2575215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3986089" y="2550038"/>
            <a:ext cx="2228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B</a:t>
            </a:r>
            <a:endParaRPr lang="de-DE" sz="3200" b="0" baseline="-25000" dirty="0">
              <a:latin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3338611" y="2220235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3338611" y="2220235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 bwMode="auto">
          <a:xfrm>
            <a:off x="3333192" y="1718015"/>
            <a:ext cx="3334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solidFill>
                  <a:srgbClr val="FF350D"/>
                </a:solidFill>
                <a:latin typeface="Calibri" pitchFamily="34" charset="0"/>
              </a:rPr>
              <a:t>F</a:t>
            </a:r>
            <a:r>
              <a:rPr lang="de-DE" sz="3200" b="0" baseline="-25000" dirty="0" smtClean="0">
                <a:solidFill>
                  <a:srgbClr val="FF350D"/>
                </a:solidFill>
                <a:latin typeface="Calibri" pitchFamily="34" charset="0"/>
              </a:rPr>
              <a:t>p</a:t>
            </a:r>
            <a:endParaRPr lang="de-DE" sz="3200" b="0" baseline="-25000" dirty="0">
              <a:solidFill>
                <a:srgbClr val="FF350D"/>
              </a:solidFill>
              <a:latin typeface="Calibri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2705372" y="2202698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2705372" y="2202698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 bwMode="auto">
          <a:xfrm>
            <a:off x="2446012" y="2098052"/>
            <a:ext cx="47769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solidFill>
                  <a:srgbClr val="FF350D"/>
                </a:solidFill>
                <a:latin typeface="Calibri" pitchFamily="34" charset="0"/>
              </a:rPr>
              <a:t>F</a:t>
            </a:r>
            <a:r>
              <a:rPr lang="de-DE" sz="3200" b="0" baseline="-25000" dirty="0" smtClean="0">
                <a:solidFill>
                  <a:srgbClr val="FF350D"/>
                </a:solidFill>
                <a:latin typeface="Calibri" pitchFamily="34" charset="0"/>
              </a:rPr>
              <a:t>pp</a:t>
            </a:r>
            <a:endParaRPr lang="de-DE" sz="3200" b="0" baseline="-25000" dirty="0">
              <a:solidFill>
                <a:srgbClr val="FF350D"/>
              </a:solidFill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2781300" y="2273317"/>
            <a:ext cx="1447800" cy="50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151536" y="2254862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4151536" y="2254862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80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Prediction (B Frames)</a:t>
            </a:r>
            <a:endParaRPr lang="de-DE" dirty="0"/>
          </a:p>
        </p:txBody>
      </p:sp>
      <p:sp>
        <p:nvSpPr>
          <p:cNvPr id="8" name="Freeform 7"/>
          <p:cNvSpPr/>
          <p:nvPr/>
        </p:nvSpPr>
        <p:spPr bwMode="auto">
          <a:xfrm>
            <a:off x="1259631" y="2195352"/>
            <a:ext cx="6192689" cy="927553"/>
          </a:xfrm>
          <a:custGeom>
            <a:avLst/>
            <a:gdLst>
              <a:gd name="connsiteX0" fmla="*/ 0 w 6819900"/>
              <a:gd name="connsiteY0" fmla="*/ 876300 h 1299210"/>
              <a:gd name="connsiteX1" fmla="*/ 4572000 w 6819900"/>
              <a:gd name="connsiteY1" fmla="*/ 982980 h 1299210"/>
              <a:gd name="connsiteX2" fmla="*/ 5768340 w 6819900"/>
              <a:gd name="connsiteY2" fmla="*/ 1135380 h 1299210"/>
              <a:gd name="connsiteX3" fmla="*/ 6819900 w 6819900"/>
              <a:gd name="connsiteY3" fmla="*/ 0 h 1299210"/>
              <a:gd name="connsiteX0" fmla="*/ 0 w 6819900"/>
              <a:gd name="connsiteY0" fmla="*/ 876300 h 1187703"/>
              <a:gd name="connsiteX1" fmla="*/ 1774716 w 6819900"/>
              <a:gd name="connsiteY1" fmla="*/ 313938 h 1187703"/>
              <a:gd name="connsiteX2" fmla="*/ 5768340 w 6819900"/>
              <a:gd name="connsiteY2" fmla="*/ 1135380 h 1187703"/>
              <a:gd name="connsiteX3" fmla="*/ 6819900 w 6819900"/>
              <a:gd name="connsiteY3" fmla="*/ 0 h 1187703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819900"/>
              <a:gd name="connsiteY0" fmla="*/ 876300 h 1230358"/>
              <a:gd name="connsiteX1" fmla="*/ 1774716 w 6819900"/>
              <a:gd name="connsiteY1" fmla="*/ 313938 h 1230358"/>
              <a:gd name="connsiteX2" fmla="*/ 4150980 w 6819900"/>
              <a:gd name="connsiteY2" fmla="*/ 1178035 h 1230358"/>
              <a:gd name="connsiteX3" fmla="*/ 6819900 w 6819900"/>
              <a:gd name="connsiteY3" fmla="*/ 0 h 1230358"/>
              <a:gd name="connsiteX0" fmla="*/ 0 w 6095196"/>
              <a:gd name="connsiteY0" fmla="*/ 752728 h 1054463"/>
              <a:gd name="connsiteX1" fmla="*/ 1774716 w 6095196"/>
              <a:gd name="connsiteY1" fmla="*/ 190366 h 1054463"/>
              <a:gd name="connsiteX2" fmla="*/ 4150980 w 6095196"/>
              <a:gd name="connsiteY2" fmla="*/ 1054463 h 1054463"/>
              <a:gd name="connsiteX3" fmla="*/ 6095196 w 6095196"/>
              <a:gd name="connsiteY3" fmla="*/ 190366 h 1054463"/>
              <a:gd name="connsiteX0" fmla="*/ 0 w 6048672"/>
              <a:gd name="connsiteY0" fmla="*/ 752728 h 1062188"/>
              <a:gd name="connsiteX1" fmla="*/ 1774716 w 6048672"/>
              <a:gd name="connsiteY1" fmla="*/ 190366 h 1062188"/>
              <a:gd name="connsiteX2" fmla="*/ 4150980 w 6048672"/>
              <a:gd name="connsiteY2" fmla="*/ 1054463 h 1062188"/>
              <a:gd name="connsiteX3" fmla="*/ 6048672 w 6048672"/>
              <a:gd name="connsiteY3" fmla="*/ 144016 h 1062188"/>
              <a:gd name="connsiteX0" fmla="*/ 367794 w 6416466"/>
              <a:gd name="connsiteY0" fmla="*/ 752728 h 1062188"/>
              <a:gd name="connsiteX1" fmla="*/ 295786 w 6416466"/>
              <a:gd name="connsiteY1" fmla="*/ 792087 h 1062188"/>
              <a:gd name="connsiteX2" fmla="*/ 2142510 w 6416466"/>
              <a:gd name="connsiteY2" fmla="*/ 190366 h 1062188"/>
              <a:gd name="connsiteX3" fmla="*/ 4518774 w 6416466"/>
              <a:gd name="connsiteY3" fmla="*/ 1054463 h 1062188"/>
              <a:gd name="connsiteX4" fmla="*/ 6416466 w 6416466"/>
              <a:gd name="connsiteY4" fmla="*/ 144016 h 1062188"/>
              <a:gd name="connsiteX0" fmla="*/ 261 w 6048933"/>
              <a:gd name="connsiteY0" fmla="*/ 752728 h 1062188"/>
              <a:gd name="connsiteX1" fmla="*/ 576325 w 6048933"/>
              <a:gd name="connsiteY1" fmla="*/ 792087 h 1062188"/>
              <a:gd name="connsiteX2" fmla="*/ 1774977 w 6048933"/>
              <a:gd name="connsiteY2" fmla="*/ 190366 h 1062188"/>
              <a:gd name="connsiteX3" fmla="*/ 4151241 w 6048933"/>
              <a:gd name="connsiteY3" fmla="*/ 1054463 h 1062188"/>
              <a:gd name="connsiteX4" fmla="*/ 6048933 w 6048933"/>
              <a:gd name="connsiteY4" fmla="*/ 144016 h 1062188"/>
              <a:gd name="connsiteX0" fmla="*/ 0 w 6048672"/>
              <a:gd name="connsiteY0" fmla="*/ 612651 h 922111"/>
              <a:gd name="connsiteX1" fmla="*/ 1774716 w 6048672"/>
              <a:gd name="connsiteY1" fmla="*/ 50289 h 922111"/>
              <a:gd name="connsiteX2" fmla="*/ 4150980 w 6048672"/>
              <a:gd name="connsiteY2" fmla="*/ 914386 h 922111"/>
              <a:gd name="connsiteX3" fmla="*/ 6048672 w 6048672"/>
              <a:gd name="connsiteY3" fmla="*/ 3939 h 922111"/>
              <a:gd name="connsiteX0" fmla="*/ 0 w 6192689"/>
              <a:gd name="connsiteY0" fmla="*/ 585444 h 927553"/>
              <a:gd name="connsiteX1" fmla="*/ 1918733 w 6192689"/>
              <a:gd name="connsiteY1" fmla="*/ 55731 h 927553"/>
              <a:gd name="connsiteX2" fmla="*/ 4294997 w 6192689"/>
              <a:gd name="connsiteY2" fmla="*/ 919828 h 927553"/>
              <a:gd name="connsiteX3" fmla="*/ 6192689 w 6192689"/>
              <a:gd name="connsiteY3" fmla="*/ 9381 h 92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689" h="927553">
                <a:moveTo>
                  <a:pt x="0" y="585444"/>
                </a:moveTo>
                <a:cubicBezTo>
                  <a:pt x="369732" y="468285"/>
                  <a:pt x="1202900" y="0"/>
                  <a:pt x="1918733" y="55731"/>
                </a:cubicBezTo>
                <a:cubicBezTo>
                  <a:pt x="2634566" y="111462"/>
                  <a:pt x="3582671" y="927553"/>
                  <a:pt x="4294997" y="919828"/>
                </a:cubicBezTo>
                <a:cubicBezTo>
                  <a:pt x="5007323" y="912103"/>
                  <a:pt x="5992029" y="23351"/>
                  <a:pt x="6192689" y="9381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259632" y="3428868"/>
            <a:ext cx="61926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7262585" y="3411455"/>
            <a:ext cx="1897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t</a:t>
            </a:r>
            <a:endParaRPr lang="de-DE" sz="3200" b="0" dirty="0">
              <a:latin typeface="Calibri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187624" y="2708788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1187624" y="2708788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380312" y="2132724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7380312" y="2132724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1129682" y="2098051"/>
            <a:ext cx="24846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I</a:t>
            </a:r>
            <a:r>
              <a:rPr lang="de-DE" sz="3200" b="0" baseline="-25000" dirty="0" smtClean="0">
                <a:latin typeface="Calibri" pitchFamily="34" charset="0"/>
              </a:rPr>
              <a:t>n</a:t>
            </a:r>
            <a:endParaRPr lang="de-DE" sz="3200" b="0" baseline="-250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216170" y="1518959"/>
            <a:ext cx="52418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I</a:t>
            </a:r>
            <a:r>
              <a:rPr lang="de-DE" sz="3200" b="0" baseline="-25000" dirty="0" smtClean="0">
                <a:latin typeface="Calibri" pitchFamily="34" charset="0"/>
              </a:rPr>
              <a:t>n+1</a:t>
            </a:r>
            <a:endParaRPr lang="de-DE" sz="3200" b="0" baseline="-25000" dirty="0">
              <a:latin typeface="Calibri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173537" y="2575215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4173537" y="2575215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3986089" y="2550038"/>
            <a:ext cx="2228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3200" b="0" dirty="0" smtClean="0">
                <a:latin typeface="Calibri" pitchFamily="34" charset="0"/>
              </a:rPr>
              <a:t>B</a:t>
            </a:r>
            <a:endParaRPr lang="de-DE" sz="3200" b="0" baseline="-25000" dirty="0">
              <a:latin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167411" y="2429487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4167411" y="2429487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151536" y="2254862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4151536" y="2254862"/>
            <a:ext cx="144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50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221956" y="2328086"/>
            <a:ext cx="28575" cy="319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7956376" y="3904938"/>
            <a:ext cx="504056" cy="539020"/>
          </a:xfrm>
          <a:prstGeom prst="rect">
            <a:avLst/>
          </a:prstGeom>
          <a:solidFill>
            <a:srgbClr val="B6EA6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8,5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7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8085138" cy="3526061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Wanted next-gen visuals for Ryse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Lots of VFX set pieces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/>
              <a:t>Art pipeline </a:t>
            </a:r>
            <a:r>
              <a:rPr lang="de-DE" dirty="0" smtClean="0"/>
              <a:t>bottleneck (required baking to joints)</a:t>
            </a:r>
            <a:endParaRPr lang="de-DE" dirty="0"/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/>
              <a:t>Needed simpler way to get animations into engine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Solution: Import Alembic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141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8003232" cy="3526061"/>
          </a:xfrm>
        </p:spPr>
        <p:txBody>
          <a:bodyPr/>
          <a:lstStyle/>
          <a:p>
            <a:pPr marL="358775" indent="-358775"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358775" algn="l"/>
                <a:tab pos="539750" algn="l"/>
              </a:tabLst>
              <a:defRPr/>
            </a:pPr>
            <a:r>
              <a:rPr lang="de-DE" dirty="0"/>
              <a:t>Binary search </a:t>
            </a:r>
            <a:r>
              <a:rPr lang="de-DE" dirty="0" smtClean="0"/>
              <a:t>residual </a:t>
            </a:r>
            <a:r>
              <a:rPr lang="de-DE" dirty="0"/>
              <a:t>entropy </a:t>
            </a:r>
            <a:r>
              <a:rPr lang="de-DE" dirty="0" smtClean="0"/>
              <a:t>for factors</a:t>
            </a:r>
          </a:p>
          <a:p>
            <a:pPr marL="358775" indent="-358775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Three bytes extra / mesh / frame</a:t>
            </a:r>
          </a:p>
          <a:p>
            <a:pPr marL="358775" indent="-358775"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358775" algn="l"/>
                <a:tab pos="539750" algn="l"/>
              </a:tabLst>
              <a:defRPr/>
            </a:pPr>
            <a:r>
              <a:rPr lang="de-DE" dirty="0" smtClean="0"/>
              <a:t>Can also do </a:t>
            </a:r>
            <a:r>
              <a:rPr lang="de-DE" dirty="0"/>
              <a:t>this in </a:t>
            </a:r>
            <a:r>
              <a:rPr lang="de-DE" dirty="0" smtClean="0"/>
              <a:t>place</a:t>
            </a:r>
          </a:p>
          <a:p>
            <a:pPr marL="358775" indent="-358775"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358775" algn="l"/>
                <a:tab pos="539750" algn="l"/>
              </a:tabLst>
              <a:defRPr/>
            </a:pPr>
            <a:r>
              <a:rPr lang="de-DE" dirty="0" smtClean="0"/>
              <a:t>Vectorizable (SIMD)</a:t>
            </a:r>
          </a:p>
          <a:p>
            <a:pPr marL="358775" indent="-358775"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358775" algn="l"/>
                <a:tab pos="539750" algn="l"/>
              </a:tabLst>
              <a:defRPr/>
            </a:pPr>
            <a:r>
              <a:rPr lang="de-DE" dirty="0"/>
              <a:t>Much better prediction than intra</a:t>
            </a:r>
            <a:endParaRPr lang="de-DE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 </a:t>
            </a:r>
            <a:r>
              <a:rPr lang="de-DE" dirty="0"/>
              <a:t>Prediction (B Frames)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956376" y="4155926"/>
            <a:ext cx="504056" cy="288032"/>
          </a:xfrm>
          <a:prstGeom prst="rect">
            <a:avLst/>
          </a:prstGeom>
          <a:solidFill>
            <a:srgbClr val="00B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4,5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9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Playback Overview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dirty="0" smtClean="0"/>
              <a:t>Needs to run in real-time</a:t>
            </a:r>
          </a:p>
          <a:p>
            <a:pPr marL="358775" indent="-358775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dirty="0" smtClean="0"/>
              <a:t>Streaming</a:t>
            </a:r>
          </a:p>
          <a:p>
            <a:pPr marL="358775" indent="-358775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dirty="0" smtClean="0"/>
              <a:t>Parallelization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3647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Streaming Data Flow And TimingS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9532" y="1815666"/>
            <a:ext cx="1821498" cy="1044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19871" y="1815666"/>
            <a:ext cx="2196245" cy="1044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742821" y="1815666"/>
            <a:ext cx="1897631" cy="1044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GPU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550638" y="2343824"/>
            <a:ext cx="5350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904148" y="2337724"/>
            <a:ext cx="5350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307727" y="3075806"/>
            <a:ext cx="0" cy="36004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599892" y="3435846"/>
            <a:ext cx="1692188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599892" y="3003798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 bwMode="auto">
          <a:xfrm>
            <a:off x="2483768" y="3019360"/>
            <a:ext cx="3959859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400" b="0" dirty="0">
                <a:latin typeface="Calibri" pitchFamily="34" charset="0"/>
              </a:rPr>
              <a:t>t = -</a:t>
            </a:r>
            <a:r>
              <a:rPr lang="de-DE" sz="2400" b="0" dirty="0" smtClean="0">
                <a:latin typeface="Calibri" pitchFamily="34" charset="0"/>
              </a:rPr>
              <a:t>0.5s</a:t>
            </a:r>
          </a:p>
          <a:p>
            <a:pPr algn="ctr">
              <a:spcAft>
                <a:spcPct val="20000"/>
              </a:spcAft>
            </a:pPr>
            <a:r>
              <a:rPr lang="de-DE" sz="2400" b="0" dirty="0" smtClean="0">
                <a:latin typeface="Calibri" pitchFamily="34" charset="0"/>
              </a:rPr>
              <a:t>Decompress/Decode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093014" y="1939240"/>
            <a:ext cx="1398866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400" b="0" dirty="0" smtClean="0">
                <a:latin typeface="Calibri" pitchFamily="34" charset="0"/>
              </a:rPr>
              <a:t>t = -5s</a:t>
            </a:r>
          </a:p>
          <a:p>
            <a:pPr algn="ctr">
              <a:spcAft>
                <a:spcPct val="20000"/>
              </a:spcAft>
            </a:pPr>
            <a:r>
              <a:rPr lang="de-DE" sz="2400" b="0" dirty="0" smtClean="0">
                <a:latin typeface="Calibri" pitchFamily="34" charset="0"/>
              </a:rPr>
              <a:t>Read</a:t>
            </a:r>
            <a:endParaRPr lang="de-DE" sz="2400" b="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13394" y="1939240"/>
            <a:ext cx="1398866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400" b="0" dirty="0" smtClean="0">
                <a:latin typeface="Calibri" pitchFamily="34" charset="0"/>
              </a:rPr>
              <a:t>t = 0</a:t>
            </a:r>
          </a:p>
          <a:p>
            <a:pPr algn="ctr">
              <a:spcAft>
                <a:spcPct val="20000"/>
              </a:spcAft>
            </a:pPr>
            <a:r>
              <a:rPr lang="de-DE" sz="2400" b="0" dirty="0" smtClean="0">
                <a:latin typeface="Calibri" pitchFamily="34" charset="0"/>
              </a:rPr>
              <a:t>Convert</a:t>
            </a:r>
            <a:endParaRPr lang="de-DE" sz="2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42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Buffering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8085138" cy="3526061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Experimented with ring allocator 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Problems with multiple streams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Used dedicated heap instead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dlmalloc based</a:t>
            </a:r>
          </a:p>
        </p:txBody>
      </p:sp>
    </p:spTree>
    <p:extLst>
      <p:ext uri="{BB962C8B-B14F-4D97-AF65-F5344CB8AC3E}">
        <p14:creationId xmlns="" xmlns:p14="http://schemas.microsoft.com/office/powerpoint/2010/main" val="34518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223349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863037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02725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142413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782101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421789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061477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701165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83661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340853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70889" y="2391730"/>
            <a:ext cx="7692466" cy="61206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Decompressed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Parallel Decompress &amp; Decode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70889" y="2390913"/>
            <a:ext cx="7692466" cy="61206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Decompressed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3661" y="3469967"/>
            <a:ext cx="639688" cy="639688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340853" y="3469967"/>
            <a:ext cx="639688" cy="639688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898838" y="3073923"/>
            <a:ext cx="4667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6660697" y="3037919"/>
            <a:ext cx="5484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 bwMode="auto">
          <a:xfrm>
            <a:off x="7257291" y="3358470"/>
            <a:ext cx="38953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4000" b="0" dirty="0" smtClean="0">
                <a:latin typeface="Calibri" pitchFamily="34" charset="0"/>
              </a:rPr>
              <a:t>...</a:t>
            </a:r>
            <a:endParaRPr lang="de-DE" sz="4000" b="0" dirty="0"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329862" y="1274381"/>
            <a:ext cx="2484276" cy="61206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Compressed</a:t>
            </a:r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4569667" y="2004399"/>
            <a:ext cx="4667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3329862" y="1274381"/>
            <a:ext cx="2484276" cy="612068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Compressed</a:t>
            </a:r>
          </a:p>
        </p:txBody>
      </p:sp>
    </p:spTree>
    <p:extLst>
      <p:ext uri="{BB962C8B-B14F-4D97-AF65-F5344CB8AC3E}">
        <p14:creationId xmlns="" xmlns:p14="http://schemas.microsoft.com/office/powerpoint/2010/main" val="11957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223349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863037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02725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142413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782101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421789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061477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701165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83661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340853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70889" y="2391730"/>
            <a:ext cx="7692466" cy="61206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Decompressed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Parallel Decompress &amp; Decode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70889" y="2390913"/>
            <a:ext cx="7692466" cy="61206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Decompressed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3661" y="3469967"/>
            <a:ext cx="639688" cy="639688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23349" y="3469967"/>
            <a:ext cx="639688" cy="63968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340853" y="3469967"/>
            <a:ext cx="639688" cy="639688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534892" y="3073923"/>
            <a:ext cx="4667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822952" y="4262055"/>
            <a:ext cx="0" cy="3240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819479" y="4586091"/>
            <a:ext cx="576064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1647571" y="4190047"/>
            <a:ext cx="0" cy="396044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H="1">
            <a:off x="6660697" y="4223251"/>
            <a:ext cx="5484" cy="36284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1647571" y="4586091"/>
            <a:ext cx="5013126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1397679" y="4190047"/>
            <a:ext cx="0" cy="396044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 bwMode="auto">
          <a:xfrm>
            <a:off x="7257291" y="3358470"/>
            <a:ext cx="38953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4000" b="0" dirty="0" smtClean="0">
                <a:latin typeface="Calibri" pitchFamily="34" charset="0"/>
              </a:rPr>
              <a:t>...</a:t>
            </a:r>
            <a:endParaRPr lang="de-DE" sz="4000" b="0" dirty="0"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329862" y="1274381"/>
            <a:ext cx="2484276" cy="61206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Compressed</a:t>
            </a:r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4569667" y="2004399"/>
            <a:ext cx="4667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3329862" y="1274381"/>
            <a:ext cx="2484276" cy="612068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Compressed</a:t>
            </a:r>
          </a:p>
        </p:txBody>
      </p:sp>
    </p:spTree>
    <p:extLst>
      <p:ext uri="{BB962C8B-B14F-4D97-AF65-F5344CB8AC3E}">
        <p14:creationId xmlns="" xmlns:p14="http://schemas.microsoft.com/office/powerpoint/2010/main" val="33804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223349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863037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02725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142413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782101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421789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061477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701165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83661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340853" y="3469967"/>
            <a:ext cx="639688" cy="6396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70889" y="2391730"/>
            <a:ext cx="7692466" cy="61206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Decompressed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Parallel Decompress &amp; Decode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70889" y="2390913"/>
            <a:ext cx="7692466" cy="61206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Decompressed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3661" y="3469967"/>
            <a:ext cx="639688" cy="639688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23349" y="3469967"/>
            <a:ext cx="639688" cy="63968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863037" y="3469967"/>
            <a:ext cx="639688" cy="63968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340853" y="3469967"/>
            <a:ext cx="639688" cy="639688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</p:txBody>
      </p:sp>
      <p:sp>
        <p:nvSpPr>
          <p:cNvPr id="93" name="TextBox 92"/>
          <p:cNvSpPr txBox="1"/>
          <p:nvPr/>
        </p:nvSpPr>
        <p:spPr bwMode="auto">
          <a:xfrm>
            <a:off x="7257291" y="3358470"/>
            <a:ext cx="38953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4000" b="0" dirty="0" smtClean="0">
                <a:latin typeface="Calibri" pitchFamily="34" charset="0"/>
              </a:rPr>
              <a:t>...</a:t>
            </a:r>
            <a:endParaRPr lang="de-DE" sz="4000" b="0" dirty="0"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329862" y="1274381"/>
            <a:ext cx="2484276" cy="61206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Compressed</a:t>
            </a:r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4569667" y="2004399"/>
            <a:ext cx="4667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3329862" y="1274381"/>
            <a:ext cx="2484276" cy="612068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Compressed</a:t>
            </a: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538365" y="4262055"/>
            <a:ext cx="0" cy="3240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1534892" y="4586091"/>
            <a:ext cx="576064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V="1">
            <a:off x="2113092" y="4190047"/>
            <a:ext cx="0" cy="396044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2182881" y="3073923"/>
            <a:ext cx="4667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7193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Rendering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8085138" cy="3526061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Job for GPU convert &amp; upload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SIMD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Motion vectors &amp; transforms update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Interpolates between frames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Instancing for rigids</a:t>
            </a:r>
          </a:p>
        </p:txBody>
      </p:sp>
    </p:spTree>
    <p:extLst>
      <p:ext uri="{BB962C8B-B14F-4D97-AF65-F5344CB8AC3E}">
        <p14:creationId xmlns="" xmlns:p14="http://schemas.microsoft.com/office/powerpoint/2010/main" val="31065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Future development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5"/>
            <a:ext cx="8085138" cy="3377624"/>
          </a:xfrm>
        </p:spPr>
        <p:txBody>
          <a:bodyPr>
            <a:normAutofit lnSpcReduction="10000"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Support for changing topology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Improve compression</a:t>
            </a:r>
          </a:p>
          <a:p>
            <a:pPr marL="914400" lvl="3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Better predictors</a:t>
            </a:r>
          </a:p>
          <a:p>
            <a:pPr marL="914400" lvl="3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Better block compression</a:t>
            </a:r>
          </a:p>
          <a:p>
            <a:pPr marL="914400" lvl="3" indent="-457200">
              <a:buFont typeface="Arial" panose="020B0604020202020204" pitchFamily="34" charset="0"/>
              <a:buChar char="•"/>
            </a:pPr>
            <a:r>
              <a:rPr lang="de-DE" sz="2600" dirty="0">
                <a:latin typeface="Calibri" panose="020F0502020204030204" pitchFamily="34" charset="0"/>
              </a:rPr>
              <a:t>Automatic skinning</a:t>
            </a:r>
          </a:p>
          <a:p>
            <a:pPr marL="358775" indent="-358775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dirty="0" smtClean="0"/>
              <a:t>Support for physics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Tricky with vertex animation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30072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Special Thanks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Sascha Herfort, Nicolas Schulz, Bogdan Coroi, </a:t>
            </a:r>
            <a:r>
              <a:rPr lang="de-DE" dirty="0"/>
              <a:t>Theodor Mader, </a:t>
            </a:r>
            <a:r>
              <a:rPr lang="de-DE" dirty="0" smtClean="0"/>
              <a:t>Carsten Wenzel, Chris Raine, Chris Bolte &amp; Ivo Zoltan Frey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The entire Ryse team and Crytek</a:t>
            </a:r>
          </a:p>
        </p:txBody>
      </p:sp>
    </p:spTree>
    <p:extLst>
      <p:ext uri="{BB962C8B-B14F-4D97-AF65-F5344CB8AC3E}">
        <p14:creationId xmlns="" xmlns:p14="http://schemas.microsoft.com/office/powerpoint/2010/main" val="10918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Challenge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8085138" cy="3526061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mtClean="0"/>
              <a:t>Massive </a:t>
            </a:r>
            <a:r>
              <a:rPr lang="de-DE" dirty="0"/>
              <a:t>data </a:t>
            </a:r>
            <a:r>
              <a:rPr lang="de-DE" dirty="0" smtClean="0"/>
              <a:t>rate?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Naïve approach: 56 bytes </a:t>
            </a:r>
            <a:r>
              <a:rPr lang="de-DE" dirty="0"/>
              <a:t>per </a:t>
            </a:r>
            <a:r>
              <a:rPr lang="de-DE" dirty="0" smtClean="0"/>
              <a:t>vertex (14 floats)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Position, UV, Normal, Tangent, Binormal, (Color)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dirty="0" smtClean="0"/>
              <a:t>Sail</a:t>
            </a:r>
            <a:r>
              <a:rPr lang="de-DE" dirty="0"/>
              <a:t>: 30000 vertices, 30 FPS ≈ </a:t>
            </a:r>
            <a:r>
              <a:rPr lang="de-DE" dirty="0" smtClean="0"/>
              <a:t>50MB/s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dirty="0" smtClean="0"/>
              <a:t>Ryse </a:t>
            </a:r>
            <a:r>
              <a:rPr lang="de-DE" dirty="0"/>
              <a:t>budget: </a:t>
            </a:r>
            <a:r>
              <a:rPr lang="de-DE" dirty="0" smtClean="0"/>
              <a:t>10MB/s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73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8420100" cy="3526061"/>
          </a:xfrm>
        </p:spPr>
        <p:txBody>
          <a:bodyPr/>
          <a:lstStyle/>
          <a:p>
            <a:r>
              <a:rPr lang="de-DE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[DEUTSCH96]	</a:t>
            </a:r>
            <a:r>
              <a:rPr lang="en-US" sz="2000" dirty="0" smtClean="0"/>
              <a:t>DEFLATE </a:t>
            </a:r>
            <a:r>
              <a:rPr lang="en-US" sz="2000" dirty="0"/>
              <a:t>compressed data format specification version 1.3</a:t>
            </a:r>
            <a:r>
              <a:rPr lang="en-US" sz="2000" dirty="0" smtClean="0"/>
              <a:t>.</a:t>
            </a:r>
            <a:endParaRPr lang="de-DE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[COLLET13] </a:t>
            </a:r>
            <a:r>
              <a:rPr lang="de-DE" sz="2000" dirty="0" smtClean="0"/>
              <a:t>	</a:t>
            </a:r>
            <a:r>
              <a:rPr lang="en-US" sz="2000" dirty="0" smtClean="0"/>
              <a:t>Collet</a:t>
            </a:r>
            <a:r>
              <a:rPr lang="en-US" sz="2000" dirty="0"/>
              <a:t>, Yann. "LZ4: Extremely fast compression algorithm</a:t>
            </a:r>
            <a:r>
              <a:rPr lang="en-US" sz="2000" dirty="0" smtClean="0"/>
              <a:t>.“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https://code.google.com/p/lz4/</a:t>
            </a:r>
            <a:endParaRPr lang="en-US" sz="2000" dirty="0" smtClean="0"/>
          </a:p>
          <a:p>
            <a:r>
              <a:rPr lang="de-DE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[FREY11]	</a:t>
            </a:r>
            <a:r>
              <a:rPr lang="en-US" sz="2000" dirty="0" smtClean="0"/>
              <a:t>Frey</a:t>
            </a:r>
            <a:r>
              <a:rPr lang="en-US" sz="2000" dirty="0"/>
              <a:t>, Ivo Zoltan, and Ivo Herzeg. "Spherical skinning with dual </a:t>
            </a:r>
            <a:r>
              <a:rPr lang="en-US" sz="2000" dirty="0" smtClean="0"/>
              <a:t>			quaternions </a:t>
            </a:r>
            <a:r>
              <a:rPr lang="en-US" sz="2000" dirty="0"/>
              <a:t>and QTangents." </a:t>
            </a:r>
            <a:r>
              <a:rPr lang="en-US" sz="2000" i="1" dirty="0"/>
              <a:t>SIGGRAPH Talks</a:t>
            </a:r>
            <a:r>
              <a:rPr lang="en-US" sz="2000" dirty="0"/>
              <a:t>. 2011.</a:t>
            </a:r>
            <a:endParaRPr lang="de-DE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ISENBURG02</a:t>
            </a:r>
            <a:r>
              <a:rPr lang="de-DE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]	</a:t>
            </a:r>
            <a:r>
              <a:rPr lang="en-US" sz="2000" dirty="0"/>
              <a:t>Isenburg, Martin, and Pierre Alliez. </a:t>
            </a:r>
            <a:r>
              <a:rPr lang="en-US" sz="2000" dirty="0" smtClean="0"/>
              <a:t>"</a:t>
            </a:r>
            <a:r>
              <a:rPr lang="en-US" sz="2000" dirty="0"/>
              <a:t>Compressing polygon mesh </a:t>
            </a:r>
            <a:r>
              <a:rPr lang="en-US" sz="2000" dirty="0" smtClean="0"/>
              <a:t>		geometry </a:t>
            </a:r>
            <a:r>
              <a:rPr lang="en-US" sz="2000" dirty="0"/>
              <a:t>with parallelogram </a:t>
            </a:r>
            <a:r>
              <a:rPr lang="en-US" sz="2000" dirty="0" smtClean="0"/>
              <a:t>prediction</a:t>
            </a:r>
            <a:r>
              <a:rPr lang="en-US" sz="2000" dirty="0"/>
              <a:t>." </a:t>
            </a:r>
            <a:r>
              <a:rPr lang="en-US" sz="2000" i="1" dirty="0" smtClean="0"/>
              <a:t>Visualization</a:t>
            </a:r>
            <a:r>
              <a:rPr lang="en-US" sz="2000" i="1" dirty="0"/>
              <a:t>, </a:t>
            </a:r>
            <a:r>
              <a:rPr lang="en-US" sz="2000" i="1" dirty="0" smtClean="0"/>
              <a:t>2002</a:t>
            </a:r>
            <a:endParaRPr lang="de-DE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228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Compression Overview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5600"/>
            <a:ext cx="7200800" cy="3526061"/>
          </a:xfrm>
        </p:spPr>
        <p:txBody>
          <a:bodyPr/>
          <a:lstStyle/>
          <a:p>
            <a:pPr marL="357188" indent="-357188">
              <a:buFont typeface="Arial" charset="0"/>
              <a:buChar char="•"/>
            </a:pPr>
            <a:r>
              <a:rPr lang="de-DE" sz="3000" dirty="0" smtClean="0"/>
              <a:t>Only transform for rigids</a:t>
            </a:r>
          </a:p>
          <a:p>
            <a:pPr marL="357188" indent="-357188">
              <a:buFont typeface="Arial" charset="0"/>
              <a:buChar char="•"/>
            </a:pPr>
            <a:r>
              <a:rPr lang="de-DE" sz="3000" dirty="0" smtClean="0"/>
              <a:t>Vertex animation</a:t>
            </a:r>
          </a:p>
          <a:p>
            <a:pPr lvl="1">
              <a:buFont typeface="Arial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 Fewer bits per vertex</a:t>
            </a:r>
          </a:p>
          <a:p>
            <a:pPr lvl="1">
              <a:buFont typeface="Arial" charset="0"/>
              <a:buChar char="•"/>
            </a:pPr>
            <a:r>
              <a:rPr lang="de-DE" sz="2600" dirty="0" smtClean="0">
                <a:latin typeface="Calibri" panose="020F0502020204030204" pitchFamily="34" charset="0"/>
              </a:rPr>
              <a:t> Transform data</a:t>
            </a:r>
          </a:p>
          <a:p>
            <a:pPr lvl="1">
              <a:buFont typeface="Arial" charset="0"/>
              <a:buChar char="•"/>
            </a:pPr>
            <a:r>
              <a:rPr lang="de-DE" sz="2600" dirty="0">
                <a:latin typeface="Calibri" panose="020F0502020204030204" pitchFamily="34" charset="0"/>
              </a:rPr>
              <a:t> </a:t>
            </a:r>
            <a:r>
              <a:rPr lang="de-DE" sz="2600" dirty="0" smtClean="0">
                <a:latin typeface="Calibri" panose="020F0502020204030204" pitchFamily="34" charset="0"/>
              </a:rPr>
              <a:t>Compression</a:t>
            </a:r>
          </a:p>
          <a:p>
            <a:pPr marL="358775" indent="-358775">
              <a:buFont typeface="Arial" charset="0"/>
              <a:buChar char="•"/>
            </a:pPr>
            <a:r>
              <a:rPr lang="de-DE" dirty="0" smtClean="0"/>
              <a:t>Restriction: Only static topology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1491630"/>
            <a:ext cx="2124236" cy="1874325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Transforms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425600"/>
            <a:ext cx="7197725" cy="3526061"/>
          </a:xfrm>
        </p:spPr>
        <p:txBody>
          <a:bodyPr/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Simplify the tree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dirty="0" smtClean="0"/>
              <a:t>Transforms</a:t>
            </a:r>
            <a:r>
              <a:rPr lang="de-DE" dirty="0"/>
              <a:t>: </a:t>
            </a:r>
            <a:r>
              <a:rPr lang="de-DE" dirty="0" smtClean="0"/>
              <a:t>Rotation + </a:t>
            </a:r>
            <a:r>
              <a:rPr lang="de-DE" dirty="0"/>
              <a:t>Translate + </a:t>
            </a:r>
            <a:r>
              <a:rPr lang="de-DE" dirty="0" smtClean="0"/>
              <a:t>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33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Fewer Bits (Quantization)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8291264" cy="3526061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Positions: 3x uint16</a:t>
            </a:r>
            <a:endParaRPr lang="de-DE" u="sng" dirty="0" smtClean="0"/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Texture Coordinates: 2x int16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QTangents 4x 10 bits (int16) </a:t>
            </a:r>
            <a:r>
              <a:rPr lang="de-DE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[FREY11] </a:t>
            </a:r>
            <a:endParaRPr lang="de-DE" sz="2400" dirty="0" smtClean="0"/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(Colors: 4x 8 bits RGBA)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Only lossy step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956376" y="3363838"/>
            <a:ext cx="504056" cy="1080120"/>
          </a:xfrm>
          <a:prstGeom prst="rect">
            <a:avLst/>
          </a:prstGeom>
          <a:solidFill>
            <a:srgbClr val="FF35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16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19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Compression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Block compress each frame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Deflate (zlib) </a:t>
            </a:r>
            <a:r>
              <a:rPr lang="de-DE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[DEUTSCH96] </a:t>
            </a:r>
            <a:r>
              <a:rPr lang="de-DE" dirty="0" smtClean="0"/>
              <a:t>or LZ4 HC </a:t>
            </a:r>
            <a:r>
              <a:rPr lang="de-DE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[COLLET13]</a:t>
            </a:r>
            <a:endParaRPr lang="de-DE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57188" indent="-357188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956376" y="3867894"/>
            <a:ext cx="504056" cy="576064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2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Prediction Overview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57200" y="1426374"/>
            <a:ext cx="7715200" cy="3526061"/>
          </a:xfrm>
        </p:spPr>
        <p:txBody>
          <a:bodyPr/>
          <a:lstStyle/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Predict utilizing temporal and spatial similarities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de-DE" dirty="0" smtClean="0"/>
              <a:t>Store residuals (differences)</a:t>
            </a:r>
          </a:p>
          <a:p>
            <a:endParaRPr lang="de-DE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956376" y="3867894"/>
            <a:ext cx="504056" cy="576064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956376" y="1131590"/>
            <a:ext cx="504056" cy="3312368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Predictor Requirements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57188" indent="-357188">
              <a:buFont typeface="Arial" charset="0"/>
              <a:buChar char="•"/>
            </a:pPr>
            <a:r>
              <a:rPr lang="de-DE" dirty="0" smtClean="0"/>
              <a:t>Deterministic</a:t>
            </a:r>
          </a:p>
          <a:p>
            <a:pPr marL="357188" indent="-357188">
              <a:buFont typeface="Arial" charset="0"/>
              <a:buChar char="•"/>
            </a:pPr>
            <a:r>
              <a:rPr lang="de-DE" dirty="0" smtClean="0"/>
              <a:t>In-place prediction</a:t>
            </a:r>
          </a:p>
          <a:p>
            <a:pPr marL="357188" indent="-357188">
              <a:buFont typeface="Arial" charset="0"/>
              <a:buChar char="•"/>
            </a:pPr>
            <a:r>
              <a:rPr lang="de-DE" dirty="0" smtClean="0"/>
              <a:t>As fast as possible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956376" y="3867894"/>
            <a:ext cx="504056" cy="576064"/>
          </a:xfrm>
          <a:prstGeom prst="rect">
            <a:avLst/>
          </a:prstGeom>
          <a:solidFill>
            <a:srgbClr val="FF860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 bwMode="auto">
          <a:xfrm>
            <a:off x="7146540" y="4453200"/>
            <a:ext cx="20517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ct val="20000"/>
              </a:spcAft>
            </a:pPr>
            <a:r>
              <a:rPr lang="de-DE" sz="2000" dirty="0" smtClean="0">
                <a:latin typeface="Calibri" pitchFamily="34" charset="0"/>
              </a:rPr>
              <a:t>Data Rate (MB/s)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ryENGINE">
      <a:dk1>
        <a:srgbClr val="3F3F3F"/>
      </a:dk1>
      <a:lt1>
        <a:srgbClr val="FFFFFF"/>
      </a:lt1>
      <a:dk2>
        <a:srgbClr val="FFFFFF"/>
      </a:dk2>
      <a:lt2>
        <a:srgbClr val="FFFFFF"/>
      </a:lt2>
      <a:accent1>
        <a:srgbClr val="0075D6"/>
      </a:accent1>
      <a:accent2>
        <a:srgbClr val="D8D8D8"/>
      </a:accent2>
      <a:accent3>
        <a:srgbClr val="00559A"/>
      </a:accent3>
      <a:accent4>
        <a:srgbClr val="A5A5A5"/>
      </a:accent4>
      <a:accent5>
        <a:srgbClr val="6DBDFF"/>
      </a:accent5>
      <a:accent6>
        <a:srgbClr val="8B8B8B"/>
      </a:accent6>
      <a:hlink>
        <a:srgbClr val="0075D6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/>
      <a:lstStyle>
        <a:defPPr>
          <a:spcAft>
            <a:spcPct val="20000"/>
          </a:spcAft>
          <a:defRPr sz="2000" b="0" dirty="0">
            <a:solidFill>
              <a:srgbClr val="E94D23"/>
            </a:solidFill>
            <a:latin typeface="Calibr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On-screen Show (16:9)</PresentationFormat>
  <Paragraphs>315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Real-time Geometry Caches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sabrina</dc:creator>
  <cp:lastModifiedBy>axel</cp:lastModifiedBy>
  <cp:revision>965</cp:revision>
  <dcterms:created xsi:type="dcterms:W3CDTF">2010-04-23T12:57:02Z</dcterms:created>
  <dcterms:modified xsi:type="dcterms:W3CDTF">2014-08-25T13:43:19Z</dcterms:modified>
</cp:coreProperties>
</file>