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1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Total</a:t>
            </a:r>
            <a:r>
              <a:rPr lang="en-US" sz="1400" baseline="0"/>
              <a:t> </a:t>
            </a:r>
            <a:r>
              <a:rPr lang="en-US" sz="1400"/>
              <a:t>ordered</a:t>
            </a:r>
            <a:r>
              <a:rPr lang="en-US" sz="1400" baseline="0"/>
              <a:t> </a:t>
            </a:r>
            <a:r>
              <a:rPr lang="en-US" sz="1400"/>
              <a:t>by</a:t>
            </a:r>
            <a:r>
              <a:rPr lang="en-US" sz="1400" baseline="0"/>
              <a:t> </a:t>
            </a:r>
            <a:r>
              <a:rPr lang="en-US" sz="1400"/>
              <a:t>each</a:t>
            </a:r>
            <a:r>
              <a:rPr lang="en-US" sz="1400" baseline="0"/>
              <a:t> </a:t>
            </a:r>
            <a:r>
              <a:rPr lang="en-US" sz="1400"/>
              <a:t>product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Sales_analysis_1.1!$B$1</c:f>
              <c:strCache>
                <c:ptCount val="1"/>
                <c:pt idx="0">
                  <c:v>Total_ordered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Sales_analysis_1.1!$A$2:$A$7</c:f>
              <c:strCache>
                <c:ptCount val="6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Home and lifestyle</c:v>
                </c:pt>
                <c:pt idx="4">
                  <c:v>Fashion accessories</c:v>
                </c:pt>
                <c:pt idx="5">
                  <c:v>Health and beauty</c:v>
                </c:pt>
              </c:strCache>
            </c:strRef>
          </c:cat>
          <c:val>
            <c:numRef>
              <c:f>Sales_analysis_1.1!$B$2:$B$7</c:f>
              <c:numCache>
                <c:formatCode>General</c:formatCode>
                <c:ptCount val="6"/>
                <c:pt idx="0">
                  <c:v>971</c:v>
                </c:pt>
                <c:pt idx="1">
                  <c:v>952</c:v>
                </c:pt>
                <c:pt idx="2">
                  <c:v>920</c:v>
                </c:pt>
                <c:pt idx="3">
                  <c:v>911</c:v>
                </c:pt>
                <c:pt idx="4">
                  <c:v>902</c:v>
                </c:pt>
                <c:pt idx="5">
                  <c:v>854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623464608"/>
        <c:axId val="-1623463520"/>
      </c:barChart>
      <c:catAx>
        <c:axId val="-16234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463520"/>
        <c:crosses val="autoZero"/>
        <c:auto val="1"/>
        <c:lblAlgn val="ctr"/>
        <c:lblOffset val="100"/>
        <c:noMultiLvlLbl val="0"/>
      </c:catAx>
      <c:valAx>
        <c:axId val="-16234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4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more active in day of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444444444444445E-2"/>
          <c:y val="0.1850696267133275"/>
          <c:w val="0.77381474190726163"/>
          <c:h val="0.75474518810148727"/>
        </c:manualLayout>
      </c:layout>
      <c:pie3DChart>
        <c:varyColors val="1"/>
        <c:ser>
          <c:idx val="0"/>
          <c:order val="0"/>
          <c:tx>
            <c:strRef>
              <c:f>Sales_analysis_1.10!$B$1</c:f>
              <c:strCache>
                <c:ptCount val="1"/>
                <c:pt idx="0">
                  <c:v>Number_of_order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Sales_analysis_1.10!$A$2:$A$4</c:f>
              <c:strCache>
                <c:ptCount val="3"/>
                <c:pt idx="0">
                  <c:v>Evening</c:v>
                </c:pt>
                <c:pt idx="1">
                  <c:v>Morning</c:v>
                </c:pt>
                <c:pt idx="2">
                  <c:v>Afternoon</c:v>
                </c:pt>
              </c:strCache>
            </c:strRef>
          </c:cat>
          <c:val>
            <c:numRef>
              <c:f>Sales_analysis_1.10!$B$2:$B$4</c:f>
              <c:numCache>
                <c:formatCode>General</c:formatCode>
                <c:ptCount val="3"/>
                <c:pt idx="0">
                  <c:v>433</c:v>
                </c:pt>
                <c:pt idx="1">
                  <c:v>294</c:v>
                </c:pt>
                <c:pt idx="2">
                  <c:v>273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/>
              <a:t>Total</a:t>
            </a:r>
            <a:r>
              <a:rPr lang="en-US" b="1" baseline="0"/>
              <a:t> </a:t>
            </a:r>
            <a:r>
              <a:rPr lang="en-US" b="1"/>
              <a:t>revenue by each product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Sales_analysis_1.2!$B$1</c:f>
              <c:strCache>
                <c:ptCount val="1"/>
                <c:pt idx="0">
                  <c:v>Total_revenue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Sales_analysis_1.2!$A$2:$A$7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Electronic accessories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Sales_analysis_1.2!$B$2:$B$7</c:f>
              <c:numCache>
                <c:formatCode>General</c:formatCode>
                <c:ptCount val="6"/>
                <c:pt idx="0">
                  <c:v>56145</c:v>
                </c:pt>
                <c:pt idx="1">
                  <c:v>55123</c:v>
                </c:pt>
                <c:pt idx="2">
                  <c:v>54338</c:v>
                </c:pt>
                <c:pt idx="3">
                  <c:v>54306</c:v>
                </c:pt>
                <c:pt idx="4">
                  <c:v>53862</c:v>
                </c:pt>
                <c:pt idx="5">
                  <c:v>49194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621371744"/>
        <c:axId val="-1621376096"/>
      </c:barChart>
      <c:catAx>
        <c:axId val="-162137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6096"/>
        <c:crosses val="autoZero"/>
        <c:auto val="1"/>
        <c:lblAlgn val="ctr"/>
        <c:lblOffset val="100"/>
        <c:noMultiLvlLbl val="0"/>
      </c:catAx>
      <c:valAx>
        <c:axId val="-162137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213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Total</a:t>
            </a:r>
            <a:r>
              <a:rPr lang="en-US" sz="1400" baseline="0"/>
              <a:t> </a:t>
            </a:r>
            <a:r>
              <a:rPr lang="en-US" sz="1400"/>
              <a:t>revenue in each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246485473289597E-2"/>
          <c:y val="0.2325391849529781"/>
          <c:w val="0.91752577319587625"/>
          <c:h val="0.55507762940290772"/>
        </c:manualLayout>
      </c:layout>
      <c:pie3DChart>
        <c:varyColors val="1"/>
        <c:ser>
          <c:idx val="0"/>
          <c:order val="0"/>
          <c:tx>
            <c:strRef>
              <c:f>Sales_analysis_1.3!$B$1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Sales_analysis_1.3!$A$2:$A$4</c:f>
              <c:strCache>
                <c:ptCount val="3"/>
                <c:pt idx="0">
                  <c:v>January</c:v>
                </c:pt>
                <c:pt idx="1">
                  <c:v>March</c:v>
                </c:pt>
                <c:pt idx="2">
                  <c:v>February</c:v>
                </c:pt>
              </c:strCache>
            </c:strRef>
          </c:cat>
          <c:val>
            <c:numRef>
              <c:f>Sales_analysis_1.3!$B$2:$B$4</c:f>
              <c:numCache>
                <c:formatCode>General</c:formatCode>
                <c:ptCount val="3"/>
                <c:pt idx="0">
                  <c:v>116292</c:v>
                </c:pt>
                <c:pt idx="1">
                  <c:v>109456</c:v>
                </c:pt>
                <c:pt idx="2">
                  <c:v>97220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Product</a:t>
            </a:r>
            <a:r>
              <a:rPr lang="en-US" b="1" baseline="0"/>
              <a:t> demand by Gender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Sales_analysis_1.4!$A$2:$B$2</c:f>
              <c:strCache>
                <c:ptCount val="2"/>
                <c:pt idx="0">
                  <c:v>Female</c:v>
                </c:pt>
                <c:pt idx="1">
                  <c:v>Fashion 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0659560293137884E-2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Sales_analysis_1.4!$C$2</c:f>
              <c:numCache>
                <c:formatCode>General</c:formatCode>
                <c:ptCount val="1"/>
                <c:pt idx="0">
                  <c:v>530</c:v>
                </c:pt>
              </c:numCache>
            </c:numRef>
          </c:val>
        </c:ser>
        <c:ser>
          <c:idx val="1"/>
          <c:order val="1"/>
          <c:tx>
            <c:strRef>
              <c:f>Sales_analysis_1.4!$A$3:$B$3</c:f>
              <c:strCache>
                <c:ptCount val="2"/>
                <c:pt idx="0">
                  <c:v>Female</c:v>
                </c:pt>
                <c:pt idx="1">
                  <c:v>Food and beverages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43E-2"/>
                  <c:y val="-2.947447194139676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Sales_analysis_1.4!$C$3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</c:ser>
        <c:ser>
          <c:idx val="2"/>
          <c:order val="2"/>
          <c:tx>
            <c:strRef>
              <c:f>Sales_analysis_1.4!$A$4:$B$4</c:f>
              <c:strCache>
                <c:ptCount val="2"/>
                <c:pt idx="0">
                  <c:v>Male</c:v>
                </c:pt>
                <c:pt idx="1">
                  <c:v>Health and beauty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68E-2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Sales_analysis_1.4!$C$4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</c:ser>
        <c:ser>
          <c:idx val="3"/>
          <c:order val="3"/>
          <c:tx>
            <c:strRef>
              <c:f>Sales_analysis_1.4!$A$5:$B$5</c:f>
              <c:strCache>
                <c:ptCount val="2"/>
                <c:pt idx="0">
                  <c:v>Female</c:v>
                </c:pt>
                <c:pt idx="1">
                  <c:v>Home and lifestyle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34E-2"/>
                  <c:y val="-3.21543408360131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Sales_analysis_1.4!$C$5</c:f>
              <c:numCache>
                <c:formatCode>General</c:formatCode>
                <c:ptCount val="1"/>
                <c:pt idx="0">
                  <c:v>498</c:v>
                </c:pt>
              </c:numCache>
            </c:numRef>
          </c:val>
        </c:ser>
        <c:ser>
          <c:idx val="4"/>
          <c:order val="4"/>
          <c:tx>
            <c:strRef>
              <c:f>Sales_analysis_1.4!$A$6:$B$6</c:f>
              <c:strCache>
                <c:ptCount val="2"/>
                <c:pt idx="0">
                  <c:v>Female</c:v>
                </c:pt>
                <c:pt idx="1">
                  <c:v>Sports and travel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865423051299128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Sales_analysis_1.4!$C$6</c:f>
              <c:numCache>
                <c:formatCode>General</c:formatCode>
                <c:ptCount val="1"/>
                <c:pt idx="0">
                  <c:v>496</c:v>
                </c:pt>
              </c:numCache>
            </c:numRef>
          </c:val>
        </c:ser>
        <c:ser>
          <c:idx val="5"/>
          <c:order val="5"/>
          <c:tx>
            <c:strRef>
              <c:f>Sales_analysis_1.4!$A$7:$B$7</c:f>
              <c:strCache>
                <c:ptCount val="2"/>
                <c:pt idx="0">
                  <c:v>Female</c:v>
                </c:pt>
                <c:pt idx="1">
                  <c:v>Electronic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92E-2"/>
                  <c:y val="-6.43086816720257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Sales_analysis_1.4!$C$7</c:f>
              <c:numCache>
                <c:formatCode>General</c:formatCode>
                <c:ptCount val="1"/>
                <c:pt idx="0">
                  <c:v>488</c:v>
                </c:pt>
              </c:numCache>
            </c:numRef>
          </c:val>
        </c:ser>
        <c:ser>
          <c:idx val="6"/>
          <c:order val="6"/>
          <c:tx>
            <c:strRef>
              <c:f>Sales_analysis_1.4!$A$8:$B$8</c:f>
              <c:strCache>
                <c:ptCount val="2"/>
                <c:pt idx="0">
                  <c:v>Male</c:v>
                </c:pt>
                <c:pt idx="1">
                  <c:v>Electronic accessories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92E-2"/>
                  <c:y val="-3.21543408360131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Sales_analysis_1.4!$C$8</c:f>
              <c:numCache>
                <c:formatCode>General</c:formatCode>
                <c:ptCount val="1"/>
                <c:pt idx="0">
                  <c:v>483</c:v>
                </c:pt>
              </c:numCache>
            </c:numRef>
          </c:val>
        </c:ser>
        <c:ser>
          <c:idx val="7"/>
          <c:order val="7"/>
          <c:tx>
            <c:strRef>
              <c:f>Sales_analysis_1.4!$A$9:$B$9</c:f>
              <c:strCache>
                <c:ptCount val="2"/>
                <c:pt idx="0">
                  <c:v>Male</c:v>
                </c:pt>
                <c:pt idx="1">
                  <c:v>Food and beverages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19E-2"/>
                  <c:y val="-6.43086816720260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Sales_analysis_1.4!$C$9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</c:ser>
        <c:ser>
          <c:idx val="8"/>
          <c:order val="8"/>
          <c:tx>
            <c:strRef>
              <c:f>Sales_analysis_1.4!$A$10:$B$10</c:f>
              <c:strCache>
                <c:ptCount val="2"/>
                <c:pt idx="0">
                  <c:v>Male</c:v>
                </c:pt>
                <c:pt idx="1">
                  <c:v>Sports and travel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648900732844771E-2"/>
                  <c:y val="-3.21543408360128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Sales_analysis_1.4!$C$10</c:f>
              <c:numCache>
                <c:formatCode>General</c:formatCode>
                <c:ptCount val="1"/>
                <c:pt idx="0">
                  <c:v>424</c:v>
                </c:pt>
              </c:numCache>
            </c:numRef>
          </c:val>
        </c:ser>
        <c:ser>
          <c:idx val="9"/>
          <c:order val="9"/>
          <c:tx>
            <c:strRef>
              <c:f>Sales_analysis_1.4!$A$11:$B$11</c:f>
              <c:strCache>
                <c:ptCount val="2"/>
                <c:pt idx="0">
                  <c:v>Male</c:v>
                </c:pt>
                <c:pt idx="1">
                  <c:v>Home and lifestyle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39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Sales_analysis_1.4!$C$11</c:f>
              <c:numCache>
                <c:formatCode>General</c:formatCode>
                <c:ptCount val="1"/>
                <c:pt idx="0">
                  <c:v>413</c:v>
                </c:pt>
              </c:numCache>
            </c:numRef>
          </c:val>
        </c:ser>
        <c:ser>
          <c:idx val="10"/>
          <c:order val="10"/>
          <c:tx>
            <c:strRef>
              <c:f>Sales_analysis_1.4!$A$12:$B$12</c:f>
              <c:strCache>
                <c:ptCount val="2"/>
                <c:pt idx="0">
                  <c:v>Male</c:v>
                </c:pt>
                <c:pt idx="1">
                  <c:v>Fashion accessories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19E-2"/>
                  <c:y val="-2.9474471941396768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Sales_analysis_1.4!$C$12</c:f>
              <c:numCache>
                <c:formatCode>General</c:formatCode>
                <c:ptCount val="1"/>
                <c:pt idx="0">
                  <c:v>372</c:v>
                </c:pt>
              </c:numCache>
            </c:numRef>
          </c:val>
        </c:ser>
        <c:ser>
          <c:idx val="11"/>
          <c:order val="11"/>
          <c:tx>
            <c:strRef>
              <c:f>Sales_analysis_1.4!$A$13:$B$13</c:f>
              <c:strCache>
                <c:ptCount val="2"/>
                <c:pt idx="0">
                  <c:v>Female</c:v>
                </c:pt>
                <c:pt idx="1">
                  <c:v>Health and 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648900732844576E-2"/>
                  <c:y val="-5.8948943882793536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Sales_analysis_1.4!$C$13</c:f>
              <c:numCache>
                <c:formatCode>General</c:formatCode>
                <c:ptCount val="1"/>
                <c:pt idx="0">
                  <c:v>343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621376640"/>
        <c:axId val="-1621377184"/>
        <c:axId val="0"/>
      </c:bar3DChart>
      <c:catAx>
        <c:axId val="-16213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7184"/>
        <c:crosses val="autoZero"/>
        <c:auto val="1"/>
        <c:lblAlgn val="ctr"/>
        <c:lblOffset val="100"/>
        <c:noMultiLvlLbl val="0"/>
      </c:catAx>
      <c:valAx>
        <c:axId val="-162137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</a:t>
            </a:r>
            <a:r>
              <a:rPr lang="en-US"/>
              <a:t>revenue in </a:t>
            </a:r>
            <a:r>
              <a:rPr lang="en-US" smtClean="0"/>
              <a:t>each City </a:t>
            </a:r>
            <a:r>
              <a:rPr lang="en-US"/>
              <a:t>and Branch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Sales_analysis_1.5!$C$1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Sales_analysis_1.5!$A$2:$B$4</c:f>
              <c:multiLvlStrCache>
                <c:ptCount val="3"/>
                <c:lvl>
                  <c:pt idx="0">
                    <c:v>Naypyitaw</c:v>
                  </c:pt>
                  <c:pt idx="1">
                    <c:v>Yangon</c:v>
                  </c:pt>
                  <c:pt idx="2">
                    <c:v>Mandalay</c:v>
                  </c:pt>
                </c:lvl>
                <c:lvl>
                  <c:pt idx="0">
                    <c:v>C</c:v>
                  </c:pt>
                  <c:pt idx="1">
                    <c:v>A</c:v>
                  </c:pt>
                  <c:pt idx="2">
                    <c:v>B</c:v>
                  </c:pt>
                </c:lvl>
              </c:multiLvlStrCache>
            </c:multiLvlStrRef>
          </c:cat>
          <c:val>
            <c:numRef>
              <c:f>Sales_analysis_1.5!$C$2:$C$4</c:f>
              <c:numCache>
                <c:formatCode>General</c:formatCode>
                <c:ptCount val="3"/>
                <c:pt idx="0">
                  <c:v>110569</c:v>
                </c:pt>
                <c:pt idx="1">
                  <c:v>106201</c:v>
                </c:pt>
                <c:pt idx="2">
                  <c:v>106198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Sales_analysis_1.6!$B$1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Sales_analysis_1.6!$A$2:$A$7</c:f>
              <c:strCache>
                <c:ptCount val="6"/>
                <c:pt idx="0">
                  <c:v>Food and beverages</c:v>
                </c:pt>
                <c:pt idx="1">
                  <c:v>Health and beauty</c:v>
                </c:pt>
                <c:pt idx="2">
                  <c:v>Fashion accessories</c:v>
                </c:pt>
                <c:pt idx="3">
                  <c:v>Electronic accessories</c:v>
                </c:pt>
                <c:pt idx="4">
                  <c:v>Sports and travel</c:v>
                </c:pt>
                <c:pt idx="5">
                  <c:v>Home and lifestyle</c:v>
                </c:pt>
              </c:strCache>
            </c:strRef>
          </c:cat>
          <c:val>
            <c:numRef>
              <c:f>Sales_analysis_1.6!$B$2:$B$7</c:f>
              <c:numCache>
                <c:formatCode>General</c:formatCode>
                <c:ptCount val="6"/>
                <c:pt idx="0">
                  <c:v>7.1</c:v>
                </c:pt>
                <c:pt idx="1">
                  <c:v>7</c:v>
                </c:pt>
                <c:pt idx="2">
                  <c:v>7</c:v>
                </c:pt>
                <c:pt idx="3">
                  <c:v>6.9</c:v>
                </c:pt>
                <c:pt idx="4">
                  <c:v>6.9</c:v>
                </c:pt>
                <c:pt idx="5">
                  <c:v>6.8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1621372832"/>
        <c:axId val="-1621377728"/>
      </c:barChart>
      <c:catAx>
        <c:axId val="-162137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7728"/>
        <c:crosses val="autoZero"/>
        <c:auto val="1"/>
        <c:lblAlgn val="ctr"/>
        <c:lblOffset val="100"/>
        <c:noMultiLvlLbl val="0"/>
      </c:catAx>
      <c:valAx>
        <c:axId val="-1621377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137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</a:t>
            </a:r>
            <a:r>
              <a:rPr lang="en-US"/>
              <a:t>of</a:t>
            </a:r>
            <a:r>
              <a:rPr lang="en-US" baseline="0"/>
              <a:t> </a:t>
            </a:r>
            <a:r>
              <a:rPr lang="en-US"/>
              <a:t>transactions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Sales_analysis_1.7!$B$1</c:f>
              <c:strCache>
                <c:ptCount val="1"/>
                <c:pt idx="0">
                  <c:v>Number_of_transaction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Sales_analysis_1.7!$A$2:$A$4</c:f>
              <c:strCache>
                <c:ptCount val="3"/>
                <c:pt idx="0">
                  <c:v>Ewallet</c:v>
                </c:pt>
                <c:pt idx="1">
                  <c:v>Cash</c:v>
                </c:pt>
                <c:pt idx="2">
                  <c:v>Credit card</c:v>
                </c:pt>
              </c:strCache>
            </c:strRef>
          </c:cat>
          <c:val>
            <c:numRef>
              <c:f>Sales_analysis_1.7!$B$2:$B$4</c:f>
              <c:numCache>
                <c:formatCode>General</c:formatCode>
                <c:ptCount val="3"/>
                <c:pt idx="0">
                  <c:v>345</c:v>
                </c:pt>
                <c:pt idx="1">
                  <c:v>344</c:v>
                </c:pt>
                <c:pt idx="2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engagment based on Gender and Customer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Sales_analysis_1.8!$C$1</c:f>
              <c:strCache>
                <c:ptCount val="1"/>
                <c:pt idx="0">
                  <c:v>No_of_purchase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Sales_analysis_1.8!$A$2:$B$5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Member</c:v>
                  </c:pt>
                  <c:pt idx="1">
                    <c:v>Member</c:v>
                  </c:pt>
                  <c:pt idx="2">
                    <c:v>Normal</c:v>
                  </c:pt>
                  <c:pt idx="3">
                    <c:v>Normal</c:v>
                  </c:pt>
                </c:lvl>
              </c:multiLvlStrCache>
            </c:multiLvlStrRef>
          </c:cat>
          <c:val>
            <c:numRef>
              <c:f>Sales_analysis_1.8!$C$2:$C$5</c:f>
              <c:numCache>
                <c:formatCode>General</c:formatCode>
                <c:ptCount val="4"/>
                <c:pt idx="0">
                  <c:v>261</c:v>
                </c:pt>
                <c:pt idx="1">
                  <c:v>240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621366304"/>
        <c:axId val="-1621375008"/>
      </c:barChart>
      <c:catAx>
        <c:axId val="-162136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5008"/>
        <c:crosses val="autoZero"/>
        <c:auto val="1"/>
        <c:lblAlgn val="ctr"/>
        <c:lblOffset val="100"/>
        <c:noMultiLvlLbl val="0"/>
      </c:catAx>
      <c:valAx>
        <c:axId val="-1621375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136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customer</a:t>
            </a:r>
            <a:r>
              <a:rPr lang="en-US" sz="1600" baseline="0"/>
              <a:t> active</a:t>
            </a:r>
            <a:r>
              <a:rPr lang="en-US" sz="1600"/>
              <a:t> in day</a:t>
            </a:r>
            <a:r>
              <a:rPr lang="en-US" sz="1600" baseline="0"/>
              <a:t> of week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Sales_analysis_1.9!$B$1</c:f>
              <c:strCache>
                <c:ptCount val="1"/>
                <c:pt idx="0">
                  <c:v>Total_order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Sales_analysis_1.9!$A$2:$A$8</c:f>
              <c:strCache>
                <c:ptCount val="7"/>
                <c:pt idx="0">
                  <c:v>Saturday</c:v>
                </c:pt>
                <c:pt idx="1">
                  <c:v>Tuesday</c:v>
                </c:pt>
                <c:pt idx="2">
                  <c:v>Wednesday</c:v>
                </c:pt>
                <c:pt idx="3">
                  <c:v>Friday</c:v>
                </c:pt>
                <c:pt idx="4">
                  <c:v>Thursday</c:v>
                </c:pt>
                <c:pt idx="5">
                  <c:v>Sunday</c:v>
                </c:pt>
                <c:pt idx="6">
                  <c:v>Monday</c:v>
                </c:pt>
              </c:strCache>
            </c:strRef>
          </c:cat>
          <c:val>
            <c:numRef>
              <c:f>Sales_analysis_1.9!$B$2:$B$8</c:f>
              <c:numCache>
                <c:formatCode>General</c:formatCode>
                <c:ptCount val="7"/>
                <c:pt idx="0">
                  <c:v>164</c:v>
                </c:pt>
                <c:pt idx="1">
                  <c:v>158</c:v>
                </c:pt>
                <c:pt idx="2">
                  <c:v>143</c:v>
                </c:pt>
                <c:pt idx="3">
                  <c:v>139</c:v>
                </c:pt>
                <c:pt idx="4">
                  <c:v>138</c:v>
                </c:pt>
                <c:pt idx="5">
                  <c:v>133</c:v>
                </c:pt>
                <c:pt idx="6">
                  <c:v>125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-1621370112"/>
        <c:axId val="-1621369568"/>
        <c:axId val="0"/>
      </c:bar3DChart>
      <c:catAx>
        <c:axId val="-162137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69568"/>
        <c:crosses val="autoZero"/>
        <c:auto val="1"/>
        <c:lblAlgn val="ctr"/>
        <c:lblOffset val="100"/>
        <c:noMultiLvlLbl val="0"/>
      </c:catAx>
      <c:valAx>
        <c:axId val="-162136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8C18-724C-463C-B41A-BCFEFD85252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745" y="2050473"/>
            <a:ext cx="8164945" cy="1459490"/>
          </a:xfrm>
        </p:spPr>
        <p:txBody>
          <a:bodyPr/>
          <a:lstStyle/>
          <a:p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307" y="3602038"/>
            <a:ext cx="5915893" cy="13554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65745" y="2050473"/>
            <a:ext cx="8164945" cy="1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Amazon sales data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3307" y="3602038"/>
            <a:ext cx="6049819" cy="13554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Some Business insights  based </a:t>
            </a:r>
            <a:r>
              <a:rPr lang="en-US" b="1" smtClean="0">
                <a:solidFill>
                  <a:schemeClr val="tx1"/>
                </a:solidFill>
              </a:rPr>
              <a:t>on Revenue </a:t>
            </a:r>
            <a:r>
              <a:rPr lang="en-US" b="1">
                <a:solidFill>
                  <a:schemeClr val="tx1"/>
                </a:solidFill>
              </a:rPr>
              <a:t>and  Product </a:t>
            </a:r>
            <a:r>
              <a:rPr lang="en-US" b="1" smtClean="0">
                <a:solidFill>
                  <a:schemeClr val="tx1"/>
                </a:solidFill>
              </a:rPr>
              <a:t>    analysis</a:t>
            </a:r>
            <a:r>
              <a:rPr lang="en-US" b="1">
                <a:solidFill>
                  <a:schemeClr val="tx1"/>
                </a:solidFill>
              </a:rPr>
              <a:t>, Customer </a:t>
            </a:r>
            <a:r>
              <a:rPr lang="en-US" b="1" smtClean="0">
                <a:solidFill>
                  <a:schemeClr val="tx1"/>
                </a:solidFill>
              </a:rPr>
              <a:t>behavior </a:t>
            </a:r>
            <a:r>
              <a:rPr lang="en-US" b="1">
                <a:solidFill>
                  <a:schemeClr val="tx1"/>
                </a:solidFill>
              </a:rPr>
              <a:t>and Branch </a:t>
            </a:r>
            <a:r>
              <a:rPr lang="en-US" b="1" smtClean="0">
                <a:solidFill>
                  <a:schemeClr val="tx1"/>
                </a:solidFill>
              </a:rPr>
              <a:t>performance 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31"/>
              </p:ext>
            </p:extLst>
          </p:nvPr>
        </p:nvGraphicFramePr>
        <p:xfrm>
          <a:off x="1573646" y="272184"/>
          <a:ext cx="22098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  <a:gridCol w="889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Total_ordered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292600"/>
              </p:ext>
            </p:extLst>
          </p:nvPr>
        </p:nvGraphicFramePr>
        <p:xfrm>
          <a:off x="4368656" y="247073"/>
          <a:ext cx="3565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23632"/>
              </p:ext>
            </p:extLst>
          </p:nvPr>
        </p:nvGraphicFramePr>
        <p:xfrm>
          <a:off x="1558059" y="3883602"/>
          <a:ext cx="22225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  <a:gridCol w="9017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35069"/>
              </p:ext>
            </p:extLst>
          </p:nvPr>
        </p:nvGraphicFramePr>
        <p:xfrm>
          <a:off x="4471699" y="3710708"/>
          <a:ext cx="3876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21672" y="323273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1.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1672" y="388389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r>
              <a:rPr lang="en-US" b="1" smtClean="0">
                <a:solidFill>
                  <a:schemeClr val="tx1"/>
                </a:solidFill>
              </a:rPr>
              <a:t>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94211"/>
              </p:ext>
            </p:extLst>
          </p:nvPr>
        </p:nvGraphicFramePr>
        <p:xfrm>
          <a:off x="1766455" y="234372"/>
          <a:ext cx="1900382" cy="994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07"/>
                <a:gridCol w="1022175"/>
              </a:tblGrid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Monthname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109456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078986"/>
              </p:ext>
            </p:extLst>
          </p:nvPr>
        </p:nvGraphicFramePr>
        <p:xfrm>
          <a:off x="4254355" y="217920"/>
          <a:ext cx="3387725" cy="202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87073"/>
              </p:ext>
            </p:extLst>
          </p:nvPr>
        </p:nvGraphicFramePr>
        <p:xfrm>
          <a:off x="1499754" y="3331152"/>
          <a:ext cx="28194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1320800"/>
                <a:gridCol w="8890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Total_ordered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923652"/>
              </p:ext>
            </p:extLst>
          </p:nvPr>
        </p:nvGraphicFramePr>
        <p:xfrm>
          <a:off x="4479781" y="2668155"/>
          <a:ext cx="476567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58617" y="22629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3.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8617" y="3265055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4.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5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15875"/>
              </p:ext>
            </p:extLst>
          </p:nvPr>
        </p:nvGraphicFramePr>
        <p:xfrm>
          <a:off x="1540162" y="289559"/>
          <a:ext cx="233910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75"/>
                <a:gridCol w="720772"/>
                <a:gridCol w="965562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Branch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Naypyitaw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Yangon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Mandalay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30141"/>
              </p:ext>
            </p:extLst>
          </p:nvPr>
        </p:nvGraphicFramePr>
        <p:xfrm>
          <a:off x="4679227" y="210127"/>
          <a:ext cx="46402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50516"/>
              </p:ext>
            </p:extLst>
          </p:nvPr>
        </p:nvGraphicFramePr>
        <p:xfrm>
          <a:off x="1773960" y="3782002"/>
          <a:ext cx="2142258" cy="1294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075"/>
                <a:gridCol w="723183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Avg_rating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395128"/>
              </p:ext>
            </p:extLst>
          </p:nvPr>
        </p:nvGraphicFramePr>
        <p:xfrm>
          <a:off x="4724399" y="37199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30908" y="290945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5.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0908" y="3736110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6.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20091"/>
              </p:ext>
            </p:extLst>
          </p:nvPr>
        </p:nvGraphicFramePr>
        <p:xfrm>
          <a:off x="1839191" y="234372"/>
          <a:ext cx="228022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21"/>
                <a:gridCol w="1542507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Number_of_transaction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Credit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38687"/>
              </p:ext>
            </p:extLst>
          </p:nvPr>
        </p:nvGraphicFramePr>
        <p:xfrm>
          <a:off x="4318000" y="145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2089"/>
              </p:ext>
            </p:extLst>
          </p:nvPr>
        </p:nvGraphicFramePr>
        <p:xfrm>
          <a:off x="1474353" y="3698297"/>
          <a:ext cx="2626591" cy="92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896"/>
                <a:gridCol w="528026"/>
                <a:gridCol w="1096669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customer_type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No_of_purchase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729656"/>
              </p:ext>
            </p:extLst>
          </p:nvPr>
        </p:nvGraphicFramePr>
        <p:xfrm>
          <a:off x="4371542" y="3618346"/>
          <a:ext cx="47974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86327" y="217054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7.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6326" y="365298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8.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4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84987"/>
              </p:ext>
            </p:extLst>
          </p:nvPr>
        </p:nvGraphicFramePr>
        <p:xfrm>
          <a:off x="1827646" y="254000"/>
          <a:ext cx="1498600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7493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Day_name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Total_order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89492"/>
              </p:ext>
            </p:extLst>
          </p:nvPr>
        </p:nvGraphicFramePr>
        <p:xfrm>
          <a:off x="3819236" y="1547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952"/>
              </p:ext>
            </p:extLst>
          </p:nvPr>
        </p:nvGraphicFramePr>
        <p:xfrm>
          <a:off x="1577687" y="3688772"/>
          <a:ext cx="214456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074"/>
                <a:gridCol w="1247494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Time_of_day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Number_of_order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Afternoon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43971"/>
              </p:ext>
            </p:extLst>
          </p:nvPr>
        </p:nvGraphicFramePr>
        <p:xfrm>
          <a:off x="4087090" y="367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249381" y="254000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9.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744" y="3634509"/>
            <a:ext cx="868219" cy="484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10.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8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301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Microsoft account</dc:creator>
  <cp:lastModifiedBy>Microsoft account</cp:lastModifiedBy>
  <cp:revision>6</cp:revision>
  <dcterms:created xsi:type="dcterms:W3CDTF">2025-05-25T11:08:39Z</dcterms:created>
  <dcterms:modified xsi:type="dcterms:W3CDTF">2025-05-28T07:11:08Z</dcterms:modified>
</cp:coreProperties>
</file>