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pra singh" userId="d56c3323df53f704" providerId="LiveId" clId="{01C1ADE0-6A6B-4236-8F17-41BEAB5DAF4F}"/>
    <pc:docChg chg="undo custSel addSld modSld sldOrd">
      <pc:chgData name="shipra singh" userId="d56c3323df53f704" providerId="LiveId" clId="{01C1ADE0-6A6B-4236-8F17-41BEAB5DAF4F}" dt="2025-06-24T16:21:21.256" v="457" actId="1076"/>
      <pc:docMkLst>
        <pc:docMk/>
      </pc:docMkLst>
      <pc:sldChg chg="addSp delSp modSp mod">
        <pc:chgData name="shipra singh" userId="d56c3323df53f704" providerId="LiveId" clId="{01C1ADE0-6A6B-4236-8F17-41BEAB5DAF4F}" dt="2025-06-24T15:34:15.344" v="30" actId="478"/>
        <pc:sldMkLst>
          <pc:docMk/>
          <pc:sldMk cId="1161451509" sldId="259"/>
        </pc:sldMkLst>
        <pc:graphicFrameChg chg="add del">
          <ac:chgData name="shipra singh" userId="d56c3323df53f704" providerId="LiveId" clId="{01C1ADE0-6A6B-4236-8F17-41BEAB5DAF4F}" dt="2025-06-24T15:34:15.344" v="30" actId="478"/>
          <ac:graphicFrameMkLst>
            <pc:docMk/>
            <pc:sldMk cId="1161451509" sldId="259"/>
            <ac:graphicFrameMk id="4" creationId="{00000000-0000-0000-0000-000000000000}"/>
          </ac:graphicFrameMkLst>
        </pc:graphicFrameChg>
        <pc:graphicFrameChg chg="add del">
          <ac:chgData name="shipra singh" userId="d56c3323df53f704" providerId="LiveId" clId="{01C1ADE0-6A6B-4236-8F17-41BEAB5DAF4F}" dt="2025-06-24T15:34:11.977" v="22" actId="478"/>
          <ac:graphicFrameMkLst>
            <pc:docMk/>
            <pc:sldMk cId="1161451509" sldId="259"/>
            <ac:graphicFrameMk id="5" creationId="{00000000-0000-0000-0000-000000000000}"/>
          </ac:graphicFrameMkLst>
        </pc:graphicFrameChg>
        <pc:graphicFrameChg chg="add del mod modGraphic">
          <ac:chgData name="shipra singh" userId="d56c3323df53f704" providerId="LiveId" clId="{01C1ADE0-6A6B-4236-8F17-41BEAB5DAF4F}" dt="2025-06-24T15:34:14.863" v="29"/>
          <ac:graphicFrameMkLst>
            <pc:docMk/>
            <pc:sldMk cId="1161451509" sldId="259"/>
            <ac:graphicFrameMk id="8" creationId="{4998F0A4-00BC-41AA-99CD-4CEFCFA92D5A}"/>
          </ac:graphicFrameMkLst>
        </pc:graphicFrameChg>
        <pc:graphicFrameChg chg="add mod">
          <ac:chgData name="shipra singh" userId="d56c3323df53f704" providerId="LiveId" clId="{01C1ADE0-6A6B-4236-8F17-41BEAB5DAF4F}" dt="2025-06-24T15:34:11.596" v="21"/>
          <ac:graphicFrameMkLst>
            <pc:docMk/>
            <pc:sldMk cId="1161451509" sldId="259"/>
            <ac:graphicFrameMk id="9" creationId="{899D5976-04EA-475E-9869-5EE95C719837}"/>
          </ac:graphicFrameMkLst>
        </pc:graphicFrameChg>
      </pc:sldChg>
      <pc:sldChg chg="addSp modSp new mod">
        <pc:chgData name="shipra singh" userId="d56c3323df53f704" providerId="LiveId" clId="{01C1ADE0-6A6B-4236-8F17-41BEAB5DAF4F}" dt="2025-06-24T15:37:45.281" v="47" actId="20577"/>
        <pc:sldMkLst>
          <pc:docMk/>
          <pc:sldMk cId="2715656812" sldId="262"/>
        </pc:sldMkLst>
        <pc:spChg chg="add mod">
          <ac:chgData name="shipra singh" userId="d56c3323df53f704" providerId="LiveId" clId="{01C1ADE0-6A6B-4236-8F17-41BEAB5DAF4F}" dt="2025-06-24T15:37:45.281" v="47" actId="20577"/>
          <ac:spMkLst>
            <pc:docMk/>
            <pc:sldMk cId="2715656812" sldId="262"/>
            <ac:spMk id="4" creationId="{8201811F-6A10-45F7-AAB7-D00D50244ED9}"/>
          </ac:spMkLst>
        </pc:spChg>
        <pc:graphicFrameChg chg="add mod modGraphic">
          <ac:chgData name="shipra singh" userId="d56c3323df53f704" providerId="LiveId" clId="{01C1ADE0-6A6B-4236-8F17-41BEAB5DAF4F}" dt="2025-06-24T15:35:11.047" v="37" actId="113"/>
          <ac:graphicFrameMkLst>
            <pc:docMk/>
            <pc:sldMk cId="2715656812" sldId="262"/>
            <ac:graphicFrameMk id="2" creationId="{F6128721-C8EB-47EB-9658-C3E6EDFC2004}"/>
          </ac:graphicFrameMkLst>
        </pc:graphicFrameChg>
        <pc:graphicFrameChg chg="add mod">
          <ac:chgData name="shipra singh" userId="d56c3323df53f704" providerId="LiveId" clId="{01C1ADE0-6A6B-4236-8F17-41BEAB5DAF4F}" dt="2025-06-24T15:36:48.109" v="43" actId="14100"/>
          <ac:graphicFrameMkLst>
            <pc:docMk/>
            <pc:sldMk cId="2715656812" sldId="262"/>
            <ac:graphicFrameMk id="3" creationId="{899D5976-04EA-475E-9869-5EE95C719837}"/>
          </ac:graphicFrameMkLst>
        </pc:graphicFrameChg>
      </pc:sldChg>
      <pc:sldChg chg="addSp delSp modSp new mod ord">
        <pc:chgData name="shipra singh" userId="d56c3323df53f704" providerId="LiveId" clId="{01C1ADE0-6A6B-4236-8F17-41BEAB5DAF4F}" dt="2025-06-24T16:21:21.256" v="457" actId="1076"/>
        <pc:sldMkLst>
          <pc:docMk/>
          <pc:sldMk cId="2064975326" sldId="263"/>
        </pc:sldMkLst>
        <pc:spChg chg="add mod">
          <ac:chgData name="shipra singh" userId="d56c3323df53f704" providerId="LiveId" clId="{01C1ADE0-6A6B-4236-8F17-41BEAB5DAF4F}" dt="2025-06-24T16:21:17.708" v="456" actId="1076"/>
          <ac:spMkLst>
            <pc:docMk/>
            <pc:sldMk cId="2064975326" sldId="263"/>
            <ac:spMk id="2" creationId="{AAC7AFBB-AF7B-41FC-95A4-954F8E6B49AA}"/>
          </ac:spMkLst>
        </pc:spChg>
        <pc:spChg chg="add del mod">
          <ac:chgData name="shipra singh" userId="d56c3323df53f704" providerId="LiveId" clId="{01C1ADE0-6A6B-4236-8F17-41BEAB5DAF4F}" dt="2025-06-24T16:15:38.869" v="378" actId="1076"/>
          <ac:spMkLst>
            <pc:docMk/>
            <pc:sldMk cId="2064975326" sldId="263"/>
            <ac:spMk id="3" creationId="{95DA0BE2-CFAD-4D5E-8717-FA0EF5113544}"/>
          </ac:spMkLst>
        </pc:spChg>
        <pc:spChg chg="add mod">
          <ac:chgData name="shipra singh" userId="d56c3323df53f704" providerId="LiveId" clId="{01C1ADE0-6A6B-4236-8F17-41BEAB5DAF4F}" dt="2025-06-24T16:16:54.218" v="388" actId="1076"/>
          <ac:spMkLst>
            <pc:docMk/>
            <pc:sldMk cId="2064975326" sldId="263"/>
            <ac:spMk id="4" creationId="{5A782696-678F-4FB7-A1E1-18E61D95572E}"/>
          </ac:spMkLst>
        </pc:spChg>
        <pc:spChg chg="add mod">
          <ac:chgData name="shipra singh" userId="d56c3323df53f704" providerId="LiveId" clId="{01C1ADE0-6A6B-4236-8F17-41BEAB5DAF4F}" dt="2025-06-24T16:16:00.315" v="380" actId="1076"/>
          <ac:spMkLst>
            <pc:docMk/>
            <pc:sldMk cId="2064975326" sldId="263"/>
            <ac:spMk id="5" creationId="{EC4825D2-3094-49A4-8A50-ADB3C80FAD47}"/>
          </ac:spMkLst>
        </pc:spChg>
        <pc:spChg chg="add mod">
          <ac:chgData name="shipra singh" userId="d56c3323df53f704" providerId="LiveId" clId="{01C1ADE0-6A6B-4236-8F17-41BEAB5DAF4F}" dt="2025-06-24T15:57:53.439" v="204" actId="14100"/>
          <ac:spMkLst>
            <pc:docMk/>
            <pc:sldMk cId="2064975326" sldId="263"/>
            <ac:spMk id="12" creationId="{587A3572-8098-4BE2-B031-0F1881271243}"/>
          </ac:spMkLst>
        </pc:spChg>
        <pc:spChg chg="add mod">
          <ac:chgData name="shipra singh" userId="d56c3323df53f704" providerId="LiveId" clId="{01C1ADE0-6A6B-4236-8F17-41BEAB5DAF4F}" dt="2025-06-24T16:17:45.545" v="443" actId="20577"/>
          <ac:spMkLst>
            <pc:docMk/>
            <pc:sldMk cId="2064975326" sldId="263"/>
            <ac:spMk id="13" creationId="{8D227ED4-CA0A-43A6-90FF-A0B0F344363C}"/>
          </ac:spMkLst>
        </pc:spChg>
        <pc:spChg chg="add del mod">
          <ac:chgData name="shipra singh" userId="d56c3323df53f704" providerId="LiveId" clId="{01C1ADE0-6A6B-4236-8F17-41BEAB5DAF4F}" dt="2025-06-24T16:01:06.979" v="297" actId="478"/>
          <ac:spMkLst>
            <pc:docMk/>
            <pc:sldMk cId="2064975326" sldId="263"/>
            <ac:spMk id="15" creationId="{8CBF39E1-D680-44D9-84C9-889523F0F84E}"/>
          </ac:spMkLst>
        </pc:spChg>
        <pc:spChg chg="add del mod">
          <ac:chgData name="shipra singh" userId="d56c3323df53f704" providerId="LiveId" clId="{01C1ADE0-6A6B-4236-8F17-41BEAB5DAF4F}" dt="2025-06-24T16:20:54.221" v="452" actId="478"/>
          <ac:spMkLst>
            <pc:docMk/>
            <pc:sldMk cId="2064975326" sldId="263"/>
            <ac:spMk id="16" creationId="{E3EEBE4B-944A-4562-9DF2-839D9D400C7F}"/>
          </ac:spMkLst>
        </pc:spChg>
        <pc:spChg chg="add mod">
          <ac:chgData name="shipra singh" userId="d56c3323df53f704" providerId="LiveId" clId="{01C1ADE0-6A6B-4236-8F17-41BEAB5DAF4F}" dt="2025-06-24T16:02:55.268" v="306" actId="14100"/>
          <ac:spMkLst>
            <pc:docMk/>
            <pc:sldMk cId="2064975326" sldId="263"/>
            <ac:spMk id="18" creationId="{09CBE50B-ED97-44A8-A5B6-E8DE1C0D0BB1}"/>
          </ac:spMkLst>
        </pc:spChg>
        <pc:picChg chg="add del mod">
          <ac:chgData name="shipra singh" userId="d56c3323df53f704" providerId="LiveId" clId="{01C1ADE0-6A6B-4236-8F17-41BEAB5DAF4F}" dt="2025-06-24T16:18:27.498" v="447" actId="478"/>
          <ac:picMkLst>
            <pc:docMk/>
            <pc:sldMk cId="2064975326" sldId="263"/>
            <ac:picMk id="7" creationId="{3D543D61-6AFB-409A-92D3-1E621508672C}"/>
          </ac:picMkLst>
        </pc:picChg>
        <pc:picChg chg="add del mod">
          <ac:chgData name="shipra singh" userId="d56c3323df53f704" providerId="LiveId" clId="{01C1ADE0-6A6B-4236-8F17-41BEAB5DAF4F}" dt="2025-06-24T15:54:10.567" v="193" actId="478"/>
          <ac:picMkLst>
            <pc:docMk/>
            <pc:sldMk cId="2064975326" sldId="263"/>
            <ac:picMk id="7" creationId="{8DE5B6BC-5D90-46B9-B687-A0ECE892E60C}"/>
          </ac:picMkLst>
        </pc:picChg>
        <pc:picChg chg="add del mod">
          <ac:chgData name="shipra singh" userId="d56c3323df53f704" providerId="LiveId" clId="{01C1ADE0-6A6B-4236-8F17-41BEAB5DAF4F}" dt="2025-06-24T16:01:11.166" v="298" actId="478"/>
          <ac:picMkLst>
            <pc:docMk/>
            <pc:sldMk cId="2064975326" sldId="263"/>
            <ac:picMk id="9" creationId="{4D70B43B-79EE-4C37-9890-73198D594582}"/>
          </ac:picMkLst>
        </pc:picChg>
        <pc:picChg chg="add mod">
          <ac:chgData name="shipra singh" userId="d56c3323df53f704" providerId="LiveId" clId="{01C1ADE0-6A6B-4236-8F17-41BEAB5DAF4F}" dt="2025-06-24T16:20:50.451" v="451" actId="1076"/>
          <ac:picMkLst>
            <pc:docMk/>
            <pc:sldMk cId="2064975326" sldId="263"/>
            <ac:picMk id="9" creationId="{8685F4CD-E1A4-4828-BF87-1861615E1BA7}"/>
          </ac:picMkLst>
        </pc:picChg>
        <pc:picChg chg="add mod">
          <ac:chgData name="shipra singh" userId="d56c3323df53f704" providerId="LiveId" clId="{01C1ADE0-6A6B-4236-8F17-41BEAB5DAF4F}" dt="2025-06-24T16:15:53.784" v="379" actId="1076"/>
          <ac:picMkLst>
            <pc:docMk/>
            <pc:sldMk cId="2064975326" sldId="263"/>
            <ac:picMk id="11" creationId="{68610E4F-A049-4042-BC60-DF75CF051CCE}"/>
          </ac:picMkLst>
        </pc:picChg>
        <pc:picChg chg="add mod">
          <ac:chgData name="shipra singh" userId="d56c3323df53f704" providerId="LiveId" clId="{01C1ADE0-6A6B-4236-8F17-41BEAB5DAF4F}" dt="2025-06-24T16:21:21.256" v="457" actId="1076"/>
          <ac:picMkLst>
            <pc:docMk/>
            <pc:sldMk cId="2064975326" sldId="263"/>
            <ac:picMk id="14" creationId="{1D479698-04E7-47F7-84C6-CB5F5BF50B48}"/>
          </ac:picMkLst>
        </pc:picChg>
        <pc:picChg chg="add mod">
          <ac:chgData name="shipra singh" userId="d56c3323df53f704" providerId="LiveId" clId="{01C1ADE0-6A6B-4236-8F17-41BEAB5DAF4F}" dt="2025-06-24T16:21:06.221" v="455" actId="14100"/>
          <ac:picMkLst>
            <pc:docMk/>
            <pc:sldMk cId="2064975326" sldId="263"/>
            <ac:picMk id="15" creationId="{69FBA0C7-C311-4DD6-BB05-E9B7557C6522}"/>
          </ac:picMkLst>
        </pc:picChg>
        <pc:picChg chg="add mod">
          <ac:chgData name="shipra singh" userId="d56c3323df53f704" providerId="LiveId" clId="{01C1ADE0-6A6B-4236-8F17-41BEAB5DAF4F}" dt="2025-06-24T16:13:53.276" v="377" actId="1076"/>
          <ac:picMkLst>
            <pc:docMk/>
            <pc:sldMk cId="2064975326" sldId="263"/>
            <ac:picMk id="17" creationId="{E14B14FE-F6C7-4AC5-BCCF-9D1840641F45}"/>
          </ac:picMkLst>
        </pc:picChg>
        <pc:picChg chg="add mod">
          <ac:chgData name="shipra singh" userId="d56c3323df53f704" providerId="LiveId" clId="{01C1ADE0-6A6B-4236-8F17-41BEAB5DAF4F}" dt="2025-06-24T16:16:05.782" v="381" actId="1076"/>
          <ac:picMkLst>
            <pc:docMk/>
            <pc:sldMk cId="2064975326" sldId="263"/>
            <ac:picMk id="20" creationId="{3FC264CC-4938-44D5-AADB-8C8A54BB406C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ocuments\Sales_analysis_1.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ocuments\Sales_analysis_1.10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56c3323df53f704/Desktop/Project_Dataset/AMAZON_SALES_PROJECT/Amazon_sales_analysis_Excel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ocuments\Sales_analysis_1.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ocuments\Sales_analysis_1.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ocuments\Sales_analysis_1.4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ocuments\Sales_analysis_1.5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ocuments\Sales_analysis_1.6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ocuments\Sales_analysis_1.7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ocuments\Sales_analysis_1.8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ocuments\Sales_analysis_1.9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/>
              <a:t>Total</a:t>
            </a:r>
            <a:r>
              <a:rPr lang="en-US" sz="1400" baseline="0"/>
              <a:t> </a:t>
            </a:r>
            <a:r>
              <a:rPr lang="en-US" sz="1400"/>
              <a:t>ordered</a:t>
            </a:r>
            <a:r>
              <a:rPr lang="en-US" sz="1400" baseline="0"/>
              <a:t> </a:t>
            </a:r>
            <a:r>
              <a:rPr lang="en-US" sz="1400"/>
              <a:t>by</a:t>
            </a:r>
            <a:r>
              <a:rPr lang="en-US" sz="1400" baseline="0"/>
              <a:t> </a:t>
            </a:r>
            <a:r>
              <a:rPr lang="en-US" sz="1400"/>
              <a:t>each</a:t>
            </a:r>
            <a:r>
              <a:rPr lang="en-US" sz="1400" baseline="0"/>
              <a:t> </a:t>
            </a:r>
            <a:r>
              <a:rPr lang="en-US" sz="1400"/>
              <a:t>product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Sales_analysis_1.1!$B$1</c:f>
              <c:strCache>
                <c:ptCount val="1"/>
                <c:pt idx="0">
                  <c:v>Total_ordered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Sales_analysis_1.1!$A$2:$A$7</c:f>
              <c:strCache>
                <c:ptCount val="6"/>
                <c:pt idx="0">
                  <c:v>Electronic accessories</c:v>
                </c:pt>
                <c:pt idx="1">
                  <c:v>Food and beverages</c:v>
                </c:pt>
                <c:pt idx="2">
                  <c:v>Sports and travel</c:v>
                </c:pt>
                <c:pt idx="3">
                  <c:v>Home and lifestyle</c:v>
                </c:pt>
                <c:pt idx="4">
                  <c:v>Fashion accessories</c:v>
                </c:pt>
                <c:pt idx="5">
                  <c:v>Health and beauty</c:v>
                </c:pt>
              </c:strCache>
            </c:strRef>
          </c:cat>
          <c:val>
            <c:numRef>
              <c:f>Sales_analysis_1.1!$B$2:$B$7</c:f>
              <c:numCache>
                <c:formatCode>General</c:formatCode>
                <c:ptCount val="6"/>
                <c:pt idx="0">
                  <c:v>971</c:v>
                </c:pt>
                <c:pt idx="1">
                  <c:v>952</c:v>
                </c:pt>
                <c:pt idx="2">
                  <c:v>920</c:v>
                </c:pt>
                <c:pt idx="3">
                  <c:v>911</c:v>
                </c:pt>
                <c:pt idx="4">
                  <c:v>902</c:v>
                </c:pt>
                <c:pt idx="5">
                  <c:v>854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81-408B-97A1-86DC3AA4572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1623464608"/>
        <c:axId val="-1623463520"/>
      </c:barChart>
      <c:catAx>
        <c:axId val="-1623464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23463520"/>
        <c:crosses val="autoZero"/>
        <c:auto val="1"/>
        <c:lblAlgn val="ctr"/>
        <c:lblOffset val="100"/>
        <c:noMultiLvlLbl val="0"/>
      </c:catAx>
      <c:valAx>
        <c:axId val="-1623463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23464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</a:t>
            </a:r>
            <a:r>
              <a:rPr lang="en-US" baseline="0"/>
              <a:t> more active in day of time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9444444444444445E-2"/>
          <c:y val="0.1850696267133275"/>
          <c:w val="0.77381474190726163"/>
          <c:h val="0.75474518810148727"/>
        </c:manualLayout>
      </c:layout>
      <c:pie3DChart>
        <c:varyColors val="1"/>
        <c:ser>
          <c:idx val="0"/>
          <c:order val="0"/>
          <c:tx>
            <c:strRef>
              <c:f>Sales_analysis_1.10!$B$1</c:f>
              <c:strCache>
                <c:ptCount val="1"/>
                <c:pt idx="0">
                  <c:v>Number_of_order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6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39F0-4740-8AFB-E7D898DCDB23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39F0-4740-8AFB-E7D898DCDB23}"/>
              </c:ext>
            </c:extLst>
          </c:dPt>
          <c:dPt>
            <c:idx val="2"/>
            <c:bubble3D val="0"/>
            <c:spPr>
              <a:solidFill>
                <a:schemeClr val="accent1">
                  <a:tint val="6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39F0-4740-8AFB-E7D898DCDB23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Sales_analysis_1.10!$A$2:$A$4</c:f>
              <c:strCache>
                <c:ptCount val="3"/>
                <c:pt idx="0">
                  <c:v>Evening</c:v>
                </c:pt>
                <c:pt idx="1">
                  <c:v>Morning</c:v>
                </c:pt>
                <c:pt idx="2">
                  <c:v>Afternoon</c:v>
                </c:pt>
              </c:strCache>
            </c:strRef>
          </c:cat>
          <c:val>
            <c:numRef>
              <c:f>Sales_analysis_1.10!$B$2:$B$4</c:f>
              <c:numCache>
                <c:formatCode>General</c:formatCode>
                <c:ptCount val="3"/>
                <c:pt idx="0">
                  <c:v>433</c:v>
                </c:pt>
                <c:pt idx="1">
                  <c:v>294</c:v>
                </c:pt>
                <c:pt idx="2">
                  <c:v>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9F0-4740-8AFB-E7D898DCDB2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'6.'!$B$1</c:f>
              <c:strCache>
                <c:ptCount val="1"/>
                <c:pt idx="0">
                  <c:v>Rating_status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'6.'!$A$2:$A$4</c:f>
              <c:strCache>
                <c:ptCount val="3"/>
                <c:pt idx="0">
                  <c:v>Good</c:v>
                </c:pt>
                <c:pt idx="1">
                  <c:v>Averege</c:v>
                </c:pt>
                <c:pt idx="2">
                  <c:v>Poor</c:v>
                </c:pt>
              </c:strCache>
            </c:strRef>
          </c:cat>
          <c:val>
            <c:numRef>
              <c:f>'6.'!$B$2:$B$4</c:f>
              <c:numCache>
                <c:formatCode>General</c:formatCode>
                <c:ptCount val="3"/>
                <c:pt idx="0">
                  <c:v>481</c:v>
                </c:pt>
                <c:pt idx="1">
                  <c:v>341</c:v>
                </c:pt>
                <c:pt idx="2">
                  <c:v>178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FB-4A8F-BD24-35F3E602ADF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26148168"/>
        <c:axId val="426146528"/>
      </c:barChart>
      <c:catAx>
        <c:axId val="426148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146528"/>
        <c:crosses val="autoZero"/>
        <c:auto val="1"/>
        <c:lblAlgn val="ctr"/>
        <c:lblOffset val="100"/>
        <c:noMultiLvlLbl val="0"/>
      </c:catAx>
      <c:valAx>
        <c:axId val="42614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148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  <a:scene3d>
      <a:camera prst="orthographicFront"/>
      <a:lightRig rig="threePt" dir="t"/>
    </a:scene3d>
    <a:sp3d prstMaterial="matte">
      <a:bevelT w="63500" h="63500" prst="artDeco"/>
      <a:contourClr>
        <a:srgbClr val="000000"/>
      </a:contourClr>
    </a:sp3d>
  </c:spPr>
  <c:txPr>
    <a:bodyPr/>
    <a:lstStyle/>
    <a:p>
      <a:pPr>
        <a:defRPr b="1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b="1"/>
              <a:t>Total</a:t>
            </a:r>
            <a:r>
              <a:rPr lang="en-US" b="1" baseline="0"/>
              <a:t> </a:t>
            </a:r>
            <a:r>
              <a:rPr lang="en-US" b="1"/>
              <a:t>revenue by each product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Sales_analysis_1.2!$B$1</c:f>
              <c:strCache>
                <c:ptCount val="1"/>
                <c:pt idx="0">
                  <c:v>Total_revenue</c:v>
                </c:pt>
              </c:strCache>
            </c:strRef>
          </c:tx>
          <c:spPr>
            <a:gradFill>
              <a:gsLst>
                <a:gs pos="0">
                  <a:schemeClr val="accent6"/>
                </a:gs>
                <a:gs pos="100000">
                  <a:schemeClr val="accent6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6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cat>
            <c:strRef>
              <c:f>Sales_analysis_1.2!$A$2:$A$7</c:f>
              <c:strCache>
                <c:ptCount val="6"/>
                <c:pt idx="0">
                  <c:v>Food and beverages</c:v>
                </c:pt>
                <c:pt idx="1">
                  <c:v>Sports and travel</c:v>
                </c:pt>
                <c:pt idx="2">
                  <c:v>Electronic accessories</c:v>
                </c:pt>
                <c:pt idx="3">
                  <c:v>Fashion accessories</c:v>
                </c:pt>
                <c:pt idx="4">
                  <c:v>Home and lifestyle</c:v>
                </c:pt>
                <c:pt idx="5">
                  <c:v>Health and beauty</c:v>
                </c:pt>
              </c:strCache>
            </c:strRef>
          </c:cat>
          <c:val>
            <c:numRef>
              <c:f>Sales_analysis_1.2!$B$2:$B$7</c:f>
              <c:numCache>
                <c:formatCode>General</c:formatCode>
                <c:ptCount val="6"/>
                <c:pt idx="0">
                  <c:v>56145</c:v>
                </c:pt>
                <c:pt idx="1">
                  <c:v>55123</c:v>
                </c:pt>
                <c:pt idx="2">
                  <c:v>54338</c:v>
                </c:pt>
                <c:pt idx="3">
                  <c:v>54306</c:v>
                </c:pt>
                <c:pt idx="4">
                  <c:v>53862</c:v>
                </c:pt>
                <c:pt idx="5">
                  <c:v>49194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18-4FDC-8266-1A3B38BFE79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-1621371744"/>
        <c:axId val="-1621376096"/>
      </c:barChart>
      <c:catAx>
        <c:axId val="-162137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21376096"/>
        <c:crosses val="autoZero"/>
        <c:auto val="1"/>
        <c:lblAlgn val="ctr"/>
        <c:lblOffset val="100"/>
        <c:noMultiLvlLbl val="0"/>
      </c:catAx>
      <c:valAx>
        <c:axId val="-1621376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621371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/>
              <a:t>Total</a:t>
            </a:r>
            <a:r>
              <a:rPr lang="en-US" sz="1400" baseline="0"/>
              <a:t> </a:t>
            </a:r>
            <a:r>
              <a:rPr lang="en-US" sz="1400"/>
              <a:t>revenue in each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1246485473289597E-2"/>
          <c:y val="0.2325391849529781"/>
          <c:w val="0.91752577319587625"/>
          <c:h val="0.55507762940290772"/>
        </c:manualLayout>
      </c:layout>
      <c:pie3DChart>
        <c:varyColors val="1"/>
        <c:ser>
          <c:idx val="0"/>
          <c:order val="0"/>
          <c:tx>
            <c:strRef>
              <c:f>Sales_analysis_1.3!$B$1</c:f>
              <c:strCache>
                <c:ptCount val="1"/>
                <c:pt idx="0">
                  <c:v>Total_revenue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123C-452F-9091-19E24BA3B48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123C-452F-9091-19E24BA3B48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123C-452F-9091-19E24BA3B48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Sales_analysis_1.3!$A$2:$A$4</c:f>
              <c:strCache>
                <c:ptCount val="3"/>
                <c:pt idx="0">
                  <c:v>January</c:v>
                </c:pt>
                <c:pt idx="1">
                  <c:v>March</c:v>
                </c:pt>
                <c:pt idx="2">
                  <c:v>February</c:v>
                </c:pt>
              </c:strCache>
            </c:strRef>
          </c:cat>
          <c:val>
            <c:numRef>
              <c:f>Sales_analysis_1.3!$B$2:$B$4</c:f>
              <c:numCache>
                <c:formatCode>General</c:formatCode>
                <c:ptCount val="3"/>
                <c:pt idx="0">
                  <c:v>116292</c:v>
                </c:pt>
                <c:pt idx="1">
                  <c:v>109456</c:v>
                </c:pt>
                <c:pt idx="2">
                  <c:v>97220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23C-452F-9091-19E24BA3B48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Product</a:t>
            </a:r>
            <a:r>
              <a:rPr lang="en-US" b="1" baseline="0"/>
              <a:t> demand by Gender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Sales_analysis_1.4!$A$2:$B$2</c:f>
              <c:strCache>
                <c:ptCount val="2"/>
                <c:pt idx="0">
                  <c:v>Female</c:v>
                </c:pt>
                <c:pt idx="1">
                  <c:v>Fashion accessories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0659560293137884E-2"/>
                  <c:y val="-3.215434083601286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BD3-4CD6-829C-AAC4C4E2D5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Sales_analysis_1.4!$C$1</c:f>
              <c:strCache>
                <c:ptCount val="1"/>
                <c:pt idx="0">
                  <c:v>Total_ordered</c:v>
                </c:pt>
              </c:strCache>
            </c:strRef>
          </c:cat>
          <c:val>
            <c:numRef>
              <c:f>Sales_analysis_1.4!$C$2</c:f>
              <c:numCache>
                <c:formatCode>General</c:formatCode>
                <c:ptCount val="1"/>
                <c:pt idx="0">
                  <c:v>530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D3-4CD6-829C-AAC4C4E2D5FF}"/>
            </c:ext>
          </c:extLst>
        </c:ser>
        <c:ser>
          <c:idx val="1"/>
          <c:order val="1"/>
          <c:tx>
            <c:strRef>
              <c:f>Sales_analysis_1.4!$A$3:$B$3</c:f>
              <c:strCache>
                <c:ptCount val="2"/>
                <c:pt idx="0">
                  <c:v>Female</c:v>
                </c:pt>
                <c:pt idx="1">
                  <c:v>Food and beverages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3984010659560243E-2"/>
                  <c:y val="-2.9474471941396768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BD3-4CD6-829C-AAC4C4E2D5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Sales_analysis_1.4!$C$1</c:f>
              <c:strCache>
                <c:ptCount val="1"/>
                <c:pt idx="0">
                  <c:v>Total_ordered</c:v>
                </c:pt>
              </c:strCache>
            </c:strRef>
          </c:cat>
          <c:val>
            <c:numRef>
              <c:f>Sales_analysis_1.4!$C$3</c:f>
              <c:numCache>
                <c:formatCode>General</c:formatCode>
                <c:ptCount val="1"/>
                <c:pt idx="0">
                  <c:v>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BD3-4CD6-829C-AAC4C4E2D5FF}"/>
            </c:ext>
          </c:extLst>
        </c:ser>
        <c:ser>
          <c:idx val="2"/>
          <c:order val="2"/>
          <c:tx>
            <c:strRef>
              <c:f>Sales_analysis_1.4!$A$4:$B$4</c:f>
              <c:strCache>
                <c:ptCount val="2"/>
                <c:pt idx="0">
                  <c:v>Male</c:v>
                </c:pt>
                <c:pt idx="1">
                  <c:v>Health and beauty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1319120586275768E-2"/>
                  <c:y val="-3.215434083601286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BD3-4CD6-829C-AAC4C4E2D5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Sales_analysis_1.4!$C$1</c:f>
              <c:strCache>
                <c:ptCount val="1"/>
                <c:pt idx="0">
                  <c:v>Total_ordered</c:v>
                </c:pt>
              </c:strCache>
            </c:strRef>
          </c:cat>
          <c:val>
            <c:numRef>
              <c:f>Sales_analysis_1.4!$C$4</c:f>
              <c:numCache>
                <c:formatCode>General</c:formatCode>
                <c:ptCount val="1"/>
                <c:pt idx="0">
                  <c:v>511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BD3-4CD6-829C-AAC4C4E2D5FF}"/>
            </c:ext>
          </c:extLst>
        </c:ser>
        <c:ser>
          <c:idx val="3"/>
          <c:order val="3"/>
          <c:tx>
            <c:strRef>
              <c:f>Sales_analysis_1.4!$A$5:$B$5</c:f>
              <c:strCache>
                <c:ptCount val="2"/>
                <c:pt idx="0">
                  <c:v>Female</c:v>
                </c:pt>
                <c:pt idx="1">
                  <c:v>Home and lifestyle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398401065956034E-2"/>
                  <c:y val="-3.215434083601315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BD3-4CD6-829C-AAC4C4E2D5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Sales_analysis_1.4!$C$1</c:f>
              <c:strCache>
                <c:ptCount val="1"/>
                <c:pt idx="0">
                  <c:v>Total_ordered</c:v>
                </c:pt>
              </c:strCache>
            </c:strRef>
          </c:cat>
          <c:val>
            <c:numRef>
              <c:f>Sales_analysis_1.4!$C$5</c:f>
              <c:numCache>
                <c:formatCode>General</c:formatCode>
                <c:ptCount val="1"/>
                <c:pt idx="0">
                  <c:v>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BD3-4CD6-829C-AAC4C4E2D5FF}"/>
            </c:ext>
          </c:extLst>
        </c:ser>
        <c:ser>
          <c:idx val="4"/>
          <c:order val="4"/>
          <c:tx>
            <c:strRef>
              <c:f>Sales_analysis_1.4!$A$6:$B$6</c:f>
              <c:strCache>
                <c:ptCount val="2"/>
                <c:pt idx="0">
                  <c:v>Female</c:v>
                </c:pt>
                <c:pt idx="1">
                  <c:v>Sports and travel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8654230512991289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BD3-4CD6-829C-AAC4C4E2D5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Sales_analysis_1.4!$C$1</c:f>
              <c:strCache>
                <c:ptCount val="1"/>
                <c:pt idx="0">
                  <c:v>Total_ordered</c:v>
                </c:pt>
              </c:strCache>
            </c:strRef>
          </c:cat>
          <c:val>
            <c:numRef>
              <c:f>Sales_analysis_1.4!$C$6</c:f>
              <c:numCache>
                <c:formatCode>General</c:formatCode>
                <c:ptCount val="1"/>
                <c:pt idx="0">
                  <c:v>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BD3-4CD6-829C-AAC4C4E2D5FF}"/>
            </c:ext>
          </c:extLst>
        </c:ser>
        <c:ser>
          <c:idx val="5"/>
          <c:order val="5"/>
          <c:tx>
            <c:strRef>
              <c:f>Sales_analysis_1.4!$A$7:$B$7</c:f>
              <c:strCache>
                <c:ptCount val="2"/>
                <c:pt idx="0">
                  <c:v>Female</c:v>
                </c:pt>
                <c:pt idx="1">
                  <c:v>Electronic accessories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3984010659560292E-2"/>
                  <c:y val="-6.430868167202572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6BD3-4CD6-829C-AAC4C4E2D5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Sales_analysis_1.4!$C$1</c:f>
              <c:strCache>
                <c:ptCount val="1"/>
                <c:pt idx="0">
                  <c:v>Total_ordered</c:v>
                </c:pt>
              </c:strCache>
            </c:strRef>
          </c:cat>
          <c:val>
            <c:numRef>
              <c:f>Sales_analysis_1.4!$C$7</c:f>
              <c:numCache>
                <c:formatCode>General</c:formatCode>
                <c:ptCount val="1"/>
                <c:pt idx="0">
                  <c:v>488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BD3-4CD6-829C-AAC4C4E2D5FF}"/>
            </c:ext>
          </c:extLst>
        </c:ser>
        <c:ser>
          <c:idx val="6"/>
          <c:order val="6"/>
          <c:tx>
            <c:strRef>
              <c:f>Sales_analysis_1.4!$A$8:$B$8</c:f>
              <c:strCache>
                <c:ptCount val="2"/>
                <c:pt idx="0">
                  <c:v>Male</c:v>
                </c:pt>
                <c:pt idx="1">
                  <c:v>Electronic accessories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3984010659560292E-2"/>
                  <c:y val="-3.215434083601315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6BD3-4CD6-829C-AAC4C4E2D5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Sales_analysis_1.4!$C$1</c:f>
              <c:strCache>
                <c:ptCount val="1"/>
                <c:pt idx="0">
                  <c:v>Total_ordered</c:v>
                </c:pt>
              </c:strCache>
            </c:strRef>
          </c:cat>
          <c:val>
            <c:numRef>
              <c:f>Sales_analysis_1.4!$C$8</c:f>
              <c:numCache>
                <c:formatCode>General</c:formatCode>
                <c:ptCount val="1"/>
                <c:pt idx="0">
                  <c:v>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6BD3-4CD6-829C-AAC4C4E2D5FF}"/>
            </c:ext>
          </c:extLst>
        </c:ser>
        <c:ser>
          <c:idx val="7"/>
          <c:order val="7"/>
          <c:tx>
            <c:strRef>
              <c:f>Sales_analysis_1.4!$A$9:$B$9</c:f>
              <c:strCache>
                <c:ptCount val="2"/>
                <c:pt idx="0">
                  <c:v>Male</c:v>
                </c:pt>
                <c:pt idx="1">
                  <c:v>Food and beverages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1319120586275719E-2"/>
                  <c:y val="-6.430868167202601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6BD3-4CD6-829C-AAC4C4E2D5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t" anchorCtr="0">
                <a:spAutoFit/>
              </a:bodyPr>
              <a:lstStyle/>
              <a:p>
                <a:pPr algn="r"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Sales_analysis_1.4!$C$1</c:f>
              <c:strCache>
                <c:ptCount val="1"/>
                <c:pt idx="0">
                  <c:v>Total_ordered</c:v>
                </c:pt>
              </c:strCache>
            </c:strRef>
          </c:cat>
          <c:val>
            <c:numRef>
              <c:f>Sales_analysis_1.4!$C$9</c:f>
              <c:numCache>
                <c:formatCode>General</c:formatCode>
                <c:ptCount val="1"/>
                <c:pt idx="0">
                  <c:v>438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6BD3-4CD6-829C-AAC4C4E2D5FF}"/>
            </c:ext>
          </c:extLst>
        </c:ser>
        <c:ser>
          <c:idx val="8"/>
          <c:order val="8"/>
          <c:tx>
            <c:strRef>
              <c:f>Sales_analysis_1.4!$A$10:$B$10</c:f>
              <c:strCache>
                <c:ptCount val="2"/>
                <c:pt idx="0">
                  <c:v>Male</c:v>
                </c:pt>
                <c:pt idx="1">
                  <c:v>Sports and travel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6648900732844771E-2"/>
                  <c:y val="-3.2154340836012861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BD3-4CD6-829C-AAC4C4E2D5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Sales_analysis_1.4!$C$1</c:f>
              <c:strCache>
                <c:ptCount val="1"/>
                <c:pt idx="0">
                  <c:v>Total_ordered</c:v>
                </c:pt>
              </c:strCache>
            </c:strRef>
          </c:cat>
          <c:val>
            <c:numRef>
              <c:f>Sales_analysis_1.4!$C$10</c:f>
              <c:numCache>
                <c:formatCode>General</c:formatCode>
                <c:ptCount val="1"/>
                <c:pt idx="0">
                  <c:v>424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6BD3-4CD6-829C-AAC4C4E2D5FF}"/>
            </c:ext>
          </c:extLst>
        </c:ser>
        <c:ser>
          <c:idx val="9"/>
          <c:order val="9"/>
          <c:tx>
            <c:strRef>
              <c:f>Sales_analysis_1.4!$A$11:$B$11</c:f>
              <c:strCache>
                <c:ptCount val="2"/>
                <c:pt idx="0">
                  <c:v>Male</c:v>
                </c:pt>
                <c:pt idx="1">
                  <c:v>Home and lifestyle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3984010659560392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BD3-4CD6-829C-AAC4C4E2D5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Sales_analysis_1.4!$C$1</c:f>
              <c:strCache>
                <c:ptCount val="1"/>
                <c:pt idx="0">
                  <c:v>Total_ordered</c:v>
                </c:pt>
              </c:strCache>
            </c:strRef>
          </c:cat>
          <c:val>
            <c:numRef>
              <c:f>Sales_analysis_1.4!$C$11</c:f>
              <c:numCache>
                <c:formatCode>General</c:formatCode>
                <c:ptCount val="1"/>
                <c:pt idx="0">
                  <c:v>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6BD3-4CD6-829C-AAC4C4E2D5FF}"/>
            </c:ext>
          </c:extLst>
        </c:ser>
        <c:ser>
          <c:idx val="10"/>
          <c:order val="10"/>
          <c:tx>
            <c:strRef>
              <c:f>Sales_analysis_1.4!$A$12:$B$12</c:f>
              <c:strCache>
                <c:ptCount val="2"/>
                <c:pt idx="0">
                  <c:v>Male</c:v>
                </c:pt>
                <c:pt idx="1">
                  <c:v>Fashion accessories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1319120586275719E-2"/>
                  <c:y val="-2.9474471941396768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BD3-4CD6-829C-AAC4C4E2D5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Sales_analysis_1.4!$C$1</c:f>
              <c:strCache>
                <c:ptCount val="1"/>
                <c:pt idx="0">
                  <c:v>Total_ordered</c:v>
                </c:pt>
              </c:strCache>
            </c:strRef>
          </c:cat>
          <c:val>
            <c:numRef>
              <c:f>Sales_analysis_1.4!$C$12</c:f>
              <c:numCache>
                <c:formatCode>General</c:formatCode>
                <c:ptCount val="1"/>
                <c:pt idx="0">
                  <c:v>372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6BD3-4CD6-829C-AAC4C4E2D5FF}"/>
            </c:ext>
          </c:extLst>
        </c:ser>
        <c:ser>
          <c:idx val="11"/>
          <c:order val="11"/>
          <c:tx>
            <c:strRef>
              <c:f>Sales_analysis_1.4!$A$13:$B$13</c:f>
              <c:strCache>
                <c:ptCount val="2"/>
                <c:pt idx="0">
                  <c:v>Female</c:v>
                </c:pt>
                <c:pt idx="1">
                  <c:v>Health and beauty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6648900732844576E-2"/>
                  <c:y val="-5.8948943882793536E-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6BD3-4CD6-829C-AAC4C4E2D5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Sales_analysis_1.4!$C$1</c:f>
              <c:strCache>
                <c:ptCount val="1"/>
                <c:pt idx="0">
                  <c:v>Total_ordered</c:v>
                </c:pt>
              </c:strCache>
            </c:strRef>
          </c:cat>
          <c:val>
            <c:numRef>
              <c:f>Sales_analysis_1.4!$C$13</c:f>
              <c:numCache>
                <c:formatCode>General</c:formatCode>
                <c:ptCount val="1"/>
                <c:pt idx="0">
                  <c:v>343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6BD3-4CD6-829C-AAC4C4E2D5F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-1621376640"/>
        <c:axId val="-1621377184"/>
        <c:axId val="0"/>
      </c:bar3DChart>
      <c:catAx>
        <c:axId val="-1621376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21377184"/>
        <c:crosses val="autoZero"/>
        <c:auto val="1"/>
        <c:lblAlgn val="ctr"/>
        <c:lblOffset val="100"/>
        <c:noMultiLvlLbl val="0"/>
      </c:catAx>
      <c:valAx>
        <c:axId val="-1621377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21376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</a:t>
            </a:r>
            <a:r>
              <a:rPr lang="en-US"/>
              <a:t>revenue in each City and Branch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Sales_analysis_1.5!$C$1</c:f>
              <c:strCache>
                <c:ptCount val="1"/>
                <c:pt idx="0">
                  <c:v>Total_revenue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605-4E03-8E90-0915E25D686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605-4E03-8E90-0915E25D686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605-4E03-8E90-0915E25D686F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Sales_analysis_1.5!$A$2:$B$4</c:f>
              <c:multiLvlStrCache>
                <c:ptCount val="3"/>
                <c:lvl>
                  <c:pt idx="0">
                    <c:v>Naypyitaw</c:v>
                  </c:pt>
                  <c:pt idx="1">
                    <c:v>Yangon</c:v>
                  </c:pt>
                  <c:pt idx="2">
                    <c:v>Mandalay</c:v>
                  </c:pt>
                </c:lvl>
                <c:lvl>
                  <c:pt idx="0">
                    <c:v>C</c:v>
                  </c:pt>
                  <c:pt idx="1">
                    <c:v>A</c:v>
                  </c:pt>
                  <c:pt idx="2">
                    <c:v>B</c:v>
                  </c:pt>
                </c:lvl>
              </c:multiLvlStrCache>
            </c:multiLvlStrRef>
          </c:cat>
          <c:val>
            <c:numRef>
              <c:f>Sales_analysis_1.5!$C$2:$C$4</c:f>
              <c:numCache>
                <c:formatCode>General</c:formatCode>
                <c:ptCount val="3"/>
                <c:pt idx="0">
                  <c:v>110569</c:v>
                </c:pt>
                <c:pt idx="1">
                  <c:v>106201</c:v>
                </c:pt>
                <c:pt idx="2">
                  <c:v>106198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605-4E03-8E90-0915E25D686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Sales_analysis_1.6!$B$1</c:f>
              <c:strCache>
                <c:ptCount val="1"/>
                <c:pt idx="0">
                  <c:v>Avg_rating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Sales_analysis_1.6!$A$2:$A$7</c:f>
              <c:strCache>
                <c:ptCount val="6"/>
                <c:pt idx="0">
                  <c:v>Food and beverages</c:v>
                </c:pt>
                <c:pt idx="1">
                  <c:v>Health and beauty</c:v>
                </c:pt>
                <c:pt idx="2">
                  <c:v>Fashion accessories</c:v>
                </c:pt>
                <c:pt idx="3">
                  <c:v>Electronic accessories</c:v>
                </c:pt>
                <c:pt idx="4">
                  <c:v>Sports and travel</c:v>
                </c:pt>
                <c:pt idx="5">
                  <c:v>Home and lifestyle</c:v>
                </c:pt>
              </c:strCache>
            </c:strRef>
          </c:cat>
          <c:val>
            <c:numRef>
              <c:f>Sales_analysis_1.6!$B$2:$B$7</c:f>
              <c:numCache>
                <c:formatCode>General</c:formatCode>
                <c:ptCount val="6"/>
                <c:pt idx="0">
                  <c:v>7.1</c:v>
                </c:pt>
                <c:pt idx="1">
                  <c:v>7</c:v>
                </c:pt>
                <c:pt idx="2">
                  <c:v>7</c:v>
                </c:pt>
                <c:pt idx="3">
                  <c:v>6.9</c:v>
                </c:pt>
                <c:pt idx="4">
                  <c:v>6.9</c:v>
                </c:pt>
                <c:pt idx="5">
                  <c:v>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91-459F-A8EB-48C4C3A1E78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-1621372832"/>
        <c:axId val="-1621377728"/>
      </c:barChart>
      <c:catAx>
        <c:axId val="-16213728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21377728"/>
        <c:crosses val="autoZero"/>
        <c:auto val="1"/>
        <c:lblAlgn val="ctr"/>
        <c:lblOffset val="100"/>
        <c:noMultiLvlLbl val="0"/>
      </c:catAx>
      <c:valAx>
        <c:axId val="-162137772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621372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</a:t>
            </a:r>
            <a:r>
              <a:rPr lang="en-US" baseline="0"/>
              <a:t> </a:t>
            </a:r>
            <a:r>
              <a:rPr lang="en-US"/>
              <a:t>of</a:t>
            </a:r>
            <a:r>
              <a:rPr lang="en-US" baseline="0"/>
              <a:t> </a:t>
            </a:r>
            <a:r>
              <a:rPr lang="en-US"/>
              <a:t>transactions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Sales_analysis_1.7!$B$1</c:f>
              <c:strCache>
                <c:ptCount val="1"/>
                <c:pt idx="0">
                  <c:v>Number_of_transaction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0BC-4ED8-BCE2-F7444C75427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0BC-4ED8-BCE2-F7444C75427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0BC-4ED8-BCE2-F7444C754272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Sales_analysis_1.7!$A$2:$A$4</c:f>
              <c:strCache>
                <c:ptCount val="3"/>
                <c:pt idx="0">
                  <c:v>Ewallet</c:v>
                </c:pt>
                <c:pt idx="1">
                  <c:v>Cash</c:v>
                </c:pt>
                <c:pt idx="2">
                  <c:v>Credit card</c:v>
                </c:pt>
              </c:strCache>
            </c:strRef>
          </c:cat>
          <c:val>
            <c:numRef>
              <c:f>Sales_analysis_1.7!$B$2:$B$4</c:f>
              <c:numCache>
                <c:formatCode>General</c:formatCode>
                <c:ptCount val="3"/>
                <c:pt idx="0">
                  <c:v>345</c:v>
                </c:pt>
                <c:pt idx="1">
                  <c:v>344</c:v>
                </c:pt>
                <c:pt idx="2">
                  <c:v>311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0BC-4ED8-BCE2-F7444C75427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 engagment based on Gender and Customer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Sales_analysis_1.8!$C$1</c:f>
              <c:strCache>
                <c:ptCount val="1"/>
                <c:pt idx="0">
                  <c:v>No_of_purchase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Sales_analysis_1.8!$A$2:$B$5</c:f>
              <c:multiLvlStrCache>
                <c:ptCount val="4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Male</c:v>
                  </c:pt>
                </c:lvl>
                <c:lvl>
                  <c:pt idx="0">
                    <c:v>Member</c:v>
                  </c:pt>
                  <c:pt idx="1">
                    <c:v>Member</c:v>
                  </c:pt>
                  <c:pt idx="2">
                    <c:v>Normal</c:v>
                  </c:pt>
                  <c:pt idx="3">
                    <c:v>Normal</c:v>
                  </c:pt>
                </c:lvl>
              </c:multiLvlStrCache>
            </c:multiLvlStrRef>
          </c:cat>
          <c:val>
            <c:numRef>
              <c:f>Sales_analysis_1.8!$C$2:$C$5</c:f>
              <c:numCache>
                <c:formatCode>General</c:formatCode>
                <c:ptCount val="4"/>
                <c:pt idx="0">
                  <c:v>261</c:v>
                </c:pt>
                <c:pt idx="1">
                  <c:v>240</c:v>
                </c:pt>
                <c:pt idx="2">
                  <c:v>240</c:v>
                </c:pt>
                <c:pt idx="3">
                  <c:v>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EF-433A-9CBC-E4C788B163A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-1621366304"/>
        <c:axId val="-1621375008"/>
      </c:barChart>
      <c:catAx>
        <c:axId val="-1621366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21375008"/>
        <c:crosses val="autoZero"/>
        <c:auto val="1"/>
        <c:lblAlgn val="ctr"/>
        <c:lblOffset val="100"/>
        <c:noMultiLvlLbl val="0"/>
      </c:catAx>
      <c:valAx>
        <c:axId val="-162137500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621366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customer</a:t>
            </a:r>
            <a:r>
              <a:rPr lang="en-US" sz="1600" baseline="0"/>
              <a:t> active</a:t>
            </a:r>
            <a:r>
              <a:rPr lang="en-US" sz="1600"/>
              <a:t> in day</a:t>
            </a:r>
            <a:r>
              <a:rPr lang="en-US" sz="1600" baseline="0"/>
              <a:t> of week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Sales_analysis_1.9!$B$1</c:f>
              <c:strCache>
                <c:ptCount val="1"/>
                <c:pt idx="0">
                  <c:v>Total_order</c:v>
                </c:pt>
              </c:strCache>
            </c:strRef>
          </c:tx>
          <c:spPr>
            <a:gradFill>
              <a:gsLst>
                <a:gs pos="100000">
                  <a:schemeClr val="accent5">
                    <a:alpha val="0"/>
                  </a:schemeClr>
                </a:gs>
                <a:gs pos="50000">
                  <a:schemeClr val="accent5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Sales_analysis_1.9!$A$2:$A$8</c:f>
              <c:strCache>
                <c:ptCount val="7"/>
                <c:pt idx="0">
                  <c:v>Saturday</c:v>
                </c:pt>
                <c:pt idx="1">
                  <c:v>Tuesday</c:v>
                </c:pt>
                <c:pt idx="2">
                  <c:v>Wednesday</c:v>
                </c:pt>
                <c:pt idx="3">
                  <c:v>Friday</c:v>
                </c:pt>
                <c:pt idx="4">
                  <c:v>Thursday</c:v>
                </c:pt>
                <c:pt idx="5">
                  <c:v>Sunday</c:v>
                </c:pt>
                <c:pt idx="6">
                  <c:v>Monday</c:v>
                </c:pt>
              </c:strCache>
            </c:strRef>
          </c:cat>
          <c:val>
            <c:numRef>
              <c:f>Sales_analysis_1.9!$B$2:$B$8</c:f>
              <c:numCache>
                <c:formatCode>General</c:formatCode>
                <c:ptCount val="7"/>
                <c:pt idx="0">
                  <c:v>164</c:v>
                </c:pt>
                <c:pt idx="1">
                  <c:v>158</c:v>
                </c:pt>
                <c:pt idx="2">
                  <c:v>143</c:v>
                </c:pt>
                <c:pt idx="3">
                  <c:v>139</c:v>
                </c:pt>
                <c:pt idx="4">
                  <c:v>138</c:v>
                </c:pt>
                <c:pt idx="5">
                  <c:v>133</c:v>
                </c:pt>
                <c:pt idx="6">
                  <c:v>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76-4774-BECB-096ED52B37A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gapDepth val="0"/>
        <c:shape val="box"/>
        <c:axId val="-1621370112"/>
        <c:axId val="-1621369568"/>
        <c:axId val="0"/>
      </c:bar3DChart>
      <c:catAx>
        <c:axId val="-1621370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21369568"/>
        <c:crosses val="autoZero"/>
        <c:auto val="1"/>
        <c:lblAlgn val="ctr"/>
        <c:lblOffset val="100"/>
        <c:noMultiLvlLbl val="0"/>
      </c:catAx>
      <c:valAx>
        <c:axId val="-1621369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21370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8C18-724C-463C-B41A-BCFEFD85252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FC4A-212A-44C5-8FC8-5DB3341B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9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8C18-724C-463C-B41A-BCFEFD85252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FC4A-212A-44C5-8FC8-5DB3341B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9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8C18-724C-463C-B41A-BCFEFD85252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FC4A-212A-44C5-8FC8-5DB3341B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5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8C18-724C-463C-B41A-BCFEFD85252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FC4A-212A-44C5-8FC8-5DB3341B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4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8C18-724C-463C-B41A-BCFEFD85252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FC4A-212A-44C5-8FC8-5DB3341B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9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8C18-724C-463C-B41A-BCFEFD85252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FC4A-212A-44C5-8FC8-5DB3341B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9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8C18-724C-463C-B41A-BCFEFD85252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FC4A-212A-44C5-8FC8-5DB3341B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7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8C18-724C-463C-B41A-BCFEFD85252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FC4A-212A-44C5-8FC8-5DB3341B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38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8C18-724C-463C-B41A-BCFEFD85252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FC4A-212A-44C5-8FC8-5DB3341B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4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8C18-724C-463C-B41A-BCFEFD85252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FC4A-212A-44C5-8FC8-5DB3341B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4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8C18-724C-463C-B41A-BCFEFD85252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FC4A-212A-44C5-8FC8-5DB3341B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88C18-724C-463C-B41A-BCFEFD85252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FC4A-212A-44C5-8FC8-5DB3341B4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3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freepngimg.com/png/81395-brand-tax-day-faridabad-free-clipart-hq" TargetMode="External"/><Relationship Id="rId13" Type="http://schemas.openxmlformats.org/officeDocument/2006/relationships/image" Target="../media/image6.svg"/><Relationship Id="rId3" Type="http://schemas.openxmlformats.org/officeDocument/2006/relationships/hyperlink" Target="https://www.picpedia.org/highway-signs/q/quantity.html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2" Type="http://schemas.openxmlformats.org/officeDocument/2006/relationships/image" Target="../media/image1.jpg"/><Relationship Id="rId16" Type="http://schemas.openxmlformats.org/officeDocument/2006/relationships/hyperlink" Target="https://freepngimg.com/png/48812-exchange-picture-free-clipart-hq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reepngimg.com/png/70861-icons-money-bag-computer-coin-bag,-icon" TargetMode="External"/><Relationship Id="rId11" Type="http://schemas.openxmlformats.org/officeDocument/2006/relationships/hyperlink" Target="https://pixabay.com/ja/vectors/%E8%A9%95%E4%BE%A1-%E6%98%9F-%E3%82%B4%E3%83%BC%E3%83%AB%E3%83%89-%E9%8A%80-5-153245/" TargetMode="Externa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hyperlink" Target="https://creativecommons.org/licenses/by-nc/3.0/" TargetMode="External"/><Relationship Id="rId14" Type="http://schemas.openxmlformats.org/officeDocument/2006/relationships/hyperlink" Target="https://freepngimg.com/svg/color/00FF00/154904-mono-transaction-expor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5745" y="2050473"/>
            <a:ext cx="8164945" cy="1459490"/>
          </a:xfrm>
        </p:spPr>
        <p:txBody>
          <a:bodyPr/>
          <a:lstStyle/>
          <a:p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3307" y="3602038"/>
            <a:ext cx="5915893" cy="1355436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865745" y="2050473"/>
            <a:ext cx="8164945" cy="1459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Amazon sales data analysis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23307" y="3602038"/>
            <a:ext cx="6049819" cy="135543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tx1"/>
                </a:solidFill>
              </a:rPr>
              <a:t>Some Business insights  based on Revenue and  Product     analysis, Customer behavior and Branch performance </a:t>
            </a:r>
          </a:p>
        </p:txBody>
      </p:sp>
    </p:spTree>
    <p:extLst>
      <p:ext uri="{BB962C8B-B14F-4D97-AF65-F5344CB8AC3E}">
        <p14:creationId xmlns:p14="http://schemas.microsoft.com/office/powerpoint/2010/main" val="218026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AC7AFBB-AF7B-41FC-95A4-954F8E6B49AA}"/>
              </a:ext>
            </a:extLst>
          </p:cNvPr>
          <p:cNvSpPr/>
          <p:nvPr/>
        </p:nvSpPr>
        <p:spPr>
          <a:xfrm>
            <a:off x="4187894" y="2160270"/>
            <a:ext cx="3068052" cy="1944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Total Revenue</a:t>
            </a:r>
          </a:p>
          <a:p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3,22,967</a:t>
            </a:r>
            <a:endParaRPr lang="en-US" sz="2000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DA0BE2-CFAD-4D5E-8717-FA0EF5113544}"/>
              </a:ext>
            </a:extLst>
          </p:cNvPr>
          <p:cNvSpPr/>
          <p:nvPr/>
        </p:nvSpPr>
        <p:spPr>
          <a:xfrm>
            <a:off x="7542400" y="866273"/>
            <a:ext cx="3439633" cy="1915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Quantity Sold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5510</a:t>
            </a:r>
            <a:endParaRPr lang="en-US" sz="20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A782696-678F-4FB7-A1E1-18E61D95572E}"/>
              </a:ext>
            </a:extLst>
          </p:cNvPr>
          <p:cNvSpPr/>
          <p:nvPr/>
        </p:nvSpPr>
        <p:spPr>
          <a:xfrm>
            <a:off x="875312" y="3611277"/>
            <a:ext cx="3068052" cy="1944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Average Tax</a:t>
            </a:r>
          </a:p>
          <a:p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      15%</a:t>
            </a:r>
            <a:endParaRPr lang="en-US" sz="20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4825D2-3094-49A4-8A50-ADB3C80FAD47}"/>
              </a:ext>
            </a:extLst>
          </p:cNvPr>
          <p:cNvSpPr/>
          <p:nvPr/>
        </p:nvSpPr>
        <p:spPr>
          <a:xfrm>
            <a:off x="7677546" y="3515024"/>
            <a:ext cx="3439633" cy="2040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Average Rating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       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7*</a:t>
            </a:r>
            <a:endParaRPr lang="en-US" sz="20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610E4F-A049-4042-BC60-DF75CF051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99813" y="866274"/>
            <a:ext cx="1757413" cy="1915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7A3572-8098-4BE2-B031-0F1881271243}"/>
              </a:ext>
            </a:extLst>
          </p:cNvPr>
          <p:cNvSpPr txBox="1"/>
          <p:nvPr/>
        </p:nvSpPr>
        <p:spPr>
          <a:xfrm>
            <a:off x="11117179" y="7043112"/>
            <a:ext cx="17427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picpedia.org/highway-signs/q/quantity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479698-04E7-47F7-84C6-CB5F5BF50B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877649" y="2419545"/>
            <a:ext cx="1342297" cy="15400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4B14FE-F6C7-4AC5-BCCF-9D1840641F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458049" y="4104573"/>
            <a:ext cx="1418121" cy="12669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9CBE50B-ED97-44A8-A5B6-E8DE1C0D0BB1}"/>
              </a:ext>
            </a:extLst>
          </p:cNvPr>
          <p:cNvSpPr txBox="1"/>
          <p:nvPr/>
        </p:nvSpPr>
        <p:spPr>
          <a:xfrm>
            <a:off x="10541898" y="9709046"/>
            <a:ext cx="12610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s://freepngimg.com/png/81395-brand-tax-day-faridabad-free-clipart-hq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-nc/3.0/"/>
              </a:rPr>
              <a:t>CC BY-NC</a:t>
            </a:r>
            <a:endParaRPr lang="en-US" sz="90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FC264CC-4938-44D5-AADB-8C8A54BB40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611831" y="3901838"/>
            <a:ext cx="1274341" cy="126692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D227ED4-CA0A-43A6-90FF-A0B0F344363C}"/>
              </a:ext>
            </a:extLst>
          </p:cNvPr>
          <p:cNvSpPr/>
          <p:nvPr/>
        </p:nvSpPr>
        <p:spPr>
          <a:xfrm>
            <a:off x="808118" y="831378"/>
            <a:ext cx="3068052" cy="19443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Transaction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  1000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685F4CD-E1A4-4828-BF87-1861615E1BA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232616" y="-983646"/>
            <a:ext cx="101199" cy="1011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FBA0C7-C311-4DD6-BB05-E9B7557C652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2412671" y="991401"/>
            <a:ext cx="1283429" cy="153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7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5131"/>
              </p:ext>
            </p:extLst>
          </p:nvPr>
        </p:nvGraphicFramePr>
        <p:xfrm>
          <a:off x="1573646" y="272184"/>
          <a:ext cx="2209800" cy="1289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Product_line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Total_ordered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Electronic accessories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Food and beverages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Sports and travel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Home and lifestyle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Fashion accessories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Health and beauty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292600"/>
              </p:ext>
            </p:extLst>
          </p:nvPr>
        </p:nvGraphicFramePr>
        <p:xfrm>
          <a:off x="4368656" y="247073"/>
          <a:ext cx="35655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023632"/>
              </p:ext>
            </p:extLst>
          </p:nvPr>
        </p:nvGraphicFramePr>
        <p:xfrm>
          <a:off x="1558059" y="3883602"/>
          <a:ext cx="2222500" cy="1289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Product_line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Total_revenue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Food and beverages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56145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Sports and travel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55123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Electronic accessories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54338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Fashion accessories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54306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Home and lifestyle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53862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Health and beauty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49194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3835069"/>
              </p:ext>
            </p:extLst>
          </p:nvPr>
        </p:nvGraphicFramePr>
        <p:xfrm>
          <a:off x="4471699" y="3710708"/>
          <a:ext cx="38766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Oval 5"/>
          <p:cNvSpPr/>
          <p:nvPr/>
        </p:nvSpPr>
        <p:spPr>
          <a:xfrm>
            <a:off x="221672" y="323273"/>
            <a:ext cx="701963" cy="443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1.</a:t>
            </a:r>
          </a:p>
        </p:txBody>
      </p:sp>
      <p:sp>
        <p:nvSpPr>
          <p:cNvPr id="7" name="Oval 6"/>
          <p:cNvSpPr/>
          <p:nvPr/>
        </p:nvSpPr>
        <p:spPr>
          <a:xfrm>
            <a:off x="221672" y="3883891"/>
            <a:ext cx="701963" cy="443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4057111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994211"/>
              </p:ext>
            </p:extLst>
          </p:nvPr>
        </p:nvGraphicFramePr>
        <p:xfrm>
          <a:off x="1766455" y="234372"/>
          <a:ext cx="1900382" cy="994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8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Monthname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Total_revenue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January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116292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March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109456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February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97220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3078986"/>
              </p:ext>
            </p:extLst>
          </p:nvPr>
        </p:nvGraphicFramePr>
        <p:xfrm>
          <a:off x="4254355" y="217920"/>
          <a:ext cx="3387725" cy="2025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387073"/>
              </p:ext>
            </p:extLst>
          </p:nvPr>
        </p:nvGraphicFramePr>
        <p:xfrm>
          <a:off x="1499754" y="3331152"/>
          <a:ext cx="2819400" cy="2393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Gender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Product_line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Total_ordered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Fashion accessories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Food and beverages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Health and beauty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Home and lifestyle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Sports and travel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Electronic accessories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Electronic accessories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Food and beverages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Sports and travel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Home and lifestyle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Fashion accessories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Health and beauty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4923652"/>
              </p:ext>
            </p:extLst>
          </p:nvPr>
        </p:nvGraphicFramePr>
        <p:xfrm>
          <a:off x="4479781" y="2668155"/>
          <a:ext cx="4765675" cy="394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Oval 5"/>
          <p:cNvSpPr/>
          <p:nvPr/>
        </p:nvSpPr>
        <p:spPr>
          <a:xfrm>
            <a:off x="258617" y="226291"/>
            <a:ext cx="701963" cy="443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3.</a:t>
            </a:r>
          </a:p>
        </p:txBody>
      </p:sp>
      <p:sp>
        <p:nvSpPr>
          <p:cNvPr id="7" name="Oval 6"/>
          <p:cNvSpPr/>
          <p:nvPr/>
        </p:nvSpPr>
        <p:spPr>
          <a:xfrm>
            <a:off x="258617" y="3265055"/>
            <a:ext cx="701963" cy="443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56105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115875"/>
              </p:ext>
            </p:extLst>
          </p:nvPr>
        </p:nvGraphicFramePr>
        <p:xfrm>
          <a:off x="1540162" y="289559"/>
          <a:ext cx="2339109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Branch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City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Total_revenue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Naypyitaw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110569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Yangon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106201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Mandalay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106198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0730141"/>
              </p:ext>
            </p:extLst>
          </p:nvPr>
        </p:nvGraphicFramePr>
        <p:xfrm>
          <a:off x="4679227" y="210127"/>
          <a:ext cx="464026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650516"/>
              </p:ext>
            </p:extLst>
          </p:nvPr>
        </p:nvGraphicFramePr>
        <p:xfrm>
          <a:off x="1773960" y="3782002"/>
          <a:ext cx="2142258" cy="12941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Product_line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Avg_rating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Food and beverages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Health and beauty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Fashion accessories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Electronic accessories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Sports and travel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Home and lifestyle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1395128"/>
              </p:ext>
            </p:extLst>
          </p:nvPr>
        </p:nvGraphicFramePr>
        <p:xfrm>
          <a:off x="4724399" y="371994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Oval 5"/>
          <p:cNvSpPr/>
          <p:nvPr/>
        </p:nvSpPr>
        <p:spPr>
          <a:xfrm>
            <a:off x="230908" y="290945"/>
            <a:ext cx="701963" cy="443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5.</a:t>
            </a:r>
          </a:p>
        </p:txBody>
      </p:sp>
      <p:sp>
        <p:nvSpPr>
          <p:cNvPr id="7" name="Oval 6"/>
          <p:cNvSpPr/>
          <p:nvPr/>
        </p:nvSpPr>
        <p:spPr>
          <a:xfrm>
            <a:off x="230908" y="3736110"/>
            <a:ext cx="701963" cy="443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116145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620091"/>
              </p:ext>
            </p:extLst>
          </p:nvPr>
        </p:nvGraphicFramePr>
        <p:xfrm>
          <a:off x="1839191" y="234372"/>
          <a:ext cx="2280228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7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2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Payment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Number_of_transaction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Ewallet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Cash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Credit card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2138687"/>
              </p:ext>
            </p:extLst>
          </p:nvPr>
        </p:nvGraphicFramePr>
        <p:xfrm>
          <a:off x="4318000" y="14547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982089"/>
              </p:ext>
            </p:extLst>
          </p:nvPr>
        </p:nvGraphicFramePr>
        <p:xfrm>
          <a:off x="1474353" y="3698297"/>
          <a:ext cx="2626591" cy="925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1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customer_type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Gender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No_of_purchase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Member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Normal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Normal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1729656"/>
              </p:ext>
            </p:extLst>
          </p:nvPr>
        </p:nvGraphicFramePr>
        <p:xfrm>
          <a:off x="4371542" y="3618346"/>
          <a:ext cx="479742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Oval 5"/>
          <p:cNvSpPr/>
          <p:nvPr/>
        </p:nvSpPr>
        <p:spPr>
          <a:xfrm>
            <a:off x="286327" y="217054"/>
            <a:ext cx="701963" cy="443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7.</a:t>
            </a:r>
          </a:p>
        </p:txBody>
      </p:sp>
      <p:sp>
        <p:nvSpPr>
          <p:cNvPr id="7" name="Oval 6"/>
          <p:cNvSpPr/>
          <p:nvPr/>
        </p:nvSpPr>
        <p:spPr>
          <a:xfrm>
            <a:off x="286326" y="3652981"/>
            <a:ext cx="701963" cy="443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8.</a:t>
            </a:r>
          </a:p>
        </p:txBody>
      </p:sp>
    </p:spTree>
    <p:extLst>
      <p:ext uri="{BB962C8B-B14F-4D97-AF65-F5344CB8AC3E}">
        <p14:creationId xmlns:p14="http://schemas.microsoft.com/office/powerpoint/2010/main" val="321464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184987"/>
              </p:ext>
            </p:extLst>
          </p:nvPr>
        </p:nvGraphicFramePr>
        <p:xfrm>
          <a:off x="1827646" y="254000"/>
          <a:ext cx="1498600" cy="1478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Day_name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Total_order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Saturday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Tuesday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Wednesday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Friday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Thursday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Sunday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Monday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2989492"/>
              </p:ext>
            </p:extLst>
          </p:nvPr>
        </p:nvGraphicFramePr>
        <p:xfrm>
          <a:off x="3819236" y="15470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47952"/>
              </p:ext>
            </p:extLst>
          </p:nvPr>
        </p:nvGraphicFramePr>
        <p:xfrm>
          <a:off x="1577687" y="3688772"/>
          <a:ext cx="2144568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7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Time_of_day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Number_of_order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Evening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Morning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Afternoon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4143971"/>
              </p:ext>
            </p:extLst>
          </p:nvPr>
        </p:nvGraphicFramePr>
        <p:xfrm>
          <a:off x="4087090" y="36737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Oval 6"/>
          <p:cNvSpPr/>
          <p:nvPr/>
        </p:nvSpPr>
        <p:spPr>
          <a:xfrm>
            <a:off x="249381" y="254000"/>
            <a:ext cx="701963" cy="4433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9.</a:t>
            </a:r>
          </a:p>
        </p:txBody>
      </p:sp>
      <p:sp>
        <p:nvSpPr>
          <p:cNvPr id="8" name="Oval 7"/>
          <p:cNvSpPr/>
          <p:nvPr/>
        </p:nvSpPr>
        <p:spPr>
          <a:xfrm>
            <a:off x="341744" y="3634509"/>
            <a:ext cx="868219" cy="484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10.</a:t>
            </a:r>
          </a:p>
        </p:txBody>
      </p:sp>
    </p:spTree>
    <p:extLst>
      <p:ext uri="{BB962C8B-B14F-4D97-AF65-F5344CB8AC3E}">
        <p14:creationId xmlns:p14="http://schemas.microsoft.com/office/powerpoint/2010/main" val="216918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6128721-C8EB-47EB-9658-C3E6EDFC2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199271"/>
              </p:ext>
            </p:extLst>
          </p:nvPr>
        </p:nvGraphicFramePr>
        <p:xfrm>
          <a:off x="1095407" y="682475"/>
          <a:ext cx="2745073" cy="12137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5892">
                  <a:extLst>
                    <a:ext uri="{9D8B030D-6E8A-4147-A177-3AD203B41FA5}">
                      <a16:colId xmlns:a16="http://schemas.microsoft.com/office/drawing/2014/main" val="57311738"/>
                    </a:ext>
                  </a:extLst>
                </a:gridCol>
                <a:gridCol w="1609181">
                  <a:extLst>
                    <a:ext uri="{9D8B030D-6E8A-4147-A177-3AD203B41FA5}">
                      <a16:colId xmlns:a16="http://schemas.microsoft.com/office/drawing/2014/main" val="1932913114"/>
                    </a:ext>
                  </a:extLst>
                </a:gridCol>
              </a:tblGrid>
              <a:tr h="303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Customer_rating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Rating_status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47473809"/>
                  </a:ext>
                </a:extLst>
              </a:tr>
              <a:tr h="303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Good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481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8570226"/>
                  </a:ext>
                </a:extLst>
              </a:tr>
              <a:tr h="303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Averege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341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4221691"/>
                  </a:ext>
                </a:extLst>
              </a:tr>
              <a:tr h="3034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Poor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178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13076303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99D5976-04EA-475E-9869-5EE95C7198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1838166"/>
              </p:ext>
            </p:extLst>
          </p:nvPr>
        </p:nvGraphicFramePr>
        <p:xfrm>
          <a:off x="5598797" y="682474"/>
          <a:ext cx="3718458" cy="2746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8201811F-6A10-45F7-AAB7-D00D50244ED9}"/>
              </a:ext>
            </a:extLst>
          </p:cNvPr>
          <p:cNvSpPr/>
          <p:nvPr/>
        </p:nvSpPr>
        <p:spPr>
          <a:xfrm>
            <a:off x="227188" y="197565"/>
            <a:ext cx="868219" cy="484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11.</a:t>
            </a:r>
          </a:p>
        </p:txBody>
      </p:sp>
    </p:spTree>
    <p:extLst>
      <p:ext uri="{BB962C8B-B14F-4D97-AF65-F5344CB8AC3E}">
        <p14:creationId xmlns:p14="http://schemas.microsoft.com/office/powerpoint/2010/main" val="2715656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390</Words>
  <Application>Microsoft Office PowerPoint</Application>
  <PresentationFormat>Widescreen</PresentationFormat>
  <Paragraphs>192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data analysis</dc:title>
  <dc:creator>Microsoft account</dc:creator>
  <cp:lastModifiedBy>shipra singh</cp:lastModifiedBy>
  <cp:revision>11</cp:revision>
  <dcterms:created xsi:type="dcterms:W3CDTF">2025-05-25T11:08:39Z</dcterms:created>
  <dcterms:modified xsi:type="dcterms:W3CDTF">2025-06-24T16:23:40Z</dcterms:modified>
</cp:coreProperties>
</file>