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0C354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0C354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0C354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7895"/>
            <a:ext cx="177165" cy="374650"/>
          </a:xfrm>
          <a:custGeom>
            <a:avLst/>
            <a:gdLst/>
            <a:ahLst/>
            <a:cxnLst/>
            <a:rect l="l" t="t" r="r" b="b"/>
            <a:pathLst>
              <a:path w="177165" h="374650">
                <a:moveTo>
                  <a:pt x="176784" y="0"/>
                </a:moveTo>
                <a:lnTo>
                  <a:pt x="0" y="0"/>
                </a:lnTo>
                <a:lnTo>
                  <a:pt x="0" y="374523"/>
                </a:lnTo>
                <a:lnTo>
                  <a:pt x="176784" y="374523"/>
                </a:lnTo>
                <a:lnTo>
                  <a:pt x="176784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9664" y="3188207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192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6616" y="432815"/>
            <a:ext cx="0" cy="2045335"/>
          </a:xfrm>
          <a:custGeom>
            <a:avLst/>
            <a:gdLst/>
            <a:ahLst/>
            <a:cxnLst/>
            <a:rect l="l" t="t" r="r" b="b"/>
            <a:pathLst>
              <a:path h="2045335">
                <a:moveTo>
                  <a:pt x="0" y="0"/>
                </a:moveTo>
                <a:lnTo>
                  <a:pt x="0" y="2044827"/>
                </a:lnTo>
              </a:path>
            </a:pathLst>
          </a:custGeom>
          <a:ln w="12192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1"/>
            <a:ext cx="173990" cy="374650"/>
          </a:xfrm>
          <a:custGeom>
            <a:avLst/>
            <a:gdLst/>
            <a:ahLst/>
            <a:cxnLst/>
            <a:rect l="l" t="t" r="r" b="b"/>
            <a:pathLst>
              <a:path w="173990" h="374650">
                <a:moveTo>
                  <a:pt x="173736" y="0"/>
                </a:moveTo>
                <a:lnTo>
                  <a:pt x="0" y="0"/>
                </a:lnTo>
                <a:lnTo>
                  <a:pt x="0" y="374523"/>
                </a:lnTo>
                <a:lnTo>
                  <a:pt x="173736" y="374523"/>
                </a:lnTo>
                <a:lnTo>
                  <a:pt x="173736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1353" y="2105660"/>
            <a:ext cx="4241292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heavy">
                <a:solidFill>
                  <a:srgbClr val="0C354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305" y="788288"/>
            <a:ext cx="8527389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9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theteacoffee.in/products/" TargetMode="Externa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7" Type="http://schemas.openxmlformats.org/officeDocument/2006/relationships/image" Target="../media/image16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9"/>
            <a:ext cx="8915400" cy="5130165"/>
            <a:chOff x="0" y="15239"/>
            <a:chExt cx="8915400" cy="5130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9"/>
              <a:ext cx="8915400" cy="51297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3258311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0" y="0"/>
                  </a:moveTo>
                  <a:lnTo>
                    <a:pt x="527291" y="0"/>
                  </a:lnTo>
                </a:path>
              </a:pathLst>
            </a:custGeom>
            <a:ln w="30480">
              <a:solidFill>
                <a:srgbClr val="2036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-25501" y="2685364"/>
            <a:ext cx="408114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03669"/>
                </a:solidFill>
                <a:latin typeface="Arial Black"/>
                <a:cs typeface="Arial Black"/>
              </a:rPr>
              <a:t>“</a:t>
            </a:r>
            <a:r>
              <a:rPr sz="2000" spc="-10" dirty="0">
                <a:solidFill>
                  <a:srgbClr val="203669"/>
                </a:solidFill>
                <a:latin typeface="Arial Black"/>
                <a:cs typeface="Arial Black"/>
              </a:rPr>
              <a:t>COFFEE</a:t>
            </a:r>
            <a:r>
              <a:rPr sz="2000" spc="20" dirty="0">
                <a:solidFill>
                  <a:srgbClr val="203669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203669"/>
                </a:solidFill>
                <a:latin typeface="Arial Black"/>
                <a:cs typeface="Arial Black"/>
              </a:rPr>
              <a:t>VENDING</a:t>
            </a:r>
            <a:r>
              <a:rPr sz="2000" spc="-35" dirty="0">
                <a:solidFill>
                  <a:srgbClr val="203669"/>
                </a:solidFill>
                <a:latin typeface="Arial Black"/>
                <a:cs typeface="Arial Black"/>
              </a:rPr>
              <a:t> </a:t>
            </a:r>
            <a:r>
              <a:rPr sz="2000" spc="-20" dirty="0">
                <a:solidFill>
                  <a:srgbClr val="203669"/>
                </a:solidFill>
                <a:latin typeface="Arial Black"/>
                <a:cs typeface="Arial Black"/>
              </a:rPr>
              <a:t>SYSTEM</a:t>
            </a:r>
            <a:r>
              <a:rPr sz="2400" spc="-20" dirty="0">
                <a:solidFill>
                  <a:srgbClr val="203669"/>
                </a:solidFill>
                <a:latin typeface="Arial Black"/>
                <a:cs typeface="Arial Black"/>
              </a:rPr>
              <a:t>”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sz="2400" spc="-35" dirty="0">
                <a:solidFill>
                  <a:srgbClr val="203669"/>
                </a:solidFill>
                <a:latin typeface="Arial Black"/>
                <a:cs typeface="Arial Black"/>
              </a:rPr>
              <a:t>Task</a:t>
            </a:r>
            <a:r>
              <a:rPr sz="2400" spc="-85" dirty="0">
                <a:solidFill>
                  <a:srgbClr val="20366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203669"/>
                </a:solidFill>
                <a:latin typeface="Arial Black"/>
                <a:cs typeface="Arial Black"/>
              </a:rPr>
              <a:t>-</a:t>
            </a:r>
            <a:r>
              <a:rPr sz="2400" spc="-65" dirty="0">
                <a:solidFill>
                  <a:srgbClr val="20366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203669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0184" y="0"/>
            <a:ext cx="4041648" cy="4916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784" y="542543"/>
            <a:ext cx="3118485" cy="4340860"/>
            <a:chOff x="176784" y="542543"/>
            <a:chExt cx="3118485" cy="4340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4" y="2813303"/>
              <a:ext cx="3118104" cy="163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9663" y="551687"/>
              <a:ext cx="8890" cy="4331335"/>
            </a:xfrm>
            <a:custGeom>
              <a:avLst/>
              <a:gdLst/>
              <a:ahLst/>
              <a:cxnLst/>
              <a:rect l="l" t="t" r="r" b="b"/>
              <a:pathLst>
                <a:path w="8889" h="4331335">
                  <a:moveTo>
                    <a:pt x="8775" y="52959"/>
                  </a:moveTo>
                  <a:lnTo>
                    <a:pt x="8775" y="4324692"/>
                  </a:lnTo>
                  <a:lnTo>
                    <a:pt x="8775" y="4331169"/>
                  </a:lnTo>
                </a:path>
                <a:path w="8889" h="4331335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</a:path>
              </a:pathLst>
            </a:custGeom>
            <a:ln w="18288">
              <a:solidFill>
                <a:srgbClr val="0042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5246" y="254330"/>
            <a:ext cx="26625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none" spc="-10" dirty="0">
                <a:solidFill>
                  <a:srgbClr val="203669"/>
                </a:solidFill>
              </a:rPr>
              <a:t>Summary</a:t>
            </a:r>
            <a:r>
              <a:rPr sz="2000" u="none" spc="-25" dirty="0">
                <a:solidFill>
                  <a:srgbClr val="203669"/>
                </a:solidFill>
              </a:rPr>
              <a:t> </a:t>
            </a:r>
            <a:r>
              <a:rPr sz="2000" u="none" spc="-5" dirty="0">
                <a:solidFill>
                  <a:srgbClr val="203669"/>
                </a:solidFill>
              </a:rPr>
              <a:t>of</a:t>
            </a:r>
            <a:r>
              <a:rPr sz="2000" u="none" spc="-80" dirty="0">
                <a:solidFill>
                  <a:srgbClr val="203669"/>
                </a:solidFill>
              </a:rPr>
              <a:t> </a:t>
            </a:r>
            <a:r>
              <a:rPr sz="2000" u="none" spc="-5" dirty="0">
                <a:solidFill>
                  <a:srgbClr val="203669"/>
                </a:solidFill>
              </a:rPr>
              <a:t>the</a:t>
            </a:r>
            <a:r>
              <a:rPr sz="2000" u="none" spc="-45" dirty="0">
                <a:solidFill>
                  <a:srgbClr val="203669"/>
                </a:solidFill>
              </a:rPr>
              <a:t> </a:t>
            </a:r>
            <a:r>
              <a:rPr sz="2000" u="none" dirty="0">
                <a:solidFill>
                  <a:srgbClr val="203669"/>
                </a:solidFill>
              </a:rPr>
              <a:t>Task:</a:t>
            </a:r>
            <a:endParaRPr sz="2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3264" y="0"/>
            <a:ext cx="2840736" cy="47701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45844" y="1075436"/>
            <a:ext cx="5966460" cy="135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00"/>
              </a:spcBef>
            </a:pPr>
            <a:r>
              <a:rPr sz="1400" spc="-20" dirty="0">
                <a:latin typeface="Times New Roman"/>
                <a:cs typeface="Times New Roman"/>
              </a:rPr>
              <a:t>The </a:t>
            </a:r>
            <a:r>
              <a:rPr sz="1400" spc="-15" dirty="0">
                <a:latin typeface="Times New Roman"/>
                <a:cs typeface="Times New Roman"/>
              </a:rPr>
              <a:t>designed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machine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prototype </a:t>
            </a:r>
            <a:r>
              <a:rPr sz="1400" spc="-5" dirty="0">
                <a:latin typeface="Times New Roman"/>
                <a:cs typeface="Times New Roman"/>
              </a:rPr>
              <a:t>was </a:t>
            </a:r>
            <a:r>
              <a:rPr sz="1400" spc="-10" dirty="0">
                <a:latin typeface="Times New Roman"/>
                <a:cs typeface="Times New Roman"/>
              </a:rPr>
              <a:t>successfully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implemented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using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FPGA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spc="-15" dirty="0">
                <a:latin typeface="Times New Roman"/>
                <a:cs typeface="Times New Roman"/>
              </a:rPr>
              <a:t>its </a:t>
            </a:r>
            <a:r>
              <a:rPr sz="1400" spc="-25" dirty="0">
                <a:latin typeface="Times New Roman"/>
                <a:cs typeface="Times New Roman"/>
              </a:rPr>
              <a:t>main</a:t>
            </a:r>
            <a:r>
              <a:rPr sz="1400" spc="-20" dirty="0">
                <a:latin typeface="Times New Roman"/>
                <a:cs typeface="Times New Roman"/>
              </a:rPr>
              <a:t> controller.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equipped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spc="-15" dirty="0">
                <a:latin typeface="Times New Roman"/>
                <a:cs typeface="Times New Roman"/>
              </a:rPr>
              <a:t>interactive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 </a:t>
            </a:r>
            <a:r>
              <a:rPr sz="1400" spc="-15" dirty="0">
                <a:latin typeface="Times New Roman"/>
                <a:cs typeface="Times New Roman"/>
              </a:rPr>
              <a:t>interface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 </a:t>
            </a:r>
            <a:r>
              <a:rPr sz="1400" spc="-20" dirty="0">
                <a:latin typeface="Times New Roman"/>
                <a:cs typeface="Times New Roman"/>
              </a:rPr>
              <a:t>eliminates</a:t>
            </a:r>
            <a:r>
              <a:rPr sz="1400" spc="-15" dirty="0">
                <a:latin typeface="Times New Roman"/>
                <a:cs typeface="Times New Roman"/>
              </a:rPr>
              <a:t> the </a:t>
            </a:r>
            <a:r>
              <a:rPr sz="1400" spc="-10" dirty="0">
                <a:latin typeface="Times New Roman"/>
                <a:cs typeface="Times New Roman"/>
              </a:rPr>
              <a:t>uses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push </a:t>
            </a:r>
            <a:r>
              <a:rPr sz="1400" spc="-15" dirty="0">
                <a:latin typeface="Times New Roman"/>
                <a:cs typeface="Times New Roman"/>
              </a:rPr>
              <a:t>buttons.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conclusion,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spc="-15" dirty="0">
                <a:latin typeface="Times New Roman"/>
                <a:cs typeface="Times New Roman"/>
              </a:rPr>
              <a:t>has achieved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all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proposed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objectives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improve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overall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performance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vending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machine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20" dirty="0">
                <a:latin typeface="Times New Roman"/>
                <a:cs typeface="Times New Roman"/>
              </a:rPr>
              <a:t>terms </a:t>
            </a:r>
            <a:r>
              <a:rPr sz="1400" spc="-5" dirty="0">
                <a:latin typeface="Times New Roman"/>
                <a:cs typeface="Times New Roman"/>
              </a:rPr>
              <a:t>of cost </a:t>
            </a:r>
            <a:r>
              <a:rPr sz="1400" spc="-20" dirty="0">
                <a:latin typeface="Times New Roman"/>
                <a:cs typeface="Times New Roman"/>
              </a:rPr>
              <a:t>saving,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attractiveness, </a:t>
            </a:r>
            <a:r>
              <a:rPr sz="1400" spc="-25" dirty="0">
                <a:latin typeface="Times New Roman"/>
                <a:cs typeface="Times New Roman"/>
              </a:rPr>
              <a:t>reliability,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not easily </a:t>
            </a:r>
            <a:r>
              <a:rPr sz="1400" spc="-20" dirty="0">
                <a:latin typeface="Times New Roman"/>
                <a:cs typeface="Times New Roman"/>
              </a:rPr>
              <a:t>damaged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vandalism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activities</a:t>
            </a:r>
            <a:r>
              <a:rPr sz="1800" spc="-1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573" y="217373"/>
            <a:ext cx="13322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none" spc="-10" dirty="0"/>
              <a:t>Reference: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7190" marR="10795">
              <a:lnSpc>
                <a:spcPct val="100000"/>
              </a:lnSpc>
              <a:spcBef>
                <a:spcPts val="90"/>
              </a:spcBef>
              <a:buSzPct val="92857"/>
              <a:buAutoNum type="arabicPeriod"/>
              <a:tabLst>
                <a:tab pos="512445" algn="l"/>
              </a:tabLst>
            </a:pPr>
            <a:r>
              <a:rPr spc="-15" dirty="0"/>
              <a:t>Poon,</a:t>
            </a:r>
            <a:r>
              <a:rPr spc="40" dirty="0"/>
              <a:t> </a:t>
            </a:r>
            <a:r>
              <a:rPr spc="-15" dirty="0"/>
              <a:t>T.</a:t>
            </a:r>
            <a:r>
              <a:rPr dirty="0"/>
              <a:t> C.,</a:t>
            </a:r>
            <a:r>
              <a:rPr spc="-5" dirty="0"/>
              <a:t> </a:t>
            </a:r>
            <a:r>
              <a:rPr spc="-15" dirty="0"/>
              <a:t>Choy,</a:t>
            </a:r>
            <a:r>
              <a:rPr spc="70" dirty="0"/>
              <a:t> </a:t>
            </a:r>
            <a:r>
              <a:rPr spc="-20" dirty="0"/>
              <a:t>K.</a:t>
            </a:r>
            <a:r>
              <a:rPr spc="20" dirty="0"/>
              <a:t> </a:t>
            </a:r>
            <a:r>
              <a:rPr spc="-15" dirty="0"/>
              <a:t>L.,</a:t>
            </a:r>
            <a:r>
              <a:rPr spc="25" dirty="0"/>
              <a:t> </a:t>
            </a:r>
            <a:r>
              <a:rPr spc="-20" dirty="0"/>
              <a:t>Cheng,</a:t>
            </a:r>
            <a:r>
              <a:rPr spc="90" dirty="0"/>
              <a:t> </a:t>
            </a:r>
            <a:r>
              <a:rPr spc="-5" dirty="0"/>
              <a:t>C.</a:t>
            </a:r>
            <a:r>
              <a:rPr dirty="0"/>
              <a:t> </a:t>
            </a:r>
            <a:r>
              <a:rPr spc="-20" dirty="0"/>
              <a:t>K.</a:t>
            </a:r>
            <a:r>
              <a:rPr spc="45" dirty="0"/>
              <a:t> </a:t>
            </a:r>
            <a:r>
              <a:rPr spc="-15" dirty="0"/>
              <a:t>and</a:t>
            </a:r>
            <a:r>
              <a:rPr spc="30" dirty="0"/>
              <a:t> </a:t>
            </a:r>
            <a:r>
              <a:rPr spc="-15" dirty="0"/>
              <a:t>Lao,</a:t>
            </a:r>
            <a:r>
              <a:rPr spc="25" dirty="0"/>
              <a:t> </a:t>
            </a:r>
            <a:r>
              <a:rPr spc="-10" dirty="0"/>
              <a:t>S.</a:t>
            </a:r>
            <a:r>
              <a:rPr spc="20" dirty="0"/>
              <a:t> </a:t>
            </a:r>
            <a:r>
              <a:rPr spc="-10" dirty="0"/>
              <a:t>I.</a:t>
            </a:r>
            <a:r>
              <a:rPr dirty="0"/>
              <a:t> </a:t>
            </a:r>
            <a:r>
              <a:rPr spc="-10" dirty="0"/>
              <a:t>A</a:t>
            </a:r>
            <a:r>
              <a:rPr spc="10" dirty="0"/>
              <a:t> </a:t>
            </a:r>
            <a:r>
              <a:rPr spc="-10" dirty="0"/>
              <a:t>Real-Time</a:t>
            </a:r>
            <a:r>
              <a:rPr spc="110" dirty="0"/>
              <a:t> </a:t>
            </a:r>
            <a:r>
              <a:rPr spc="-10" dirty="0"/>
              <a:t>Replenishment</a:t>
            </a:r>
            <a:r>
              <a:rPr spc="105" dirty="0"/>
              <a:t> </a:t>
            </a:r>
            <a:r>
              <a:rPr spc="-10" dirty="0"/>
              <a:t>System</a:t>
            </a:r>
            <a:r>
              <a:rPr spc="55" dirty="0"/>
              <a:t> </a:t>
            </a:r>
            <a:r>
              <a:rPr spc="-15" dirty="0"/>
              <a:t>for</a:t>
            </a:r>
            <a:r>
              <a:rPr spc="30" dirty="0"/>
              <a:t> </a:t>
            </a:r>
            <a:r>
              <a:rPr spc="-15" dirty="0"/>
              <a:t>Vending</a:t>
            </a:r>
            <a:r>
              <a:rPr spc="105" dirty="0"/>
              <a:t> </a:t>
            </a:r>
            <a:r>
              <a:rPr spc="-15" dirty="0"/>
              <a:t>Machine </a:t>
            </a:r>
            <a:r>
              <a:rPr spc="-335" dirty="0"/>
              <a:t> </a:t>
            </a:r>
            <a:r>
              <a:rPr spc="-10" dirty="0"/>
              <a:t>Industry.</a:t>
            </a:r>
            <a:r>
              <a:rPr i="1" spc="-10" dirty="0">
                <a:latin typeface="Times New Roman"/>
                <a:cs typeface="Times New Roman"/>
              </a:rPr>
              <a:t>Proceedings</a:t>
            </a:r>
            <a:r>
              <a:rPr i="1" spc="15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of</a:t>
            </a:r>
            <a:r>
              <a:rPr i="1" spc="1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the2010</a:t>
            </a:r>
            <a:r>
              <a:rPr i="1" spc="15" dirty="0">
                <a:latin typeface="Times New Roman"/>
                <a:cs typeface="Times New Roman"/>
              </a:rPr>
              <a:t> </a:t>
            </a:r>
            <a:r>
              <a:rPr i="1" spc="-15" dirty="0">
                <a:latin typeface="Times New Roman"/>
                <a:cs typeface="Times New Roman"/>
              </a:rPr>
              <a:t>IEEE</a:t>
            </a:r>
            <a:r>
              <a:rPr i="1" spc="2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Industrial</a:t>
            </a:r>
            <a:r>
              <a:rPr i="1" spc="45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Informatics.</a:t>
            </a:r>
            <a:r>
              <a:rPr spc="-10" dirty="0"/>
              <a:t>July</a:t>
            </a:r>
            <a:r>
              <a:rPr spc="85" dirty="0"/>
              <a:t> </a:t>
            </a:r>
            <a:r>
              <a:rPr spc="-10" dirty="0"/>
              <a:t>13-16,</a:t>
            </a:r>
            <a:r>
              <a:rPr spc="25" dirty="0"/>
              <a:t> </a:t>
            </a:r>
            <a:r>
              <a:rPr spc="-5" dirty="0"/>
              <a:t>2010.</a:t>
            </a:r>
            <a:r>
              <a:rPr spc="25" dirty="0"/>
              <a:t> </a:t>
            </a:r>
            <a:r>
              <a:rPr spc="-5" dirty="0"/>
              <a:t>Osaka:</a:t>
            </a:r>
            <a:r>
              <a:rPr spc="15" dirty="0"/>
              <a:t> </a:t>
            </a:r>
            <a:r>
              <a:rPr spc="-15" dirty="0"/>
              <a:t>IEEE,</a:t>
            </a:r>
            <a:r>
              <a:rPr spc="55" dirty="0"/>
              <a:t> </a:t>
            </a:r>
            <a:r>
              <a:rPr spc="-5" dirty="0"/>
              <a:t>209</a:t>
            </a:r>
            <a:r>
              <a:rPr spc="-15" dirty="0"/>
              <a:t> </a:t>
            </a:r>
            <a:r>
              <a:rPr spc="-5" dirty="0"/>
              <a:t>–213.</a:t>
            </a:r>
          </a:p>
          <a:p>
            <a:pPr marL="553720" indent="-177165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554990" algn="l"/>
              </a:tabLst>
            </a:pPr>
            <a:r>
              <a:rPr spc="-15" dirty="0"/>
              <a:t>Yokouchi,</a:t>
            </a:r>
            <a:r>
              <a:rPr spc="120" dirty="0"/>
              <a:t> </a:t>
            </a:r>
            <a:r>
              <a:rPr spc="-15" dirty="0"/>
              <a:t>T.</a:t>
            </a:r>
            <a:r>
              <a:rPr spc="5" dirty="0"/>
              <a:t> </a:t>
            </a:r>
            <a:r>
              <a:rPr spc="-10" dirty="0"/>
              <a:t>Today</a:t>
            </a:r>
            <a:r>
              <a:rPr spc="35" dirty="0"/>
              <a:t> </a:t>
            </a:r>
            <a:r>
              <a:rPr spc="-15" dirty="0"/>
              <a:t>and</a:t>
            </a:r>
            <a:r>
              <a:rPr spc="40" dirty="0"/>
              <a:t> </a:t>
            </a:r>
            <a:r>
              <a:rPr spc="-15" dirty="0"/>
              <a:t>tomorrow</a:t>
            </a:r>
            <a:r>
              <a:rPr spc="8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20" dirty="0"/>
              <a:t>vending</a:t>
            </a:r>
            <a:r>
              <a:rPr spc="114" dirty="0"/>
              <a:t> </a:t>
            </a:r>
            <a:r>
              <a:rPr spc="-20" dirty="0"/>
              <a:t>machine</a:t>
            </a:r>
            <a:r>
              <a:rPr spc="110" dirty="0"/>
              <a:t> </a:t>
            </a:r>
            <a:r>
              <a:rPr spc="-15" dirty="0"/>
              <a:t>and</a:t>
            </a:r>
            <a:r>
              <a:rPr spc="40" dirty="0"/>
              <a:t> </a:t>
            </a:r>
            <a:r>
              <a:rPr spc="-15" dirty="0"/>
              <a:t>its</a:t>
            </a:r>
            <a:r>
              <a:rPr spc="40" dirty="0"/>
              <a:t> </a:t>
            </a:r>
            <a:r>
              <a:rPr spc="-15" dirty="0"/>
              <a:t>services</a:t>
            </a:r>
            <a:r>
              <a:rPr spc="75" dirty="0"/>
              <a:t> </a:t>
            </a:r>
            <a:r>
              <a:rPr spc="-20" dirty="0"/>
              <a:t>in</a:t>
            </a:r>
            <a:r>
              <a:rPr spc="40" dirty="0"/>
              <a:t> </a:t>
            </a:r>
            <a:r>
              <a:rPr spc="-10" dirty="0"/>
              <a:t>Japan.</a:t>
            </a:r>
            <a:r>
              <a:rPr spc="80" dirty="0"/>
              <a:t> </a:t>
            </a:r>
            <a:r>
              <a:rPr i="1" spc="-10" dirty="0">
                <a:latin typeface="Times New Roman"/>
                <a:cs typeface="Times New Roman"/>
              </a:rPr>
              <a:t>Proceedings</a:t>
            </a:r>
            <a:r>
              <a:rPr i="1" spc="7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of</a:t>
            </a:r>
            <a:r>
              <a:rPr i="1" spc="1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the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2010</a:t>
            </a:r>
            <a:r>
              <a:rPr i="1" spc="10" dirty="0">
                <a:latin typeface="Times New Roman"/>
                <a:cs typeface="Times New Roman"/>
              </a:rPr>
              <a:t> </a:t>
            </a:r>
            <a:r>
              <a:rPr i="1" spc="-15" dirty="0">
                <a:latin typeface="Times New Roman"/>
                <a:cs typeface="Times New Roman"/>
              </a:rPr>
              <a:t>IEEE</a:t>
            </a:r>
          </a:p>
          <a:p>
            <a:pPr marL="377190">
              <a:lnSpc>
                <a:spcPct val="100000"/>
              </a:lnSpc>
            </a:pPr>
            <a:r>
              <a:rPr i="1" spc="-5" dirty="0">
                <a:latin typeface="Times New Roman"/>
                <a:cs typeface="Times New Roman"/>
              </a:rPr>
              <a:t>Service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Systems</a:t>
            </a:r>
            <a:r>
              <a:rPr i="1" spc="2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and</a:t>
            </a:r>
            <a:r>
              <a:rPr i="1" spc="1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Service</a:t>
            </a:r>
            <a:r>
              <a:rPr i="1" spc="45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Management.</a:t>
            </a:r>
            <a:r>
              <a:rPr spc="-10" dirty="0"/>
              <a:t>June</a:t>
            </a:r>
            <a:r>
              <a:rPr spc="105" dirty="0"/>
              <a:t> </a:t>
            </a:r>
            <a:r>
              <a:rPr spc="-10" dirty="0"/>
              <a:t>28-30,</a:t>
            </a:r>
            <a:r>
              <a:rPr spc="25" dirty="0"/>
              <a:t> </a:t>
            </a:r>
            <a:r>
              <a:rPr spc="-5" dirty="0"/>
              <a:t>2010.</a:t>
            </a:r>
            <a:r>
              <a:rPr spc="25" dirty="0"/>
              <a:t> </a:t>
            </a:r>
            <a:r>
              <a:rPr spc="-15" dirty="0"/>
              <a:t>Tokyo:</a:t>
            </a:r>
            <a:r>
              <a:rPr spc="65" dirty="0"/>
              <a:t> </a:t>
            </a:r>
            <a:r>
              <a:rPr spc="-15" dirty="0"/>
              <a:t>IEEE,</a:t>
            </a:r>
            <a:r>
              <a:rPr spc="50" dirty="0"/>
              <a:t> </a:t>
            </a:r>
            <a:r>
              <a:rPr spc="-5" dirty="0"/>
              <a:t>1-5.</a:t>
            </a:r>
          </a:p>
          <a:p>
            <a:pPr marL="377190" marR="276860">
              <a:lnSpc>
                <a:spcPct val="100000"/>
              </a:lnSpc>
              <a:buSzPct val="92857"/>
              <a:buAutoNum type="arabicPeriod" startAt="3"/>
              <a:tabLst>
                <a:tab pos="554990" algn="l"/>
              </a:tabLst>
            </a:pPr>
            <a:r>
              <a:rPr spc="-15" dirty="0"/>
              <a:t>Buck,</a:t>
            </a:r>
            <a:r>
              <a:rPr spc="70" dirty="0"/>
              <a:t> </a:t>
            </a:r>
            <a:r>
              <a:rPr spc="-20" dirty="0"/>
              <a:t>A.</a:t>
            </a:r>
            <a:r>
              <a:rPr spc="20" dirty="0"/>
              <a:t> </a:t>
            </a:r>
            <a:r>
              <a:rPr dirty="0"/>
              <a:t>J., </a:t>
            </a:r>
            <a:r>
              <a:rPr spc="-25" dirty="0"/>
              <a:t>Hakim,</a:t>
            </a:r>
            <a:r>
              <a:rPr spc="125" dirty="0"/>
              <a:t> </a:t>
            </a:r>
            <a:r>
              <a:rPr spc="-5" dirty="0"/>
              <a:t>S.,</a:t>
            </a:r>
            <a:r>
              <a:rPr spc="15" dirty="0"/>
              <a:t> </a:t>
            </a:r>
            <a:r>
              <a:rPr spc="-15" dirty="0"/>
              <a:t>Swamson,</a:t>
            </a:r>
            <a:r>
              <a:rPr spc="100" dirty="0"/>
              <a:t> </a:t>
            </a:r>
            <a:r>
              <a:rPr spc="-5" dirty="0"/>
              <a:t>C.</a:t>
            </a:r>
            <a:r>
              <a:rPr spc="20" dirty="0"/>
              <a:t> </a:t>
            </a:r>
            <a:r>
              <a:rPr spc="-15" dirty="0"/>
              <a:t>and</a:t>
            </a:r>
            <a:r>
              <a:rPr spc="20" dirty="0"/>
              <a:t> </a:t>
            </a:r>
            <a:r>
              <a:rPr spc="-10" dirty="0"/>
              <a:t>Rattner,</a:t>
            </a:r>
            <a:r>
              <a:rPr spc="70" dirty="0"/>
              <a:t> </a:t>
            </a:r>
            <a:r>
              <a:rPr spc="-20" dirty="0"/>
              <a:t>A.</a:t>
            </a:r>
            <a:r>
              <a:rPr spc="25" dirty="0"/>
              <a:t> </a:t>
            </a:r>
            <a:r>
              <a:rPr spc="-10" dirty="0"/>
              <a:t>Vandalism</a:t>
            </a:r>
            <a:r>
              <a:rPr spc="8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5" dirty="0"/>
              <a:t>Vending</a:t>
            </a:r>
            <a:r>
              <a:rPr spc="85" dirty="0"/>
              <a:t> </a:t>
            </a:r>
            <a:r>
              <a:rPr spc="-15" dirty="0"/>
              <a:t>Machines:</a:t>
            </a:r>
            <a:r>
              <a:rPr spc="110" dirty="0"/>
              <a:t> </a:t>
            </a:r>
            <a:r>
              <a:rPr spc="-15" dirty="0"/>
              <a:t>Factors</a:t>
            </a:r>
            <a:r>
              <a:rPr spc="40" dirty="0"/>
              <a:t> </a:t>
            </a:r>
            <a:r>
              <a:rPr spc="-15" dirty="0"/>
              <a:t>That</a:t>
            </a:r>
            <a:r>
              <a:rPr spc="35" dirty="0"/>
              <a:t> </a:t>
            </a:r>
            <a:r>
              <a:rPr spc="-10" dirty="0"/>
              <a:t>Attract </a:t>
            </a:r>
            <a:r>
              <a:rPr spc="-335" dirty="0"/>
              <a:t> </a:t>
            </a:r>
            <a:r>
              <a:rPr spc="-15" dirty="0"/>
              <a:t>Professionals</a:t>
            </a:r>
            <a:r>
              <a:rPr spc="110" dirty="0"/>
              <a:t> </a:t>
            </a:r>
            <a:r>
              <a:rPr spc="-15" dirty="0"/>
              <a:t>and</a:t>
            </a:r>
            <a:r>
              <a:rPr spc="30" dirty="0"/>
              <a:t> </a:t>
            </a:r>
            <a:r>
              <a:rPr spc="-20" dirty="0"/>
              <a:t>Amateurs.</a:t>
            </a:r>
            <a:r>
              <a:rPr spc="130" dirty="0"/>
              <a:t> </a:t>
            </a:r>
            <a:r>
              <a:rPr i="1" spc="-10" dirty="0">
                <a:latin typeface="Times New Roman"/>
                <a:cs typeface="Times New Roman"/>
              </a:rPr>
              <a:t>Proc.</a:t>
            </a:r>
            <a:r>
              <a:rPr i="1" spc="4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Journal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of</a:t>
            </a:r>
            <a:r>
              <a:rPr i="1" spc="1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Criminal</a:t>
            </a:r>
            <a:r>
              <a:rPr i="1" spc="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Justice</a:t>
            </a:r>
            <a:r>
              <a:rPr dirty="0"/>
              <a:t>,</a:t>
            </a:r>
            <a:r>
              <a:rPr spc="-5" dirty="0"/>
              <a:t> 2003.</a:t>
            </a:r>
            <a:r>
              <a:rPr spc="20" dirty="0"/>
              <a:t> </a:t>
            </a:r>
            <a:r>
              <a:rPr spc="-5" dirty="0"/>
              <a:t>31:</a:t>
            </a:r>
            <a:r>
              <a:rPr spc="5" dirty="0"/>
              <a:t> </a:t>
            </a:r>
            <a:r>
              <a:rPr spc="-5" dirty="0"/>
              <a:t>85-95.</a:t>
            </a:r>
          </a:p>
          <a:p>
            <a:pPr marL="553720" indent="-177165">
              <a:lnSpc>
                <a:spcPct val="100000"/>
              </a:lnSpc>
              <a:spcBef>
                <a:spcPts val="5"/>
              </a:spcBef>
              <a:buSzPct val="92857"/>
              <a:buAutoNum type="arabicPeriod" startAt="3"/>
              <a:tabLst>
                <a:tab pos="554990" algn="l"/>
              </a:tabLst>
            </a:pPr>
            <a:r>
              <a:rPr spc="-20" dirty="0"/>
              <a:t>Hornby,</a:t>
            </a:r>
            <a:r>
              <a:rPr spc="125" dirty="0"/>
              <a:t> </a:t>
            </a:r>
            <a:r>
              <a:rPr spc="-20" dirty="0"/>
              <a:t>A.</a:t>
            </a:r>
            <a:r>
              <a:rPr spc="25" dirty="0"/>
              <a:t> </a:t>
            </a:r>
            <a:r>
              <a:rPr spc="-10" dirty="0"/>
              <a:t>S.</a:t>
            </a:r>
            <a:r>
              <a:rPr spc="5" dirty="0"/>
              <a:t> </a:t>
            </a:r>
            <a:r>
              <a:rPr spc="-20" dirty="0"/>
              <a:t>Oxford</a:t>
            </a:r>
            <a:r>
              <a:rPr spc="90" dirty="0"/>
              <a:t> </a:t>
            </a:r>
            <a:r>
              <a:rPr spc="-15" dirty="0"/>
              <a:t>Advanced</a:t>
            </a:r>
            <a:r>
              <a:rPr spc="114" dirty="0"/>
              <a:t> </a:t>
            </a:r>
            <a:r>
              <a:rPr spc="-15" dirty="0"/>
              <a:t>Learner’s</a:t>
            </a:r>
            <a:r>
              <a:rPr spc="75" dirty="0"/>
              <a:t> </a:t>
            </a:r>
            <a:r>
              <a:rPr spc="-15" dirty="0"/>
              <a:t>Dictionary.5th.</a:t>
            </a:r>
            <a:r>
              <a:rPr spc="150" dirty="0"/>
              <a:t> </a:t>
            </a:r>
            <a:r>
              <a:rPr spc="-5" dirty="0"/>
              <a:t>ed.</a:t>
            </a:r>
            <a:r>
              <a:rPr dirty="0"/>
              <a:t> </a:t>
            </a:r>
            <a:r>
              <a:rPr spc="-5" dirty="0"/>
              <a:t>New</a:t>
            </a:r>
            <a:r>
              <a:rPr spc="20" dirty="0"/>
              <a:t> </a:t>
            </a:r>
            <a:r>
              <a:rPr spc="-10" dirty="0"/>
              <a:t>York:</a:t>
            </a:r>
            <a:r>
              <a:rPr spc="10" dirty="0"/>
              <a:t> </a:t>
            </a:r>
            <a:r>
              <a:rPr spc="-20" dirty="0"/>
              <a:t>Oxford</a:t>
            </a:r>
            <a:r>
              <a:rPr spc="90" dirty="0"/>
              <a:t> </a:t>
            </a:r>
            <a:r>
              <a:rPr spc="-15" dirty="0"/>
              <a:t>University</a:t>
            </a:r>
            <a:r>
              <a:rPr spc="114" dirty="0"/>
              <a:t> </a:t>
            </a:r>
            <a:r>
              <a:rPr spc="-5" dirty="0"/>
              <a:t>Press.</a:t>
            </a:r>
            <a:r>
              <a:rPr spc="30" dirty="0"/>
              <a:t> </a:t>
            </a:r>
            <a:r>
              <a:rPr spc="-5" dirty="0"/>
              <a:t>1995.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2665" cy="76200"/>
          </a:xfrm>
          <a:custGeom>
            <a:avLst/>
            <a:gdLst/>
            <a:ahLst/>
            <a:cxnLst/>
            <a:rect l="l" t="t" r="r" b="b"/>
            <a:pathLst>
              <a:path w="4812665" h="76200">
                <a:moveTo>
                  <a:pt x="4812665" y="0"/>
                </a:moveTo>
                <a:lnTo>
                  <a:pt x="0" y="0"/>
                </a:lnTo>
                <a:lnTo>
                  <a:pt x="0" y="76200"/>
                </a:lnTo>
                <a:lnTo>
                  <a:pt x="4812665" y="76200"/>
                </a:lnTo>
                <a:lnTo>
                  <a:pt x="4812665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383" y="1786127"/>
            <a:ext cx="1182623" cy="117957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4183" y="615695"/>
            <a:ext cx="4819015" cy="792480"/>
          </a:xfrm>
          <a:custGeom>
            <a:avLst/>
            <a:gdLst/>
            <a:ahLst/>
            <a:cxnLst/>
            <a:rect l="l" t="t" r="r" b="b"/>
            <a:pathLst>
              <a:path w="4819015" h="792480">
                <a:moveTo>
                  <a:pt x="4818761" y="0"/>
                </a:moveTo>
                <a:lnTo>
                  <a:pt x="0" y="0"/>
                </a:lnTo>
                <a:lnTo>
                  <a:pt x="0" y="792099"/>
                </a:lnTo>
                <a:lnTo>
                  <a:pt x="4818761" y="792099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4183" y="865453"/>
            <a:ext cx="4819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B2C112C-FEAA-2D99-35EF-727870CE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006" y="2280867"/>
            <a:ext cx="4241292" cy="215444"/>
          </a:xfrm>
        </p:spPr>
        <p:txBody>
          <a:bodyPr/>
          <a:lstStyle/>
          <a:p>
            <a:r>
              <a:rPr lang="en-US"/>
              <a:t>https://github.com/12ssind/curly-lamp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8767"/>
            <a:ext cx="9144000" cy="5093335"/>
            <a:chOff x="0" y="48767"/>
            <a:chExt cx="9144000" cy="5093335"/>
          </a:xfrm>
        </p:grpSpPr>
        <p:sp>
          <p:nvSpPr>
            <p:cNvPr id="4" name="object 4"/>
            <p:cNvSpPr/>
            <p:nvPr/>
          </p:nvSpPr>
          <p:spPr>
            <a:xfrm>
              <a:off x="0" y="637031"/>
              <a:ext cx="4733290" cy="4032885"/>
            </a:xfrm>
            <a:custGeom>
              <a:avLst/>
              <a:gdLst/>
              <a:ahLst/>
              <a:cxnLst/>
              <a:rect l="l" t="t" r="r" b="b"/>
              <a:pathLst>
                <a:path w="4733290" h="4032885">
                  <a:moveTo>
                    <a:pt x="4733163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4733163" y="403250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6685" cy="323215"/>
            </a:xfrm>
            <a:custGeom>
              <a:avLst/>
              <a:gdLst/>
              <a:ahLst/>
              <a:cxnLst/>
              <a:rect l="l" t="t" r="r" b="b"/>
              <a:pathLst>
                <a:path w="146685" h="323215">
                  <a:moveTo>
                    <a:pt x="146304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6304" y="322961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8767"/>
              <a:ext cx="8229600" cy="5093208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50964" y="1962149"/>
            <a:ext cx="3888104" cy="2159000"/>
          </a:xfrm>
          <a:custGeom>
            <a:avLst/>
            <a:gdLst/>
            <a:ahLst/>
            <a:cxnLst/>
            <a:rect l="l" t="t" r="r" b="b"/>
            <a:pathLst>
              <a:path w="3888104" h="2159000">
                <a:moveTo>
                  <a:pt x="1857629" y="1762709"/>
                </a:moveTo>
                <a:lnTo>
                  <a:pt x="0" y="1762709"/>
                </a:lnTo>
                <a:lnTo>
                  <a:pt x="0" y="2158949"/>
                </a:lnTo>
                <a:lnTo>
                  <a:pt x="1857629" y="2158949"/>
                </a:lnTo>
                <a:lnTo>
                  <a:pt x="1857629" y="1762709"/>
                </a:lnTo>
                <a:close/>
              </a:path>
              <a:path w="3888104" h="2159000">
                <a:moveTo>
                  <a:pt x="1857629" y="457212"/>
                </a:moveTo>
                <a:lnTo>
                  <a:pt x="0" y="457212"/>
                </a:lnTo>
                <a:lnTo>
                  <a:pt x="0" y="853440"/>
                </a:lnTo>
                <a:lnTo>
                  <a:pt x="0" y="1366520"/>
                </a:lnTo>
                <a:lnTo>
                  <a:pt x="0" y="1762633"/>
                </a:lnTo>
                <a:lnTo>
                  <a:pt x="1857629" y="1762633"/>
                </a:lnTo>
                <a:lnTo>
                  <a:pt x="1857629" y="1366520"/>
                </a:lnTo>
                <a:lnTo>
                  <a:pt x="1857629" y="853440"/>
                </a:lnTo>
                <a:lnTo>
                  <a:pt x="1857629" y="457212"/>
                </a:lnTo>
                <a:close/>
              </a:path>
              <a:path w="3888104" h="2159000">
                <a:moveTo>
                  <a:pt x="1857629" y="0"/>
                </a:moveTo>
                <a:lnTo>
                  <a:pt x="0" y="0"/>
                </a:lnTo>
                <a:lnTo>
                  <a:pt x="0" y="457200"/>
                </a:lnTo>
                <a:lnTo>
                  <a:pt x="1857629" y="457200"/>
                </a:lnTo>
                <a:lnTo>
                  <a:pt x="1857629" y="0"/>
                </a:lnTo>
                <a:close/>
              </a:path>
              <a:path w="3888104" h="2159000">
                <a:moveTo>
                  <a:pt x="3887635" y="1762709"/>
                </a:moveTo>
                <a:lnTo>
                  <a:pt x="1857667" y="1762709"/>
                </a:lnTo>
                <a:lnTo>
                  <a:pt x="1857667" y="2158949"/>
                </a:lnTo>
                <a:lnTo>
                  <a:pt x="3887635" y="2158949"/>
                </a:lnTo>
                <a:lnTo>
                  <a:pt x="3887635" y="1762709"/>
                </a:lnTo>
                <a:close/>
              </a:path>
              <a:path w="3888104" h="2159000">
                <a:moveTo>
                  <a:pt x="3887635" y="457212"/>
                </a:moveTo>
                <a:lnTo>
                  <a:pt x="1857667" y="457212"/>
                </a:lnTo>
                <a:lnTo>
                  <a:pt x="1857667" y="853440"/>
                </a:lnTo>
                <a:lnTo>
                  <a:pt x="1857667" y="1366520"/>
                </a:lnTo>
                <a:lnTo>
                  <a:pt x="1857667" y="1762633"/>
                </a:lnTo>
                <a:lnTo>
                  <a:pt x="3887635" y="1762633"/>
                </a:lnTo>
                <a:lnTo>
                  <a:pt x="3887635" y="1366520"/>
                </a:lnTo>
                <a:lnTo>
                  <a:pt x="3887635" y="853440"/>
                </a:lnTo>
                <a:lnTo>
                  <a:pt x="3887635" y="457212"/>
                </a:lnTo>
                <a:close/>
              </a:path>
              <a:path w="3888104" h="2159000">
                <a:moveTo>
                  <a:pt x="3887635" y="0"/>
                </a:moveTo>
                <a:lnTo>
                  <a:pt x="1857667" y="0"/>
                </a:lnTo>
                <a:lnTo>
                  <a:pt x="1857667" y="457200"/>
                </a:lnTo>
                <a:lnTo>
                  <a:pt x="3887635" y="457200"/>
                </a:lnTo>
                <a:lnTo>
                  <a:pt x="3887635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7469"/>
              </p:ext>
            </p:extLst>
          </p:nvPr>
        </p:nvGraphicFramePr>
        <p:xfrm>
          <a:off x="146202" y="1957387"/>
          <a:ext cx="3886835" cy="215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2105a3453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Nithya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priya.J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2105a3</a:t>
                      </a:r>
                      <a:r>
                        <a:rPr lang="en-US"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572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Sindhu.S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2105a3</a:t>
                      </a:r>
                      <a:r>
                        <a:rPr lang="en-US"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580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Varsha.M</a:t>
                      </a:r>
                      <a:endParaRPr sz="1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682" y="271398"/>
            <a:ext cx="1123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10" dirty="0">
                <a:solidFill>
                  <a:srgbClr val="001F5F"/>
                </a:solidFill>
              </a:rPr>
              <a:t>Objective: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205890" y="641425"/>
            <a:ext cx="5899150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An automated </a:t>
            </a:r>
            <a:r>
              <a:rPr sz="1400" spc="-10" dirty="0">
                <a:latin typeface="Times New Roman"/>
                <a:cs typeface="Times New Roman"/>
              </a:rPr>
              <a:t>machine </a:t>
            </a:r>
            <a:r>
              <a:rPr sz="1400" dirty="0">
                <a:latin typeface="Times New Roman"/>
                <a:cs typeface="Times New Roman"/>
              </a:rPr>
              <a:t>which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intended to </a:t>
            </a:r>
            <a:r>
              <a:rPr sz="1400" b="1" spc="-15" dirty="0">
                <a:latin typeface="Times New Roman"/>
                <a:cs typeface="Times New Roman"/>
              </a:rPr>
              <a:t>provide the </a:t>
            </a:r>
            <a:r>
              <a:rPr sz="1400" b="1" spc="-10" dirty="0">
                <a:latin typeface="Times New Roman"/>
                <a:cs typeface="Times New Roman"/>
              </a:rPr>
              <a:t>users with </a:t>
            </a:r>
            <a:r>
              <a:rPr sz="1400" b="1" spc="-5" dirty="0">
                <a:latin typeface="Times New Roman"/>
                <a:cs typeface="Times New Roman"/>
              </a:rPr>
              <a:t>a diverse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range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of</a:t>
            </a:r>
            <a:r>
              <a:rPr sz="1400" b="1" spc="3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products</a:t>
            </a:r>
            <a:r>
              <a:rPr sz="1400" spc="-10" dirty="0">
                <a:latin typeface="Times New Roman"/>
                <a:cs typeface="Times New Roman"/>
              </a:rPr>
              <a:t>: </a:t>
            </a:r>
            <a:r>
              <a:rPr sz="1400" spc="-5" dirty="0">
                <a:latin typeface="Times New Roman"/>
                <a:cs typeface="Times New Roman"/>
              </a:rPr>
              <a:t>snacks, beverages, pizzas, </a:t>
            </a:r>
            <a:r>
              <a:rPr sz="1400" spc="-10" dirty="0">
                <a:latin typeface="Times New Roman"/>
                <a:cs typeface="Times New Roman"/>
              </a:rPr>
              <a:t>cupcakes, </a:t>
            </a:r>
            <a:r>
              <a:rPr sz="1400" spc="-5" dirty="0">
                <a:latin typeface="Times New Roman"/>
                <a:cs typeface="Times New Roman"/>
              </a:rPr>
              <a:t>newspapers, tickets, etc.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vending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machine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dispenses </a:t>
            </a:r>
            <a:r>
              <a:rPr sz="1400" spc="-5" dirty="0">
                <a:latin typeface="Times New Roman"/>
                <a:cs typeface="Times New Roman"/>
              </a:rPr>
              <a:t>a product to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users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 </a:t>
            </a:r>
            <a:r>
              <a:rPr sz="1400" spc="5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amount </a:t>
            </a:r>
            <a:r>
              <a:rPr sz="1400" spc="40" dirty="0">
                <a:latin typeface="Times New Roman"/>
                <a:cs typeface="Times New Roman"/>
              </a:rPr>
              <a:t>of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money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inserted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selection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product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82" y="2890042"/>
            <a:ext cx="7393305" cy="120078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b="1" dirty="0">
                <a:solidFill>
                  <a:srgbClr val="C68A30"/>
                </a:solidFill>
                <a:latin typeface="Arial"/>
                <a:cs typeface="Arial"/>
              </a:rPr>
              <a:t>Scope:</a:t>
            </a:r>
            <a:endParaRPr sz="1800">
              <a:latin typeface="Arial"/>
              <a:cs typeface="Arial"/>
            </a:endParaRPr>
          </a:p>
          <a:p>
            <a:pPr marL="539750" marR="5080" algn="just">
              <a:lnSpc>
                <a:spcPct val="98400"/>
              </a:lnSpc>
              <a:spcBef>
                <a:spcPts val="840"/>
              </a:spcBef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global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market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Vending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Machines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estimated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US$134.4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Billion </a:t>
            </a:r>
            <a:r>
              <a:rPr sz="1400" spc="-10" dirty="0">
                <a:latin typeface="Times New Roman"/>
                <a:cs typeface="Times New Roman"/>
              </a:rPr>
              <a:t>in the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year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2020,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b="1" spc="-10" dirty="0">
                <a:latin typeface="Times New Roman"/>
                <a:cs typeface="Times New Roman"/>
              </a:rPr>
              <a:t>projected </a:t>
            </a:r>
            <a:r>
              <a:rPr sz="1400" b="1" dirty="0">
                <a:latin typeface="Times New Roman"/>
                <a:cs typeface="Times New Roman"/>
              </a:rPr>
              <a:t>to </a:t>
            </a:r>
            <a:r>
              <a:rPr sz="1400" b="1" spc="-5" dirty="0">
                <a:latin typeface="Times New Roman"/>
                <a:cs typeface="Times New Roman"/>
              </a:rPr>
              <a:t>reach a </a:t>
            </a:r>
            <a:r>
              <a:rPr sz="1400" b="1" spc="-10" dirty="0">
                <a:latin typeface="Times New Roman"/>
                <a:cs typeface="Times New Roman"/>
              </a:rPr>
              <a:t>revised </a:t>
            </a:r>
            <a:r>
              <a:rPr sz="1400" b="1" spc="-5" dirty="0">
                <a:latin typeface="Times New Roman"/>
                <a:cs typeface="Times New Roman"/>
              </a:rPr>
              <a:t>size </a:t>
            </a:r>
            <a:r>
              <a:rPr sz="1400" b="1" spc="-20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US$146.6 Billion </a:t>
            </a:r>
            <a:r>
              <a:rPr sz="1400" b="1" spc="-10" dirty="0">
                <a:latin typeface="Times New Roman"/>
                <a:cs typeface="Times New Roman"/>
              </a:rPr>
              <a:t>by </a:t>
            </a:r>
            <a:r>
              <a:rPr sz="1400" b="1" spc="-5" dirty="0">
                <a:latin typeface="Times New Roman"/>
                <a:cs typeface="Times New Roman"/>
              </a:rPr>
              <a:t>2027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growing </a:t>
            </a:r>
            <a:r>
              <a:rPr sz="1400" spc="-5" dirty="0">
                <a:latin typeface="Times New Roman"/>
                <a:cs typeface="Times New Roman"/>
              </a:rPr>
              <a:t>at a CAGR of 1.3%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over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analysis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period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2020-2027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887" y="253695"/>
            <a:ext cx="2101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sz="1800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Case</a:t>
            </a:r>
            <a:r>
              <a:rPr sz="1800"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Diagram: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455" y="819911"/>
            <a:ext cx="5657088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255219"/>
            <a:ext cx="1659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Cla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diagra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176" y="173735"/>
            <a:ext cx="2279904" cy="4968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246" y="2936494"/>
            <a:ext cx="212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S</a:t>
            </a:r>
            <a:r>
              <a:rPr sz="1800" b="1" spc="-95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110" dirty="0">
                <a:solidFill>
                  <a:srgbClr val="C68A30"/>
                </a:solidFill>
                <a:latin typeface="Times New Roman"/>
                <a:cs typeface="Times New Roman"/>
              </a:rPr>
              <a:t>m</a:t>
            </a:r>
            <a:r>
              <a:rPr sz="1800" b="1" spc="-85" dirty="0">
                <a:solidFill>
                  <a:srgbClr val="C68A30"/>
                </a:solidFill>
                <a:latin typeface="Times New Roman"/>
                <a:cs typeface="Times New Roman"/>
              </a:rPr>
              <a:t>m</a:t>
            </a:r>
            <a:r>
              <a:rPr sz="18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80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y</a:t>
            </a:r>
            <a:r>
              <a:rPr sz="1800" b="1" spc="1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f</a:t>
            </a:r>
            <a:r>
              <a:rPr sz="1800" b="1" spc="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y</a:t>
            </a:r>
            <a:r>
              <a:rPr sz="18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o</a:t>
            </a:r>
            <a:r>
              <a:rPr sz="1800" b="1" spc="-5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10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6784" y="542543"/>
            <a:ext cx="8016240" cy="4340860"/>
            <a:chOff x="176784" y="542543"/>
            <a:chExt cx="8016240" cy="43408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784" y="2813303"/>
              <a:ext cx="3118104" cy="16367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663" y="551687"/>
              <a:ext cx="8890" cy="4331335"/>
            </a:xfrm>
            <a:custGeom>
              <a:avLst/>
              <a:gdLst/>
              <a:ahLst/>
              <a:cxnLst/>
              <a:rect l="l" t="t" r="r" b="b"/>
              <a:pathLst>
                <a:path w="8889" h="4331335">
                  <a:moveTo>
                    <a:pt x="8775" y="52959"/>
                  </a:moveTo>
                  <a:lnTo>
                    <a:pt x="8775" y="4324692"/>
                  </a:lnTo>
                  <a:lnTo>
                    <a:pt x="8775" y="4331169"/>
                  </a:lnTo>
                </a:path>
                <a:path w="8889" h="4331335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</a:path>
              </a:pathLst>
            </a:custGeom>
            <a:ln w="18288">
              <a:solidFill>
                <a:srgbClr val="0042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024" y="743711"/>
              <a:ext cx="7239000" cy="403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246" y="255219"/>
            <a:ext cx="2150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Se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q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800" b="1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Diagra</a:t>
            </a: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4840" y="173735"/>
            <a:ext cx="8397240" cy="4968240"/>
            <a:chOff x="624840" y="173735"/>
            <a:chExt cx="8397240" cy="4968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175" y="173735"/>
              <a:ext cx="2279904" cy="49682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743711"/>
              <a:ext cx="7680959" cy="403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784" y="542543"/>
            <a:ext cx="3118485" cy="4340860"/>
            <a:chOff x="176784" y="542543"/>
            <a:chExt cx="3118485" cy="4340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4" y="2813303"/>
              <a:ext cx="3118104" cy="1636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9663" y="551687"/>
              <a:ext cx="8890" cy="4331335"/>
            </a:xfrm>
            <a:custGeom>
              <a:avLst/>
              <a:gdLst/>
              <a:ahLst/>
              <a:cxnLst/>
              <a:rect l="l" t="t" r="r" b="b"/>
              <a:pathLst>
                <a:path w="8889" h="4331335">
                  <a:moveTo>
                    <a:pt x="8775" y="52959"/>
                  </a:moveTo>
                  <a:lnTo>
                    <a:pt x="8775" y="4324692"/>
                  </a:lnTo>
                  <a:lnTo>
                    <a:pt x="8775" y="4331169"/>
                  </a:lnTo>
                </a:path>
                <a:path w="8889" h="4331335">
                  <a:moveTo>
                    <a:pt x="0" y="0"/>
                  </a:moveTo>
                  <a:lnTo>
                    <a:pt x="0" y="0"/>
                  </a:lnTo>
                  <a:lnTo>
                    <a:pt x="393" y="0"/>
                  </a:lnTo>
                </a:path>
              </a:pathLst>
            </a:custGeom>
            <a:ln w="18288">
              <a:solidFill>
                <a:srgbClr val="0042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5246" y="255219"/>
            <a:ext cx="2524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203669"/>
                </a:solidFill>
              </a:rPr>
              <a:t>Ste</a:t>
            </a:r>
            <a:r>
              <a:rPr sz="1800" u="none" spc="5" dirty="0">
                <a:solidFill>
                  <a:srgbClr val="203669"/>
                </a:solidFill>
              </a:rPr>
              <a:t>p</a:t>
            </a:r>
            <a:r>
              <a:rPr sz="1800" u="none" spc="-5" dirty="0">
                <a:solidFill>
                  <a:srgbClr val="203669"/>
                </a:solidFill>
              </a:rPr>
              <a:t>-</a:t>
            </a:r>
            <a:r>
              <a:rPr sz="1800" u="none" dirty="0">
                <a:solidFill>
                  <a:srgbClr val="203669"/>
                </a:solidFill>
              </a:rPr>
              <a:t>Wise</a:t>
            </a:r>
            <a:r>
              <a:rPr sz="1800" u="none" spc="-85" dirty="0">
                <a:solidFill>
                  <a:srgbClr val="203669"/>
                </a:solidFill>
              </a:rPr>
              <a:t> </a:t>
            </a:r>
            <a:r>
              <a:rPr sz="1800" u="none" dirty="0">
                <a:solidFill>
                  <a:srgbClr val="203669"/>
                </a:solidFill>
              </a:rPr>
              <a:t>De</a:t>
            </a:r>
            <a:r>
              <a:rPr sz="1800" u="none" spc="10" dirty="0">
                <a:solidFill>
                  <a:srgbClr val="203669"/>
                </a:solidFill>
              </a:rPr>
              <a:t>s</a:t>
            </a:r>
            <a:r>
              <a:rPr sz="1800" u="none" spc="5" dirty="0">
                <a:solidFill>
                  <a:srgbClr val="203669"/>
                </a:solidFill>
              </a:rPr>
              <a:t>c</a:t>
            </a:r>
            <a:r>
              <a:rPr sz="1800" u="none" dirty="0">
                <a:solidFill>
                  <a:srgbClr val="203669"/>
                </a:solidFill>
              </a:rPr>
              <a:t>ript</a:t>
            </a:r>
            <a:r>
              <a:rPr sz="1800" u="none" spc="5" dirty="0">
                <a:solidFill>
                  <a:srgbClr val="203669"/>
                </a:solidFill>
              </a:rPr>
              <a:t>i</a:t>
            </a:r>
            <a:r>
              <a:rPr sz="1800" u="none" dirty="0">
                <a:solidFill>
                  <a:srgbClr val="203669"/>
                </a:solidFill>
              </a:rPr>
              <a:t>o</a:t>
            </a:r>
            <a:r>
              <a:rPr sz="1800" u="none" spc="-15" dirty="0">
                <a:solidFill>
                  <a:srgbClr val="203669"/>
                </a:solidFill>
              </a:rPr>
              <a:t>n</a:t>
            </a:r>
            <a:r>
              <a:rPr sz="1800" u="none" dirty="0">
                <a:solidFill>
                  <a:srgbClr val="203669"/>
                </a:solidFill>
              </a:rPr>
              <a:t>:</a:t>
            </a:r>
            <a:endParaRPr sz="18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2176" y="173735"/>
            <a:ext cx="2279904" cy="49682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3404" y="889456"/>
            <a:ext cx="7457440" cy="322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44805" algn="l"/>
                <a:tab pos="34544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DOUBLE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OPTION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PREMIX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VENDING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MACHINE</a:t>
            </a:r>
            <a:endParaRPr sz="1400">
              <a:latin typeface="Times New Roman"/>
              <a:cs typeface="Times New Roman"/>
            </a:endParaRPr>
          </a:p>
          <a:p>
            <a:pPr marL="722630" marR="5080" indent="-3175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They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most common</a:t>
            </a:r>
            <a:r>
              <a:rPr sz="1400" spc="-15" dirty="0">
                <a:latin typeface="Times New Roman"/>
                <a:cs typeface="Times New Roman"/>
              </a:rPr>
              <a:t> and </a:t>
            </a:r>
            <a:r>
              <a:rPr sz="1400" spc="-20" dirty="0">
                <a:latin typeface="Times New Roman"/>
                <a:cs typeface="Times New Roman"/>
              </a:rPr>
              <a:t>most </a:t>
            </a:r>
            <a:r>
              <a:rPr sz="1400" spc="-15" dirty="0">
                <a:latin typeface="Times New Roman"/>
                <a:cs typeface="Times New Roman"/>
              </a:rPr>
              <a:t>popular </a:t>
            </a:r>
            <a:r>
              <a:rPr sz="1400" spc="-20" dirty="0">
                <a:latin typeface="Times New Roman"/>
                <a:cs typeface="Times New Roman"/>
              </a:rPr>
              <a:t>premix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machines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available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the market. </a:t>
            </a:r>
            <a:r>
              <a:rPr sz="1400" spc="-20" dirty="0">
                <a:latin typeface="Times New Roman"/>
                <a:cs typeface="Times New Roman"/>
              </a:rPr>
              <a:t>Since </a:t>
            </a:r>
            <a:r>
              <a:rPr sz="1400" spc="-15" dirty="0">
                <a:latin typeface="Times New Roman"/>
                <a:cs typeface="Times New Roman"/>
              </a:rPr>
              <a:t> theycan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dispense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two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beverages;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thus,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called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u="sng" spc="-15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double</a:t>
            </a:r>
            <a:r>
              <a:rPr sz="1400" u="sng" spc="85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400" u="sng" spc="-10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option</a:t>
            </a:r>
            <a:r>
              <a:rPr sz="1400" u="sng" spc="35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400" u="sng" spc="-25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Premix</a:t>
            </a:r>
            <a:r>
              <a:rPr sz="1400" u="sng" spc="85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400" u="sng" spc="-40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Vending</a:t>
            </a:r>
            <a:r>
              <a:rPr sz="1400" u="sng" spc="85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400" u="sng" spc="-10" dirty="0">
                <a:solidFill>
                  <a:srgbClr val="0C354E"/>
                </a:solidFill>
                <a:uFill>
                  <a:solidFill>
                    <a:srgbClr val="0C354E"/>
                  </a:solidFill>
                </a:uFill>
                <a:latin typeface="Times New Roman"/>
                <a:cs typeface="Times New Roman"/>
                <a:hlinkClick r:id="rId4"/>
              </a:rPr>
              <a:t>Machine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384175" indent="-372110">
              <a:lnSpc>
                <a:spcPct val="100000"/>
              </a:lnSpc>
              <a:buFont typeface="Wingdings"/>
              <a:buChar char=""/>
              <a:tabLst>
                <a:tab pos="384175" algn="l"/>
                <a:tab pos="384810" algn="l"/>
              </a:tabLst>
            </a:pPr>
            <a:r>
              <a:rPr sz="1400" b="1" dirty="0">
                <a:latin typeface="Times New Roman"/>
                <a:cs typeface="Times New Roman"/>
              </a:rPr>
              <a:t>TRIPLE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VENDING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MACHINES</a:t>
            </a:r>
            <a:endParaRPr sz="140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</a:pPr>
            <a:r>
              <a:rPr sz="1400" spc="-20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name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suggests,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Triple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Vending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Machines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those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who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dispense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three</a:t>
            </a:r>
            <a:endParaRPr sz="140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beverages.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budget-friendly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popular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among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offices/canteens.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QUADRA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PREMIX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VENDING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MACHINE</a:t>
            </a:r>
            <a:endParaRPr sz="140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Times New Roman"/>
                <a:cs typeface="Times New Roman"/>
              </a:rPr>
              <a:t>After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Two-Lane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Machine,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machines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more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common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popular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among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people.</a:t>
            </a:r>
            <a:endParaRPr sz="1400">
              <a:latin typeface="Times New Roman"/>
              <a:cs typeface="Times New Roman"/>
            </a:endParaRPr>
          </a:p>
          <a:p>
            <a:pPr marL="76581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somewhat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same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size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25" dirty="0">
                <a:latin typeface="Times New Roman"/>
                <a:cs typeface="Times New Roman"/>
              </a:rPr>
              <a:t>Triple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option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dispense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four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beverages.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44805" algn="l"/>
                <a:tab pos="34544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COIN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OPERATED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VENDING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MACHINES</a:t>
            </a:r>
            <a:endParaRPr sz="1400">
              <a:latin typeface="Times New Roman"/>
              <a:cs typeface="Times New Roman"/>
            </a:endParaRPr>
          </a:p>
          <a:p>
            <a:pPr marL="814069" marR="222885" indent="-48895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These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machines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basically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Triple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Option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machines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coin-operated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facilities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two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beverages.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entirely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commercial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60" y="419861"/>
            <a:ext cx="7649845" cy="39738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SINGLE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PORTABLE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PREMIX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VENDING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MACHINES</a:t>
            </a:r>
            <a:endParaRPr sz="1400">
              <a:latin typeface="Times New Roman"/>
              <a:cs typeface="Times New Roman"/>
            </a:endParaRPr>
          </a:p>
          <a:p>
            <a:pPr marL="927100" marR="5080" indent="1778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relevant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current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market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scenario.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Since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mainly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manufactured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home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you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won’t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able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cater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Office/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College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Canteen/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Retail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Outlet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Times New Roman"/>
                <a:cs typeface="Times New Roman"/>
              </a:rPr>
              <a:t>They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common,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5" dirty="0">
                <a:latin typeface="Times New Roman"/>
                <a:cs typeface="Times New Roman"/>
              </a:rPr>
              <a:t> they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manufactured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very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less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numbers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mostly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stock.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969"/>
              </a:spcBef>
            </a:pPr>
            <a:r>
              <a:rPr sz="1800" spc="-10" dirty="0">
                <a:solidFill>
                  <a:srgbClr val="1F487C"/>
                </a:solidFill>
                <a:latin typeface="Calibri"/>
                <a:cs typeface="Calibri"/>
              </a:rPr>
              <a:t>Functional</a:t>
            </a:r>
            <a:r>
              <a:rPr sz="1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</a:rPr>
              <a:t>Requirements: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551815" marR="1263015" lvl="1" indent="-287020" algn="just">
              <a:lnSpc>
                <a:spcPct val="100000"/>
              </a:lnSpc>
              <a:buFont typeface="Wingdings"/>
              <a:buChar char=""/>
              <a:tabLst>
                <a:tab pos="55245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Business </a:t>
            </a:r>
            <a:r>
              <a:rPr sz="1400" b="1" spc="-15" dirty="0">
                <a:latin typeface="Times New Roman"/>
                <a:cs typeface="Times New Roman"/>
              </a:rPr>
              <a:t>requirements</a:t>
            </a:r>
            <a:r>
              <a:rPr sz="1400" spc="-15" dirty="0">
                <a:latin typeface="Times New Roman"/>
                <a:cs typeface="Times New Roman"/>
              </a:rPr>
              <a:t>. They </a:t>
            </a:r>
            <a:r>
              <a:rPr sz="1400" spc="-10" dirty="0">
                <a:latin typeface="Times New Roman"/>
                <a:cs typeface="Times New Roman"/>
              </a:rPr>
              <a:t>contain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ultimate </a:t>
            </a:r>
            <a:r>
              <a:rPr sz="1400" spc="-15" dirty="0">
                <a:latin typeface="Times New Roman"/>
                <a:cs typeface="Times New Roman"/>
              </a:rPr>
              <a:t>goal, </a:t>
            </a:r>
            <a:r>
              <a:rPr sz="1400" spc="-10" dirty="0">
                <a:latin typeface="Times New Roman"/>
                <a:cs typeface="Times New Roman"/>
              </a:rPr>
              <a:t>such </a:t>
            </a:r>
            <a:r>
              <a:rPr sz="1400" spc="-5" dirty="0">
                <a:latin typeface="Times New Roman"/>
                <a:cs typeface="Times New Roman"/>
              </a:rPr>
              <a:t>as an order </a:t>
            </a:r>
            <a:r>
              <a:rPr sz="1400" spc="-15" dirty="0">
                <a:latin typeface="Times New Roman"/>
                <a:cs typeface="Times New Roman"/>
              </a:rPr>
              <a:t>system,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spc="-20" dirty="0">
                <a:latin typeface="Times New Roman"/>
                <a:cs typeface="Times New Roman"/>
              </a:rPr>
              <a:t>online </a:t>
            </a:r>
            <a:r>
              <a:rPr sz="1400" spc="-10" dirty="0">
                <a:latin typeface="Times New Roman"/>
                <a:cs typeface="Times New Roman"/>
              </a:rPr>
              <a:t>catalogue, </a:t>
            </a:r>
            <a:r>
              <a:rPr sz="1400" spc="-5" dirty="0">
                <a:latin typeface="Times New Roman"/>
                <a:cs typeface="Times New Roman"/>
              </a:rPr>
              <a:t>or a </a:t>
            </a:r>
            <a:r>
              <a:rPr sz="1400" spc="-10" dirty="0">
                <a:latin typeface="Times New Roman"/>
                <a:cs typeface="Times New Roman"/>
              </a:rPr>
              <a:t>physical product. It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also </a:t>
            </a:r>
            <a:r>
              <a:rPr sz="1400" spc="-20" dirty="0">
                <a:latin typeface="Times New Roman"/>
                <a:cs typeface="Times New Roman"/>
              </a:rPr>
              <a:t>include things like </a:t>
            </a:r>
            <a:r>
              <a:rPr sz="1400" spc="-10" dirty="0">
                <a:latin typeface="Times New Roman"/>
                <a:cs typeface="Times New Roman"/>
              </a:rPr>
              <a:t>approval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workflows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authorization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levels.</a:t>
            </a:r>
            <a:endParaRPr sz="1400">
              <a:latin typeface="Times New Roman"/>
              <a:cs typeface="Times New Roman"/>
            </a:endParaRPr>
          </a:p>
          <a:p>
            <a:pPr marL="551815" marR="1247140" lvl="1" indent="-287020" algn="just">
              <a:lnSpc>
                <a:spcPct val="100000"/>
              </a:lnSpc>
              <a:buFont typeface="Wingdings"/>
              <a:buChar char=""/>
              <a:tabLst>
                <a:tab pos="55245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Administrative </a:t>
            </a:r>
            <a:r>
              <a:rPr sz="1400" b="1" spc="-20" dirty="0">
                <a:latin typeface="Times New Roman"/>
                <a:cs typeface="Times New Roman"/>
              </a:rPr>
              <a:t>functions</a:t>
            </a:r>
            <a:r>
              <a:rPr sz="1400" spc="-20" dirty="0">
                <a:latin typeface="Times New Roman"/>
                <a:cs typeface="Times New Roman"/>
              </a:rPr>
              <a:t>. </a:t>
            </a:r>
            <a:r>
              <a:rPr sz="1400" spc="-15" dirty="0">
                <a:latin typeface="Times New Roman"/>
                <a:cs typeface="Times New Roman"/>
              </a:rPr>
              <a:t>They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0" dirty="0">
                <a:latin typeface="Times New Roman"/>
                <a:cs typeface="Times New Roman"/>
              </a:rPr>
              <a:t>routine </a:t>
            </a:r>
            <a:r>
              <a:rPr sz="1400" spc="-25" dirty="0">
                <a:latin typeface="Times New Roman"/>
                <a:cs typeface="Times New Roman"/>
              </a:rPr>
              <a:t>things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system </a:t>
            </a:r>
            <a:r>
              <a:rPr sz="1400" spc="-20" dirty="0">
                <a:latin typeface="Times New Roman"/>
                <a:cs typeface="Times New Roman"/>
              </a:rPr>
              <a:t>will </a:t>
            </a:r>
            <a:r>
              <a:rPr sz="1400" spc="-5" dirty="0">
                <a:latin typeface="Times New Roman"/>
                <a:cs typeface="Times New Roman"/>
              </a:rPr>
              <a:t>do, </a:t>
            </a:r>
            <a:r>
              <a:rPr sz="1400" spc="-10" dirty="0">
                <a:latin typeface="Times New Roman"/>
                <a:cs typeface="Times New Roman"/>
              </a:rPr>
              <a:t>such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reporting.</a:t>
            </a:r>
            <a:endParaRPr sz="1400">
              <a:latin typeface="Times New Roman"/>
              <a:cs typeface="Times New Roman"/>
            </a:endParaRPr>
          </a:p>
          <a:p>
            <a:pPr marL="551815" marR="1443990" lvl="1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524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User </a:t>
            </a:r>
            <a:r>
              <a:rPr sz="1400" b="1" spc="-15" dirty="0">
                <a:latin typeface="Times New Roman"/>
                <a:cs typeface="Times New Roman"/>
              </a:rPr>
              <a:t>requirements</a:t>
            </a:r>
            <a:r>
              <a:rPr sz="1400" spc="-15" dirty="0">
                <a:latin typeface="Times New Roman"/>
                <a:cs typeface="Times New Roman"/>
              </a:rPr>
              <a:t>. They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15" dirty="0">
                <a:latin typeface="Times New Roman"/>
                <a:cs typeface="Times New Roman"/>
              </a:rPr>
              <a:t>what the </a:t>
            </a:r>
            <a:r>
              <a:rPr sz="1400" spc="-10" dirty="0">
                <a:latin typeface="Times New Roman"/>
                <a:cs typeface="Times New Roman"/>
              </a:rPr>
              <a:t>user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system </a:t>
            </a:r>
            <a:r>
              <a:rPr sz="1400" spc="-5" dirty="0">
                <a:latin typeface="Times New Roman"/>
                <a:cs typeface="Times New Roman"/>
              </a:rPr>
              <a:t>can do, </a:t>
            </a:r>
            <a:r>
              <a:rPr sz="1400" spc="-10" dirty="0">
                <a:latin typeface="Times New Roman"/>
                <a:cs typeface="Times New Roman"/>
              </a:rPr>
              <a:t>such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spc="-10" dirty="0">
                <a:latin typeface="Times New Roman"/>
                <a:cs typeface="Times New Roman"/>
              </a:rPr>
              <a:t>place </a:t>
            </a:r>
            <a:r>
              <a:rPr sz="1400" spc="-5" dirty="0">
                <a:latin typeface="Times New Roman"/>
                <a:cs typeface="Times New Roman"/>
              </a:rPr>
              <a:t> 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online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catalogue.</a:t>
            </a:r>
            <a:endParaRPr sz="1400">
              <a:latin typeface="Times New Roman"/>
              <a:cs typeface="Times New Roman"/>
            </a:endParaRPr>
          </a:p>
          <a:p>
            <a:pPr marL="551815" lvl="1" indent="-287020" algn="just">
              <a:lnSpc>
                <a:spcPct val="100000"/>
              </a:lnSpc>
              <a:buFont typeface="Wingdings"/>
              <a:buChar char=""/>
              <a:tabLst>
                <a:tab pos="55245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System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requirements</a:t>
            </a:r>
            <a:r>
              <a:rPr sz="1400" spc="-15" dirty="0">
                <a:latin typeface="Times New Roman"/>
                <a:cs typeface="Times New Roman"/>
              </a:rPr>
              <a:t>.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These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things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like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software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hardware</a:t>
            </a:r>
            <a:endParaRPr sz="1400">
              <a:latin typeface="Times New Roman"/>
              <a:cs typeface="Times New Roman"/>
            </a:endParaRPr>
          </a:p>
          <a:p>
            <a:pPr marL="551815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specifications,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responses,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520" y="1173479"/>
            <a:ext cx="24765" cy="27305"/>
          </a:xfrm>
          <a:custGeom>
            <a:avLst/>
            <a:gdLst/>
            <a:ahLst/>
            <a:cxnLst/>
            <a:rect l="l" t="t" r="r" b="b"/>
            <a:pathLst>
              <a:path w="24764" h="27305">
                <a:moveTo>
                  <a:pt x="18923" y="0"/>
                </a:moveTo>
                <a:lnTo>
                  <a:pt x="5461" y="0"/>
                </a:lnTo>
                <a:lnTo>
                  <a:pt x="0" y="5715"/>
                </a:lnTo>
                <a:lnTo>
                  <a:pt x="0" y="21590"/>
                </a:lnTo>
                <a:lnTo>
                  <a:pt x="5461" y="27305"/>
                </a:lnTo>
                <a:lnTo>
                  <a:pt x="18923" y="27305"/>
                </a:lnTo>
                <a:lnTo>
                  <a:pt x="24384" y="21590"/>
                </a:lnTo>
                <a:lnTo>
                  <a:pt x="24384" y="5715"/>
                </a:lnTo>
                <a:lnTo>
                  <a:pt x="189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7688" y="996695"/>
            <a:ext cx="121919" cy="4754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5" y="2663951"/>
            <a:ext cx="460247" cy="10424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170176" y="327050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8923" y="0"/>
                </a:moveTo>
                <a:lnTo>
                  <a:pt x="5334" y="0"/>
                </a:lnTo>
                <a:lnTo>
                  <a:pt x="0" y="5334"/>
                </a:lnTo>
                <a:lnTo>
                  <a:pt x="0" y="18923"/>
                </a:lnTo>
                <a:lnTo>
                  <a:pt x="5334" y="24384"/>
                </a:lnTo>
                <a:lnTo>
                  <a:pt x="18923" y="24384"/>
                </a:lnTo>
                <a:lnTo>
                  <a:pt x="24256" y="18923"/>
                </a:lnTo>
                <a:lnTo>
                  <a:pt x="24256" y="5334"/>
                </a:lnTo>
                <a:lnTo>
                  <a:pt x="18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0488" y="2270759"/>
            <a:ext cx="173736" cy="17373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9728" y="591311"/>
            <a:ext cx="500380" cy="4309745"/>
            <a:chOff x="109728" y="591311"/>
            <a:chExt cx="500380" cy="430974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28" y="2715767"/>
              <a:ext cx="499872" cy="1767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" y="2298191"/>
              <a:ext cx="115823" cy="5120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607" y="2261615"/>
              <a:ext cx="115823" cy="4754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1855" y="591311"/>
              <a:ext cx="12700" cy="4309745"/>
            </a:xfrm>
            <a:custGeom>
              <a:avLst/>
              <a:gdLst/>
              <a:ahLst/>
              <a:cxnLst/>
              <a:rect l="l" t="t" r="r" b="b"/>
              <a:pathLst>
                <a:path w="12700" h="4309745">
                  <a:moveTo>
                    <a:pt x="0" y="210947"/>
                  </a:moveTo>
                  <a:lnTo>
                    <a:pt x="0" y="4309452"/>
                  </a:lnTo>
                </a:path>
                <a:path w="12700" h="4309745">
                  <a:moveTo>
                    <a:pt x="12191" y="34925"/>
                  </a:moveTo>
                  <a:lnTo>
                    <a:pt x="12191" y="313182"/>
                  </a:lnTo>
                  <a:lnTo>
                    <a:pt x="12191" y="0"/>
                  </a:lnTo>
                  <a:lnTo>
                    <a:pt x="12191" y="157987"/>
                  </a:lnTo>
                  <a:lnTo>
                    <a:pt x="12191" y="191135"/>
                  </a:lnTo>
                </a:path>
              </a:pathLst>
            </a:custGeom>
            <a:ln w="18288">
              <a:solidFill>
                <a:srgbClr val="0042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386583" y="1066799"/>
            <a:ext cx="33655" cy="24765"/>
          </a:xfrm>
          <a:custGeom>
            <a:avLst/>
            <a:gdLst/>
            <a:ahLst/>
            <a:cxnLst/>
            <a:rect l="l" t="t" r="r" b="b"/>
            <a:pathLst>
              <a:path w="33655" h="24765">
                <a:moveTo>
                  <a:pt x="21971" y="0"/>
                </a:moveTo>
                <a:lnTo>
                  <a:pt x="5715" y="0"/>
                </a:lnTo>
                <a:lnTo>
                  <a:pt x="0" y="5334"/>
                </a:lnTo>
                <a:lnTo>
                  <a:pt x="0" y="18923"/>
                </a:lnTo>
                <a:lnTo>
                  <a:pt x="5715" y="24257"/>
                </a:lnTo>
                <a:lnTo>
                  <a:pt x="21971" y="24257"/>
                </a:lnTo>
                <a:lnTo>
                  <a:pt x="24892" y="23113"/>
                </a:lnTo>
                <a:lnTo>
                  <a:pt x="30099" y="18796"/>
                </a:lnTo>
                <a:lnTo>
                  <a:pt x="32004" y="17018"/>
                </a:lnTo>
                <a:lnTo>
                  <a:pt x="33147" y="14604"/>
                </a:lnTo>
                <a:lnTo>
                  <a:pt x="33147" y="9651"/>
                </a:lnTo>
                <a:lnTo>
                  <a:pt x="32004" y="7238"/>
                </a:lnTo>
                <a:lnTo>
                  <a:pt x="30099" y="5461"/>
                </a:lnTo>
                <a:lnTo>
                  <a:pt x="27178" y="3175"/>
                </a:lnTo>
                <a:lnTo>
                  <a:pt x="24892" y="1015"/>
                </a:lnTo>
                <a:lnTo>
                  <a:pt x="21971" y="0"/>
                </a:lnTo>
                <a:close/>
              </a:path>
            </a:pathLst>
          </a:custGeom>
          <a:solidFill>
            <a:srgbClr val="0042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74904" y="637031"/>
            <a:ext cx="18415" cy="4267200"/>
            <a:chOff x="374904" y="637031"/>
            <a:chExt cx="18415" cy="4267200"/>
          </a:xfrm>
        </p:grpSpPr>
        <p:sp>
          <p:nvSpPr>
            <p:cNvPr id="14" name="object 14"/>
            <p:cNvSpPr/>
            <p:nvPr/>
          </p:nvSpPr>
          <p:spPr>
            <a:xfrm>
              <a:off x="384048" y="9573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8288">
              <a:solidFill>
                <a:srgbClr val="0042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048" y="637031"/>
              <a:ext cx="0" cy="4267200"/>
            </a:xfrm>
            <a:custGeom>
              <a:avLst/>
              <a:gdLst/>
              <a:ahLst/>
              <a:cxnLst/>
              <a:rect l="l" t="t" r="r" b="b"/>
              <a:pathLst>
                <a:path h="4267200">
                  <a:moveTo>
                    <a:pt x="0" y="0"/>
                  </a:moveTo>
                  <a:lnTo>
                    <a:pt x="0" y="413892"/>
                  </a:lnTo>
                  <a:lnTo>
                    <a:pt x="0" y="267207"/>
                  </a:lnTo>
                  <a:lnTo>
                    <a:pt x="0" y="318388"/>
                  </a:lnTo>
                  <a:lnTo>
                    <a:pt x="0" y="328549"/>
                  </a:lnTo>
                </a:path>
                <a:path h="4267200">
                  <a:moveTo>
                    <a:pt x="0" y="33654"/>
                  </a:moveTo>
                  <a:lnTo>
                    <a:pt x="0" y="4266869"/>
                  </a:lnTo>
                </a:path>
              </a:pathLst>
            </a:custGeom>
            <a:ln w="18288">
              <a:solidFill>
                <a:srgbClr val="0042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0453" y="230835"/>
            <a:ext cx="36499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none" spc="-5" dirty="0"/>
              <a:t>Non-functional</a:t>
            </a:r>
            <a:r>
              <a:rPr sz="2000" u="none" spc="-120" dirty="0"/>
              <a:t> </a:t>
            </a:r>
            <a:r>
              <a:rPr sz="2000" u="none" spc="-5" dirty="0"/>
              <a:t>Requirements:</a:t>
            </a:r>
            <a:endParaRPr sz="2000"/>
          </a:p>
        </p:txBody>
      </p:sp>
      <p:sp>
        <p:nvSpPr>
          <p:cNvPr id="17" name="object 17"/>
          <p:cNvSpPr txBox="1"/>
          <p:nvPr/>
        </p:nvSpPr>
        <p:spPr>
          <a:xfrm>
            <a:off x="756310" y="664844"/>
            <a:ext cx="7411084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Usability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focuses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appearance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interface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people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interact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What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colour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screens?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How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big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buttons?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Reliability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/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Availability</a:t>
            </a:r>
            <a:r>
              <a:rPr sz="1400" spc="-15" dirty="0">
                <a:latin typeface="Times New Roman"/>
                <a:cs typeface="Times New Roman"/>
              </a:rPr>
              <a:t>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What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uptime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requirements?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function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24/7/365?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Scalability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grow,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handle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it?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installations,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spare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hardware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install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future.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Performance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How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fast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operate?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Supportability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support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in-house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remote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accessibility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external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resources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Times New Roman"/>
                <a:cs typeface="Times New Roman"/>
              </a:rPr>
              <a:t>required?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Security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requirements,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physical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installation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cyber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perspective?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C354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Objective:</vt:lpstr>
      <vt:lpstr>PowerPoint Presentation</vt:lpstr>
      <vt:lpstr>PowerPoint Presentation</vt:lpstr>
      <vt:lpstr>PowerPoint Presentation</vt:lpstr>
      <vt:lpstr>Step-Wise Description:</vt:lpstr>
      <vt:lpstr>PowerPoint Presentation</vt:lpstr>
      <vt:lpstr>Non-functional Requirements:</vt:lpstr>
      <vt:lpstr>Summary of the Task:</vt:lpstr>
      <vt:lpstr>Reference:</vt:lpstr>
      <vt:lpstr>https://github.com/12ssind/curly-lamp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3</cp:revision>
  <dcterms:created xsi:type="dcterms:W3CDTF">2023-03-10T05:12:55Z</dcterms:created>
  <dcterms:modified xsi:type="dcterms:W3CDTF">2023-03-10T06:05:47Z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2023-03-10T00:00:00Z</vt:filetime>
  </property>
</Properties>
</file>