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Be Vietnam" charset="1" panose="00000500000000000000"/>
      <p:regular r:id="rId19"/>
    </p:embeddedFont>
    <p:embeddedFont>
      <p:font typeface="Be Vietnam Ultra-Bold" charset="1" panose="00000900000000000000"/>
      <p:regular r:id="rId20"/>
    </p:embeddedFont>
    <p:embeddedFont>
      <p:font typeface="IBM Plex Sans" charset="1" panose="020B0503050203000203"/>
      <p:regular r:id="rId21"/>
    </p:embeddedFont>
    <p:embeddedFont>
      <p:font typeface="IBM Plex Sans Bold" charset="1" panose="020B08030502030002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png" Type="http://schemas.openxmlformats.org/officeDocument/2006/relationships/image"/><Relationship Id="rId2" Target="../media/image10.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F1117"/>
        </a:solidFill>
      </p:bgPr>
    </p:bg>
    <p:spTree>
      <p:nvGrpSpPr>
        <p:cNvPr id="1" name=""/>
        <p:cNvGrpSpPr/>
        <p:nvPr/>
      </p:nvGrpSpPr>
      <p:grpSpPr>
        <a:xfrm>
          <a:off x="0" y="0"/>
          <a:ext cx="0" cy="0"/>
          <a:chOff x="0" y="0"/>
          <a:chExt cx="0" cy="0"/>
        </a:xfrm>
      </p:grpSpPr>
      <p:sp>
        <p:nvSpPr>
          <p:cNvPr name="TextBox 2" id="2"/>
          <p:cNvSpPr txBox="true"/>
          <p:nvPr/>
        </p:nvSpPr>
        <p:spPr>
          <a:xfrm rot="0">
            <a:off x="1028700" y="2744053"/>
            <a:ext cx="11078006" cy="3968749"/>
          </a:xfrm>
          <a:prstGeom prst="rect">
            <a:avLst/>
          </a:prstGeom>
        </p:spPr>
        <p:txBody>
          <a:bodyPr anchor="t" rtlCol="false" tIns="0" lIns="0" bIns="0" rIns="0">
            <a:spAutoFit/>
          </a:bodyPr>
          <a:lstStyle/>
          <a:p>
            <a:pPr algn="l">
              <a:lnSpc>
                <a:spcPts val="10299"/>
              </a:lnSpc>
            </a:pPr>
            <a:r>
              <a:rPr lang="en-US" sz="9999">
                <a:solidFill>
                  <a:srgbClr val="F8F8F8"/>
                </a:solidFill>
                <a:latin typeface="Be Vietnam"/>
                <a:ea typeface="Be Vietnam"/>
                <a:cs typeface="Be Vietnam"/>
                <a:sym typeface="Be Vietnam"/>
              </a:rPr>
              <a:t>MAJOR</a:t>
            </a:r>
          </a:p>
          <a:p>
            <a:pPr algn="l">
              <a:lnSpc>
                <a:spcPts val="10299"/>
              </a:lnSpc>
            </a:pPr>
            <a:r>
              <a:rPr lang="en-US" sz="9999">
                <a:solidFill>
                  <a:srgbClr val="F8F8F8"/>
                </a:solidFill>
                <a:latin typeface="Be Vietnam"/>
                <a:ea typeface="Be Vietnam"/>
                <a:cs typeface="Be Vietnam"/>
                <a:sym typeface="Be Vietnam"/>
              </a:rPr>
              <a:t>PROJECT-2 PRESENTATION</a:t>
            </a:r>
          </a:p>
        </p:txBody>
      </p:sp>
      <p:grpSp>
        <p:nvGrpSpPr>
          <p:cNvPr name="Group 3" id="3"/>
          <p:cNvGrpSpPr/>
          <p:nvPr/>
        </p:nvGrpSpPr>
        <p:grpSpPr>
          <a:xfrm rot="0">
            <a:off x="12643058" y="4647465"/>
            <a:ext cx="4616242" cy="5571828"/>
            <a:chOff x="0" y="0"/>
            <a:chExt cx="6154989" cy="7429104"/>
          </a:xfrm>
        </p:grpSpPr>
        <p:sp>
          <p:nvSpPr>
            <p:cNvPr name="TextBox 4" id="4"/>
            <p:cNvSpPr txBox="true"/>
            <p:nvPr/>
          </p:nvSpPr>
          <p:spPr>
            <a:xfrm rot="0">
              <a:off x="0" y="-19050"/>
              <a:ext cx="6154989" cy="464397"/>
            </a:xfrm>
            <a:prstGeom prst="rect">
              <a:avLst/>
            </a:prstGeom>
          </p:spPr>
          <p:txBody>
            <a:bodyPr anchor="t" rtlCol="false" tIns="0" lIns="0" bIns="0" rIns="0">
              <a:spAutoFit/>
            </a:bodyPr>
            <a:lstStyle/>
            <a:p>
              <a:pPr algn="r" marL="0" indent="0" lvl="0">
                <a:lnSpc>
                  <a:spcPts val="2859"/>
                </a:lnSpc>
                <a:spcBef>
                  <a:spcPct val="0"/>
                </a:spcBef>
              </a:pPr>
              <a:r>
                <a:rPr lang="en-US" b="true" sz="2199" spc="191">
                  <a:solidFill>
                    <a:srgbClr val="F8F8F8"/>
                  </a:solidFill>
                  <a:latin typeface="Be Vietnam Ultra-Bold"/>
                  <a:ea typeface="Be Vietnam Ultra-Bold"/>
                  <a:cs typeface="Be Vietnam Ultra-Bold"/>
                  <a:sym typeface="Be Vietnam Ultra-Bold"/>
                </a:rPr>
                <a:t>PRESENTED BY</a:t>
              </a:r>
            </a:p>
          </p:txBody>
        </p:sp>
        <p:sp>
          <p:nvSpPr>
            <p:cNvPr name="TextBox 5" id="5"/>
            <p:cNvSpPr txBox="true"/>
            <p:nvPr/>
          </p:nvSpPr>
          <p:spPr>
            <a:xfrm rot="0">
              <a:off x="0" y="508061"/>
              <a:ext cx="6154989" cy="2800350"/>
            </a:xfrm>
            <a:prstGeom prst="rect">
              <a:avLst/>
            </a:prstGeom>
          </p:spPr>
          <p:txBody>
            <a:bodyPr anchor="t" rtlCol="false" tIns="0" lIns="0" bIns="0" rIns="0">
              <a:spAutoFit/>
            </a:bodyPr>
            <a:lstStyle/>
            <a:p>
              <a:pPr algn="r">
                <a:lnSpc>
                  <a:spcPts val="4200"/>
                </a:lnSpc>
              </a:pPr>
              <a:r>
                <a:rPr lang="en-US" sz="3000">
                  <a:solidFill>
                    <a:srgbClr val="F8F8F8"/>
                  </a:solidFill>
                  <a:latin typeface="IBM Plex Sans"/>
                  <a:ea typeface="IBM Plex Sans"/>
                  <a:cs typeface="IBM Plex Sans"/>
                  <a:sym typeface="IBM Plex Sans"/>
                </a:rPr>
                <a:t>Bebandh Shrivastava</a:t>
              </a:r>
            </a:p>
            <a:p>
              <a:pPr algn="r">
                <a:lnSpc>
                  <a:spcPts val="4200"/>
                </a:lnSpc>
              </a:pPr>
              <a:r>
                <a:rPr lang="en-US" sz="3000">
                  <a:solidFill>
                    <a:srgbClr val="F8F8F8"/>
                  </a:solidFill>
                  <a:latin typeface="IBM Plex Sans"/>
                  <a:ea typeface="IBM Plex Sans"/>
                  <a:cs typeface="IBM Plex Sans"/>
                  <a:sym typeface="IBM Plex Sans"/>
                </a:rPr>
                <a:t>Jeet Gupta</a:t>
              </a:r>
            </a:p>
            <a:p>
              <a:pPr algn="r">
                <a:lnSpc>
                  <a:spcPts val="4200"/>
                </a:lnSpc>
              </a:pPr>
              <a:r>
                <a:rPr lang="en-US" sz="3000">
                  <a:solidFill>
                    <a:srgbClr val="F8F8F8"/>
                  </a:solidFill>
                  <a:latin typeface="IBM Plex Sans"/>
                  <a:ea typeface="IBM Plex Sans"/>
                  <a:cs typeface="IBM Plex Sans"/>
                  <a:sym typeface="IBM Plex Sans"/>
                </a:rPr>
                <a:t>Vaishali Srivastava </a:t>
              </a:r>
            </a:p>
            <a:p>
              <a:pPr algn="r">
                <a:lnSpc>
                  <a:spcPts val="4200"/>
                </a:lnSpc>
              </a:pPr>
              <a:r>
                <a:rPr lang="en-US" sz="3000">
                  <a:solidFill>
                    <a:srgbClr val="F8F8F8"/>
                  </a:solidFill>
                  <a:latin typeface="IBM Plex Sans"/>
                  <a:ea typeface="IBM Plex Sans"/>
                  <a:cs typeface="IBM Plex Sans"/>
                  <a:sym typeface="IBM Plex Sans"/>
                </a:rPr>
                <a:t>Urshita Motwani </a:t>
              </a:r>
            </a:p>
          </p:txBody>
        </p:sp>
        <p:sp>
          <p:nvSpPr>
            <p:cNvPr name="TextBox 6" id="6"/>
            <p:cNvSpPr txBox="true"/>
            <p:nvPr/>
          </p:nvSpPr>
          <p:spPr>
            <a:xfrm rot="0">
              <a:off x="0" y="6903959"/>
              <a:ext cx="6154989" cy="525145"/>
            </a:xfrm>
            <a:prstGeom prst="rect">
              <a:avLst/>
            </a:prstGeom>
          </p:spPr>
          <p:txBody>
            <a:bodyPr anchor="t" rtlCol="false" tIns="0" lIns="0" bIns="0" rIns="0">
              <a:spAutoFit/>
            </a:bodyPr>
            <a:lstStyle/>
            <a:p>
              <a:pPr algn="r">
                <a:lnSpc>
                  <a:spcPts val="3359"/>
                </a:lnSpc>
              </a:pPr>
            </a:p>
          </p:txBody>
        </p:sp>
        <p:sp>
          <p:nvSpPr>
            <p:cNvPr name="TextBox 7" id="7"/>
            <p:cNvSpPr txBox="true"/>
            <p:nvPr/>
          </p:nvSpPr>
          <p:spPr>
            <a:xfrm rot="0">
              <a:off x="0" y="4709019"/>
              <a:ext cx="6154989" cy="464397"/>
            </a:xfrm>
            <a:prstGeom prst="rect">
              <a:avLst/>
            </a:prstGeom>
          </p:spPr>
          <p:txBody>
            <a:bodyPr anchor="t" rtlCol="false" tIns="0" lIns="0" bIns="0" rIns="0">
              <a:spAutoFit/>
            </a:bodyPr>
            <a:lstStyle/>
            <a:p>
              <a:pPr algn="r" marL="0" indent="0" lvl="0">
                <a:lnSpc>
                  <a:spcPts val="2859"/>
                </a:lnSpc>
                <a:spcBef>
                  <a:spcPct val="0"/>
                </a:spcBef>
              </a:pPr>
              <a:r>
                <a:rPr lang="en-US" b="true" sz="2199" spc="191">
                  <a:solidFill>
                    <a:srgbClr val="F8F8F8"/>
                  </a:solidFill>
                  <a:latin typeface="Be Vietnam Ultra-Bold"/>
                  <a:ea typeface="Be Vietnam Ultra-Bold"/>
                  <a:cs typeface="Be Vietnam Ultra-Bold"/>
                  <a:sym typeface="Be Vietnam Ultra-Bold"/>
                </a:rPr>
                <a:t>MENTORED </a:t>
              </a:r>
              <a:r>
                <a:rPr lang="en-US" b="true" sz="2199" spc="191" u="none">
                  <a:solidFill>
                    <a:srgbClr val="F8F8F8"/>
                  </a:solidFill>
                  <a:latin typeface="Be Vietnam Ultra-Bold"/>
                  <a:ea typeface="Be Vietnam Ultra-Bold"/>
                  <a:cs typeface="Be Vietnam Ultra-Bold"/>
                  <a:sym typeface="Be Vietnam Ultra-Bold"/>
                </a:rPr>
                <a:t>BY</a:t>
              </a:r>
            </a:p>
          </p:txBody>
        </p:sp>
        <p:sp>
          <p:nvSpPr>
            <p:cNvPr name="TextBox 8" id="8"/>
            <p:cNvSpPr txBox="true"/>
            <p:nvPr/>
          </p:nvSpPr>
          <p:spPr>
            <a:xfrm rot="0">
              <a:off x="0" y="5245655"/>
              <a:ext cx="6154989" cy="525145"/>
            </a:xfrm>
            <a:prstGeom prst="rect">
              <a:avLst/>
            </a:prstGeom>
          </p:spPr>
          <p:txBody>
            <a:bodyPr anchor="t" rtlCol="false" tIns="0" lIns="0" bIns="0" rIns="0">
              <a:spAutoFit/>
            </a:bodyPr>
            <a:lstStyle/>
            <a:p>
              <a:pPr algn="r">
                <a:lnSpc>
                  <a:spcPts val="3359"/>
                </a:lnSpc>
              </a:pPr>
              <a:r>
                <a:rPr lang="en-US" sz="2400">
                  <a:solidFill>
                    <a:srgbClr val="F8F8F8"/>
                  </a:solidFill>
                  <a:latin typeface="IBM Plex Sans"/>
                  <a:ea typeface="IBM Plex Sans"/>
                  <a:cs typeface="IBM Plex Sans"/>
                  <a:sym typeface="IBM Plex Sans"/>
                </a:rPr>
                <a:t>Dr. Amit Kumar Rathi</a:t>
              </a:r>
            </a:p>
          </p:txBody>
        </p:sp>
      </p:grpSp>
      <p:sp>
        <p:nvSpPr>
          <p:cNvPr name="TextBox 9" id="9"/>
          <p:cNvSpPr txBox="true"/>
          <p:nvPr/>
        </p:nvSpPr>
        <p:spPr>
          <a:xfrm rot="0">
            <a:off x="1038225" y="7661106"/>
            <a:ext cx="9632331" cy="1384300"/>
          </a:xfrm>
          <a:prstGeom prst="rect">
            <a:avLst/>
          </a:prstGeom>
        </p:spPr>
        <p:txBody>
          <a:bodyPr anchor="t" rtlCol="false" tIns="0" lIns="0" bIns="0" rIns="0">
            <a:spAutoFit/>
          </a:bodyPr>
          <a:lstStyle/>
          <a:p>
            <a:pPr algn="l">
              <a:lnSpc>
                <a:spcPts val="5599"/>
              </a:lnSpc>
            </a:pPr>
            <a:r>
              <a:rPr lang="en-US" sz="3999">
                <a:solidFill>
                  <a:srgbClr val="F8F8F8"/>
                </a:solidFill>
                <a:latin typeface="IBM Plex Sans"/>
                <a:ea typeface="IBM Plex Sans"/>
                <a:cs typeface="IBM Plex Sans"/>
                <a:sym typeface="IBM Plex Sans"/>
              </a:rPr>
              <a:t>PicFlick :Enhanced AR Filters Application </a:t>
            </a:r>
          </a:p>
          <a:p>
            <a:pPr algn="l">
              <a:lnSpc>
                <a:spcPts val="5599"/>
              </a:lnSpc>
            </a:pPr>
            <a:r>
              <a:rPr lang="en-US" sz="3999">
                <a:solidFill>
                  <a:srgbClr val="F8F8F8"/>
                </a:solidFill>
                <a:latin typeface="IBM Plex Sans"/>
                <a:ea typeface="IBM Plex Sans"/>
                <a:cs typeface="IBM Plex Sans"/>
                <a:sym typeface="IBM Plex Sans"/>
              </a:rPr>
              <a:t>Project Number : AR1</a:t>
            </a:r>
          </a:p>
        </p:txBody>
      </p:sp>
      <p:sp>
        <p:nvSpPr>
          <p:cNvPr name="TextBox 10" id="10"/>
          <p:cNvSpPr txBox="true"/>
          <p:nvPr/>
        </p:nvSpPr>
        <p:spPr>
          <a:xfrm rot="0">
            <a:off x="1028700" y="990600"/>
            <a:ext cx="6636391" cy="372715"/>
          </a:xfrm>
          <a:prstGeom prst="rect">
            <a:avLst/>
          </a:prstGeom>
        </p:spPr>
        <p:txBody>
          <a:bodyPr anchor="t" rtlCol="false" tIns="0" lIns="0" bIns="0" rIns="0">
            <a:spAutoFit/>
          </a:bodyPr>
          <a:lstStyle/>
          <a:p>
            <a:pPr algn="l">
              <a:lnSpc>
                <a:spcPts val="3081"/>
              </a:lnSpc>
              <a:spcBef>
                <a:spcPct val="0"/>
              </a:spcBef>
            </a:pPr>
            <a:r>
              <a:rPr lang="en-US" sz="2201">
                <a:solidFill>
                  <a:srgbClr val="F8F8F8"/>
                </a:solidFill>
                <a:latin typeface="IBM Plex Sans"/>
                <a:ea typeface="IBM Plex Sans"/>
                <a:cs typeface="IBM Plex Sans"/>
                <a:sym typeface="IBM Plex Sans"/>
              </a:rPr>
              <a:t>Jaypee University of Engineering and Technology </a:t>
            </a:r>
          </a:p>
        </p:txBody>
      </p:sp>
      <p:sp>
        <p:nvSpPr>
          <p:cNvPr name="Freeform 11" id="11"/>
          <p:cNvSpPr/>
          <p:nvPr/>
        </p:nvSpPr>
        <p:spPr>
          <a:xfrm flipH="false" flipV="false" rot="2699999">
            <a:off x="8472653" y="-1434538"/>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2">
              <a:alphaModFix amt="73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F1117"/>
        </a:solidFill>
      </p:bgPr>
    </p:bg>
    <p:spTree>
      <p:nvGrpSpPr>
        <p:cNvPr id="1" name=""/>
        <p:cNvGrpSpPr/>
        <p:nvPr/>
      </p:nvGrpSpPr>
      <p:grpSpPr>
        <a:xfrm>
          <a:off x="0" y="0"/>
          <a:ext cx="0" cy="0"/>
          <a:chOff x="0" y="0"/>
          <a:chExt cx="0" cy="0"/>
        </a:xfrm>
      </p:grpSpPr>
      <p:grpSp>
        <p:nvGrpSpPr>
          <p:cNvPr name="Group 2" id="2"/>
          <p:cNvGrpSpPr/>
          <p:nvPr/>
        </p:nvGrpSpPr>
        <p:grpSpPr>
          <a:xfrm rot="0">
            <a:off x="1028700" y="3462338"/>
            <a:ext cx="6165111" cy="3091180"/>
            <a:chOff x="0" y="0"/>
            <a:chExt cx="8220148" cy="4121573"/>
          </a:xfrm>
        </p:grpSpPr>
        <p:sp>
          <p:nvSpPr>
            <p:cNvPr name="TextBox 3" id="3"/>
            <p:cNvSpPr txBox="true"/>
            <p:nvPr/>
          </p:nvSpPr>
          <p:spPr>
            <a:xfrm rot="0">
              <a:off x="0" y="-9525"/>
              <a:ext cx="8220148" cy="2854325"/>
            </a:xfrm>
            <a:prstGeom prst="rect">
              <a:avLst/>
            </a:prstGeom>
          </p:spPr>
          <p:txBody>
            <a:bodyPr anchor="t" rtlCol="false" tIns="0" lIns="0" bIns="0" rIns="0">
              <a:spAutoFit/>
            </a:bodyPr>
            <a:lstStyle/>
            <a:p>
              <a:pPr algn="l">
                <a:lnSpc>
                  <a:spcPts val="8400"/>
                </a:lnSpc>
              </a:pPr>
              <a:r>
                <a:rPr lang="en-US" sz="7000" b="true">
                  <a:solidFill>
                    <a:srgbClr val="F8F8F8"/>
                  </a:solidFill>
                  <a:latin typeface="Be Vietnam Ultra-Bold"/>
                  <a:ea typeface="Be Vietnam Ultra-Bold"/>
                  <a:cs typeface="Be Vietnam Ultra-Bold"/>
                  <a:sym typeface="Be Vietnam Ultra-Bold"/>
                </a:rPr>
                <a:t>Work we've  done so far</a:t>
              </a:r>
            </a:p>
          </p:txBody>
        </p:sp>
        <p:sp>
          <p:nvSpPr>
            <p:cNvPr name="TextBox 4" id="4"/>
            <p:cNvSpPr txBox="true"/>
            <p:nvPr/>
          </p:nvSpPr>
          <p:spPr>
            <a:xfrm rot="0">
              <a:off x="0" y="3498850"/>
              <a:ext cx="6455579" cy="622723"/>
            </a:xfrm>
            <a:prstGeom prst="rect">
              <a:avLst/>
            </a:prstGeom>
          </p:spPr>
          <p:txBody>
            <a:bodyPr anchor="t" rtlCol="false" tIns="0" lIns="0" bIns="0" rIns="0">
              <a:spAutoFit/>
            </a:bodyPr>
            <a:lstStyle/>
            <a:p>
              <a:pPr algn="l">
                <a:lnSpc>
                  <a:spcPts val="3920"/>
                </a:lnSpc>
              </a:pPr>
              <a:r>
                <a:rPr lang="en-US" sz="2800">
                  <a:solidFill>
                    <a:srgbClr val="F8F8F8"/>
                  </a:solidFill>
                  <a:latin typeface="IBM Plex Sans"/>
                  <a:ea typeface="IBM Plex Sans"/>
                  <a:cs typeface="IBM Plex Sans"/>
                  <a:sym typeface="IBM Plex Sans"/>
                </a:rPr>
                <a:t>Summary</a:t>
              </a:r>
            </a:p>
          </p:txBody>
        </p:sp>
      </p:grpSp>
      <p:grpSp>
        <p:nvGrpSpPr>
          <p:cNvPr name="Group 5" id="5"/>
          <p:cNvGrpSpPr/>
          <p:nvPr/>
        </p:nvGrpSpPr>
        <p:grpSpPr>
          <a:xfrm rot="0">
            <a:off x="8079256" y="2169206"/>
            <a:ext cx="7227385" cy="1225749"/>
            <a:chOff x="0" y="0"/>
            <a:chExt cx="9636514" cy="1634333"/>
          </a:xfrm>
        </p:grpSpPr>
        <p:sp>
          <p:nvSpPr>
            <p:cNvPr name="TextBox 6" id="6"/>
            <p:cNvSpPr txBox="true"/>
            <p:nvPr/>
          </p:nvSpPr>
          <p:spPr>
            <a:xfrm rot="0">
              <a:off x="0" y="-28575"/>
              <a:ext cx="9636514" cy="483068"/>
            </a:xfrm>
            <a:prstGeom prst="rect">
              <a:avLst/>
            </a:prstGeom>
          </p:spPr>
          <p:txBody>
            <a:bodyPr anchor="t" rtlCol="false" tIns="0" lIns="0" bIns="0" rIns="0">
              <a:spAutoFit/>
            </a:bodyPr>
            <a:lstStyle/>
            <a:p>
              <a:pPr algn="l" marL="0" indent="0" lvl="0">
                <a:lnSpc>
                  <a:spcPts val="2918"/>
                </a:lnSpc>
                <a:spcBef>
                  <a:spcPct val="0"/>
                </a:spcBef>
              </a:pPr>
              <a:r>
                <a:rPr lang="en-US" b="true" sz="2245" spc="195">
                  <a:solidFill>
                    <a:srgbClr val="F8F8F8"/>
                  </a:solidFill>
                  <a:latin typeface="Be Vietnam Ultra-Bold"/>
                  <a:ea typeface="Be Vietnam Ultra-Bold"/>
                  <a:cs typeface="Be Vietnam Ultra-Bold"/>
                  <a:sym typeface="Be Vietnam Ultra-Bold"/>
                </a:rPr>
                <a:t>ASSET CREATION</a:t>
              </a:r>
            </a:p>
          </p:txBody>
        </p:sp>
        <p:sp>
          <p:nvSpPr>
            <p:cNvPr name="TextBox 7" id="7"/>
            <p:cNvSpPr txBox="true"/>
            <p:nvPr/>
          </p:nvSpPr>
          <p:spPr>
            <a:xfrm rot="0">
              <a:off x="0" y="529104"/>
              <a:ext cx="9636514" cy="1105228"/>
            </a:xfrm>
            <a:prstGeom prst="rect">
              <a:avLst/>
            </a:prstGeom>
          </p:spPr>
          <p:txBody>
            <a:bodyPr anchor="t" rtlCol="false" tIns="0" lIns="0" bIns="0" rIns="0">
              <a:spAutoFit/>
            </a:bodyPr>
            <a:lstStyle/>
            <a:p>
              <a:pPr algn="l">
                <a:lnSpc>
                  <a:spcPts val="3429"/>
                </a:lnSpc>
              </a:pPr>
              <a:r>
                <a:rPr lang="en-US" sz="2449">
                  <a:solidFill>
                    <a:srgbClr val="F8F8F8"/>
                  </a:solidFill>
                  <a:latin typeface="IBM Plex Sans"/>
                  <a:ea typeface="IBM Plex Sans"/>
                  <a:cs typeface="IBM Plex Sans"/>
                  <a:sym typeface="IBM Plex Sans"/>
                </a:rPr>
                <a:t>Created low poly assets with textures and exported them to Lens studio for testing .</a:t>
              </a:r>
            </a:p>
          </p:txBody>
        </p:sp>
      </p:grpSp>
      <p:grpSp>
        <p:nvGrpSpPr>
          <p:cNvPr name="Group 8" id="8"/>
          <p:cNvGrpSpPr/>
          <p:nvPr/>
        </p:nvGrpSpPr>
        <p:grpSpPr>
          <a:xfrm rot="0">
            <a:off x="8079256" y="4462605"/>
            <a:ext cx="7227385" cy="1620182"/>
            <a:chOff x="0" y="0"/>
            <a:chExt cx="9636514" cy="2160243"/>
          </a:xfrm>
        </p:grpSpPr>
        <p:sp>
          <p:nvSpPr>
            <p:cNvPr name="TextBox 9" id="9"/>
            <p:cNvSpPr txBox="true"/>
            <p:nvPr/>
          </p:nvSpPr>
          <p:spPr>
            <a:xfrm rot="0">
              <a:off x="0" y="-19050"/>
              <a:ext cx="9636514" cy="464397"/>
            </a:xfrm>
            <a:prstGeom prst="rect">
              <a:avLst/>
            </a:prstGeom>
          </p:spPr>
          <p:txBody>
            <a:bodyPr anchor="t" rtlCol="false" tIns="0" lIns="0" bIns="0" rIns="0">
              <a:spAutoFit/>
            </a:bodyPr>
            <a:lstStyle/>
            <a:p>
              <a:pPr algn="l" marL="0" indent="0" lvl="0">
                <a:lnSpc>
                  <a:spcPts val="2859"/>
                </a:lnSpc>
                <a:spcBef>
                  <a:spcPct val="0"/>
                </a:spcBef>
              </a:pPr>
              <a:r>
                <a:rPr lang="en-US" b="true" sz="2199" spc="191">
                  <a:solidFill>
                    <a:srgbClr val="F8F8F8"/>
                  </a:solidFill>
                  <a:latin typeface="Be Vietnam Ultra-Bold"/>
                  <a:ea typeface="Be Vietnam Ultra-Bold"/>
                  <a:cs typeface="Be Vietnam Ultra-Bold"/>
                  <a:sym typeface="Be Vietnam Ultra-Bold"/>
                </a:rPr>
                <a:t>CREATING A UI PROTOTYPE</a:t>
              </a:r>
              <a:r>
                <a:rPr lang="en-US" b="true" sz="2199" spc="191" u="none">
                  <a:solidFill>
                    <a:srgbClr val="F8F8F8"/>
                  </a:solidFill>
                  <a:latin typeface="Be Vietnam Ultra-Bold"/>
                  <a:ea typeface="Be Vietnam Ultra-Bold"/>
                  <a:cs typeface="Be Vietnam Ultra-Bold"/>
                  <a:sym typeface="Be Vietnam Ultra-Bold"/>
                </a:rPr>
                <a:t> </a:t>
              </a:r>
            </a:p>
          </p:txBody>
        </p:sp>
        <p:sp>
          <p:nvSpPr>
            <p:cNvPr name="TextBox 10" id="10"/>
            <p:cNvSpPr txBox="true"/>
            <p:nvPr/>
          </p:nvSpPr>
          <p:spPr>
            <a:xfrm rot="0">
              <a:off x="0" y="517498"/>
              <a:ext cx="9636514" cy="1642745"/>
            </a:xfrm>
            <a:prstGeom prst="rect">
              <a:avLst/>
            </a:prstGeom>
          </p:spPr>
          <p:txBody>
            <a:bodyPr anchor="t" rtlCol="false" tIns="0" lIns="0" bIns="0" rIns="0">
              <a:spAutoFit/>
            </a:bodyPr>
            <a:lstStyle/>
            <a:p>
              <a:pPr algn="l">
                <a:lnSpc>
                  <a:spcPts val="3359"/>
                </a:lnSpc>
              </a:pPr>
              <a:r>
                <a:rPr lang="en-US" sz="2400">
                  <a:solidFill>
                    <a:srgbClr val="F8F8F8"/>
                  </a:solidFill>
                  <a:latin typeface="IBM Plex Sans"/>
                  <a:ea typeface="IBM Plex Sans"/>
                  <a:cs typeface="IBM Plex Sans"/>
                  <a:sym typeface="IBM Plex Sans"/>
                </a:rPr>
                <a:t>We created an initial wireframe of the user interface in  and created a prototype of the frontend in streamlit.</a:t>
              </a:r>
            </a:p>
          </p:txBody>
        </p:sp>
      </p:grpSp>
      <p:grpSp>
        <p:nvGrpSpPr>
          <p:cNvPr name="Group 11" id="11"/>
          <p:cNvGrpSpPr/>
          <p:nvPr/>
        </p:nvGrpSpPr>
        <p:grpSpPr>
          <a:xfrm rot="0">
            <a:off x="8079256" y="6968612"/>
            <a:ext cx="6943776" cy="1563032"/>
            <a:chOff x="0" y="0"/>
            <a:chExt cx="9258369" cy="2084043"/>
          </a:xfrm>
        </p:grpSpPr>
        <p:sp>
          <p:nvSpPr>
            <p:cNvPr name="TextBox 12" id="12"/>
            <p:cNvSpPr txBox="true"/>
            <p:nvPr/>
          </p:nvSpPr>
          <p:spPr>
            <a:xfrm rot="0">
              <a:off x="0" y="-19050"/>
              <a:ext cx="9258369" cy="946997"/>
            </a:xfrm>
            <a:prstGeom prst="rect">
              <a:avLst/>
            </a:prstGeom>
          </p:spPr>
          <p:txBody>
            <a:bodyPr anchor="t" rtlCol="false" tIns="0" lIns="0" bIns="0" rIns="0">
              <a:spAutoFit/>
            </a:bodyPr>
            <a:lstStyle/>
            <a:p>
              <a:pPr algn="l" marL="0" indent="0" lvl="0">
                <a:lnSpc>
                  <a:spcPts val="2859"/>
                </a:lnSpc>
                <a:spcBef>
                  <a:spcPct val="0"/>
                </a:spcBef>
              </a:pPr>
              <a:r>
                <a:rPr lang="en-US" b="true" sz="2199" spc="191">
                  <a:solidFill>
                    <a:srgbClr val="F8F8F8"/>
                  </a:solidFill>
                  <a:latin typeface="Be Vietnam Ultra-Bold"/>
                  <a:ea typeface="Be Vietnam Ultra-Bold"/>
                  <a:cs typeface="Be Vietnam Ultra-Bold"/>
                  <a:sym typeface="Be Vietnam Ultra-Bold"/>
                </a:rPr>
                <a:t>BASIC CHATBOT FOR TESTING MOOD ANALYSIS</a:t>
              </a:r>
            </a:p>
          </p:txBody>
        </p:sp>
        <p:sp>
          <p:nvSpPr>
            <p:cNvPr name="TextBox 13" id="13"/>
            <p:cNvSpPr txBox="true"/>
            <p:nvPr/>
          </p:nvSpPr>
          <p:spPr>
            <a:xfrm rot="0">
              <a:off x="0" y="1000098"/>
              <a:ext cx="9258369" cy="1083945"/>
            </a:xfrm>
            <a:prstGeom prst="rect">
              <a:avLst/>
            </a:prstGeom>
          </p:spPr>
          <p:txBody>
            <a:bodyPr anchor="t" rtlCol="false" tIns="0" lIns="0" bIns="0" rIns="0">
              <a:spAutoFit/>
            </a:bodyPr>
            <a:lstStyle/>
            <a:p>
              <a:pPr algn="l">
                <a:lnSpc>
                  <a:spcPts val="3359"/>
                </a:lnSpc>
              </a:pPr>
              <a:r>
                <a:rPr lang="en-US" sz="2400">
                  <a:solidFill>
                    <a:srgbClr val="F8F8F8"/>
                  </a:solidFill>
                  <a:latin typeface="IBM Plex Sans"/>
                  <a:ea typeface="IBM Plex Sans"/>
                  <a:cs typeface="IBM Plex Sans"/>
                  <a:sym typeface="IBM Plex Sans"/>
                </a:rPr>
                <a:t>We have implemented a working chatbot using langchain and  gemini API .</a:t>
              </a:r>
            </a:p>
          </p:txBody>
        </p:sp>
      </p:grpSp>
      <p:sp>
        <p:nvSpPr>
          <p:cNvPr name="TextBox 14" id="14"/>
          <p:cNvSpPr txBox="true"/>
          <p:nvPr/>
        </p:nvSpPr>
        <p:spPr>
          <a:xfrm rot="0">
            <a:off x="1028700" y="688975"/>
            <a:ext cx="4073128" cy="339725"/>
          </a:xfrm>
          <a:prstGeom prst="rect">
            <a:avLst/>
          </a:prstGeom>
        </p:spPr>
        <p:txBody>
          <a:bodyPr anchor="t" rtlCol="false" tIns="0" lIns="0" bIns="0" rIns="0">
            <a:spAutoFit/>
          </a:bodyPr>
          <a:lstStyle/>
          <a:p>
            <a:pPr algn="l">
              <a:lnSpc>
                <a:spcPts val="2800"/>
              </a:lnSpc>
              <a:spcBef>
                <a:spcPct val="0"/>
              </a:spcBef>
            </a:pPr>
            <a:r>
              <a:rPr lang="en-US" b="true" sz="2000">
                <a:solidFill>
                  <a:srgbClr val="1B90BE"/>
                </a:solidFill>
                <a:latin typeface="IBM Plex Sans Bold"/>
                <a:ea typeface="IBM Plex Sans Bold"/>
                <a:cs typeface="IBM Plex Sans Bold"/>
                <a:sym typeface="IBM Plex Sans Bold"/>
              </a:rPr>
              <a:t>PicFlick : AR Filter Book</a:t>
            </a:r>
          </a:p>
        </p:txBody>
      </p:sp>
      <p:sp>
        <p:nvSpPr>
          <p:cNvPr name="Freeform 15" id="15"/>
          <p:cNvSpPr/>
          <p:nvPr/>
        </p:nvSpPr>
        <p:spPr>
          <a:xfrm flipH="false" flipV="false" rot="5278420">
            <a:off x="11529231" y="4572941"/>
            <a:ext cx="15465517" cy="5595705"/>
          </a:xfrm>
          <a:custGeom>
            <a:avLst/>
            <a:gdLst/>
            <a:ahLst/>
            <a:cxnLst/>
            <a:rect r="r" b="b" t="t" l="l"/>
            <a:pathLst>
              <a:path h="5595705" w="15465517">
                <a:moveTo>
                  <a:pt x="0" y="0"/>
                </a:moveTo>
                <a:lnTo>
                  <a:pt x="15465516" y="0"/>
                </a:lnTo>
                <a:lnTo>
                  <a:pt x="15465516"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765340" y="2118295"/>
            <a:ext cx="2898106" cy="755811"/>
            <a:chOff x="0" y="0"/>
            <a:chExt cx="1163811" cy="303516"/>
          </a:xfrm>
        </p:grpSpPr>
        <p:sp>
          <p:nvSpPr>
            <p:cNvPr name="Freeform 3" id="3"/>
            <p:cNvSpPr/>
            <p:nvPr/>
          </p:nvSpPr>
          <p:spPr>
            <a:xfrm flipH="false" flipV="false" rot="0">
              <a:off x="0" y="0"/>
              <a:ext cx="1163811" cy="303516"/>
            </a:xfrm>
            <a:custGeom>
              <a:avLst/>
              <a:gdLst/>
              <a:ahLst/>
              <a:cxnLst/>
              <a:rect r="r" b="b" t="t" l="l"/>
              <a:pathLst>
                <a:path h="303516" w="1163811">
                  <a:moveTo>
                    <a:pt x="106855" y="0"/>
                  </a:moveTo>
                  <a:lnTo>
                    <a:pt x="1056956" y="0"/>
                  </a:lnTo>
                  <a:cubicBezTo>
                    <a:pt x="1085296" y="0"/>
                    <a:pt x="1112475" y="11258"/>
                    <a:pt x="1132514" y="31297"/>
                  </a:cubicBezTo>
                  <a:cubicBezTo>
                    <a:pt x="1152553" y="51336"/>
                    <a:pt x="1163811" y="78515"/>
                    <a:pt x="1163811" y="106855"/>
                  </a:cubicBezTo>
                  <a:lnTo>
                    <a:pt x="1163811" y="196661"/>
                  </a:lnTo>
                  <a:cubicBezTo>
                    <a:pt x="1163811" y="255675"/>
                    <a:pt x="1115970" y="303516"/>
                    <a:pt x="1056956" y="303516"/>
                  </a:cubicBezTo>
                  <a:lnTo>
                    <a:pt x="106855" y="303516"/>
                  </a:lnTo>
                  <a:cubicBezTo>
                    <a:pt x="78515" y="303516"/>
                    <a:pt x="51336" y="292258"/>
                    <a:pt x="31297" y="272219"/>
                  </a:cubicBezTo>
                  <a:cubicBezTo>
                    <a:pt x="11258" y="252180"/>
                    <a:pt x="0" y="225001"/>
                    <a:pt x="0" y="196661"/>
                  </a:cubicBezTo>
                  <a:lnTo>
                    <a:pt x="0" y="106855"/>
                  </a:lnTo>
                  <a:cubicBezTo>
                    <a:pt x="0" y="78515"/>
                    <a:pt x="11258" y="51336"/>
                    <a:pt x="31297" y="31297"/>
                  </a:cubicBezTo>
                  <a:cubicBezTo>
                    <a:pt x="51336" y="11258"/>
                    <a:pt x="78515" y="0"/>
                    <a:pt x="106855" y="0"/>
                  </a:cubicBezTo>
                  <a:close/>
                </a:path>
              </a:pathLst>
            </a:custGeom>
            <a:solidFill>
              <a:srgbClr val="1B90BE"/>
            </a:solidFill>
          </p:spPr>
        </p:sp>
        <p:sp>
          <p:nvSpPr>
            <p:cNvPr name="TextBox 4" id="4"/>
            <p:cNvSpPr txBox="true"/>
            <p:nvPr/>
          </p:nvSpPr>
          <p:spPr>
            <a:xfrm>
              <a:off x="0" y="-57150"/>
              <a:ext cx="1163811" cy="360666"/>
            </a:xfrm>
            <a:prstGeom prst="rect">
              <a:avLst/>
            </a:prstGeom>
          </p:spPr>
          <p:txBody>
            <a:bodyPr anchor="ctr" rtlCol="false" tIns="50800" lIns="50800" bIns="50800" rIns="50800"/>
            <a:lstStyle/>
            <a:p>
              <a:pPr algn="ctr">
                <a:lnSpc>
                  <a:spcPts val="4200"/>
                </a:lnSpc>
              </a:pPr>
              <a:r>
                <a:rPr lang="en-US" b="true" sz="3000">
                  <a:solidFill>
                    <a:srgbClr val="F8F8F8"/>
                  </a:solidFill>
                  <a:latin typeface="IBM Plex Sans Bold"/>
                  <a:ea typeface="IBM Plex Sans Bold"/>
                  <a:cs typeface="IBM Plex Sans Bold"/>
                  <a:sym typeface="IBM Plex Sans Bold"/>
                </a:rPr>
                <a:t>Week(1-5)</a:t>
              </a:r>
            </a:p>
          </p:txBody>
        </p:sp>
      </p:grpSp>
      <p:grpSp>
        <p:nvGrpSpPr>
          <p:cNvPr name="Group 5" id="5"/>
          <p:cNvGrpSpPr/>
          <p:nvPr/>
        </p:nvGrpSpPr>
        <p:grpSpPr>
          <a:xfrm rot="0">
            <a:off x="10086816" y="2120417"/>
            <a:ext cx="2918993" cy="753690"/>
            <a:chOff x="0" y="0"/>
            <a:chExt cx="1172199" cy="302664"/>
          </a:xfrm>
        </p:grpSpPr>
        <p:sp>
          <p:nvSpPr>
            <p:cNvPr name="Freeform 6" id="6"/>
            <p:cNvSpPr/>
            <p:nvPr/>
          </p:nvSpPr>
          <p:spPr>
            <a:xfrm flipH="false" flipV="false" rot="0">
              <a:off x="0" y="0"/>
              <a:ext cx="1172199" cy="302664"/>
            </a:xfrm>
            <a:custGeom>
              <a:avLst/>
              <a:gdLst/>
              <a:ahLst/>
              <a:cxnLst/>
              <a:rect r="r" b="b" t="t" l="l"/>
              <a:pathLst>
                <a:path h="302664" w="1172199">
                  <a:moveTo>
                    <a:pt x="106090" y="0"/>
                  </a:moveTo>
                  <a:lnTo>
                    <a:pt x="1066108" y="0"/>
                  </a:lnTo>
                  <a:cubicBezTo>
                    <a:pt x="1124700" y="0"/>
                    <a:pt x="1172199" y="47498"/>
                    <a:pt x="1172199" y="106090"/>
                  </a:cubicBezTo>
                  <a:lnTo>
                    <a:pt x="1172199" y="196574"/>
                  </a:lnTo>
                  <a:cubicBezTo>
                    <a:pt x="1172199" y="224711"/>
                    <a:pt x="1161021" y="251695"/>
                    <a:pt x="1141126" y="271591"/>
                  </a:cubicBezTo>
                  <a:cubicBezTo>
                    <a:pt x="1121230" y="291487"/>
                    <a:pt x="1094245" y="302664"/>
                    <a:pt x="1066108" y="302664"/>
                  </a:cubicBezTo>
                  <a:lnTo>
                    <a:pt x="106090" y="302664"/>
                  </a:lnTo>
                  <a:cubicBezTo>
                    <a:pt x="77953" y="302664"/>
                    <a:pt x="50969" y="291487"/>
                    <a:pt x="31073" y="271591"/>
                  </a:cubicBezTo>
                  <a:cubicBezTo>
                    <a:pt x="11177" y="251695"/>
                    <a:pt x="0" y="224711"/>
                    <a:pt x="0" y="196574"/>
                  </a:cubicBezTo>
                  <a:lnTo>
                    <a:pt x="0" y="106090"/>
                  </a:lnTo>
                  <a:cubicBezTo>
                    <a:pt x="0" y="77953"/>
                    <a:pt x="11177" y="50969"/>
                    <a:pt x="31073" y="31073"/>
                  </a:cubicBezTo>
                  <a:cubicBezTo>
                    <a:pt x="50969" y="11177"/>
                    <a:pt x="77953" y="0"/>
                    <a:pt x="106090" y="0"/>
                  </a:cubicBezTo>
                  <a:close/>
                </a:path>
              </a:pathLst>
            </a:custGeom>
            <a:solidFill>
              <a:srgbClr val="0E1D16"/>
            </a:solidFill>
          </p:spPr>
        </p:sp>
        <p:sp>
          <p:nvSpPr>
            <p:cNvPr name="TextBox 7" id="7"/>
            <p:cNvSpPr txBox="true"/>
            <p:nvPr/>
          </p:nvSpPr>
          <p:spPr>
            <a:xfrm>
              <a:off x="0" y="-57150"/>
              <a:ext cx="1172199" cy="359814"/>
            </a:xfrm>
            <a:prstGeom prst="rect">
              <a:avLst/>
            </a:prstGeom>
          </p:spPr>
          <p:txBody>
            <a:bodyPr anchor="ctr" rtlCol="false" tIns="50800" lIns="50800" bIns="50800" rIns="50800"/>
            <a:lstStyle/>
            <a:p>
              <a:pPr algn="ctr">
                <a:lnSpc>
                  <a:spcPts val="4200"/>
                </a:lnSpc>
              </a:pPr>
              <a:r>
                <a:rPr lang="en-US" b="true" sz="3000">
                  <a:solidFill>
                    <a:srgbClr val="F8F8F8"/>
                  </a:solidFill>
                  <a:latin typeface="IBM Plex Sans Bold"/>
                  <a:ea typeface="IBM Plex Sans Bold"/>
                  <a:cs typeface="IBM Plex Sans Bold"/>
                  <a:sym typeface="IBM Plex Sans Bold"/>
                </a:rPr>
                <a:t>Week(5-7)</a:t>
              </a:r>
            </a:p>
          </p:txBody>
        </p:sp>
      </p:grpSp>
      <p:grpSp>
        <p:nvGrpSpPr>
          <p:cNvPr name="Group 8" id="8"/>
          <p:cNvGrpSpPr/>
          <p:nvPr/>
        </p:nvGrpSpPr>
        <p:grpSpPr>
          <a:xfrm rot="0">
            <a:off x="14605071" y="2097570"/>
            <a:ext cx="2441515" cy="799385"/>
            <a:chOff x="0" y="0"/>
            <a:chExt cx="980455" cy="321014"/>
          </a:xfrm>
        </p:grpSpPr>
        <p:sp>
          <p:nvSpPr>
            <p:cNvPr name="Freeform 9" id="9"/>
            <p:cNvSpPr/>
            <p:nvPr/>
          </p:nvSpPr>
          <p:spPr>
            <a:xfrm flipH="false" flipV="false" rot="0">
              <a:off x="0" y="0"/>
              <a:ext cx="980455" cy="321014"/>
            </a:xfrm>
            <a:custGeom>
              <a:avLst/>
              <a:gdLst/>
              <a:ahLst/>
              <a:cxnLst/>
              <a:rect r="r" b="b" t="t" l="l"/>
              <a:pathLst>
                <a:path h="321014" w="980455">
                  <a:moveTo>
                    <a:pt x="126838" y="0"/>
                  </a:moveTo>
                  <a:lnTo>
                    <a:pt x="853617" y="0"/>
                  </a:lnTo>
                  <a:cubicBezTo>
                    <a:pt x="887256" y="0"/>
                    <a:pt x="919518" y="13363"/>
                    <a:pt x="943305" y="37150"/>
                  </a:cubicBezTo>
                  <a:cubicBezTo>
                    <a:pt x="967091" y="60937"/>
                    <a:pt x="980455" y="93198"/>
                    <a:pt x="980455" y="126838"/>
                  </a:cubicBezTo>
                  <a:lnTo>
                    <a:pt x="980455" y="194176"/>
                  </a:lnTo>
                  <a:cubicBezTo>
                    <a:pt x="980455" y="264227"/>
                    <a:pt x="923667" y="321014"/>
                    <a:pt x="853617" y="321014"/>
                  </a:cubicBezTo>
                  <a:lnTo>
                    <a:pt x="126838" y="321014"/>
                  </a:lnTo>
                  <a:cubicBezTo>
                    <a:pt x="56787" y="321014"/>
                    <a:pt x="0" y="264227"/>
                    <a:pt x="0" y="194176"/>
                  </a:cubicBezTo>
                  <a:lnTo>
                    <a:pt x="0" y="126838"/>
                  </a:lnTo>
                  <a:cubicBezTo>
                    <a:pt x="0" y="56787"/>
                    <a:pt x="56787" y="0"/>
                    <a:pt x="126838" y="0"/>
                  </a:cubicBezTo>
                  <a:close/>
                </a:path>
              </a:pathLst>
            </a:custGeom>
            <a:solidFill>
              <a:srgbClr val="1B90BE"/>
            </a:solidFill>
          </p:spPr>
        </p:sp>
        <p:sp>
          <p:nvSpPr>
            <p:cNvPr name="TextBox 10" id="10"/>
            <p:cNvSpPr txBox="true"/>
            <p:nvPr/>
          </p:nvSpPr>
          <p:spPr>
            <a:xfrm>
              <a:off x="0" y="-57150"/>
              <a:ext cx="980455" cy="378164"/>
            </a:xfrm>
            <a:prstGeom prst="rect">
              <a:avLst/>
            </a:prstGeom>
          </p:spPr>
          <p:txBody>
            <a:bodyPr anchor="ctr" rtlCol="false" tIns="50800" lIns="50800" bIns="50800" rIns="50800"/>
            <a:lstStyle/>
            <a:p>
              <a:pPr algn="ctr">
                <a:lnSpc>
                  <a:spcPts val="4200"/>
                </a:lnSpc>
              </a:pPr>
              <a:r>
                <a:rPr lang="en-US" b="true" sz="3000">
                  <a:solidFill>
                    <a:srgbClr val="F8F8F8"/>
                  </a:solidFill>
                  <a:latin typeface="IBM Plex Sans Bold"/>
                  <a:ea typeface="IBM Plex Sans Bold"/>
                  <a:cs typeface="IBM Plex Sans Bold"/>
                  <a:sym typeface="IBM Plex Sans Bold"/>
                </a:rPr>
                <a:t>Weeks(8-11)</a:t>
              </a:r>
            </a:p>
          </p:txBody>
        </p:sp>
      </p:grpSp>
      <p:sp>
        <p:nvSpPr>
          <p:cNvPr name="AutoShape 11" id="11"/>
          <p:cNvSpPr/>
          <p:nvPr/>
        </p:nvSpPr>
        <p:spPr>
          <a:xfrm flipH="true">
            <a:off x="11541550" y="2874107"/>
            <a:ext cx="4763" cy="866442"/>
          </a:xfrm>
          <a:prstGeom prst="line">
            <a:avLst/>
          </a:prstGeom>
          <a:ln cap="flat" w="9525">
            <a:solidFill>
              <a:srgbClr val="01003B"/>
            </a:solidFill>
            <a:prstDash val="solid"/>
            <a:headEnd type="none" len="sm" w="sm"/>
            <a:tailEnd type="none" len="sm" w="sm"/>
          </a:ln>
        </p:spPr>
      </p:sp>
      <p:sp>
        <p:nvSpPr>
          <p:cNvPr name="AutoShape 12" id="12"/>
          <p:cNvSpPr/>
          <p:nvPr/>
        </p:nvSpPr>
        <p:spPr>
          <a:xfrm flipH="true">
            <a:off x="15825828" y="2896955"/>
            <a:ext cx="0" cy="992044"/>
          </a:xfrm>
          <a:prstGeom prst="line">
            <a:avLst/>
          </a:prstGeom>
          <a:ln cap="flat" w="9525">
            <a:solidFill>
              <a:srgbClr val="01003B"/>
            </a:solidFill>
            <a:prstDash val="solid"/>
            <a:headEnd type="none" len="sm" w="sm"/>
            <a:tailEnd type="none" len="sm" w="sm"/>
          </a:ln>
        </p:spPr>
      </p:sp>
      <p:sp>
        <p:nvSpPr>
          <p:cNvPr name="TextBox 13" id="13"/>
          <p:cNvSpPr txBox="true"/>
          <p:nvPr/>
        </p:nvSpPr>
        <p:spPr>
          <a:xfrm rot="0">
            <a:off x="5101828" y="2449637"/>
            <a:ext cx="4225130" cy="5015865"/>
          </a:xfrm>
          <a:prstGeom prst="rect">
            <a:avLst/>
          </a:prstGeom>
        </p:spPr>
        <p:txBody>
          <a:bodyPr anchor="t" rtlCol="false" tIns="0" lIns="0" bIns="0" rIns="0">
            <a:spAutoFit/>
          </a:bodyPr>
          <a:lstStyle/>
          <a:p>
            <a:pPr algn="ctr">
              <a:lnSpc>
                <a:spcPts val="3359"/>
              </a:lnSpc>
            </a:pPr>
          </a:p>
          <a:p>
            <a:pPr algn="ctr">
              <a:lnSpc>
                <a:spcPts val="3359"/>
              </a:lnSpc>
            </a:pPr>
          </a:p>
          <a:p>
            <a:pPr algn="ctr">
              <a:lnSpc>
                <a:spcPts val="3359"/>
              </a:lnSpc>
            </a:pPr>
            <a:r>
              <a:rPr lang="en-US" sz="2400">
                <a:solidFill>
                  <a:srgbClr val="01003B"/>
                </a:solidFill>
                <a:latin typeface="IBM Plex Sans"/>
                <a:ea typeface="IBM Plex Sans"/>
                <a:cs typeface="IBM Plex Sans"/>
                <a:sym typeface="IBM Plex Sans"/>
              </a:rPr>
              <a:t>Learning Langchain fundamentals </a:t>
            </a:r>
          </a:p>
          <a:p>
            <a:pPr algn="ctr">
              <a:lnSpc>
                <a:spcPts val="3359"/>
              </a:lnSpc>
            </a:pPr>
          </a:p>
          <a:p>
            <a:pPr algn="ctr">
              <a:lnSpc>
                <a:spcPts val="3359"/>
              </a:lnSpc>
            </a:pPr>
            <a:r>
              <a:rPr lang="en-US" sz="2400">
                <a:solidFill>
                  <a:srgbClr val="01003B"/>
                </a:solidFill>
                <a:latin typeface="IBM Plex Sans"/>
                <a:ea typeface="IBM Plex Sans"/>
                <a:cs typeface="IBM Plex Sans"/>
                <a:sym typeface="IBM Plex Sans"/>
              </a:rPr>
              <a:t>Creating basic AR assets in Blender ,</a:t>
            </a:r>
          </a:p>
          <a:p>
            <a:pPr algn="ctr">
              <a:lnSpc>
                <a:spcPts val="3359"/>
              </a:lnSpc>
            </a:pPr>
          </a:p>
          <a:p>
            <a:pPr algn="ctr">
              <a:lnSpc>
                <a:spcPts val="3359"/>
              </a:lnSpc>
            </a:pPr>
            <a:r>
              <a:rPr lang="en-US" sz="2400">
                <a:solidFill>
                  <a:srgbClr val="01003B"/>
                </a:solidFill>
                <a:latin typeface="IBM Plex Sans"/>
                <a:ea typeface="IBM Plex Sans"/>
                <a:cs typeface="IBM Plex Sans"/>
                <a:sym typeface="IBM Plex Sans"/>
              </a:rPr>
              <a:t> Creating initial wireframe of user interface in Excalidraw and creating a prototype UI in streamlit </a:t>
            </a:r>
          </a:p>
        </p:txBody>
      </p:sp>
      <p:sp>
        <p:nvSpPr>
          <p:cNvPr name="TextBox 14" id="14"/>
          <p:cNvSpPr txBox="true"/>
          <p:nvPr/>
        </p:nvSpPr>
        <p:spPr>
          <a:xfrm rot="0">
            <a:off x="9541065" y="3692924"/>
            <a:ext cx="4000969" cy="3758565"/>
          </a:xfrm>
          <a:prstGeom prst="rect">
            <a:avLst/>
          </a:prstGeom>
        </p:spPr>
        <p:txBody>
          <a:bodyPr anchor="t" rtlCol="false" tIns="0" lIns="0" bIns="0" rIns="0">
            <a:spAutoFit/>
          </a:bodyPr>
          <a:lstStyle/>
          <a:p>
            <a:pPr algn="ctr">
              <a:lnSpc>
                <a:spcPts val="3359"/>
              </a:lnSpc>
            </a:pPr>
            <a:r>
              <a:rPr lang="en-US" sz="2400">
                <a:solidFill>
                  <a:srgbClr val="01003B"/>
                </a:solidFill>
                <a:latin typeface="IBM Plex Sans"/>
                <a:ea typeface="IBM Plex Sans"/>
                <a:cs typeface="IBM Plex Sans"/>
                <a:sym typeface="IBM Plex Sans"/>
              </a:rPr>
              <a:t>Understanding Debugging with langsmith </a:t>
            </a:r>
          </a:p>
          <a:p>
            <a:pPr algn="ctr">
              <a:lnSpc>
                <a:spcPts val="3359"/>
              </a:lnSpc>
            </a:pPr>
          </a:p>
          <a:p>
            <a:pPr algn="ctr">
              <a:lnSpc>
                <a:spcPts val="3359"/>
              </a:lnSpc>
            </a:pPr>
            <a:r>
              <a:rPr lang="en-US" sz="2400">
                <a:solidFill>
                  <a:srgbClr val="01003B"/>
                </a:solidFill>
                <a:latin typeface="IBM Plex Sans"/>
                <a:ea typeface="IBM Plex Sans"/>
                <a:cs typeface="IBM Plex Sans"/>
                <a:sym typeface="IBM Plex Sans"/>
              </a:rPr>
              <a:t>Scripting and adding functionality in the filters </a:t>
            </a:r>
          </a:p>
          <a:p>
            <a:pPr algn="ctr">
              <a:lnSpc>
                <a:spcPts val="3359"/>
              </a:lnSpc>
            </a:pPr>
          </a:p>
          <a:p>
            <a:pPr algn="ctr">
              <a:lnSpc>
                <a:spcPts val="3359"/>
              </a:lnSpc>
            </a:pPr>
            <a:r>
              <a:rPr lang="en-US" sz="2400">
                <a:solidFill>
                  <a:srgbClr val="01003B"/>
                </a:solidFill>
                <a:latin typeface="IBM Plex Sans"/>
                <a:ea typeface="IBM Plex Sans"/>
                <a:cs typeface="IBM Plex Sans"/>
                <a:sym typeface="IBM Plex Sans"/>
              </a:rPr>
              <a:t>creating a chatbot and integrating in the UI  </a:t>
            </a:r>
          </a:p>
          <a:p>
            <a:pPr algn="ctr">
              <a:lnSpc>
                <a:spcPts val="3359"/>
              </a:lnSpc>
            </a:pPr>
          </a:p>
        </p:txBody>
      </p:sp>
      <p:sp>
        <p:nvSpPr>
          <p:cNvPr name="TextBox 15" id="15"/>
          <p:cNvSpPr txBox="true"/>
          <p:nvPr/>
        </p:nvSpPr>
        <p:spPr>
          <a:xfrm rot="0">
            <a:off x="13648721" y="3841374"/>
            <a:ext cx="4354215" cy="3339465"/>
          </a:xfrm>
          <a:prstGeom prst="rect">
            <a:avLst/>
          </a:prstGeom>
        </p:spPr>
        <p:txBody>
          <a:bodyPr anchor="t" rtlCol="false" tIns="0" lIns="0" bIns="0" rIns="0">
            <a:spAutoFit/>
          </a:bodyPr>
          <a:lstStyle/>
          <a:p>
            <a:pPr algn="ctr">
              <a:lnSpc>
                <a:spcPts val="3359"/>
              </a:lnSpc>
            </a:pPr>
            <a:r>
              <a:rPr lang="en-US" sz="2400">
                <a:solidFill>
                  <a:srgbClr val="01003B"/>
                </a:solidFill>
                <a:latin typeface="IBM Plex Sans"/>
                <a:ea typeface="IBM Plex Sans"/>
                <a:cs typeface="IBM Plex Sans"/>
                <a:sym typeface="IBM Plex Sans"/>
              </a:rPr>
              <a:t>Fine tuning the AI chatbot for the appropriate chat style </a:t>
            </a:r>
          </a:p>
          <a:p>
            <a:pPr algn="ctr">
              <a:lnSpc>
                <a:spcPts val="3359"/>
              </a:lnSpc>
            </a:pPr>
          </a:p>
          <a:p>
            <a:pPr algn="ctr">
              <a:lnSpc>
                <a:spcPts val="3359"/>
              </a:lnSpc>
            </a:pPr>
            <a:r>
              <a:rPr lang="en-US" sz="2400">
                <a:solidFill>
                  <a:srgbClr val="01003B"/>
                </a:solidFill>
                <a:latin typeface="IBM Plex Sans"/>
                <a:ea typeface="IBM Plex Sans"/>
                <a:cs typeface="IBM Plex Sans"/>
                <a:sym typeface="IBM Plex Sans"/>
              </a:rPr>
              <a:t>Fixing Bugs</a:t>
            </a:r>
          </a:p>
          <a:p>
            <a:pPr algn="ctr">
              <a:lnSpc>
                <a:spcPts val="3359"/>
              </a:lnSpc>
            </a:pPr>
          </a:p>
          <a:p>
            <a:pPr algn="ctr">
              <a:lnSpc>
                <a:spcPts val="3359"/>
              </a:lnSpc>
            </a:pPr>
            <a:r>
              <a:rPr lang="en-US" sz="2400">
                <a:solidFill>
                  <a:srgbClr val="01003B"/>
                </a:solidFill>
                <a:latin typeface="IBM Plex Sans"/>
                <a:ea typeface="IBM Plex Sans"/>
                <a:cs typeface="IBM Plex Sans"/>
                <a:sym typeface="IBM Plex Sans"/>
              </a:rPr>
              <a:t>Deployment on the cloud and management of resources </a:t>
            </a:r>
          </a:p>
          <a:p>
            <a:pPr algn="ctr">
              <a:lnSpc>
                <a:spcPts val="3359"/>
              </a:lnSpc>
            </a:pPr>
          </a:p>
        </p:txBody>
      </p:sp>
      <p:grpSp>
        <p:nvGrpSpPr>
          <p:cNvPr name="Group 16" id="16"/>
          <p:cNvGrpSpPr/>
          <p:nvPr/>
        </p:nvGrpSpPr>
        <p:grpSpPr>
          <a:xfrm rot="0">
            <a:off x="719685" y="4432082"/>
            <a:ext cx="3684836" cy="2361296"/>
            <a:chOff x="0" y="0"/>
            <a:chExt cx="4913114" cy="3148394"/>
          </a:xfrm>
        </p:grpSpPr>
        <p:sp>
          <p:nvSpPr>
            <p:cNvPr name="TextBox 17" id="17"/>
            <p:cNvSpPr txBox="true"/>
            <p:nvPr/>
          </p:nvSpPr>
          <p:spPr>
            <a:xfrm rot="0">
              <a:off x="0" y="0"/>
              <a:ext cx="4913114" cy="2228074"/>
            </a:xfrm>
            <a:prstGeom prst="rect">
              <a:avLst/>
            </a:prstGeom>
          </p:spPr>
          <p:txBody>
            <a:bodyPr anchor="t" rtlCol="false" tIns="0" lIns="0" bIns="0" rIns="0">
              <a:spAutoFit/>
            </a:bodyPr>
            <a:lstStyle/>
            <a:p>
              <a:pPr algn="l">
                <a:lnSpc>
                  <a:spcPts val="6579"/>
                </a:lnSpc>
              </a:pPr>
              <a:r>
                <a:rPr lang="en-US" b="true" sz="5482">
                  <a:solidFill>
                    <a:srgbClr val="01003B"/>
                  </a:solidFill>
                  <a:latin typeface="Be Vietnam Ultra-Bold"/>
                  <a:ea typeface="Be Vietnam Ultra-Bold"/>
                  <a:cs typeface="Be Vietnam Ultra-Bold"/>
                  <a:sym typeface="Be Vietnam Ultra-Bold"/>
                </a:rPr>
                <a:t>Proposed Timeline</a:t>
              </a:r>
            </a:p>
          </p:txBody>
        </p:sp>
        <p:sp>
          <p:nvSpPr>
            <p:cNvPr name="TextBox 18" id="18"/>
            <p:cNvSpPr txBox="true"/>
            <p:nvPr/>
          </p:nvSpPr>
          <p:spPr>
            <a:xfrm rot="0">
              <a:off x="0" y="2667332"/>
              <a:ext cx="4448579" cy="481062"/>
            </a:xfrm>
            <a:prstGeom prst="rect">
              <a:avLst/>
            </a:prstGeom>
          </p:spPr>
          <p:txBody>
            <a:bodyPr anchor="t" rtlCol="false" tIns="0" lIns="0" bIns="0" rIns="0">
              <a:spAutoFit/>
            </a:bodyPr>
            <a:lstStyle/>
            <a:p>
              <a:pPr algn="l">
                <a:lnSpc>
                  <a:spcPts val="3070"/>
                </a:lnSpc>
              </a:pPr>
            </a:p>
          </p:txBody>
        </p:sp>
      </p:grpSp>
      <p:sp>
        <p:nvSpPr>
          <p:cNvPr name="AutoShape 19" id="19"/>
          <p:cNvSpPr/>
          <p:nvPr/>
        </p:nvSpPr>
        <p:spPr>
          <a:xfrm>
            <a:off x="7219155" y="2874107"/>
            <a:ext cx="0" cy="480341"/>
          </a:xfrm>
          <a:prstGeom prst="line">
            <a:avLst/>
          </a:prstGeom>
          <a:ln cap="flat" w="9525">
            <a:solidFill>
              <a:srgbClr val="01003B"/>
            </a:solidFill>
            <a:prstDash val="solid"/>
            <a:headEnd type="none" len="sm" w="sm"/>
            <a:tailEnd type="none" len="sm" w="sm"/>
          </a:ln>
        </p:spPr>
      </p:sp>
      <p:sp>
        <p:nvSpPr>
          <p:cNvPr name="TextBox 20" id="20"/>
          <p:cNvSpPr txBox="true"/>
          <p:nvPr/>
        </p:nvSpPr>
        <p:spPr>
          <a:xfrm rot="0">
            <a:off x="1028700" y="688975"/>
            <a:ext cx="4073128" cy="339725"/>
          </a:xfrm>
          <a:prstGeom prst="rect">
            <a:avLst/>
          </a:prstGeom>
        </p:spPr>
        <p:txBody>
          <a:bodyPr anchor="t" rtlCol="false" tIns="0" lIns="0" bIns="0" rIns="0">
            <a:spAutoFit/>
          </a:bodyPr>
          <a:lstStyle/>
          <a:p>
            <a:pPr algn="l">
              <a:lnSpc>
                <a:spcPts val="2800"/>
              </a:lnSpc>
              <a:spcBef>
                <a:spcPct val="0"/>
              </a:spcBef>
            </a:pPr>
            <a:r>
              <a:rPr lang="en-US" b="true" sz="2000">
                <a:solidFill>
                  <a:srgbClr val="1B90BE"/>
                </a:solidFill>
                <a:latin typeface="IBM Plex Sans Bold"/>
                <a:ea typeface="IBM Plex Sans Bold"/>
                <a:cs typeface="IBM Plex Sans Bold"/>
                <a:sym typeface="IBM Plex Sans Bold"/>
              </a:rPr>
              <a:t>PicFlick : AR Filter Book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F1117"/>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6134496" y="2079824"/>
          <a:ext cx="9442278" cy="5643243"/>
        </p:xfrm>
        <a:graphic>
          <a:graphicData uri="http://schemas.openxmlformats.org/drawingml/2006/table">
            <a:tbl>
              <a:tblPr/>
              <a:tblGrid>
                <a:gridCol w="953372"/>
                <a:gridCol w="8488906"/>
              </a:tblGrid>
              <a:tr h="1075875">
                <a:tc>
                  <a:txBody>
                    <a:bodyPr anchor="t" rtlCol="false"/>
                    <a:lstStyle/>
                    <a:p>
                      <a:pPr algn="ctr">
                        <a:lnSpc>
                          <a:spcPts val="2940"/>
                        </a:lnSpc>
                        <a:defRPr/>
                      </a:pPr>
                      <a:r>
                        <a:rPr lang="en-US" sz="2100" b="true">
                          <a:solidFill>
                            <a:srgbClr val="F8F8F8"/>
                          </a:solidFill>
                          <a:latin typeface="IBM Plex Sans Bold"/>
                          <a:ea typeface="IBM Plex Sans Bold"/>
                          <a:cs typeface="IBM Plex Sans Bold"/>
                          <a:sym typeface="IBM Plex Sans Bold"/>
                        </a:rPr>
                        <a:t>1</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IBM Plex Sans"/>
                          <a:ea typeface="IBM Plex Sans"/>
                          <a:cs typeface="IBM Plex Sans"/>
                          <a:sym typeface="IBM Plex Sans"/>
                        </a:rPr>
                        <a:t>https://python.langchain.com/docs/introduction/</a:t>
                      </a:r>
                      <a:endParaRPr lang="en-US" sz="1100"/>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r h="1075875">
                <a:tc>
                  <a:txBody>
                    <a:bodyPr anchor="t" rtlCol="false"/>
                    <a:lstStyle/>
                    <a:p>
                      <a:pPr algn="ctr">
                        <a:lnSpc>
                          <a:spcPts val="2940"/>
                        </a:lnSpc>
                        <a:defRPr/>
                      </a:pPr>
                      <a:r>
                        <a:rPr lang="en-US" sz="2100" b="true">
                          <a:solidFill>
                            <a:srgbClr val="F8F8F8"/>
                          </a:solidFill>
                          <a:latin typeface="IBM Plex Sans Bold"/>
                          <a:ea typeface="IBM Plex Sans Bold"/>
                          <a:cs typeface="IBM Plex Sans Bold"/>
                          <a:sym typeface="IBM Plex Sans Bold"/>
                        </a:rPr>
                        <a:t>2</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IBM Plex Sans"/>
                          <a:ea typeface="IBM Plex Sans"/>
                          <a:cs typeface="IBM Plex Sans"/>
                          <a:sym typeface="IBM Plex Sans"/>
                        </a:rPr>
                        <a:t>www.AmbientCg.com</a:t>
                      </a:r>
                      <a:endParaRPr lang="en-US" sz="1100"/>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r h="830076">
                <a:tc>
                  <a:txBody>
                    <a:bodyPr anchor="t" rtlCol="false"/>
                    <a:lstStyle/>
                    <a:p>
                      <a:pPr algn="ctr">
                        <a:lnSpc>
                          <a:spcPts val="2940"/>
                        </a:lnSpc>
                        <a:defRPr/>
                      </a:pPr>
                      <a:r>
                        <a:rPr lang="en-US" sz="2100" b="true">
                          <a:solidFill>
                            <a:srgbClr val="F8F8F8"/>
                          </a:solidFill>
                          <a:latin typeface="IBM Plex Sans Bold"/>
                          <a:ea typeface="IBM Plex Sans Bold"/>
                          <a:cs typeface="IBM Plex Sans Bold"/>
                          <a:sym typeface="IBM Plex Sans Bold"/>
                        </a:rPr>
                        <a:t>3</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IBM Plex Sans"/>
                          <a:ea typeface="IBM Plex Sans"/>
                          <a:cs typeface="IBM Plex Sans"/>
                          <a:sym typeface="IBM Plex Sans"/>
                        </a:rPr>
                        <a:t>https://docs.streamlit.io/</a:t>
                      </a:r>
                      <a:endParaRPr lang="en-US" sz="1100"/>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r h="1087134">
                <a:tc>
                  <a:txBody>
                    <a:bodyPr anchor="t" rtlCol="false"/>
                    <a:lstStyle/>
                    <a:p>
                      <a:pPr algn="ctr">
                        <a:lnSpc>
                          <a:spcPts val="2940"/>
                        </a:lnSpc>
                        <a:defRPr/>
                      </a:pPr>
                      <a:r>
                        <a:rPr lang="en-US" sz="2100" b="true">
                          <a:solidFill>
                            <a:srgbClr val="F8F8F8"/>
                          </a:solidFill>
                          <a:latin typeface="IBM Plex Sans Bold"/>
                          <a:ea typeface="IBM Plex Sans Bold"/>
                          <a:cs typeface="IBM Plex Sans Bold"/>
                          <a:sym typeface="IBM Plex Sans Bold"/>
                        </a:rPr>
                        <a:t>4</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IBM Plex Sans"/>
                          <a:ea typeface="IBM Plex Sans"/>
                          <a:cs typeface="IBM Plex Sans"/>
                          <a:sym typeface="IBM Plex Sans"/>
                        </a:rPr>
                        <a:t>https://www.youtube.com/@SnapAR</a:t>
                      </a:r>
                      <a:endParaRPr lang="en-US" sz="1100"/>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r h="1574282">
                <a:tc>
                  <a:txBody>
                    <a:bodyPr anchor="t" rtlCol="false"/>
                    <a:lstStyle/>
                    <a:p>
                      <a:pPr algn="ctr">
                        <a:lnSpc>
                          <a:spcPts val="2940"/>
                        </a:lnSpc>
                        <a:defRPr/>
                      </a:pPr>
                      <a:r>
                        <a:rPr lang="en-US" sz="2100" b="true">
                          <a:solidFill>
                            <a:srgbClr val="F8F8F8"/>
                          </a:solidFill>
                          <a:latin typeface="IBM Plex Sans Bold"/>
                          <a:ea typeface="IBM Plex Sans Bold"/>
                          <a:cs typeface="IBM Plex Sans Bold"/>
                          <a:sym typeface="IBM Plex Sans Bold"/>
                        </a:rPr>
                        <a:t>5</a:t>
                      </a:r>
                      <a:endParaRPr lang="en-US" sz="1100"/>
                    </a:p>
                  </a:txBody>
                  <a:tcPr marL="190500" marR="190500" marT="190500" marB="190500" anchor="ctr">
                    <a:lnL cmpd="sng" algn="ctr" cap="flat" w="9525">
                      <a:solidFill>
                        <a:srgbClr val="F8F8F8"/>
                      </a:solidFill>
                      <a:prstDash val="solid"/>
                      <a:round/>
                      <a:headEnd type="none" w="med" len="med"/>
                      <a:tailEnd type="none" w="med" len="med"/>
                    </a:lnL>
                    <a:lnR cmpd="sng" algn="ctr" cap="flat" w="0">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c>
                  <a:txBody>
                    <a:bodyPr anchor="t" rtlCol="false"/>
                    <a:lstStyle/>
                    <a:p>
                      <a:pPr algn="l">
                        <a:lnSpc>
                          <a:spcPts val="2939"/>
                        </a:lnSpc>
                        <a:defRPr/>
                      </a:pPr>
                      <a:r>
                        <a:rPr lang="en-US" sz="2099">
                          <a:solidFill>
                            <a:srgbClr val="F8F8F8"/>
                          </a:solidFill>
                          <a:latin typeface="IBM Plex Sans"/>
                          <a:ea typeface="IBM Plex Sans"/>
                          <a:cs typeface="IBM Plex Sans"/>
                          <a:sym typeface="IBM Plex Sans"/>
                        </a:rPr>
                        <a:t>Excalidraw:</a:t>
                      </a:r>
                      <a:endParaRPr lang="en-US" sz="1100"/>
                    </a:p>
                    <a:p>
                      <a:pPr algn="l">
                        <a:lnSpc>
                          <a:spcPts val="2939"/>
                        </a:lnSpc>
                      </a:pPr>
                      <a:r>
                        <a:rPr lang="en-US" sz="2099" u="sng">
                          <a:solidFill>
                            <a:srgbClr val="F8F8F8"/>
                          </a:solidFill>
                          <a:latin typeface="IBM Plex Sans"/>
                          <a:ea typeface="IBM Plex Sans"/>
                          <a:cs typeface="IBM Plex Sans"/>
                          <a:sym typeface="IBM Plex Sans"/>
                        </a:rPr>
                        <a:t>https://excalidraw.com/#json=ja7syQPcdcTEo2m6QJMLw,-rFGpA2DKMxH3HrHrRCvVQ</a:t>
                      </a:r>
                    </a:p>
                  </a:txBody>
                  <a:tcPr marL="190500" marR="190500" marT="190500" marB="190500" anchor="ctr">
                    <a:lnL cmpd="sng" algn="ctr" cap="flat" w="0">
                      <a:solidFill>
                        <a:srgbClr val="F8F8F8"/>
                      </a:solidFill>
                      <a:prstDash val="solid"/>
                      <a:round/>
                      <a:headEnd type="none" w="med" len="med"/>
                      <a:tailEnd type="none" w="med" len="med"/>
                    </a:lnL>
                    <a:lnR cmpd="sng" algn="ctr" cap="flat" w="9525">
                      <a:solidFill>
                        <a:srgbClr val="F8F8F8"/>
                      </a:solidFill>
                      <a:prstDash val="solid"/>
                      <a:round/>
                      <a:headEnd type="none" w="med" len="med"/>
                      <a:tailEnd type="none" w="med" len="med"/>
                    </a:lnR>
                    <a:lnT cmpd="sng" algn="ctr" cap="flat" w="9525">
                      <a:solidFill>
                        <a:srgbClr val="F8F8F8"/>
                      </a:solidFill>
                      <a:prstDash val="solid"/>
                      <a:round/>
                      <a:headEnd type="none" w="med" len="med"/>
                      <a:tailEnd type="none" w="med" len="med"/>
                    </a:lnT>
                    <a:lnB cmpd="sng" algn="ctr" cap="flat" w="9525">
                      <a:solidFill>
                        <a:srgbClr val="F8F8F8"/>
                      </a:solidFill>
                      <a:prstDash val="solid"/>
                      <a:round/>
                      <a:headEnd type="none" w="med" len="med"/>
                      <a:tailEnd type="none" w="med" len="med"/>
                    </a:lnB>
                  </a:tcPr>
                </a:tc>
              </a:tr>
            </a:tbl>
          </a:graphicData>
        </a:graphic>
      </p:graphicFrame>
      <p:grpSp>
        <p:nvGrpSpPr>
          <p:cNvPr name="Group 3" id="3"/>
          <p:cNvGrpSpPr/>
          <p:nvPr/>
        </p:nvGrpSpPr>
        <p:grpSpPr>
          <a:xfrm rot="0">
            <a:off x="1028700" y="3944702"/>
            <a:ext cx="4817522" cy="2397595"/>
            <a:chOff x="0" y="0"/>
            <a:chExt cx="6423363" cy="3196794"/>
          </a:xfrm>
        </p:grpSpPr>
        <p:sp>
          <p:nvSpPr>
            <p:cNvPr name="TextBox 4" id="4"/>
            <p:cNvSpPr txBox="true"/>
            <p:nvPr/>
          </p:nvSpPr>
          <p:spPr>
            <a:xfrm rot="0">
              <a:off x="0" y="-9525"/>
              <a:ext cx="6423363" cy="2244725"/>
            </a:xfrm>
            <a:prstGeom prst="rect">
              <a:avLst/>
            </a:prstGeom>
          </p:spPr>
          <p:txBody>
            <a:bodyPr anchor="t" rtlCol="false" tIns="0" lIns="0" bIns="0" rIns="0">
              <a:spAutoFit/>
            </a:bodyPr>
            <a:lstStyle/>
            <a:p>
              <a:pPr algn="l">
                <a:lnSpc>
                  <a:spcPts val="6600"/>
                </a:lnSpc>
              </a:pPr>
              <a:r>
                <a:rPr lang="en-US" b="true" sz="5500">
                  <a:solidFill>
                    <a:srgbClr val="FFFFFF"/>
                  </a:solidFill>
                  <a:latin typeface="Be Vietnam Ultra-Bold"/>
                  <a:ea typeface="Be Vietnam Ultra-Bold"/>
                  <a:cs typeface="Be Vietnam Ultra-Bold"/>
                  <a:sym typeface="Be Vietnam Ultra-Bold"/>
                </a:rPr>
                <a:t>Resource Page</a:t>
              </a:r>
            </a:p>
          </p:txBody>
        </p:sp>
        <p:sp>
          <p:nvSpPr>
            <p:cNvPr name="TextBox 5" id="5"/>
            <p:cNvSpPr txBox="true"/>
            <p:nvPr/>
          </p:nvSpPr>
          <p:spPr>
            <a:xfrm rot="0">
              <a:off x="0" y="2671649"/>
              <a:ext cx="6423363" cy="525145"/>
            </a:xfrm>
            <a:prstGeom prst="rect">
              <a:avLst/>
            </a:prstGeom>
          </p:spPr>
          <p:txBody>
            <a:bodyPr anchor="t" rtlCol="false" tIns="0" lIns="0" bIns="0" rIns="0">
              <a:spAutoFit/>
            </a:bodyPr>
            <a:lstStyle/>
            <a:p>
              <a:pPr algn="l">
                <a:lnSpc>
                  <a:spcPts val="3359"/>
                </a:lnSpc>
              </a:pPr>
            </a:p>
          </p:txBody>
        </p:sp>
      </p:grpSp>
      <p:sp>
        <p:nvSpPr>
          <p:cNvPr name="TextBox 6" id="6"/>
          <p:cNvSpPr txBox="true"/>
          <p:nvPr/>
        </p:nvSpPr>
        <p:spPr>
          <a:xfrm rot="0">
            <a:off x="1028700" y="688975"/>
            <a:ext cx="4073128" cy="339725"/>
          </a:xfrm>
          <a:prstGeom prst="rect">
            <a:avLst/>
          </a:prstGeom>
        </p:spPr>
        <p:txBody>
          <a:bodyPr anchor="t" rtlCol="false" tIns="0" lIns="0" bIns="0" rIns="0">
            <a:spAutoFit/>
          </a:bodyPr>
          <a:lstStyle/>
          <a:p>
            <a:pPr algn="l">
              <a:lnSpc>
                <a:spcPts val="2800"/>
              </a:lnSpc>
              <a:spcBef>
                <a:spcPct val="0"/>
              </a:spcBef>
            </a:pPr>
            <a:r>
              <a:rPr lang="en-US" b="true" sz="2000">
                <a:solidFill>
                  <a:srgbClr val="1B90BE"/>
                </a:solidFill>
                <a:latin typeface="IBM Plex Sans Bold"/>
                <a:ea typeface="IBM Plex Sans Bold"/>
                <a:cs typeface="IBM Plex Sans Bold"/>
                <a:sym typeface="IBM Plex Sans Bold"/>
              </a:rPr>
              <a:t>PicFlick : AR Filter Book</a:t>
            </a:r>
          </a:p>
        </p:txBody>
      </p:sp>
      <p:sp>
        <p:nvSpPr>
          <p:cNvPr name="Freeform 7" id="7"/>
          <p:cNvSpPr/>
          <p:nvPr/>
        </p:nvSpPr>
        <p:spPr>
          <a:xfrm flipH="false" flipV="false" rot="2699999">
            <a:off x="-7091853" y="6728238"/>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F1117"/>
        </a:solidFill>
      </p:bgPr>
    </p:bg>
    <p:spTree>
      <p:nvGrpSpPr>
        <p:cNvPr id="1" name=""/>
        <p:cNvGrpSpPr/>
        <p:nvPr/>
      </p:nvGrpSpPr>
      <p:grpSpPr>
        <a:xfrm>
          <a:off x="0" y="0"/>
          <a:ext cx="0" cy="0"/>
          <a:chOff x="0" y="0"/>
          <a:chExt cx="0" cy="0"/>
        </a:xfrm>
      </p:grpSpPr>
      <p:sp>
        <p:nvSpPr>
          <p:cNvPr name="TextBox 2" id="2"/>
          <p:cNvSpPr txBox="true"/>
          <p:nvPr/>
        </p:nvSpPr>
        <p:spPr>
          <a:xfrm rot="0">
            <a:off x="1025505" y="4067175"/>
            <a:ext cx="7663628" cy="2143125"/>
          </a:xfrm>
          <a:prstGeom prst="rect">
            <a:avLst/>
          </a:prstGeom>
        </p:spPr>
        <p:txBody>
          <a:bodyPr anchor="t" rtlCol="false" tIns="0" lIns="0" bIns="0" rIns="0">
            <a:spAutoFit/>
          </a:bodyPr>
          <a:lstStyle/>
          <a:p>
            <a:pPr algn="l">
              <a:lnSpc>
                <a:spcPts val="8400"/>
              </a:lnSpc>
            </a:pPr>
            <a:r>
              <a:rPr lang="en-US" sz="7000" b="true">
                <a:solidFill>
                  <a:srgbClr val="F8F8F8"/>
                </a:solidFill>
                <a:latin typeface="Be Vietnam Ultra-Bold"/>
                <a:ea typeface="Be Vietnam Ultra-Bold"/>
                <a:cs typeface="Be Vietnam Ultra-Bold"/>
                <a:sym typeface="Be Vietnam Ultra-Bold"/>
              </a:rPr>
              <a:t>Thank you for your patience.</a:t>
            </a:r>
          </a:p>
        </p:txBody>
      </p:sp>
      <p:sp>
        <p:nvSpPr>
          <p:cNvPr name="TextBox 3" id="3"/>
          <p:cNvSpPr txBox="true"/>
          <p:nvPr/>
        </p:nvSpPr>
        <p:spPr>
          <a:xfrm rot="0">
            <a:off x="1028700" y="8852403"/>
            <a:ext cx="3903162" cy="405765"/>
          </a:xfrm>
          <a:prstGeom prst="rect">
            <a:avLst/>
          </a:prstGeom>
        </p:spPr>
        <p:txBody>
          <a:bodyPr anchor="t" rtlCol="false" tIns="0" lIns="0" bIns="0" rIns="0">
            <a:spAutoFit/>
          </a:bodyPr>
          <a:lstStyle/>
          <a:p>
            <a:pPr algn="l">
              <a:lnSpc>
                <a:spcPts val="3359"/>
              </a:lnSpc>
            </a:pPr>
          </a:p>
        </p:txBody>
      </p:sp>
      <p:sp>
        <p:nvSpPr>
          <p:cNvPr name="TextBox 4" id="4"/>
          <p:cNvSpPr txBox="true"/>
          <p:nvPr/>
        </p:nvSpPr>
        <p:spPr>
          <a:xfrm rot="0">
            <a:off x="1028700" y="688975"/>
            <a:ext cx="4073128" cy="339725"/>
          </a:xfrm>
          <a:prstGeom prst="rect">
            <a:avLst/>
          </a:prstGeom>
        </p:spPr>
        <p:txBody>
          <a:bodyPr anchor="t" rtlCol="false" tIns="0" lIns="0" bIns="0" rIns="0">
            <a:spAutoFit/>
          </a:bodyPr>
          <a:lstStyle/>
          <a:p>
            <a:pPr algn="l">
              <a:lnSpc>
                <a:spcPts val="2800"/>
              </a:lnSpc>
              <a:spcBef>
                <a:spcPct val="0"/>
              </a:spcBef>
            </a:pPr>
            <a:r>
              <a:rPr lang="en-US" b="true" sz="2000">
                <a:solidFill>
                  <a:srgbClr val="1B90BE"/>
                </a:solidFill>
                <a:latin typeface="IBM Plex Sans Bold"/>
                <a:ea typeface="IBM Plex Sans Bold"/>
                <a:cs typeface="IBM Plex Sans Bold"/>
                <a:sym typeface="IBM Plex Sans Bold"/>
              </a:rPr>
              <a:t>PicFlick : AR Filter Book</a:t>
            </a:r>
          </a:p>
        </p:txBody>
      </p:sp>
      <p:sp>
        <p:nvSpPr>
          <p:cNvPr name="Freeform 5" id="5"/>
          <p:cNvSpPr/>
          <p:nvPr/>
        </p:nvSpPr>
        <p:spPr>
          <a:xfrm flipH="false" flipV="false" rot="4114375">
            <a:off x="8965175" y="797726"/>
            <a:ext cx="15465517" cy="5595705"/>
          </a:xfrm>
          <a:custGeom>
            <a:avLst/>
            <a:gdLst/>
            <a:ahLst/>
            <a:cxnLst/>
            <a:rect r="r" b="b" t="t" l="l"/>
            <a:pathLst>
              <a:path h="5595705" w="15465517">
                <a:moveTo>
                  <a:pt x="0" y="0"/>
                </a:moveTo>
                <a:lnTo>
                  <a:pt x="15465516" y="0"/>
                </a:lnTo>
                <a:lnTo>
                  <a:pt x="15465516"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074822" y="1853098"/>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177998" y="1956274"/>
            <a:ext cx="798234" cy="79823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b="true" sz="2599">
                  <a:solidFill>
                    <a:srgbClr val="01003B"/>
                  </a:solidFill>
                  <a:latin typeface="IBM Plex Sans Bold"/>
                  <a:ea typeface="IBM Plex Sans Bold"/>
                  <a:cs typeface="IBM Plex Sans Bold"/>
                  <a:sym typeface="IBM Plex Sans Bold"/>
                </a:rPr>
                <a:t>1</a:t>
              </a:r>
            </a:p>
          </p:txBody>
        </p:sp>
      </p:grpSp>
      <p:sp>
        <p:nvSpPr>
          <p:cNvPr name="Freeform 6" id="6"/>
          <p:cNvSpPr/>
          <p:nvPr/>
        </p:nvSpPr>
        <p:spPr>
          <a:xfrm flipH="false" flipV="false" rot="0">
            <a:off x="6074822" y="3418367"/>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6177998" y="3521543"/>
            <a:ext cx="798234" cy="79823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b="true" sz="2599">
                  <a:solidFill>
                    <a:srgbClr val="01003B"/>
                  </a:solidFill>
                  <a:latin typeface="IBM Plex Sans Bold"/>
                  <a:ea typeface="IBM Plex Sans Bold"/>
                  <a:cs typeface="IBM Plex Sans Bold"/>
                  <a:sym typeface="IBM Plex Sans Bold"/>
                </a:rPr>
                <a:t>2</a:t>
              </a:r>
            </a:p>
          </p:txBody>
        </p:sp>
      </p:grpSp>
      <p:sp>
        <p:nvSpPr>
          <p:cNvPr name="Freeform 10" id="10"/>
          <p:cNvSpPr/>
          <p:nvPr/>
        </p:nvSpPr>
        <p:spPr>
          <a:xfrm flipH="false" flipV="false" rot="0">
            <a:off x="6074822" y="4983636"/>
            <a:ext cx="1004586" cy="1004586"/>
          </a:xfrm>
          <a:custGeom>
            <a:avLst/>
            <a:gdLst/>
            <a:ahLst/>
            <a:cxnLst/>
            <a:rect r="r" b="b" t="t" l="l"/>
            <a:pathLst>
              <a:path h="1004586" w="1004586">
                <a:moveTo>
                  <a:pt x="0" y="0"/>
                </a:moveTo>
                <a:lnTo>
                  <a:pt x="1004586" y="0"/>
                </a:lnTo>
                <a:lnTo>
                  <a:pt x="1004586" y="1004586"/>
                </a:lnTo>
                <a:lnTo>
                  <a:pt x="0" y="10045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6177998" y="5086811"/>
            <a:ext cx="798234" cy="79823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b="true" sz="2599">
                  <a:solidFill>
                    <a:srgbClr val="01003B"/>
                  </a:solidFill>
                  <a:latin typeface="IBM Plex Sans Bold"/>
                  <a:ea typeface="IBM Plex Sans Bold"/>
                  <a:cs typeface="IBM Plex Sans Bold"/>
                  <a:sym typeface="IBM Plex Sans Bold"/>
                </a:rPr>
                <a:t>3</a:t>
              </a:r>
            </a:p>
          </p:txBody>
        </p:sp>
      </p:grpSp>
      <p:sp>
        <p:nvSpPr>
          <p:cNvPr name="TextBox 14" id="14"/>
          <p:cNvSpPr txBox="true"/>
          <p:nvPr/>
        </p:nvSpPr>
        <p:spPr>
          <a:xfrm rot="0">
            <a:off x="1028700" y="3323125"/>
            <a:ext cx="4307236" cy="1076325"/>
          </a:xfrm>
          <a:prstGeom prst="rect">
            <a:avLst/>
          </a:prstGeom>
        </p:spPr>
        <p:txBody>
          <a:bodyPr anchor="t" rtlCol="false" tIns="0" lIns="0" bIns="0" rIns="0">
            <a:spAutoFit/>
          </a:bodyPr>
          <a:lstStyle/>
          <a:p>
            <a:pPr algn="l">
              <a:lnSpc>
                <a:spcPts val="8400"/>
              </a:lnSpc>
            </a:pPr>
            <a:r>
              <a:rPr lang="en-US" b="true" sz="7000">
                <a:solidFill>
                  <a:srgbClr val="01003B"/>
                </a:solidFill>
                <a:latin typeface="Be Vietnam Ultra-Bold"/>
                <a:ea typeface="Be Vietnam Ultra-Bold"/>
                <a:cs typeface="Be Vietnam Ultra-Bold"/>
                <a:sym typeface="Be Vietnam Ultra-Bold"/>
              </a:rPr>
              <a:t>Our Team</a:t>
            </a:r>
          </a:p>
        </p:txBody>
      </p:sp>
      <p:sp>
        <p:nvSpPr>
          <p:cNvPr name="TextBox 15" id="15"/>
          <p:cNvSpPr txBox="true"/>
          <p:nvPr/>
        </p:nvSpPr>
        <p:spPr>
          <a:xfrm rot="0">
            <a:off x="7623695" y="1688006"/>
            <a:ext cx="4997796" cy="1225550"/>
          </a:xfrm>
          <a:prstGeom prst="rect">
            <a:avLst/>
          </a:prstGeom>
        </p:spPr>
        <p:txBody>
          <a:bodyPr anchor="t" rtlCol="false" tIns="0" lIns="0" bIns="0" rIns="0">
            <a:spAutoFit/>
          </a:bodyPr>
          <a:lstStyle/>
          <a:p>
            <a:pPr algn="l">
              <a:lnSpc>
                <a:spcPts val="4900"/>
              </a:lnSpc>
            </a:pPr>
            <a:r>
              <a:rPr lang="en-US" sz="3500">
                <a:solidFill>
                  <a:srgbClr val="01003B"/>
                </a:solidFill>
                <a:latin typeface="Be Vietnam"/>
                <a:ea typeface="Be Vietnam"/>
                <a:cs typeface="Be Vietnam"/>
                <a:sym typeface="Be Vietnam"/>
              </a:rPr>
              <a:t>Bebandh Shrivastava</a:t>
            </a:r>
          </a:p>
          <a:p>
            <a:pPr algn="l">
              <a:lnSpc>
                <a:spcPts val="4900"/>
              </a:lnSpc>
            </a:pPr>
            <a:r>
              <a:rPr lang="en-US" sz="3500">
                <a:solidFill>
                  <a:srgbClr val="01003B"/>
                </a:solidFill>
                <a:latin typeface="Be Vietnam"/>
                <a:ea typeface="Be Vietnam"/>
                <a:cs typeface="Be Vietnam"/>
                <a:sym typeface="Be Vietnam"/>
              </a:rPr>
              <a:t>(211B090) </a:t>
            </a:r>
          </a:p>
        </p:txBody>
      </p:sp>
      <p:sp>
        <p:nvSpPr>
          <p:cNvPr name="TextBox 16" id="16"/>
          <p:cNvSpPr txBox="true"/>
          <p:nvPr/>
        </p:nvSpPr>
        <p:spPr>
          <a:xfrm rot="0">
            <a:off x="7623695" y="3253275"/>
            <a:ext cx="4373839" cy="1225550"/>
          </a:xfrm>
          <a:prstGeom prst="rect">
            <a:avLst/>
          </a:prstGeom>
        </p:spPr>
        <p:txBody>
          <a:bodyPr anchor="t" rtlCol="false" tIns="0" lIns="0" bIns="0" rIns="0">
            <a:spAutoFit/>
          </a:bodyPr>
          <a:lstStyle/>
          <a:p>
            <a:pPr algn="l">
              <a:lnSpc>
                <a:spcPts val="4900"/>
              </a:lnSpc>
            </a:pPr>
            <a:r>
              <a:rPr lang="en-US" sz="3500">
                <a:solidFill>
                  <a:srgbClr val="01003B"/>
                </a:solidFill>
                <a:latin typeface="Be Vietnam"/>
                <a:ea typeface="Be Vietnam"/>
                <a:cs typeface="Be Vietnam"/>
                <a:sym typeface="Be Vietnam"/>
              </a:rPr>
              <a:t>Vaishali Srivastava</a:t>
            </a:r>
          </a:p>
          <a:p>
            <a:pPr algn="l">
              <a:lnSpc>
                <a:spcPts val="4900"/>
              </a:lnSpc>
            </a:pPr>
            <a:r>
              <a:rPr lang="en-US" sz="3500">
                <a:solidFill>
                  <a:srgbClr val="01003B"/>
                </a:solidFill>
                <a:latin typeface="Be Vietnam"/>
                <a:ea typeface="Be Vietnam"/>
                <a:cs typeface="Be Vietnam"/>
                <a:sym typeface="Be Vietnam"/>
              </a:rPr>
              <a:t>(211B337) </a:t>
            </a:r>
          </a:p>
        </p:txBody>
      </p:sp>
      <p:sp>
        <p:nvSpPr>
          <p:cNvPr name="TextBox 17" id="17"/>
          <p:cNvSpPr txBox="true"/>
          <p:nvPr/>
        </p:nvSpPr>
        <p:spPr>
          <a:xfrm rot="0">
            <a:off x="7623695" y="4818544"/>
            <a:ext cx="4997796" cy="1225550"/>
          </a:xfrm>
          <a:prstGeom prst="rect">
            <a:avLst/>
          </a:prstGeom>
        </p:spPr>
        <p:txBody>
          <a:bodyPr anchor="t" rtlCol="false" tIns="0" lIns="0" bIns="0" rIns="0">
            <a:spAutoFit/>
          </a:bodyPr>
          <a:lstStyle/>
          <a:p>
            <a:pPr algn="l">
              <a:lnSpc>
                <a:spcPts val="4900"/>
              </a:lnSpc>
            </a:pPr>
            <a:r>
              <a:rPr lang="en-US" sz="3500">
                <a:solidFill>
                  <a:srgbClr val="01003B"/>
                </a:solidFill>
                <a:latin typeface="Be Vietnam"/>
                <a:ea typeface="Be Vietnam"/>
                <a:cs typeface="Be Vietnam"/>
                <a:sym typeface="Be Vietnam"/>
              </a:rPr>
              <a:t>Urshita Motwani</a:t>
            </a:r>
          </a:p>
          <a:p>
            <a:pPr algn="l">
              <a:lnSpc>
                <a:spcPts val="4900"/>
              </a:lnSpc>
            </a:pPr>
            <a:r>
              <a:rPr lang="en-US" sz="3500">
                <a:solidFill>
                  <a:srgbClr val="01003B"/>
                </a:solidFill>
                <a:latin typeface="Be Vietnam"/>
                <a:ea typeface="Be Vietnam"/>
                <a:cs typeface="Be Vietnam"/>
                <a:sym typeface="Be Vietnam"/>
              </a:rPr>
              <a:t>(211B334) </a:t>
            </a:r>
          </a:p>
        </p:txBody>
      </p:sp>
      <p:sp>
        <p:nvSpPr>
          <p:cNvPr name="TextBox 18" id="18"/>
          <p:cNvSpPr txBox="true"/>
          <p:nvPr/>
        </p:nvSpPr>
        <p:spPr>
          <a:xfrm rot="0">
            <a:off x="12540459" y="2308718"/>
            <a:ext cx="5460485" cy="523875"/>
          </a:xfrm>
          <a:prstGeom prst="rect">
            <a:avLst/>
          </a:prstGeom>
        </p:spPr>
        <p:txBody>
          <a:bodyPr anchor="t" rtlCol="false" tIns="0" lIns="0" bIns="0" rIns="0">
            <a:spAutoFit/>
          </a:bodyPr>
          <a:lstStyle/>
          <a:p>
            <a:pPr algn="l">
              <a:lnSpc>
                <a:spcPts val="4200"/>
              </a:lnSpc>
            </a:pPr>
            <a:r>
              <a:rPr lang="en-US" b="true" sz="3000">
                <a:solidFill>
                  <a:srgbClr val="1B90BE"/>
                </a:solidFill>
                <a:latin typeface="Be Vietnam Ultra-Bold"/>
                <a:ea typeface="Be Vietnam Ultra-Bold"/>
                <a:cs typeface="Be Vietnam Ultra-Bold"/>
                <a:sym typeface="Be Vietnam Ultra-Bold"/>
              </a:rPr>
              <a:t>Scriptwriting and AI</a:t>
            </a:r>
          </a:p>
        </p:txBody>
      </p:sp>
      <p:sp>
        <p:nvSpPr>
          <p:cNvPr name="TextBox 19" id="19"/>
          <p:cNvSpPr txBox="true"/>
          <p:nvPr/>
        </p:nvSpPr>
        <p:spPr>
          <a:xfrm rot="0">
            <a:off x="12540459" y="5129694"/>
            <a:ext cx="6011650" cy="523875"/>
          </a:xfrm>
          <a:prstGeom prst="rect">
            <a:avLst/>
          </a:prstGeom>
        </p:spPr>
        <p:txBody>
          <a:bodyPr anchor="t" rtlCol="false" tIns="0" lIns="0" bIns="0" rIns="0">
            <a:spAutoFit/>
          </a:bodyPr>
          <a:lstStyle/>
          <a:p>
            <a:pPr algn="l">
              <a:lnSpc>
                <a:spcPts val="4200"/>
              </a:lnSpc>
            </a:pPr>
            <a:r>
              <a:rPr lang="en-US" b="true" sz="3000">
                <a:solidFill>
                  <a:srgbClr val="1B90BE"/>
                </a:solidFill>
                <a:latin typeface="Be Vietnam Ultra-Bold"/>
                <a:ea typeface="Be Vietnam Ultra-Bold"/>
                <a:cs typeface="Be Vietnam Ultra-Bold"/>
                <a:sym typeface="Be Vietnam Ultra-Bold"/>
              </a:rPr>
              <a:t>Design and Research </a:t>
            </a:r>
          </a:p>
        </p:txBody>
      </p:sp>
      <p:sp>
        <p:nvSpPr>
          <p:cNvPr name="TextBox 20" id="20"/>
          <p:cNvSpPr txBox="true"/>
          <p:nvPr/>
        </p:nvSpPr>
        <p:spPr>
          <a:xfrm rot="0">
            <a:off x="12540459" y="3756493"/>
            <a:ext cx="5460485" cy="523875"/>
          </a:xfrm>
          <a:prstGeom prst="rect">
            <a:avLst/>
          </a:prstGeom>
        </p:spPr>
        <p:txBody>
          <a:bodyPr anchor="t" rtlCol="false" tIns="0" lIns="0" bIns="0" rIns="0">
            <a:spAutoFit/>
          </a:bodyPr>
          <a:lstStyle/>
          <a:p>
            <a:pPr algn="l">
              <a:lnSpc>
                <a:spcPts val="4200"/>
              </a:lnSpc>
            </a:pPr>
            <a:r>
              <a:rPr lang="en-US" b="true" sz="3000">
                <a:solidFill>
                  <a:srgbClr val="1B90BE"/>
                </a:solidFill>
                <a:latin typeface="Be Vietnam Ultra-Bold"/>
                <a:ea typeface="Be Vietnam Ultra-Bold"/>
                <a:cs typeface="Be Vietnam Ultra-Bold"/>
                <a:sym typeface="Be Vietnam Ultra-Bold"/>
              </a:rPr>
              <a:t>User Interface</a:t>
            </a:r>
          </a:p>
        </p:txBody>
      </p:sp>
      <p:sp>
        <p:nvSpPr>
          <p:cNvPr name="TextBox 21" id="21"/>
          <p:cNvSpPr txBox="true"/>
          <p:nvPr/>
        </p:nvSpPr>
        <p:spPr>
          <a:xfrm rot="0">
            <a:off x="1025505" y="688975"/>
            <a:ext cx="4310431" cy="339725"/>
          </a:xfrm>
          <a:prstGeom prst="rect">
            <a:avLst/>
          </a:prstGeom>
        </p:spPr>
        <p:txBody>
          <a:bodyPr anchor="t" rtlCol="false" tIns="0" lIns="0" bIns="0" rIns="0">
            <a:spAutoFit/>
          </a:bodyPr>
          <a:lstStyle/>
          <a:p>
            <a:pPr algn="l">
              <a:lnSpc>
                <a:spcPts val="2800"/>
              </a:lnSpc>
              <a:spcBef>
                <a:spcPct val="0"/>
              </a:spcBef>
            </a:pPr>
            <a:r>
              <a:rPr lang="en-US" b="true" sz="2000">
                <a:solidFill>
                  <a:srgbClr val="1B90BE"/>
                </a:solidFill>
                <a:latin typeface="IBM Plex Sans Bold"/>
                <a:ea typeface="IBM Plex Sans Bold"/>
                <a:cs typeface="IBM Plex Sans Bold"/>
                <a:sym typeface="IBM Plex Sans Bold"/>
              </a:rPr>
              <a:t>PicFlick : AR Fliters App</a:t>
            </a:r>
          </a:p>
        </p:txBody>
      </p:sp>
      <p:sp>
        <p:nvSpPr>
          <p:cNvPr name="TextBox 22" id="22"/>
          <p:cNvSpPr txBox="true"/>
          <p:nvPr/>
        </p:nvSpPr>
        <p:spPr>
          <a:xfrm rot="0">
            <a:off x="1028700" y="4472463"/>
            <a:ext cx="2153618" cy="466725"/>
          </a:xfrm>
          <a:prstGeom prst="rect">
            <a:avLst/>
          </a:prstGeom>
        </p:spPr>
        <p:txBody>
          <a:bodyPr anchor="t" rtlCol="false" tIns="0" lIns="0" bIns="0" rIns="0">
            <a:spAutoFit/>
          </a:bodyPr>
          <a:lstStyle/>
          <a:p>
            <a:pPr algn="l">
              <a:lnSpc>
                <a:spcPts val="3600"/>
              </a:lnSpc>
            </a:pPr>
            <a:r>
              <a:rPr lang="en-US" sz="3000" b="true">
                <a:solidFill>
                  <a:srgbClr val="787878"/>
                </a:solidFill>
                <a:latin typeface="Be Vietnam Ultra-Bold"/>
                <a:ea typeface="Be Vietnam Ultra-Bold"/>
                <a:cs typeface="Be Vietnam Ultra-Bold"/>
                <a:sym typeface="Be Vietnam Ultra-Bold"/>
              </a:rPr>
              <a:t>and Roles </a:t>
            </a:r>
          </a:p>
        </p:txBody>
      </p:sp>
      <p:sp>
        <p:nvSpPr>
          <p:cNvPr name="Freeform 23" id="23"/>
          <p:cNvSpPr/>
          <p:nvPr/>
        </p:nvSpPr>
        <p:spPr>
          <a:xfrm flipH="false" flipV="false" rot="0">
            <a:off x="6074822" y="6609236"/>
            <a:ext cx="1004586" cy="1004586"/>
          </a:xfrm>
          <a:custGeom>
            <a:avLst/>
            <a:gdLst/>
            <a:ahLst/>
            <a:cxnLst/>
            <a:rect r="r" b="b" t="t" l="l"/>
            <a:pathLst>
              <a:path h="1004586" w="1004586">
                <a:moveTo>
                  <a:pt x="0" y="0"/>
                </a:moveTo>
                <a:lnTo>
                  <a:pt x="1004586" y="0"/>
                </a:lnTo>
                <a:lnTo>
                  <a:pt x="1004586" y="1004585"/>
                </a:lnTo>
                <a:lnTo>
                  <a:pt x="0" y="10045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4" id="24"/>
          <p:cNvGrpSpPr/>
          <p:nvPr/>
        </p:nvGrpSpPr>
        <p:grpSpPr>
          <a:xfrm rot="0">
            <a:off x="6177998" y="6712411"/>
            <a:ext cx="798234" cy="798234"/>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name="TextBox 26" id="26"/>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b="true" sz="2599">
                  <a:solidFill>
                    <a:srgbClr val="01003B"/>
                  </a:solidFill>
                  <a:latin typeface="IBM Plex Sans Bold"/>
                  <a:ea typeface="IBM Plex Sans Bold"/>
                  <a:cs typeface="IBM Plex Sans Bold"/>
                  <a:sym typeface="IBM Plex Sans Bold"/>
                </a:rPr>
                <a:t>4</a:t>
              </a:r>
            </a:p>
          </p:txBody>
        </p:sp>
      </p:grpSp>
      <p:sp>
        <p:nvSpPr>
          <p:cNvPr name="TextBox 27" id="27"/>
          <p:cNvSpPr txBox="true"/>
          <p:nvPr/>
        </p:nvSpPr>
        <p:spPr>
          <a:xfrm rot="0">
            <a:off x="7623695" y="6444144"/>
            <a:ext cx="4997796" cy="1225550"/>
          </a:xfrm>
          <a:prstGeom prst="rect">
            <a:avLst/>
          </a:prstGeom>
        </p:spPr>
        <p:txBody>
          <a:bodyPr anchor="t" rtlCol="false" tIns="0" lIns="0" bIns="0" rIns="0">
            <a:spAutoFit/>
          </a:bodyPr>
          <a:lstStyle/>
          <a:p>
            <a:pPr algn="l">
              <a:lnSpc>
                <a:spcPts val="4900"/>
              </a:lnSpc>
            </a:pPr>
            <a:r>
              <a:rPr lang="en-US" sz="3500">
                <a:solidFill>
                  <a:srgbClr val="01003B"/>
                </a:solidFill>
                <a:latin typeface="Be Vietnam"/>
                <a:ea typeface="Be Vietnam"/>
                <a:cs typeface="Be Vietnam"/>
                <a:sym typeface="Be Vietnam"/>
              </a:rPr>
              <a:t>Jeet Gupta</a:t>
            </a:r>
          </a:p>
          <a:p>
            <a:pPr algn="l">
              <a:lnSpc>
                <a:spcPts val="4900"/>
              </a:lnSpc>
            </a:pPr>
            <a:r>
              <a:rPr lang="en-US" sz="3500">
                <a:solidFill>
                  <a:srgbClr val="01003B"/>
                </a:solidFill>
                <a:latin typeface="Be Vietnam"/>
                <a:ea typeface="Be Vietnam"/>
                <a:cs typeface="Be Vietnam"/>
                <a:sym typeface="Be Vietnam"/>
              </a:rPr>
              <a:t>(211B154)</a:t>
            </a:r>
          </a:p>
        </p:txBody>
      </p:sp>
      <p:sp>
        <p:nvSpPr>
          <p:cNvPr name="TextBox 28" id="28"/>
          <p:cNvSpPr txBox="true"/>
          <p:nvPr/>
        </p:nvSpPr>
        <p:spPr>
          <a:xfrm rot="0">
            <a:off x="12540459" y="6816254"/>
            <a:ext cx="6011650" cy="523875"/>
          </a:xfrm>
          <a:prstGeom prst="rect">
            <a:avLst/>
          </a:prstGeom>
        </p:spPr>
        <p:txBody>
          <a:bodyPr anchor="t" rtlCol="false" tIns="0" lIns="0" bIns="0" rIns="0">
            <a:spAutoFit/>
          </a:bodyPr>
          <a:lstStyle/>
          <a:p>
            <a:pPr algn="l">
              <a:lnSpc>
                <a:spcPts val="4200"/>
              </a:lnSpc>
            </a:pPr>
            <a:r>
              <a:rPr lang="en-US" b="true" sz="3000">
                <a:solidFill>
                  <a:srgbClr val="1B90BE"/>
                </a:solidFill>
                <a:latin typeface="Be Vietnam Ultra-Bold"/>
                <a:ea typeface="Be Vietnam Ultra-Bold"/>
                <a:cs typeface="Be Vietnam Ultra-Bold"/>
                <a:sym typeface="Be Vietnam Ultra-Bold"/>
              </a:rPr>
              <a:t>Workflow and Assets</a:t>
            </a:r>
          </a:p>
        </p:txBody>
      </p:sp>
      <p:sp>
        <p:nvSpPr>
          <p:cNvPr name="Freeform 29" id="29"/>
          <p:cNvSpPr/>
          <p:nvPr/>
        </p:nvSpPr>
        <p:spPr>
          <a:xfrm flipH="false" flipV="false" rot="2699999">
            <a:off x="-5627249" y="7977889"/>
            <a:ext cx="15465517" cy="5595705"/>
          </a:xfrm>
          <a:custGeom>
            <a:avLst/>
            <a:gdLst/>
            <a:ahLst/>
            <a:cxnLst/>
            <a:rect r="r" b="b" t="t" l="l"/>
            <a:pathLst>
              <a:path h="5595705" w="15465517">
                <a:moveTo>
                  <a:pt x="0" y="0"/>
                </a:moveTo>
                <a:lnTo>
                  <a:pt x="15465516" y="0"/>
                </a:lnTo>
                <a:lnTo>
                  <a:pt x="15465516" y="5595705"/>
                </a:lnTo>
                <a:lnTo>
                  <a:pt x="0" y="55957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F1117"/>
        </a:solidFill>
      </p:bgPr>
    </p:bg>
    <p:spTree>
      <p:nvGrpSpPr>
        <p:cNvPr id="1" name=""/>
        <p:cNvGrpSpPr/>
        <p:nvPr/>
      </p:nvGrpSpPr>
      <p:grpSpPr>
        <a:xfrm>
          <a:off x="0" y="0"/>
          <a:ext cx="0" cy="0"/>
          <a:chOff x="0" y="0"/>
          <a:chExt cx="0" cy="0"/>
        </a:xfrm>
      </p:grpSpPr>
      <p:sp>
        <p:nvSpPr>
          <p:cNvPr name="Freeform 2" id="2"/>
          <p:cNvSpPr/>
          <p:nvPr/>
        </p:nvSpPr>
        <p:spPr>
          <a:xfrm flipH="false" flipV="false" rot="0">
            <a:off x="2001144" y="7168504"/>
            <a:ext cx="14383562" cy="5591610"/>
          </a:xfrm>
          <a:custGeom>
            <a:avLst/>
            <a:gdLst/>
            <a:ahLst/>
            <a:cxnLst/>
            <a:rect r="r" b="b" t="t" l="l"/>
            <a:pathLst>
              <a:path h="5591610" w="14383562">
                <a:moveTo>
                  <a:pt x="0" y="0"/>
                </a:moveTo>
                <a:lnTo>
                  <a:pt x="14383562" y="0"/>
                </a:lnTo>
                <a:lnTo>
                  <a:pt x="14383562" y="5591609"/>
                </a:lnTo>
                <a:lnTo>
                  <a:pt x="0" y="5591609"/>
                </a:lnTo>
                <a:lnTo>
                  <a:pt x="0" y="0"/>
                </a:lnTo>
                <a:close/>
              </a:path>
            </a:pathLst>
          </a:custGeom>
          <a:blipFill>
            <a:blip r:embed="rId2"/>
            <a:stretch>
              <a:fillRect l="0" t="0" r="0" b="0"/>
            </a:stretch>
          </a:blipFill>
          <a:ln cap="rnd">
            <a:noFill/>
            <a:prstDash val="solid"/>
            <a:round/>
          </a:ln>
        </p:spPr>
      </p:sp>
      <p:sp>
        <p:nvSpPr>
          <p:cNvPr name="TextBox 3" id="3"/>
          <p:cNvSpPr txBox="true"/>
          <p:nvPr/>
        </p:nvSpPr>
        <p:spPr>
          <a:xfrm rot="0">
            <a:off x="2001144" y="1794105"/>
            <a:ext cx="13427565" cy="4303857"/>
          </a:xfrm>
          <a:prstGeom prst="rect">
            <a:avLst/>
          </a:prstGeom>
        </p:spPr>
        <p:txBody>
          <a:bodyPr anchor="t" rtlCol="false" tIns="0" lIns="0" bIns="0" rIns="0">
            <a:spAutoFit/>
          </a:bodyPr>
          <a:lstStyle/>
          <a:p>
            <a:pPr algn="just">
              <a:lnSpc>
                <a:spcPts val="4277"/>
              </a:lnSpc>
            </a:pPr>
          </a:p>
          <a:p>
            <a:pPr algn="just">
              <a:lnSpc>
                <a:spcPts val="4277"/>
              </a:lnSpc>
            </a:pPr>
          </a:p>
          <a:p>
            <a:pPr algn="just">
              <a:lnSpc>
                <a:spcPts val="4277"/>
              </a:lnSpc>
            </a:pPr>
            <a:r>
              <a:rPr lang="en-US" sz="2707">
                <a:solidFill>
                  <a:srgbClr val="FFFFFF"/>
                </a:solidFill>
                <a:latin typeface="Be Vietnam"/>
                <a:ea typeface="Be Vietnam"/>
                <a:cs typeface="Be Vietnam"/>
                <a:sym typeface="Be Vietnam"/>
              </a:rPr>
              <a:t>PicFlick is a dynamic AR filters application being developed using Python and langchain that allows users to enhance their photos with a wide range of creative and interactive filters. These filters, categorized by themes and can be applied in real-time while capturing content through augmented reality. This app also features an AI chatbot which can conversate with you and perform sentiment analysis in real time to suggest you the best filter according to your mood .</a:t>
            </a:r>
          </a:p>
        </p:txBody>
      </p:sp>
      <p:sp>
        <p:nvSpPr>
          <p:cNvPr name="TextBox 4" id="4"/>
          <p:cNvSpPr txBox="true"/>
          <p:nvPr/>
        </p:nvSpPr>
        <p:spPr>
          <a:xfrm rot="0">
            <a:off x="2001144" y="1517880"/>
            <a:ext cx="15645063" cy="923925"/>
          </a:xfrm>
          <a:prstGeom prst="rect">
            <a:avLst/>
          </a:prstGeom>
        </p:spPr>
        <p:txBody>
          <a:bodyPr anchor="t" rtlCol="false" tIns="0" lIns="0" bIns="0" rIns="0">
            <a:spAutoFit/>
          </a:bodyPr>
          <a:lstStyle/>
          <a:p>
            <a:pPr algn="l">
              <a:lnSpc>
                <a:spcPts val="7200"/>
              </a:lnSpc>
            </a:pPr>
            <a:r>
              <a:rPr lang="en-US" sz="6000" b="true">
                <a:solidFill>
                  <a:srgbClr val="FFFFFF"/>
                </a:solidFill>
                <a:latin typeface="Be Vietnam Ultra-Bold"/>
                <a:ea typeface="Be Vietnam Ultra-Bold"/>
                <a:cs typeface="Be Vietnam Ultra-Bold"/>
                <a:sym typeface="Be Vietnam Ultra-Bold"/>
              </a:rPr>
              <a:t>OVERVIEW</a:t>
            </a:r>
          </a:p>
        </p:txBody>
      </p:sp>
      <p:sp>
        <p:nvSpPr>
          <p:cNvPr name="TextBox 5" id="5"/>
          <p:cNvSpPr txBox="true"/>
          <p:nvPr/>
        </p:nvSpPr>
        <p:spPr>
          <a:xfrm rot="0">
            <a:off x="1028700" y="688975"/>
            <a:ext cx="4073128" cy="339725"/>
          </a:xfrm>
          <a:prstGeom prst="rect">
            <a:avLst/>
          </a:prstGeom>
        </p:spPr>
        <p:txBody>
          <a:bodyPr anchor="t" rtlCol="false" tIns="0" lIns="0" bIns="0" rIns="0">
            <a:spAutoFit/>
          </a:bodyPr>
          <a:lstStyle/>
          <a:p>
            <a:pPr algn="l">
              <a:lnSpc>
                <a:spcPts val="2800"/>
              </a:lnSpc>
              <a:spcBef>
                <a:spcPct val="0"/>
              </a:spcBef>
            </a:pPr>
            <a:r>
              <a:rPr lang="en-US" b="true" sz="2000">
                <a:solidFill>
                  <a:srgbClr val="1B90BE"/>
                </a:solidFill>
                <a:latin typeface="IBM Plex Sans Bold"/>
                <a:ea typeface="IBM Plex Sans Bold"/>
                <a:cs typeface="IBM Plex Sans Bold"/>
                <a:sym typeface="IBM Plex Sans Bold"/>
              </a:rPr>
              <a:t>PicFlick : AR Filters App</a:t>
            </a:r>
          </a:p>
        </p:txBody>
      </p:sp>
      <p:sp>
        <p:nvSpPr>
          <p:cNvPr name="Freeform 6" id="6"/>
          <p:cNvSpPr/>
          <p:nvPr/>
        </p:nvSpPr>
        <p:spPr>
          <a:xfrm flipH="false" flipV="false" rot="2699999">
            <a:off x="8651947" y="-2070777"/>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2699999">
            <a:off x="8651947" y="-2070777"/>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9425" y="1528119"/>
            <a:ext cx="1543020" cy="1433080"/>
          </a:xfrm>
          <a:custGeom>
            <a:avLst/>
            <a:gdLst/>
            <a:ahLst/>
            <a:cxnLst/>
            <a:rect r="r" b="b" t="t" l="l"/>
            <a:pathLst>
              <a:path h="1433080" w="1543020">
                <a:moveTo>
                  <a:pt x="0" y="0"/>
                </a:moveTo>
                <a:lnTo>
                  <a:pt x="1543020" y="0"/>
                </a:lnTo>
                <a:lnTo>
                  <a:pt x="1543020" y="1433080"/>
                </a:lnTo>
                <a:lnTo>
                  <a:pt x="0" y="1433080"/>
                </a:lnTo>
                <a:lnTo>
                  <a:pt x="0" y="0"/>
                </a:lnTo>
                <a:close/>
              </a:path>
            </a:pathLst>
          </a:custGeom>
          <a:blipFill>
            <a:blip r:embed="rId2"/>
            <a:stretch>
              <a:fillRect l="0" t="0" r="0" b="0"/>
            </a:stretch>
          </a:blipFill>
        </p:spPr>
      </p:sp>
      <p:sp>
        <p:nvSpPr>
          <p:cNvPr name="Freeform 3" id="3"/>
          <p:cNvSpPr/>
          <p:nvPr/>
        </p:nvSpPr>
        <p:spPr>
          <a:xfrm flipH="false" flipV="false" rot="0">
            <a:off x="1028700" y="3279588"/>
            <a:ext cx="2864471" cy="1302032"/>
          </a:xfrm>
          <a:custGeom>
            <a:avLst/>
            <a:gdLst/>
            <a:ahLst/>
            <a:cxnLst/>
            <a:rect r="r" b="b" t="t" l="l"/>
            <a:pathLst>
              <a:path h="1302032" w="2864471">
                <a:moveTo>
                  <a:pt x="0" y="0"/>
                </a:moveTo>
                <a:lnTo>
                  <a:pt x="2864471" y="0"/>
                </a:lnTo>
                <a:lnTo>
                  <a:pt x="2864471" y="1302032"/>
                </a:lnTo>
                <a:lnTo>
                  <a:pt x="0" y="13020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4907448"/>
            <a:ext cx="4073128" cy="660292"/>
          </a:xfrm>
          <a:custGeom>
            <a:avLst/>
            <a:gdLst/>
            <a:ahLst/>
            <a:cxnLst/>
            <a:rect r="r" b="b" t="t" l="l"/>
            <a:pathLst>
              <a:path h="660292" w="4073128">
                <a:moveTo>
                  <a:pt x="0" y="0"/>
                </a:moveTo>
                <a:lnTo>
                  <a:pt x="4073128" y="0"/>
                </a:lnTo>
                <a:lnTo>
                  <a:pt x="4073128" y="660292"/>
                </a:lnTo>
                <a:lnTo>
                  <a:pt x="0" y="660292"/>
                </a:lnTo>
                <a:lnTo>
                  <a:pt x="0" y="0"/>
                </a:lnTo>
                <a:close/>
              </a:path>
            </a:pathLst>
          </a:custGeom>
          <a:blipFill>
            <a:blip r:embed="rId5"/>
            <a:stretch>
              <a:fillRect l="0" t="0" r="0" b="0"/>
            </a:stretch>
          </a:blipFill>
        </p:spPr>
      </p:sp>
      <p:grpSp>
        <p:nvGrpSpPr>
          <p:cNvPr name="Group 5" id="5"/>
          <p:cNvGrpSpPr/>
          <p:nvPr/>
        </p:nvGrpSpPr>
        <p:grpSpPr>
          <a:xfrm rot="0">
            <a:off x="7708276" y="669925"/>
            <a:ext cx="8999458" cy="8549822"/>
            <a:chOff x="0" y="0"/>
            <a:chExt cx="11999278" cy="11399763"/>
          </a:xfrm>
        </p:grpSpPr>
        <p:sp>
          <p:nvSpPr>
            <p:cNvPr name="TextBox 6" id="6"/>
            <p:cNvSpPr txBox="true"/>
            <p:nvPr/>
          </p:nvSpPr>
          <p:spPr>
            <a:xfrm rot="0">
              <a:off x="0" y="-9525"/>
              <a:ext cx="11999278" cy="1043307"/>
            </a:xfrm>
            <a:prstGeom prst="rect">
              <a:avLst/>
            </a:prstGeom>
          </p:spPr>
          <p:txBody>
            <a:bodyPr anchor="t" rtlCol="false" tIns="0" lIns="0" bIns="0" rIns="0">
              <a:spAutoFit/>
            </a:bodyPr>
            <a:lstStyle/>
            <a:p>
              <a:pPr algn="l">
                <a:lnSpc>
                  <a:spcPts val="6105"/>
                </a:lnSpc>
              </a:pPr>
              <a:r>
                <a:rPr lang="en-US" sz="5087" b="true">
                  <a:solidFill>
                    <a:srgbClr val="01003B"/>
                  </a:solidFill>
                  <a:latin typeface="Be Vietnam Ultra-Bold"/>
                  <a:ea typeface="Be Vietnam Ultra-Bold"/>
                  <a:cs typeface="Be Vietnam Ultra-Bold"/>
                  <a:sym typeface="Be Vietnam Ultra-Bold"/>
                </a:rPr>
                <a:t>Tools and Technologies</a:t>
              </a:r>
            </a:p>
          </p:txBody>
        </p:sp>
        <p:sp>
          <p:nvSpPr>
            <p:cNvPr name="TextBox 7" id="7"/>
            <p:cNvSpPr txBox="true"/>
            <p:nvPr/>
          </p:nvSpPr>
          <p:spPr>
            <a:xfrm rot="0">
              <a:off x="0" y="1646329"/>
              <a:ext cx="9809701" cy="9753434"/>
            </a:xfrm>
            <a:prstGeom prst="rect">
              <a:avLst/>
            </a:prstGeom>
          </p:spPr>
          <p:txBody>
            <a:bodyPr anchor="t" rtlCol="false" tIns="0" lIns="0" bIns="0" rIns="0">
              <a:spAutoFit/>
            </a:bodyPr>
            <a:lstStyle/>
            <a:p>
              <a:pPr algn="l" marL="941480" indent="-470740" lvl="1">
                <a:lnSpc>
                  <a:spcPts val="6105"/>
                </a:lnSpc>
                <a:buFont typeface="Arial"/>
                <a:buChar char="•"/>
              </a:pPr>
              <a:r>
                <a:rPr lang="en-US" sz="4360">
                  <a:solidFill>
                    <a:srgbClr val="01003B"/>
                  </a:solidFill>
                  <a:latin typeface="Be Vietnam"/>
                  <a:ea typeface="Be Vietnam"/>
                  <a:cs typeface="Be Vietnam"/>
                  <a:sym typeface="Be Vietnam"/>
                </a:rPr>
                <a:t>Streamlit</a:t>
              </a:r>
            </a:p>
            <a:p>
              <a:pPr algn="l" marL="941480" indent="-470740" lvl="1">
                <a:lnSpc>
                  <a:spcPts val="6105"/>
                </a:lnSpc>
                <a:buFont typeface="Arial"/>
                <a:buChar char="•"/>
              </a:pPr>
              <a:r>
                <a:rPr lang="en-US" sz="4360">
                  <a:solidFill>
                    <a:srgbClr val="01003B"/>
                  </a:solidFill>
                  <a:latin typeface="Be Vietnam"/>
                  <a:ea typeface="Be Vietnam"/>
                  <a:cs typeface="Be Vietnam"/>
                  <a:sym typeface="Be Vietnam"/>
                </a:rPr>
                <a:t>Blender</a:t>
              </a:r>
            </a:p>
            <a:p>
              <a:pPr algn="l" marL="941480" indent="-470740" lvl="1">
                <a:lnSpc>
                  <a:spcPts val="6105"/>
                </a:lnSpc>
                <a:buFont typeface="Arial"/>
                <a:buChar char="•"/>
              </a:pPr>
              <a:r>
                <a:rPr lang="en-US" sz="4360">
                  <a:solidFill>
                    <a:srgbClr val="01003B"/>
                  </a:solidFill>
                  <a:latin typeface="Be Vietnam"/>
                  <a:ea typeface="Be Vietnam"/>
                  <a:cs typeface="Be Vietnam"/>
                  <a:sym typeface="Be Vietnam"/>
                </a:rPr>
                <a:t>Lens Studio</a:t>
              </a:r>
            </a:p>
            <a:p>
              <a:pPr algn="l" marL="941480" indent="-470740" lvl="1">
                <a:lnSpc>
                  <a:spcPts val="6105"/>
                </a:lnSpc>
                <a:buFont typeface="Arial"/>
                <a:buChar char="•"/>
              </a:pPr>
              <a:r>
                <a:rPr lang="en-US" sz="4360">
                  <a:solidFill>
                    <a:srgbClr val="01003B"/>
                  </a:solidFill>
                  <a:latin typeface="Be Vietnam"/>
                  <a:ea typeface="Be Vietnam"/>
                  <a:cs typeface="Be Vietnam"/>
                  <a:sym typeface="Be Vietnam"/>
                </a:rPr>
                <a:t>Ambient CG </a:t>
              </a:r>
            </a:p>
            <a:p>
              <a:pPr algn="l" marL="941480" indent="-470740" lvl="1">
                <a:lnSpc>
                  <a:spcPts val="6105"/>
                </a:lnSpc>
                <a:buFont typeface="Arial"/>
                <a:buChar char="•"/>
              </a:pPr>
              <a:r>
                <a:rPr lang="en-US" sz="4360">
                  <a:solidFill>
                    <a:srgbClr val="01003B"/>
                  </a:solidFill>
                  <a:latin typeface="Be Vietnam"/>
                  <a:ea typeface="Be Vietnam"/>
                  <a:cs typeface="Be Vietnam"/>
                  <a:sym typeface="Be Vietnam"/>
                </a:rPr>
                <a:t>Python</a:t>
              </a:r>
            </a:p>
            <a:p>
              <a:pPr algn="l" marL="941480" indent="-470740" lvl="1">
                <a:lnSpc>
                  <a:spcPts val="6105"/>
                </a:lnSpc>
                <a:buFont typeface="Arial"/>
                <a:buChar char="•"/>
              </a:pPr>
              <a:r>
                <a:rPr lang="en-US" sz="4360">
                  <a:solidFill>
                    <a:srgbClr val="01003B"/>
                  </a:solidFill>
                  <a:latin typeface="Be Vietnam"/>
                  <a:ea typeface="Be Vietnam"/>
                  <a:cs typeface="Be Vietnam"/>
                  <a:sym typeface="Be Vietnam"/>
                </a:rPr>
                <a:t>Gemini</a:t>
              </a:r>
            </a:p>
            <a:p>
              <a:pPr algn="l" marL="941480" indent="-470740" lvl="1">
                <a:lnSpc>
                  <a:spcPts val="6105"/>
                </a:lnSpc>
                <a:buFont typeface="Arial"/>
                <a:buChar char="•"/>
              </a:pPr>
              <a:r>
                <a:rPr lang="en-US" sz="4360">
                  <a:solidFill>
                    <a:srgbClr val="01003B"/>
                  </a:solidFill>
                  <a:latin typeface="Be Vietnam"/>
                  <a:ea typeface="Be Vietnam"/>
                  <a:cs typeface="Be Vietnam"/>
                  <a:sym typeface="Be Vietnam"/>
                </a:rPr>
                <a:t>Langchain</a:t>
              </a:r>
            </a:p>
            <a:p>
              <a:pPr algn="l" marL="941480" indent="-470740" lvl="1">
                <a:lnSpc>
                  <a:spcPts val="6105"/>
                </a:lnSpc>
                <a:buFont typeface="Arial"/>
                <a:buChar char="•"/>
              </a:pPr>
              <a:r>
                <a:rPr lang="en-US" sz="4360">
                  <a:solidFill>
                    <a:srgbClr val="01003B"/>
                  </a:solidFill>
                  <a:latin typeface="Be Vietnam"/>
                  <a:ea typeface="Be Vietnam"/>
                  <a:cs typeface="Be Vietnam"/>
                  <a:sym typeface="Be Vietnam"/>
                </a:rPr>
                <a:t>Langsmith</a:t>
              </a:r>
            </a:p>
            <a:p>
              <a:pPr algn="l">
                <a:lnSpc>
                  <a:spcPts val="6279"/>
                </a:lnSpc>
              </a:pPr>
              <a:r>
                <a:rPr lang="en-US" sz="4360" u="none">
                  <a:solidFill>
                    <a:srgbClr val="01003B"/>
                  </a:solidFill>
                  <a:latin typeface="Be Vietnam"/>
                  <a:ea typeface="Be Vietnam"/>
                  <a:cs typeface="Be Vietnam"/>
                  <a:sym typeface="Be Vietnam"/>
                </a:rPr>
                <a:t> </a:t>
              </a:r>
            </a:p>
          </p:txBody>
        </p:sp>
      </p:grpSp>
      <p:sp>
        <p:nvSpPr>
          <p:cNvPr name="Freeform 8" id="8"/>
          <p:cNvSpPr/>
          <p:nvPr/>
        </p:nvSpPr>
        <p:spPr>
          <a:xfrm flipH="false" flipV="false" rot="2699999">
            <a:off x="8651947" y="-2070777"/>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708859" y="5672519"/>
            <a:ext cx="2788640" cy="1631449"/>
          </a:xfrm>
          <a:custGeom>
            <a:avLst/>
            <a:gdLst/>
            <a:ahLst/>
            <a:cxnLst/>
            <a:rect r="r" b="b" t="t" l="l"/>
            <a:pathLst>
              <a:path h="1631449" w="2788640">
                <a:moveTo>
                  <a:pt x="0" y="0"/>
                </a:moveTo>
                <a:lnTo>
                  <a:pt x="2788640" y="0"/>
                </a:lnTo>
                <a:lnTo>
                  <a:pt x="2788640" y="1631449"/>
                </a:lnTo>
                <a:lnTo>
                  <a:pt x="0" y="1631449"/>
                </a:lnTo>
                <a:lnTo>
                  <a:pt x="0" y="0"/>
                </a:lnTo>
                <a:close/>
              </a:path>
            </a:pathLst>
          </a:custGeom>
          <a:blipFill>
            <a:blip r:embed="rId8"/>
            <a:stretch>
              <a:fillRect l="0" t="0" r="0" b="0"/>
            </a:stretch>
          </a:blipFill>
        </p:spPr>
      </p:sp>
      <p:sp>
        <p:nvSpPr>
          <p:cNvPr name="Freeform 10" id="10"/>
          <p:cNvSpPr/>
          <p:nvPr/>
        </p:nvSpPr>
        <p:spPr>
          <a:xfrm flipH="false" flipV="false" rot="0">
            <a:off x="3396486" y="1860186"/>
            <a:ext cx="2202027" cy="2202027"/>
          </a:xfrm>
          <a:custGeom>
            <a:avLst/>
            <a:gdLst/>
            <a:ahLst/>
            <a:cxnLst/>
            <a:rect r="r" b="b" t="t" l="l"/>
            <a:pathLst>
              <a:path h="2202027" w="2202027">
                <a:moveTo>
                  <a:pt x="0" y="0"/>
                </a:moveTo>
                <a:lnTo>
                  <a:pt x="2202027" y="0"/>
                </a:lnTo>
                <a:lnTo>
                  <a:pt x="2202027" y="2202027"/>
                </a:lnTo>
                <a:lnTo>
                  <a:pt x="0" y="2202027"/>
                </a:lnTo>
                <a:lnTo>
                  <a:pt x="0" y="0"/>
                </a:lnTo>
                <a:close/>
              </a:path>
            </a:pathLst>
          </a:custGeom>
          <a:blipFill>
            <a:blip r:embed="rId9"/>
            <a:stretch>
              <a:fillRect l="0" t="0" r="0" b="0"/>
            </a:stretch>
          </a:blipFill>
        </p:spPr>
      </p:sp>
      <p:sp>
        <p:nvSpPr>
          <p:cNvPr name="Freeform 11" id="11"/>
          <p:cNvSpPr/>
          <p:nvPr/>
        </p:nvSpPr>
        <p:spPr>
          <a:xfrm flipH="false" flipV="false" rot="0">
            <a:off x="672675" y="7185131"/>
            <a:ext cx="3576520" cy="2073169"/>
          </a:xfrm>
          <a:custGeom>
            <a:avLst/>
            <a:gdLst/>
            <a:ahLst/>
            <a:cxnLst/>
            <a:rect r="r" b="b" t="t" l="l"/>
            <a:pathLst>
              <a:path h="2073169" w="3576520">
                <a:moveTo>
                  <a:pt x="0" y="0"/>
                </a:moveTo>
                <a:lnTo>
                  <a:pt x="3576520" y="0"/>
                </a:lnTo>
                <a:lnTo>
                  <a:pt x="3576520" y="2073169"/>
                </a:lnTo>
                <a:lnTo>
                  <a:pt x="0" y="2073169"/>
                </a:lnTo>
                <a:lnTo>
                  <a:pt x="0" y="0"/>
                </a:lnTo>
                <a:close/>
              </a:path>
            </a:pathLst>
          </a:custGeom>
          <a:blipFill>
            <a:blip r:embed="rId10"/>
            <a:stretch>
              <a:fillRect l="0" t="0" r="0" b="0"/>
            </a:stretch>
          </a:blipFill>
        </p:spPr>
      </p:sp>
      <p:sp>
        <p:nvSpPr>
          <p:cNvPr name="Freeform 12" id="12"/>
          <p:cNvSpPr/>
          <p:nvPr/>
        </p:nvSpPr>
        <p:spPr>
          <a:xfrm flipH="false" flipV="false" rot="0">
            <a:off x="4135423" y="7185131"/>
            <a:ext cx="2667979" cy="983320"/>
          </a:xfrm>
          <a:custGeom>
            <a:avLst/>
            <a:gdLst/>
            <a:ahLst/>
            <a:cxnLst/>
            <a:rect r="r" b="b" t="t" l="l"/>
            <a:pathLst>
              <a:path h="983320" w="2667979">
                <a:moveTo>
                  <a:pt x="0" y="0"/>
                </a:moveTo>
                <a:lnTo>
                  <a:pt x="2667978" y="0"/>
                </a:lnTo>
                <a:lnTo>
                  <a:pt x="2667978" y="983320"/>
                </a:lnTo>
                <a:lnTo>
                  <a:pt x="0" y="983320"/>
                </a:lnTo>
                <a:lnTo>
                  <a:pt x="0" y="0"/>
                </a:lnTo>
                <a:close/>
              </a:path>
            </a:pathLst>
          </a:custGeom>
          <a:blipFill>
            <a:blip r:embed="rId11"/>
            <a:stretch>
              <a:fillRect l="0" t="0" r="0" b="0"/>
            </a:stretch>
          </a:blipFill>
        </p:spPr>
      </p:sp>
      <p:sp>
        <p:nvSpPr>
          <p:cNvPr name="TextBox 13" id="13"/>
          <p:cNvSpPr txBox="true"/>
          <p:nvPr/>
        </p:nvSpPr>
        <p:spPr>
          <a:xfrm rot="0">
            <a:off x="1028700" y="387350"/>
            <a:ext cx="4073128" cy="339725"/>
          </a:xfrm>
          <a:prstGeom prst="rect">
            <a:avLst/>
          </a:prstGeom>
        </p:spPr>
        <p:txBody>
          <a:bodyPr anchor="t" rtlCol="false" tIns="0" lIns="0" bIns="0" rIns="0">
            <a:spAutoFit/>
          </a:bodyPr>
          <a:lstStyle/>
          <a:p>
            <a:pPr algn="l">
              <a:lnSpc>
                <a:spcPts val="2800"/>
              </a:lnSpc>
              <a:spcBef>
                <a:spcPct val="0"/>
              </a:spcBef>
            </a:pPr>
            <a:r>
              <a:rPr lang="en-US" b="true" sz="2000">
                <a:solidFill>
                  <a:srgbClr val="1B90BE"/>
                </a:solidFill>
                <a:latin typeface="IBM Plex Sans Bold"/>
                <a:ea typeface="IBM Plex Sans Bold"/>
                <a:cs typeface="IBM Plex Sans Bold"/>
                <a:sym typeface="IBM Plex Sans Bold"/>
              </a:rPr>
              <a:t>PicFlick : AR Fliters App</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F1117"/>
        </a:solidFill>
      </p:bgPr>
    </p:bg>
    <p:spTree>
      <p:nvGrpSpPr>
        <p:cNvPr id="1" name=""/>
        <p:cNvGrpSpPr/>
        <p:nvPr/>
      </p:nvGrpSpPr>
      <p:grpSpPr>
        <a:xfrm>
          <a:off x="0" y="0"/>
          <a:ext cx="0" cy="0"/>
          <a:chOff x="0" y="0"/>
          <a:chExt cx="0" cy="0"/>
        </a:xfrm>
      </p:grpSpPr>
      <p:sp>
        <p:nvSpPr>
          <p:cNvPr name="TextBox 2" id="2"/>
          <p:cNvSpPr txBox="true"/>
          <p:nvPr/>
        </p:nvSpPr>
        <p:spPr>
          <a:xfrm rot="0">
            <a:off x="1028700" y="3273211"/>
            <a:ext cx="5129941" cy="1076325"/>
          </a:xfrm>
          <a:prstGeom prst="rect">
            <a:avLst/>
          </a:prstGeom>
        </p:spPr>
        <p:txBody>
          <a:bodyPr anchor="t" rtlCol="false" tIns="0" lIns="0" bIns="0" rIns="0">
            <a:spAutoFit/>
          </a:bodyPr>
          <a:lstStyle/>
          <a:p>
            <a:pPr algn="l">
              <a:lnSpc>
                <a:spcPts val="8400"/>
              </a:lnSpc>
            </a:pPr>
            <a:r>
              <a:rPr lang="en-US" b="true" sz="7000">
                <a:solidFill>
                  <a:srgbClr val="FFFFFF"/>
                </a:solidFill>
                <a:latin typeface="Be Vietnam Ultra-Bold"/>
                <a:ea typeface="Be Vietnam Ultra-Bold"/>
                <a:cs typeface="Be Vietnam Ultra-Bold"/>
                <a:sym typeface="Be Vietnam Ultra-Bold"/>
              </a:rPr>
              <a:t>Objectives</a:t>
            </a:r>
          </a:p>
        </p:txBody>
      </p:sp>
      <p:sp>
        <p:nvSpPr>
          <p:cNvPr name="TextBox 3" id="3"/>
          <p:cNvSpPr txBox="true"/>
          <p:nvPr/>
        </p:nvSpPr>
        <p:spPr>
          <a:xfrm rot="0">
            <a:off x="1028700" y="4340477"/>
            <a:ext cx="4841684" cy="976630"/>
          </a:xfrm>
          <a:prstGeom prst="rect">
            <a:avLst/>
          </a:prstGeom>
        </p:spPr>
        <p:txBody>
          <a:bodyPr anchor="t" rtlCol="false" tIns="0" lIns="0" bIns="0" rIns="0">
            <a:spAutoFit/>
          </a:bodyPr>
          <a:lstStyle/>
          <a:p>
            <a:pPr algn="l">
              <a:lnSpc>
                <a:spcPts val="3920"/>
              </a:lnSpc>
            </a:pPr>
            <a:r>
              <a:rPr lang="en-US" sz="2800">
                <a:solidFill>
                  <a:srgbClr val="C9C8C8"/>
                </a:solidFill>
                <a:latin typeface="IBM Plex Sans"/>
                <a:ea typeface="IBM Plex Sans"/>
                <a:cs typeface="IBM Plex Sans"/>
                <a:sym typeface="IBM Plex Sans"/>
              </a:rPr>
              <a:t>Goals we aim to achieve with this project. </a:t>
            </a:r>
          </a:p>
        </p:txBody>
      </p:sp>
      <p:grpSp>
        <p:nvGrpSpPr>
          <p:cNvPr name="Group 4" id="4"/>
          <p:cNvGrpSpPr/>
          <p:nvPr/>
        </p:nvGrpSpPr>
        <p:grpSpPr>
          <a:xfrm rot="0">
            <a:off x="7132343" y="1609238"/>
            <a:ext cx="9517908" cy="1431978"/>
            <a:chOff x="0" y="0"/>
            <a:chExt cx="12690544" cy="1909304"/>
          </a:xfrm>
        </p:grpSpPr>
        <p:sp>
          <p:nvSpPr>
            <p:cNvPr name="TextBox 5" id="5"/>
            <p:cNvSpPr txBox="true"/>
            <p:nvPr/>
          </p:nvSpPr>
          <p:spPr>
            <a:xfrm rot="0">
              <a:off x="0" y="-28575"/>
              <a:ext cx="12690544" cy="590737"/>
            </a:xfrm>
            <a:prstGeom prst="rect">
              <a:avLst/>
            </a:prstGeom>
          </p:spPr>
          <p:txBody>
            <a:bodyPr anchor="t" rtlCol="false" tIns="0" lIns="0" bIns="0" rIns="0">
              <a:spAutoFit/>
            </a:bodyPr>
            <a:lstStyle/>
            <a:p>
              <a:pPr algn="l" marL="0" indent="0" lvl="0">
                <a:lnSpc>
                  <a:spcPts val="3610"/>
                </a:lnSpc>
                <a:spcBef>
                  <a:spcPct val="0"/>
                </a:spcBef>
              </a:pPr>
              <a:r>
                <a:rPr lang="en-US" b="true" sz="2777" spc="241">
                  <a:solidFill>
                    <a:srgbClr val="F8F8F8"/>
                  </a:solidFill>
                  <a:latin typeface="Be Vietnam Ultra-Bold"/>
                  <a:ea typeface="Be Vietnam Ultra-Bold"/>
                  <a:cs typeface="Be Vietnam Ultra-Bold"/>
                  <a:sym typeface="Be Vietnam Ultra-Bold"/>
                </a:rPr>
                <a:t>SIMPLIFYING AR CONTENT CREATION</a:t>
              </a:r>
            </a:p>
          </p:txBody>
        </p:sp>
        <p:sp>
          <p:nvSpPr>
            <p:cNvPr name="TextBox 6" id="6"/>
            <p:cNvSpPr txBox="true"/>
            <p:nvPr/>
          </p:nvSpPr>
          <p:spPr>
            <a:xfrm rot="0">
              <a:off x="0" y="656205"/>
              <a:ext cx="12690544" cy="1253099"/>
            </a:xfrm>
            <a:prstGeom prst="rect">
              <a:avLst/>
            </a:prstGeom>
          </p:spPr>
          <p:txBody>
            <a:bodyPr anchor="t" rtlCol="false" tIns="0" lIns="0" bIns="0" rIns="0">
              <a:spAutoFit/>
            </a:bodyPr>
            <a:lstStyle/>
            <a:p>
              <a:pPr algn="l">
                <a:lnSpc>
                  <a:spcPts val="3809"/>
                </a:lnSpc>
              </a:pPr>
              <a:r>
                <a:rPr lang="en-US" sz="2721">
                  <a:solidFill>
                    <a:srgbClr val="F8F8F8"/>
                  </a:solidFill>
                  <a:latin typeface="IBM Plex Sans"/>
                  <a:ea typeface="IBM Plex Sans"/>
                  <a:cs typeface="IBM Plex Sans"/>
                  <a:sym typeface="IBM Plex Sans"/>
                </a:rPr>
                <a:t>Helping users effortlessly engage in AR content for personal, professional, or social media use.</a:t>
              </a:r>
            </a:p>
          </p:txBody>
        </p:sp>
      </p:grpSp>
      <p:grpSp>
        <p:nvGrpSpPr>
          <p:cNvPr name="Group 7" id="7"/>
          <p:cNvGrpSpPr/>
          <p:nvPr/>
        </p:nvGrpSpPr>
        <p:grpSpPr>
          <a:xfrm rot="0">
            <a:off x="7132343" y="3716076"/>
            <a:ext cx="10126957" cy="1904251"/>
            <a:chOff x="0" y="0"/>
            <a:chExt cx="13502610" cy="2539001"/>
          </a:xfrm>
        </p:grpSpPr>
        <p:sp>
          <p:nvSpPr>
            <p:cNvPr name="TextBox 8" id="8"/>
            <p:cNvSpPr txBox="true"/>
            <p:nvPr/>
          </p:nvSpPr>
          <p:spPr>
            <a:xfrm rot="0">
              <a:off x="0" y="-28575"/>
              <a:ext cx="13502610" cy="579424"/>
            </a:xfrm>
            <a:prstGeom prst="rect">
              <a:avLst/>
            </a:prstGeom>
          </p:spPr>
          <p:txBody>
            <a:bodyPr anchor="t" rtlCol="false" tIns="0" lIns="0" bIns="0" rIns="0">
              <a:spAutoFit/>
            </a:bodyPr>
            <a:lstStyle/>
            <a:p>
              <a:pPr algn="l" marL="0" indent="0" lvl="0">
                <a:lnSpc>
                  <a:spcPts val="3537"/>
                </a:lnSpc>
                <a:spcBef>
                  <a:spcPct val="0"/>
                </a:spcBef>
              </a:pPr>
              <a:r>
                <a:rPr lang="en-US" b="true" sz="2721" spc="236">
                  <a:solidFill>
                    <a:srgbClr val="F8F8F8"/>
                  </a:solidFill>
                  <a:latin typeface="Be Vietnam Ultra-Bold"/>
                  <a:ea typeface="Be Vietnam Ultra-Bold"/>
                  <a:cs typeface="Be Vietnam Ultra-Bold"/>
                  <a:sym typeface="Be Vietnam Ultra-Bold"/>
                </a:rPr>
                <a:t>MOOD ANALYSIS</a:t>
              </a:r>
            </a:p>
          </p:txBody>
        </p:sp>
        <p:sp>
          <p:nvSpPr>
            <p:cNvPr name="TextBox 9" id="9"/>
            <p:cNvSpPr txBox="true"/>
            <p:nvPr/>
          </p:nvSpPr>
          <p:spPr>
            <a:xfrm rot="0">
              <a:off x="0" y="641850"/>
              <a:ext cx="13502610" cy="1897152"/>
            </a:xfrm>
            <a:prstGeom prst="rect">
              <a:avLst/>
            </a:prstGeom>
          </p:spPr>
          <p:txBody>
            <a:bodyPr anchor="t" rtlCol="false" tIns="0" lIns="0" bIns="0" rIns="0">
              <a:spAutoFit/>
            </a:bodyPr>
            <a:lstStyle/>
            <a:p>
              <a:pPr algn="l">
                <a:lnSpc>
                  <a:spcPts val="3809"/>
                </a:lnSpc>
              </a:pPr>
              <a:r>
                <a:rPr lang="en-US" sz="2721">
                  <a:solidFill>
                    <a:srgbClr val="F8F8F8"/>
                  </a:solidFill>
                  <a:latin typeface="IBM Plex Sans"/>
                  <a:ea typeface="IBM Plex Sans"/>
                  <a:cs typeface="IBM Plex Sans"/>
                  <a:sym typeface="IBM Plex Sans"/>
                </a:rPr>
                <a:t>Users can engage in a conversation with our personalized chatbot which can analyse the user’s sentiment and based on it suggest the perfect filter from our library .</a:t>
              </a:r>
            </a:p>
          </p:txBody>
        </p:sp>
      </p:grpSp>
      <p:grpSp>
        <p:nvGrpSpPr>
          <p:cNvPr name="Group 10" id="10"/>
          <p:cNvGrpSpPr/>
          <p:nvPr/>
        </p:nvGrpSpPr>
        <p:grpSpPr>
          <a:xfrm rot="0">
            <a:off x="7132343" y="6210876"/>
            <a:ext cx="9882708" cy="2870330"/>
            <a:chOff x="0" y="0"/>
            <a:chExt cx="13176944" cy="3827107"/>
          </a:xfrm>
        </p:grpSpPr>
        <p:sp>
          <p:nvSpPr>
            <p:cNvPr name="TextBox 11" id="11"/>
            <p:cNvSpPr txBox="true"/>
            <p:nvPr/>
          </p:nvSpPr>
          <p:spPr>
            <a:xfrm rot="0">
              <a:off x="0" y="-28575"/>
              <a:ext cx="13176944" cy="579424"/>
            </a:xfrm>
            <a:prstGeom prst="rect">
              <a:avLst/>
            </a:prstGeom>
          </p:spPr>
          <p:txBody>
            <a:bodyPr anchor="t" rtlCol="false" tIns="0" lIns="0" bIns="0" rIns="0">
              <a:spAutoFit/>
            </a:bodyPr>
            <a:lstStyle/>
            <a:p>
              <a:pPr algn="l" marL="0" indent="0" lvl="0">
                <a:lnSpc>
                  <a:spcPts val="3537"/>
                </a:lnSpc>
                <a:spcBef>
                  <a:spcPct val="0"/>
                </a:spcBef>
              </a:pPr>
              <a:r>
                <a:rPr lang="en-US" b="true" sz="2721" spc="236">
                  <a:solidFill>
                    <a:srgbClr val="F8F8F8"/>
                  </a:solidFill>
                  <a:latin typeface="Be Vietnam Ultra-Bold"/>
                  <a:ea typeface="Be Vietnam Ultra-Bold"/>
                  <a:cs typeface="Be Vietnam Ultra-Bold"/>
                  <a:sym typeface="Be Vietnam Ultra-Bold"/>
                </a:rPr>
                <a:t>SEGMENTATION</a:t>
              </a:r>
            </a:p>
          </p:txBody>
        </p:sp>
        <p:sp>
          <p:nvSpPr>
            <p:cNvPr name="TextBox 12" id="12"/>
            <p:cNvSpPr txBox="true"/>
            <p:nvPr/>
          </p:nvSpPr>
          <p:spPr>
            <a:xfrm rot="0">
              <a:off x="0" y="641850"/>
              <a:ext cx="13176944" cy="3185257"/>
            </a:xfrm>
            <a:prstGeom prst="rect">
              <a:avLst/>
            </a:prstGeom>
          </p:spPr>
          <p:txBody>
            <a:bodyPr anchor="t" rtlCol="false" tIns="0" lIns="0" bIns="0" rIns="0">
              <a:spAutoFit/>
            </a:bodyPr>
            <a:lstStyle/>
            <a:p>
              <a:pPr algn="l">
                <a:lnSpc>
                  <a:spcPts val="3809"/>
                </a:lnSpc>
              </a:pPr>
              <a:r>
                <a:rPr lang="en-US" sz="2721">
                  <a:solidFill>
                    <a:srgbClr val="F8F8F8"/>
                  </a:solidFill>
                  <a:latin typeface="IBM Plex Sans"/>
                  <a:ea typeface="IBM Plex Sans"/>
                  <a:cs typeface="IBM Plex Sans"/>
                  <a:sym typeface="IBM Plex Sans"/>
                </a:rPr>
                <a:t>Segmenting the filters, categorized by themes such as nature, retro, futuristic, funny and special events (holidays, festivals) making it easy for the user to choose the correct overlay according to the mood and environment .</a:t>
              </a:r>
            </a:p>
            <a:p>
              <a:pPr algn="l">
                <a:lnSpc>
                  <a:spcPts val="3809"/>
                </a:lnSpc>
              </a:pPr>
            </a:p>
          </p:txBody>
        </p:sp>
      </p:grpSp>
      <p:sp>
        <p:nvSpPr>
          <p:cNvPr name="TextBox 13" id="13"/>
          <p:cNvSpPr txBox="true"/>
          <p:nvPr/>
        </p:nvSpPr>
        <p:spPr>
          <a:xfrm rot="0">
            <a:off x="1028700" y="990600"/>
            <a:ext cx="4073128" cy="339725"/>
          </a:xfrm>
          <a:prstGeom prst="rect">
            <a:avLst/>
          </a:prstGeom>
        </p:spPr>
        <p:txBody>
          <a:bodyPr anchor="t" rtlCol="false" tIns="0" lIns="0" bIns="0" rIns="0">
            <a:spAutoFit/>
          </a:bodyPr>
          <a:lstStyle/>
          <a:p>
            <a:pPr algn="l">
              <a:lnSpc>
                <a:spcPts val="2800"/>
              </a:lnSpc>
              <a:spcBef>
                <a:spcPct val="0"/>
              </a:spcBef>
            </a:pPr>
            <a:r>
              <a:rPr lang="en-US" b="true" sz="2000">
                <a:solidFill>
                  <a:srgbClr val="1B90BE"/>
                </a:solidFill>
                <a:latin typeface="IBM Plex Sans Bold"/>
                <a:ea typeface="IBM Plex Sans Bold"/>
                <a:cs typeface="IBM Plex Sans Bold"/>
                <a:sym typeface="IBM Plex Sans Bold"/>
              </a:rPr>
              <a:t>PicFlick : AR Fliters App</a:t>
            </a:r>
          </a:p>
        </p:txBody>
      </p:sp>
      <p:sp>
        <p:nvSpPr>
          <p:cNvPr name="Freeform 14" id="14"/>
          <p:cNvSpPr/>
          <p:nvPr/>
        </p:nvSpPr>
        <p:spPr>
          <a:xfrm flipH="false" flipV="false" rot="2699999">
            <a:off x="-6597283" y="6617162"/>
            <a:ext cx="15465517" cy="5595705"/>
          </a:xfrm>
          <a:custGeom>
            <a:avLst/>
            <a:gdLst/>
            <a:ahLst/>
            <a:cxnLst/>
            <a:rect r="r" b="b" t="t" l="l"/>
            <a:pathLst>
              <a:path h="5595705" w="15465517">
                <a:moveTo>
                  <a:pt x="0" y="0"/>
                </a:moveTo>
                <a:lnTo>
                  <a:pt x="15465517" y="0"/>
                </a:lnTo>
                <a:lnTo>
                  <a:pt x="15465517" y="5595705"/>
                </a:lnTo>
                <a:lnTo>
                  <a:pt x="0" y="5595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695450" y="8692515"/>
            <a:ext cx="111442" cy="108585"/>
            <a:chOff x="0" y="0"/>
            <a:chExt cx="148590" cy="144780"/>
          </a:xfrm>
        </p:grpSpPr>
        <p:sp>
          <p:nvSpPr>
            <p:cNvPr name="Freeform 16" id="16"/>
            <p:cNvSpPr/>
            <p:nvPr/>
          </p:nvSpPr>
          <p:spPr>
            <a:xfrm flipH="false" flipV="false" rot="0">
              <a:off x="46990" y="45720"/>
              <a:ext cx="50800" cy="52070"/>
            </a:xfrm>
            <a:custGeom>
              <a:avLst/>
              <a:gdLst/>
              <a:ahLst/>
              <a:cxnLst/>
              <a:rect r="r" b="b" t="t" l="l"/>
              <a:pathLst>
                <a:path h="52070" w="50800">
                  <a:moveTo>
                    <a:pt x="50800" y="17780"/>
                  </a:moveTo>
                  <a:cubicBezTo>
                    <a:pt x="29210" y="52070"/>
                    <a:pt x="8890" y="45720"/>
                    <a:pt x="3810" y="38100"/>
                  </a:cubicBezTo>
                  <a:cubicBezTo>
                    <a:pt x="0" y="30480"/>
                    <a:pt x="3810" y="10160"/>
                    <a:pt x="10160" y="5080"/>
                  </a:cubicBezTo>
                  <a:cubicBezTo>
                    <a:pt x="16510" y="0"/>
                    <a:pt x="44450" y="7620"/>
                    <a:pt x="44450" y="7620"/>
                  </a:cubicBezTo>
                </a:path>
              </a:pathLst>
            </a:custGeom>
            <a:solidFill>
              <a:srgbClr val="0571D3"/>
            </a:solidFill>
            <a:ln cap="sq">
              <a:noFill/>
              <a:prstDash val="solid"/>
              <a:miter/>
            </a:ln>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11111"/>
        </a:solidFill>
      </p:bgPr>
    </p:bg>
    <p:spTree>
      <p:nvGrpSpPr>
        <p:cNvPr id="1" name=""/>
        <p:cNvGrpSpPr/>
        <p:nvPr/>
      </p:nvGrpSpPr>
      <p:grpSpPr>
        <a:xfrm>
          <a:off x="0" y="0"/>
          <a:ext cx="0" cy="0"/>
          <a:chOff x="0" y="0"/>
          <a:chExt cx="0" cy="0"/>
        </a:xfrm>
      </p:grpSpPr>
      <p:sp>
        <p:nvSpPr>
          <p:cNvPr name="Freeform 2" id="2"/>
          <p:cNvSpPr/>
          <p:nvPr/>
        </p:nvSpPr>
        <p:spPr>
          <a:xfrm flipH="false" flipV="false" rot="543904">
            <a:off x="-1823618" y="8658061"/>
            <a:ext cx="10103966" cy="8156656"/>
          </a:xfrm>
          <a:custGeom>
            <a:avLst/>
            <a:gdLst/>
            <a:ahLst/>
            <a:cxnLst/>
            <a:rect r="r" b="b" t="t" l="l"/>
            <a:pathLst>
              <a:path h="8156656" w="10103966">
                <a:moveTo>
                  <a:pt x="0" y="0"/>
                </a:moveTo>
                <a:lnTo>
                  <a:pt x="10103966" y="0"/>
                </a:lnTo>
                <a:lnTo>
                  <a:pt x="10103966" y="8156656"/>
                </a:lnTo>
                <a:lnTo>
                  <a:pt x="0" y="81566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24858" y="54738"/>
            <a:ext cx="7840471" cy="10232262"/>
          </a:xfrm>
          <a:custGeom>
            <a:avLst/>
            <a:gdLst/>
            <a:ahLst/>
            <a:cxnLst/>
            <a:rect r="r" b="b" t="t" l="l"/>
            <a:pathLst>
              <a:path h="10232262" w="7840471">
                <a:moveTo>
                  <a:pt x="0" y="0"/>
                </a:moveTo>
                <a:lnTo>
                  <a:pt x="7840471" y="0"/>
                </a:lnTo>
                <a:lnTo>
                  <a:pt x="7840471" y="10232262"/>
                </a:lnTo>
                <a:lnTo>
                  <a:pt x="0" y="10232262"/>
                </a:lnTo>
                <a:lnTo>
                  <a:pt x="0" y="0"/>
                </a:lnTo>
                <a:close/>
              </a:path>
            </a:pathLst>
          </a:custGeom>
          <a:blipFill>
            <a:blip r:embed="rId4"/>
            <a:stretch>
              <a:fillRect l="0" t="0" r="0" b="0"/>
            </a:stretch>
          </a:blipFill>
        </p:spPr>
      </p:sp>
      <p:sp>
        <p:nvSpPr>
          <p:cNvPr name="Freeform 4" id="4"/>
          <p:cNvSpPr/>
          <p:nvPr/>
        </p:nvSpPr>
        <p:spPr>
          <a:xfrm flipH="false" flipV="false" rot="2159446">
            <a:off x="14171979" y="-3753860"/>
            <a:ext cx="7814506" cy="6308438"/>
          </a:xfrm>
          <a:custGeom>
            <a:avLst/>
            <a:gdLst/>
            <a:ahLst/>
            <a:cxnLst/>
            <a:rect r="r" b="b" t="t" l="l"/>
            <a:pathLst>
              <a:path h="6308438" w="7814506">
                <a:moveTo>
                  <a:pt x="0" y="0"/>
                </a:moveTo>
                <a:lnTo>
                  <a:pt x="7814506" y="0"/>
                </a:lnTo>
                <a:lnTo>
                  <a:pt x="7814506" y="6308437"/>
                </a:lnTo>
                <a:lnTo>
                  <a:pt x="0" y="63084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827731" y="1704916"/>
            <a:ext cx="5517296" cy="2009775"/>
          </a:xfrm>
          <a:prstGeom prst="rect">
            <a:avLst/>
          </a:prstGeom>
        </p:spPr>
        <p:txBody>
          <a:bodyPr anchor="t" rtlCol="false" tIns="0" lIns="0" bIns="0" rIns="0">
            <a:spAutoFit/>
          </a:bodyPr>
          <a:lstStyle/>
          <a:p>
            <a:pPr algn="l">
              <a:lnSpc>
                <a:spcPts val="7920"/>
              </a:lnSpc>
            </a:pPr>
            <a:r>
              <a:rPr lang="en-US" sz="6600" b="true">
                <a:solidFill>
                  <a:srgbClr val="F4F4F4"/>
                </a:solidFill>
                <a:latin typeface="Be Vietnam Ultra-Bold"/>
                <a:ea typeface="Be Vietnam Ultra-Bold"/>
                <a:cs typeface="Be Vietnam Ultra-Bold"/>
                <a:sym typeface="Be Vietnam Ultra-Bold"/>
              </a:rPr>
              <a:t>Sentiment Analysis</a:t>
            </a:r>
          </a:p>
        </p:txBody>
      </p:sp>
      <p:sp>
        <p:nvSpPr>
          <p:cNvPr name="TextBox 6" id="6"/>
          <p:cNvSpPr txBox="true"/>
          <p:nvPr/>
        </p:nvSpPr>
        <p:spPr>
          <a:xfrm rot="0">
            <a:off x="827731" y="4511027"/>
            <a:ext cx="8778003" cy="3376613"/>
          </a:xfrm>
          <a:prstGeom prst="rect">
            <a:avLst/>
          </a:prstGeom>
        </p:spPr>
        <p:txBody>
          <a:bodyPr anchor="t" rtlCol="false" tIns="0" lIns="0" bIns="0" rIns="0">
            <a:spAutoFit/>
          </a:bodyPr>
          <a:lstStyle/>
          <a:p>
            <a:pPr algn="just">
              <a:lnSpc>
                <a:spcPts val="3600"/>
              </a:lnSpc>
              <a:spcBef>
                <a:spcPct val="0"/>
              </a:spcBef>
            </a:pPr>
            <a:r>
              <a:rPr lang="en-US" sz="3000">
                <a:solidFill>
                  <a:srgbClr val="FFFFFF"/>
                </a:solidFill>
                <a:latin typeface="Be Vietnam"/>
                <a:ea typeface="Be Vietnam"/>
                <a:cs typeface="Be Vietnam"/>
                <a:sym typeface="Be Vietnam"/>
              </a:rPr>
              <a:t>Objectives: </a:t>
            </a:r>
          </a:p>
          <a:p>
            <a:pPr algn="just" marL="647700" indent="-323850" lvl="1">
              <a:lnSpc>
                <a:spcPts val="3600"/>
              </a:lnSpc>
              <a:buFont typeface="Arial"/>
              <a:buChar char="•"/>
            </a:pPr>
            <a:r>
              <a:rPr lang="en-US" sz="3000">
                <a:solidFill>
                  <a:srgbClr val="FFFFFF"/>
                </a:solidFill>
                <a:latin typeface="Be Vietnam"/>
                <a:ea typeface="Be Vietnam"/>
                <a:cs typeface="Be Vietnam"/>
                <a:sym typeface="Be Vietnam"/>
              </a:rPr>
              <a:t>Detect user emotions to adapt responses.</a:t>
            </a:r>
          </a:p>
          <a:p>
            <a:pPr algn="just" marL="647700" indent="-323850" lvl="1">
              <a:lnSpc>
                <a:spcPts val="3600"/>
              </a:lnSpc>
              <a:buFont typeface="Arial"/>
              <a:buChar char="•"/>
            </a:pPr>
            <a:r>
              <a:rPr lang="en-US" sz="3000">
                <a:solidFill>
                  <a:srgbClr val="FFFFFF"/>
                </a:solidFill>
                <a:latin typeface="Be Vietnam"/>
                <a:ea typeface="Be Vietnam"/>
                <a:cs typeface="Be Vietnam"/>
                <a:sym typeface="Be Vietnam"/>
              </a:rPr>
              <a:t>Feedback Gathering from the report</a:t>
            </a:r>
          </a:p>
          <a:p>
            <a:pPr algn="just">
              <a:lnSpc>
                <a:spcPts val="3600"/>
              </a:lnSpc>
              <a:spcBef>
                <a:spcPct val="0"/>
              </a:spcBef>
            </a:pPr>
            <a:r>
              <a:rPr lang="en-US" sz="3000">
                <a:solidFill>
                  <a:srgbClr val="FFFFFF"/>
                </a:solidFill>
                <a:latin typeface="Be Vietnam"/>
                <a:ea typeface="Be Vietnam"/>
                <a:cs typeface="Be Vietnam"/>
                <a:sym typeface="Be Vietnam"/>
              </a:rPr>
              <a:t>Features:</a:t>
            </a:r>
          </a:p>
          <a:p>
            <a:pPr algn="just" marL="647700" indent="-323850" lvl="1">
              <a:lnSpc>
                <a:spcPts val="3600"/>
              </a:lnSpc>
              <a:buFont typeface="Arial"/>
              <a:buChar char="•"/>
            </a:pPr>
            <a:r>
              <a:rPr lang="en-US" sz="3000">
                <a:solidFill>
                  <a:srgbClr val="FFFFFF"/>
                </a:solidFill>
                <a:latin typeface="Be Vietnam"/>
                <a:ea typeface="Be Vietnam"/>
                <a:cs typeface="Be Vietnam"/>
                <a:sym typeface="Be Vietnam"/>
              </a:rPr>
              <a:t>Overall Sentiment Statistics</a:t>
            </a:r>
          </a:p>
          <a:p>
            <a:pPr algn="just" marL="647700" indent="-323850" lvl="1">
              <a:lnSpc>
                <a:spcPts val="3600"/>
              </a:lnSpc>
              <a:buFont typeface="Arial"/>
              <a:buChar char="•"/>
            </a:pPr>
            <a:r>
              <a:rPr lang="en-US" sz="3000">
                <a:solidFill>
                  <a:srgbClr val="FFFFFF"/>
                </a:solidFill>
                <a:latin typeface="Be Vietnam"/>
                <a:ea typeface="Be Vietnam"/>
                <a:cs typeface="Be Vietnam"/>
                <a:sym typeface="Be Vietnam"/>
              </a:rPr>
              <a:t>Interaction Analysis</a:t>
            </a:r>
          </a:p>
          <a:p>
            <a:pPr algn="just" marL="647700" indent="-323850" lvl="1">
              <a:lnSpc>
                <a:spcPts val="3600"/>
              </a:lnSpc>
              <a:buFont typeface="Arial"/>
              <a:buChar char="•"/>
            </a:pPr>
            <a:r>
              <a:rPr lang="en-US" sz="3000">
                <a:solidFill>
                  <a:srgbClr val="FFFFFF"/>
                </a:solidFill>
                <a:latin typeface="Be Vietnam"/>
                <a:ea typeface="Be Vietnam"/>
                <a:cs typeface="Be Vietnam"/>
                <a:sym typeface="Be Vietnam"/>
              </a:rPr>
              <a:t>Improvement Suggestions.</a:t>
            </a:r>
          </a:p>
        </p:txBody>
      </p:sp>
      <p:sp>
        <p:nvSpPr>
          <p:cNvPr name="TextBox 7" id="7"/>
          <p:cNvSpPr txBox="true"/>
          <p:nvPr/>
        </p:nvSpPr>
        <p:spPr>
          <a:xfrm rot="0">
            <a:off x="510035" y="593725"/>
            <a:ext cx="4073128" cy="339725"/>
          </a:xfrm>
          <a:prstGeom prst="rect">
            <a:avLst/>
          </a:prstGeom>
        </p:spPr>
        <p:txBody>
          <a:bodyPr anchor="t" rtlCol="false" tIns="0" lIns="0" bIns="0" rIns="0">
            <a:spAutoFit/>
          </a:bodyPr>
          <a:lstStyle/>
          <a:p>
            <a:pPr algn="l">
              <a:lnSpc>
                <a:spcPts val="2800"/>
              </a:lnSpc>
              <a:spcBef>
                <a:spcPct val="0"/>
              </a:spcBef>
            </a:pPr>
            <a:r>
              <a:rPr lang="en-US" b="true" sz="2000">
                <a:solidFill>
                  <a:srgbClr val="1B90BE"/>
                </a:solidFill>
                <a:latin typeface="IBM Plex Sans Bold"/>
                <a:ea typeface="IBM Plex Sans Bold"/>
                <a:cs typeface="IBM Plex Sans Bold"/>
                <a:sym typeface="IBM Plex Sans Bold"/>
              </a:rPr>
              <a:t>PicFlick : AR Filters App</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213301">
            <a:off x="-4307497" y="7873332"/>
            <a:ext cx="10104200" cy="8156845"/>
          </a:xfrm>
          <a:custGeom>
            <a:avLst/>
            <a:gdLst/>
            <a:ahLst/>
            <a:cxnLst/>
            <a:rect r="r" b="b" t="t" l="l"/>
            <a:pathLst>
              <a:path h="8156845" w="10104200">
                <a:moveTo>
                  <a:pt x="0" y="0"/>
                </a:moveTo>
                <a:lnTo>
                  <a:pt x="10104200" y="0"/>
                </a:lnTo>
                <a:lnTo>
                  <a:pt x="10104200" y="8156845"/>
                </a:lnTo>
                <a:lnTo>
                  <a:pt x="0" y="81568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196929" y="134043"/>
            <a:ext cx="5802363" cy="9795073"/>
          </a:xfrm>
          <a:custGeom>
            <a:avLst/>
            <a:gdLst/>
            <a:ahLst/>
            <a:cxnLst/>
            <a:rect r="r" b="b" t="t" l="l"/>
            <a:pathLst>
              <a:path h="9795073" w="5802363">
                <a:moveTo>
                  <a:pt x="0" y="0"/>
                </a:moveTo>
                <a:lnTo>
                  <a:pt x="5802362" y="0"/>
                </a:lnTo>
                <a:lnTo>
                  <a:pt x="5802362" y="9795073"/>
                </a:lnTo>
                <a:lnTo>
                  <a:pt x="0" y="9795073"/>
                </a:lnTo>
                <a:lnTo>
                  <a:pt x="0" y="0"/>
                </a:lnTo>
                <a:close/>
              </a:path>
            </a:pathLst>
          </a:custGeom>
          <a:blipFill>
            <a:blip r:embed="rId4"/>
            <a:stretch>
              <a:fillRect l="0" t="-24985" r="-6694" b="-15466"/>
            </a:stretch>
          </a:blipFill>
        </p:spPr>
      </p:sp>
      <p:sp>
        <p:nvSpPr>
          <p:cNvPr name="TextBox 4" id="4"/>
          <p:cNvSpPr txBox="true"/>
          <p:nvPr/>
        </p:nvSpPr>
        <p:spPr>
          <a:xfrm rot="0">
            <a:off x="1028700" y="1028700"/>
            <a:ext cx="9486623" cy="828675"/>
          </a:xfrm>
          <a:prstGeom prst="rect">
            <a:avLst/>
          </a:prstGeom>
        </p:spPr>
        <p:txBody>
          <a:bodyPr anchor="t" rtlCol="false" tIns="0" lIns="0" bIns="0" rIns="0">
            <a:spAutoFit/>
          </a:bodyPr>
          <a:lstStyle/>
          <a:p>
            <a:pPr algn="l">
              <a:lnSpc>
                <a:spcPts val="6599"/>
              </a:lnSpc>
            </a:pPr>
            <a:r>
              <a:rPr lang="en-US" sz="5499" b="true">
                <a:solidFill>
                  <a:srgbClr val="0B0F19"/>
                </a:solidFill>
                <a:latin typeface="Be Vietnam Ultra-Bold"/>
                <a:ea typeface="Be Vietnam Ultra-Bold"/>
                <a:cs typeface="Be Vietnam Ultra-Bold"/>
                <a:sym typeface="Be Vietnam Ultra-Bold"/>
              </a:rPr>
              <a:t>Working of the chatbot</a:t>
            </a:r>
          </a:p>
        </p:txBody>
      </p:sp>
      <p:sp>
        <p:nvSpPr>
          <p:cNvPr name="TextBox 5" id="5"/>
          <p:cNvSpPr txBox="true"/>
          <p:nvPr/>
        </p:nvSpPr>
        <p:spPr>
          <a:xfrm rot="0">
            <a:off x="1442336" y="1550063"/>
            <a:ext cx="10745068" cy="8109585"/>
          </a:xfrm>
          <a:prstGeom prst="rect">
            <a:avLst/>
          </a:prstGeom>
        </p:spPr>
        <p:txBody>
          <a:bodyPr anchor="t" rtlCol="false" tIns="0" lIns="0" bIns="0" rIns="0">
            <a:spAutoFit/>
          </a:bodyPr>
          <a:lstStyle/>
          <a:p>
            <a:pPr algn="just">
              <a:lnSpc>
                <a:spcPts val="4620"/>
              </a:lnSpc>
            </a:pPr>
          </a:p>
          <a:p>
            <a:pPr algn="just">
              <a:lnSpc>
                <a:spcPts val="4620"/>
              </a:lnSpc>
            </a:pPr>
            <a:r>
              <a:rPr lang="en-US" b="true" sz="3000">
                <a:solidFill>
                  <a:srgbClr val="0B0F19"/>
                </a:solidFill>
                <a:latin typeface="Be Vietnam Ultra-Bold"/>
                <a:ea typeface="Be Vietnam Ultra-Bold"/>
                <a:cs typeface="Be Vietnam Ultra-Bold"/>
                <a:sym typeface="Be Vietnam Ultra-Bold"/>
              </a:rPr>
              <a:t>Chat Interface:</a:t>
            </a:r>
            <a:r>
              <a:rPr lang="en-US" sz="3000">
                <a:solidFill>
                  <a:srgbClr val="0B0F19"/>
                </a:solidFill>
                <a:latin typeface="Be Vietnam"/>
                <a:ea typeface="Be Vietnam"/>
                <a:cs typeface="Be Vietnam"/>
                <a:sym typeface="Be Vietnam"/>
              </a:rPr>
              <a:t> The user gives their query through the interface.</a:t>
            </a:r>
          </a:p>
          <a:p>
            <a:pPr algn="just">
              <a:lnSpc>
                <a:spcPts val="4620"/>
              </a:lnSpc>
            </a:pPr>
            <a:r>
              <a:rPr lang="en-US" b="true" sz="3000">
                <a:solidFill>
                  <a:srgbClr val="0B0F19"/>
                </a:solidFill>
                <a:latin typeface="Be Vietnam Ultra-Bold"/>
                <a:ea typeface="Be Vietnam Ultra-Bold"/>
                <a:cs typeface="Be Vietnam Ultra-Bold"/>
                <a:sym typeface="Be Vietnam Ultra-Bold"/>
              </a:rPr>
              <a:t>Process Query</a:t>
            </a:r>
            <a:r>
              <a:rPr lang="en-US" sz="3000">
                <a:solidFill>
                  <a:srgbClr val="0B0F19"/>
                </a:solidFill>
                <a:latin typeface="Be Vietnam"/>
                <a:ea typeface="Be Vietnam"/>
                <a:cs typeface="Be Vietnam"/>
                <a:sym typeface="Be Vietnam"/>
              </a:rPr>
              <a:t>: The system takes the user's input and processes it for analysis.</a:t>
            </a:r>
          </a:p>
          <a:p>
            <a:pPr algn="just">
              <a:lnSpc>
                <a:spcPts val="4620"/>
              </a:lnSpc>
            </a:pPr>
            <a:r>
              <a:rPr lang="en-US" sz="3000" b="true">
                <a:solidFill>
                  <a:srgbClr val="0B0F19"/>
                </a:solidFill>
                <a:latin typeface="Be Vietnam Ultra-Bold"/>
                <a:ea typeface="Be Vietnam Ultra-Bold"/>
                <a:cs typeface="Be Vietnam Ultra-Bold"/>
                <a:sym typeface="Be Vietnam Ultra-Bold"/>
              </a:rPr>
              <a:t>LangChain Model:</a:t>
            </a:r>
            <a:r>
              <a:rPr lang="en-US" sz="3000">
                <a:solidFill>
                  <a:srgbClr val="0B0F19"/>
                </a:solidFill>
                <a:latin typeface="Be Vietnam"/>
                <a:ea typeface="Be Vietnam"/>
                <a:cs typeface="Be Vietnam"/>
                <a:sym typeface="Be Vietnam"/>
              </a:rPr>
              <a:t> We use the Gemini API to build the model.</a:t>
            </a:r>
          </a:p>
          <a:p>
            <a:pPr algn="just">
              <a:lnSpc>
                <a:spcPts val="4620"/>
              </a:lnSpc>
            </a:pPr>
            <a:r>
              <a:rPr lang="en-US" sz="3000" b="true">
                <a:solidFill>
                  <a:srgbClr val="0B0F19"/>
                </a:solidFill>
                <a:latin typeface="Be Vietnam Ultra-Bold"/>
                <a:ea typeface="Be Vietnam Ultra-Bold"/>
                <a:cs typeface="Be Vietnam Ultra-Bold"/>
                <a:sym typeface="Be Vietnam Ultra-Bold"/>
              </a:rPr>
              <a:t>Query Decision: </a:t>
            </a:r>
            <a:r>
              <a:rPr lang="en-US" sz="3000">
                <a:solidFill>
                  <a:srgbClr val="0B0F19"/>
                </a:solidFill>
                <a:latin typeface="Be Vietnam"/>
                <a:ea typeface="Be Vietnam"/>
                <a:cs typeface="Be Vietnam"/>
                <a:sym typeface="Be Vietnam"/>
              </a:rPr>
              <a:t>If information is required from Memory, the system retrieves it. Next, it moves to Sentiment Analysis to check the mood or tone of the question.</a:t>
            </a:r>
          </a:p>
          <a:p>
            <a:pPr algn="just">
              <a:lnSpc>
                <a:spcPts val="4620"/>
              </a:lnSpc>
            </a:pPr>
            <a:r>
              <a:rPr lang="en-US" sz="3000" b="true">
                <a:solidFill>
                  <a:srgbClr val="0B0F19"/>
                </a:solidFill>
                <a:latin typeface="Be Vietnam Ultra-Bold"/>
                <a:ea typeface="Be Vietnam Ultra-Bold"/>
                <a:cs typeface="Be Vietnam Ultra-Bold"/>
                <a:sym typeface="Be Vietnam Ultra-Bold"/>
              </a:rPr>
              <a:t>Generate Response: </a:t>
            </a:r>
            <a:r>
              <a:rPr lang="en-US" sz="3000">
                <a:solidFill>
                  <a:srgbClr val="0B0F19"/>
                </a:solidFill>
                <a:latin typeface="Be Vietnam"/>
                <a:ea typeface="Be Vietnam"/>
                <a:cs typeface="Be Vietnam"/>
                <a:sym typeface="Be Vietnam"/>
              </a:rPr>
              <a:t>The system formulates an appropriate reply for the user.</a:t>
            </a:r>
          </a:p>
          <a:p>
            <a:pPr algn="just">
              <a:lnSpc>
                <a:spcPts val="4620"/>
              </a:lnSpc>
            </a:pPr>
            <a:r>
              <a:rPr lang="en-US" sz="3000" b="true">
                <a:solidFill>
                  <a:srgbClr val="0B0F19"/>
                </a:solidFill>
                <a:latin typeface="Be Vietnam Ultra-Bold"/>
                <a:ea typeface="Be Vietnam Ultra-Bold"/>
                <a:cs typeface="Be Vietnam Ultra-Bold"/>
                <a:sym typeface="Be Vietnam Ultra-Bold"/>
              </a:rPr>
              <a:t>Display Results: </a:t>
            </a:r>
            <a:r>
              <a:rPr lang="en-US" sz="3000">
                <a:solidFill>
                  <a:srgbClr val="0B0F19"/>
                </a:solidFill>
                <a:latin typeface="Be Vietnam"/>
                <a:ea typeface="Be Vietnam"/>
                <a:cs typeface="Be Vietnam"/>
                <a:sym typeface="Be Vietnam"/>
              </a:rPr>
              <a:t>The response is displayed to the user.</a:t>
            </a:r>
          </a:p>
          <a:p>
            <a:pPr algn="ctr">
              <a:lnSpc>
                <a:spcPts val="4620"/>
              </a:lnSpc>
            </a:pPr>
          </a:p>
        </p:txBody>
      </p:sp>
      <p:sp>
        <p:nvSpPr>
          <p:cNvPr name="TextBox 6" id="6"/>
          <p:cNvSpPr txBox="true"/>
          <p:nvPr/>
        </p:nvSpPr>
        <p:spPr>
          <a:xfrm rot="0">
            <a:off x="510035" y="260350"/>
            <a:ext cx="4073128" cy="339725"/>
          </a:xfrm>
          <a:prstGeom prst="rect">
            <a:avLst/>
          </a:prstGeom>
        </p:spPr>
        <p:txBody>
          <a:bodyPr anchor="t" rtlCol="false" tIns="0" lIns="0" bIns="0" rIns="0">
            <a:spAutoFit/>
          </a:bodyPr>
          <a:lstStyle/>
          <a:p>
            <a:pPr algn="l">
              <a:lnSpc>
                <a:spcPts val="2800"/>
              </a:lnSpc>
              <a:spcBef>
                <a:spcPct val="0"/>
              </a:spcBef>
            </a:pPr>
            <a:r>
              <a:rPr lang="en-US" b="true" sz="2000">
                <a:solidFill>
                  <a:srgbClr val="1B90BE"/>
                </a:solidFill>
                <a:latin typeface="IBM Plex Sans Bold"/>
                <a:ea typeface="IBM Plex Sans Bold"/>
                <a:cs typeface="IBM Plex Sans Bold"/>
                <a:sym typeface="IBM Plex Sans Bold"/>
              </a:rPr>
              <a:t>PicFlick : AR Filters App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26235" y="-183375"/>
            <a:ext cx="11135328" cy="10527525"/>
          </a:xfrm>
          <a:custGeom>
            <a:avLst/>
            <a:gdLst/>
            <a:ahLst/>
            <a:cxnLst/>
            <a:rect r="r" b="b" t="t" l="l"/>
            <a:pathLst>
              <a:path h="10527525" w="11135328">
                <a:moveTo>
                  <a:pt x="0" y="0"/>
                </a:moveTo>
                <a:lnTo>
                  <a:pt x="11135328" y="0"/>
                </a:lnTo>
                <a:lnTo>
                  <a:pt x="11135328" y="10527525"/>
                </a:lnTo>
                <a:lnTo>
                  <a:pt x="0" y="10527525"/>
                </a:lnTo>
                <a:lnTo>
                  <a:pt x="0" y="0"/>
                </a:lnTo>
                <a:close/>
              </a:path>
            </a:pathLst>
          </a:custGeom>
          <a:blipFill>
            <a:blip r:embed="rId2"/>
            <a:stretch>
              <a:fillRect l="0" t="0" r="0" b="0"/>
            </a:stretch>
          </a:blipFill>
        </p:spPr>
      </p:sp>
      <p:grpSp>
        <p:nvGrpSpPr>
          <p:cNvPr name="Group 3" id="3"/>
          <p:cNvGrpSpPr/>
          <p:nvPr/>
        </p:nvGrpSpPr>
        <p:grpSpPr>
          <a:xfrm rot="0">
            <a:off x="1028700" y="4487457"/>
            <a:ext cx="5357169" cy="902000"/>
            <a:chOff x="0" y="0"/>
            <a:chExt cx="7142893" cy="1202666"/>
          </a:xfrm>
        </p:grpSpPr>
        <p:sp>
          <p:nvSpPr>
            <p:cNvPr name="TextBox 4" id="4"/>
            <p:cNvSpPr txBox="true"/>
            <p:nvPr/>
          </p:nvSpPr>
          <p:spPr>
            <a:xfrm rot="0">
              <a:off x="0" y="-19050"/>
              <a:ext cx="7142893" cy="529861"/>
            </a:xfrm>
            <a:prstGeom prst="rect">
              <a:avLst/>
            </a:prstGeom>
          </p:spPr>
          <p:txBody>
            <a:bodyPr anchor="t" rtlCol="false" tIns="0" lIns="0" bIns="0" rIns="0">
              <a:spAutoFit/>
            </a:bodyPr>
            <a:lstStyle/>
            <a:p>
              <a:pPr algn="ctr" marL="0" indent="0" lvl="0">
                <a:lnSpc>
                  <a:spcPts val="3280"/>
                </a:lnSpc>
                <a:spcBef>
                  <a:spcPct val="0"/>
                </a:spcBef>
              </a:pPr>
              <a:r>
                <a:rPr lang="en-US" b="true" sz="2523" spc="219">
                  <a:solidFill>
                    <a:srgbClr val="1B90BE"/>
                  </a:solidFill>
                  <a:latin typeface="Be Vietnam Ultra-Bold"/>
                  <a:ea typeface="Be Vietnam Ultra-Bold"/>
                  <a:cs typeface="Be Vietnam Ultra-Bold"/>
                  <a:sym typeface="Be Vietnam Ultra-Bold"/>
                </a:rPr>
                <a:t>CONCEPT UI : WIREFRAME </a:t>
              </a:r>
            </a:p>
          </p:txBody>
        </p:sp>
        <p:sp>
          <p:nvSpPr>
            <p:cNvPr name="TextBox 5" id="5"/>
            <p:cNvSpPr txBox="true"/>
            <p:nvPr/>
          </p:nvSpPr>
          <p:spPr>
            <a:xfrm rot="0">
              <a:off x="0" y="600569"/>
              <a:ext cx="7142893" cy="602097"/>
            </a:xfrm>
            <a:prstGeom prst="rect">
              <a:avLst/>
            </a:prstGeom>
          </p:spPr>
          <p:txBody>
            <a:bodyPr anchor="t" rtlCol="false" tIns="0" lIns="0" bIns="0" rIns="0">
              <a:spAutoFit/>
            </a:bodyPr>
            <a:lstStyle/>
            <a:p>
              <a:pPr algn="ctr">
                <a:lnSpc>
                  <a:spcPts val="3853"/>
                </a:lnSpc>
              </a:pPr>
              <a:r>
                <a:rPr lang="en-US" sz="2752">
                  <a:solidFill>
                    <a:srgbClr val="1B90BE"/>
                  </a:solidFill>
                  <a:latin typeface="IBM Plex Sans"/>
                  <a:ea typeface="IBM Plex Sans"/>
                  <a:cs typeface="IBM Plex Sans"/>
                  <a:sym typeface="IBM Plex Sans"/>
                </a:rPr>
                <a:t>PICFLICK</a:t>
              </a:r>
            </a:p>
          </p:txBody>
        </p:sp>
      </p:grpSp>
      <p:sp>
        <p:nvSpPr>
          <p:cNvPr name="TextBox 6" id="6"/>
          <p:cNvSpPr txBox="true"/>
          <p:nvPr/>
        </p:nvSpPr>
        <p:spPr>
          <a:xfrm rot="0">
            <a:off x="474453" y="257082"/>
            <a:ext cx="4073128" cy="339725"/>
          </a:xfrm>
          <a:prstGeom prst="rect">
            <a:avLst/>
          </a:prstGeom>
        </p:spPr>
        <p:txBody>
          <a:bodyPr anchor="t" rtlCol="false" tIns="0" lIns="0" bIns="0" rIns="0">
            <a:spAutoFit/>
          </a:bodyPr>
          <a:lstStyle/>
          <a:p>
            <a:pPr algn="l">
              <a:lnSpc>
                <a:spcPts val="2800"/>
              </a:lnSpc>
              <a:spcBef>
                <a:spcPct val="0"/>
              </a:spcBef>
            </a:pPr>
            <a:r>
              <a:rPr lang="en-US" b="true" sz="2000">
                <a:solidFill>
                  <a:srgbClr val="1B90BE"/>
                </a:solidFill>
                <a:latin typeface="IBM Plex Sans Bold"/>
                <a:ea typeface="IBM Plex Sans Bold"/>
                <a:cs typeface="IBM Plex Sans Bold"/>
                <a:sym typeface="IBM Plex Sans Bold"/>
              </a:rPr>
              <a:t>PicFlick : AR Filters App</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F1117"/>
        </a:solidFill>
      </p:bgPr>
    </p:bg>
    <p:spTree>
      <p:nvGrpSpPr>
        <p:cNvPr id="1" name=""/>
        <p:cNvGrpSpPr/>
        <p:nvPr/>
      </p:nvGrpSpPr>
      <p:grpSpPr>
        <a:xfrm>
          <a:off x="0" y="0"/>
          <a:ext cx="0" cy="0"/>
          <a:chOff x="0" y="0"/>
          <a:chExt cx="0" cy="0"/>
        </a:xfrm>
      </p:grpSpPr>
      <p:sp>
        <p:nvSpPr>
          <p:cNvPr name="Freeform 2" id="2"/>
          <p:cNvSpPr/>
          <p:nvPr/>
        </p:nvSpPr>
        <p:spPr>
          <a:xfrm flipH="false" flipV="false" rot="0">
            <a:off x="4087802" y="0"/>
            <a:ext cx="15042007" cy="10136367"/>
          </a:xfrm>
          <a:custGeom>
            <a:avLst/>
            <a:gdLst/>
            <a:ahLst/>
            <a:cxnLst/>
            <a:rect r="r" b="b" t="t" l="l"/>
            <a:pathLst>
              <a:path h="10136367" w="15042007">
                <a:moveTo>
                  <a:pt x="0" y="0"/>
                </a:moveTo>
                <a:lnTo>
                  <a:pt x="15042007" y="0"/>
                </a:lnTo>
                <a:lnTo>
                  <a:pt x="15042007" y="10136367"/>
                </a:lnTo>
                <a:lnTo>
                  <a:pt x="0" y="10136367"/>
                </a:lnTo>
                <a:lnTo>
                  <a:pt x="0" y="0"/>
                </a:lnTo>
                <a:close/>
              </a:path>
            </a:pathLst>
          </a:custGeom>
          <a:blipFill>
            <a:blip r:embed="rId2"/>
            <a:stretch>
              <a:fillRect l="-3839" t="-1043" r="0" b="-1043"/>
            </a:stretch>
          </a:blipFill>
        </p:spPr>
      </p:sp>
      <p:grpSp>
        <p:nvGrpSpPr>
          <p:cNvPr name="Group 3" id="3"/>
          <p:cNvGrpSpPr/>
          <p:nvPr/>
        </p:nvGrpSpPr>
        <p:grpSpPr>
          <a:xfrm rot="0">
            <a:off x="-993808" y="3667389"/>
            <a:ext cx="6515080" cy="2952222"/>
            <a:chOff x="0" y="0"/>
            <a:chExt cx="8686774" cy="3936297"/>
          </a:xfrm>
        </p:grpSpPr>
        <p:sp>
          <p:nvSpPr>
            <p:cNvPr name="TextBox 4" id="4"/>
            <p:cNvSpPr txBox="true"/>
            <p:nvPr/>
          </p:nvSpPr>
          <p:spPr>
            <a:xfrm rot="0">
              <a:off x="0" y="-38100"/>
              <a:ext cx="8686774" cy="3289300"/>
            </a:xfrm>
            <a:prstGeom prst="rect">
              <a:avLst/>
            </a:prstGeom>
          </p:spPr>
          <p:txBody>
            <a:bodyPr anchor="t" rtlCol="false" tIns="0" lIns="0" bIns="0" rIns="0">
              <a:spAutoFit/>
            </a:bodyPr>
            <a:lstStyle/>
            <a:p>
              <a:pPr algn="ctr">
                <a:lnSpc>
                  <a:spcPts val="3900"/>
                </a:lnSpc>
              </a:pPr>
              <a:r>
                <a:rPr lang="en-US" b="true" sz="2999" spc="260">
                  <a:solidFill>
                    <a:srgbClr val="FFFFFF"/>
                  </a:solidFill>
                  <a:latin typeface="Be Vietnam Ultra-Bold"/>
                  <a:ea typeface="Be Vietnam Ultra-Bold"/>
                  <a:cs typeface="Be Vietnam Ultra-Bold"/>
                  <a:sym typeface="Be Vietnam Ultra-Bold"/>
                </a:rPr>
                <a:t>A GLANCE </a:t>
              </a:r>
            </a:p>
            <a:p>
              <a:pPr algn="ctr">
                <a:lnSpc>
                  <a:spcPts val="3900"/>
                </a:lnSpc>
              </a:pPr>
              <a:r>
                <a:rPr lang="en-US" b="true" sz="2999" spc="260">
                  <a:solidFill>
                    <a:srgbClr val="FFFFFF"/>
                  </a:solidFill>
                  <a:latin typeface="Be Vietnam Ultra-Bold"/>
                  <a:ea typeface="Be Vietnam Ultra-Bold"/>
                  <a:cs typeface="Be Vietnam Ultra-Bold"/>
                  <a:sym typeface="Be Vietnam Ultra-Bold"/>
                </a:rPr>
                <a:t>AT </a:t>
              </a:r>
            </a:p>
            <a:p>
              <a:pPr algn="ctr">
                <a:lnSpc>
                  <a:spcPts val="3900"/>
                </a:lnSpc>
              </a:pPr>
              <a:r>
                <a:rPr lang="en-US" b="true" sz="2999" spc="260">
                  <a:solidFill>
                    <a:srgbClr val="FFFFFF"/>
                  </a:solidFill>
                  <a:latin typeface="Be Vietnam Ultra-Bold"/>
                  <a:ea typeface="Be Vietnam Ultra-Bold"/>
                  <a:cs typeface="Be Vietnam Ultra-Bold"/>
                  <a:sym typeface="Be Vietnam Ultra-Bold"/>
                </a:rPr>
                <a:t>SENTIMENT </a:t>
              </a:r>
            </a:p>
            <a:p>
              <a:pPr algn="ctr">
                <a:lnSpc>
                  <a:spcPts val="3900"/>
                </a:lnSpc>
              </a:pPr>
              <a:r>
                <a:rPr lang="en-US" b="true" sz="2999" spc="260">
                  <a:solidFill>
                    <a:srgbClr val="FFFFFF"/>
                  </a:solidFill>
                  <a:latin typeface="Be Vietnam Ultra-Bold"/>
                  <a:ea typeface="Be Vietnam Ultra-Bold"/>
                  <a:cs typeface="Be Vietnam Ultra-Bold"/>
                  <a:sym typeface="Be Vietnam Ultra-Bold"/>
                </a:rPr>
                <a:t> ANALYSIS</a:t>
              </a:r>
            </a:p>
            <a:p>
              <a:pPr algn="ctr" marL="0" indent="0" lvl="0">
                <a:lnSpc>
                  <a:spcPts val="3900"/>
                </a:lnSpc>
                <a:spcBef>
                  <a:spcPct val="0"/>
                </a:spcBef>
              </a:pPr>
              <a:r>
                <a:rPr lang="en-US" b="true" sz="2999" spc="260">
                  <a:solidFill>
                    <a:srgbClr val="FFFFFF"/>
                  </a:solidFill>
                  <a:latin typeface="Be Vietnam Ultra-Bold"/>
                  <a:ea typeface="Be Vietnam Ultra-Bold"/>
                  <a:cs typeface="Be Vietnam Ultra-Bold"/>
                  <a:sym typeface="Be Vietnam Ultra-Bold"/>
                </a:rPr>
                <a:t> INTERFACE</a:t>
              </a:r>
            </a:p>
          </p:txBody>
        </p:sp>
        <p:sp>
          <p:nvSpPr>
            <p:cNvPr name="TextBox 5" id="5"/>
            <p:cNvSpPr txBox="true"/>
            <p:nvPr/>
          </p:nvSpPr>
          <p:spPr>
            <a:xfrm rot="0">
              <a:off x="0" y="3340958"/>
              <a:ext cx="8686774" cy="595339"/>
            </a:xfrm>
            <a:prstGeom prst="rect">
              <a:avLst/>
            </a:prstGeom>
          </p:spPr>
          <p:txBody>
            <a:bodyPr anchor="t" rtlCol="false" tIns="0" lIns="0" bIns="0" rIns="0">
              <a:spAutoFit/>
            </a:bodyPr>
            <a:lstStyle/>
            <a:p>
              <a:pPr algn="ctr">
                <a:lnSpc>
                  <a:spcPts val="3853"/>
                </a:lnSpc>
              </a:pPr>
            </a:p>
          </p:txBody>
        </p:sp>
      </p:grpSp>
      <p:sp>
        <p:nvSpPr>
          <p:cNvPr name="TextBox 6" id="6"/>
          <p:cNvSpPr txBox="true"/>
          <p:nvPr/>
        </p:nvSpPr>
        <p:spPr>
          <a:xfrm rot="0">
            <a:off x="474453" y="688975"/>
            <a:ext cx="4073128" cy="339725"/>
          </a:xfrm>
          <a:prstGeom prst="rect">
            <a:avLst/>
          </a:prstGeom>
        </p:spPr>
        <p:txBody>
          <a:bodyPr anchor="t" rtlCol="false" tIns="0" lIns="0" bIns="0" rIns="0">
            <a:spAutoFit/>
          </a:bodyPr>
          <a:lstStyle/>
          <a:p>
            <a:pPr algn="l">
              <a:lnSpc>
                <a:spcPts val="2800"/>
              </a:lnSpc>
              <a:spcBef>
                <a:spcPct val="0"/>
              </a:spcBef>
            </a:pPr>
            <a:r>
              <a:rPr lang="en-US" b="true" sz="2000">
                <a:solidFill>
                  <a:srgbClr val="1B90BE"/>
                </a:solidFill>
                <a:latin typeface="IBM Plex Sans Bold"/>
                <a:ea typeface="IBM Plex Sans Bold"/>
                <a:cs typeface="IBM Plex Sans Bold"/>
                <a:sym typeface="IBM Plex Sans Bold"/>
              </a:rPr>
              <a:t>PicFlick : AR Filters App</a:t>
            </a:r>
          </a:p>
        </p:txBody>
      </p:sp>
      <p:sp>
        <p:nvSpPr>
          <p:cNvPr name="Freeform 7" id="7"/>
          <p:cNvSpPr/>
          <p:nvPr/>
        </p:nvSpPr>
        <p:spPr>
          <a:xfrm flipH="false" flipV="false" rot="2699999">
            <a:off x="-6704058" y="6963361"/>
            <a:ext cx="15465517" cy="5595705"/>
          </a:xfrm>
          <a:custGeom>
            <a:avLst/>
            <a:gdLst/>
            <a:ahLst/>
            <a:cxnLst/>
            <a:rect r="r" b="b" t="t" l="l"/>
            <a:pathLst>
              <a:path h="5595705" w="15465517">
                <a:moveTo>
                  <a:pt x="0" y="0"/>
                </a:moveTo>
                <a:lnTo>
                  <a:pt x="15465516" y="0"/>
                </a:lnTo>
                <a:lnTo>
                  <a:pt x="15465516" y="5595705"/>
                </a:lnTo>
                <a:lnTo>
                  <a:pt x="0" y="55957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DAGfwViW3tA</dc:identifier>
  <dcterms:modified xsi:type="dcterms:W3CDTF">2011-08-01T06:04:30Z</dcterms:modified>
  <cp:revision>1</cp:revision>
  <dc:title> Major 2 : Enhanced Pic Flick</dc:title>
</cp:coreProperties>
</file>