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70" r:id="rId12"/>
    <p:sldId id="271" r:id="rId13"/>
    <p:sldId id="272" r:id="rId14"/>
    <p:sldId id="273" r:id="rId15"/>
    <p:sldId id="275" r:id="rId16"/>
    <p:sldId id="267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D9CE19-BAD2-45DD-B929-5BD9AD10DE3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3"/>
            <p14:sldId id="264"/>
            <p14:sldId id="270"/>
            <p14:sldId id="271"/>
            <p14:sldId id="272"/>
            <p14:sldId id="273"/>
            <p14:sldId id="275"/>
            <p14:sldId id="267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9D574-65E9-40C9-8484-A859AA26C1B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939CCF-5645-4656-A253-F454E0C43CC5}">
      <dgm:prSet phldrT="[Text]"/>
      <dgm:spPr/>
      <dgm:t>
        <a:bodyPr/>
        <a:lstStyle/>
        <a:p>
          <a:r>
            <a:rPr lang="bg-BG" dirty="0" smtClean="0"/>
            <a:t>Сигнал от кинект</a:t>
          </a:r>
          <a:endParaRPr lang="en-US" dirty="0"/>
        </a:p>
      </dgm:t>
    </dgm:pt>
    <dgm:pt modelId="{707C81CE-A6AF-4BA2-8758-CA6DFB26C4A2}" type="parTrans" cxnId="{274523D4-3BA4-4DE1-B712-EC4649200F68}">
      <dgm:prSet/>
      <dgm:spPr/>
      <dgm:t>
        <a:bodyPr/>
        <a:lstStyle/>
        <a:p>
          <a:endParaRPr lang="en-US"/>
        </a:p>
      </dgm:t>
    </dgm:pt>
    <dgm:pt modelId="{B0AFA113-DA46-4611-8389-8EAC489579FF}" type="sibTrans" cxnId="{274523D4-3BA4-4DE1-B712-EC4649200F68}">
      <dgm:prSet/>
      <dgm:spPr/>
      <dgm:t>
        <a:bodyPr/>
        <a:lstStyle/>
        <a:p>
          <a:endParaRPr lang="en-US"/>
        </a:p>
      </dgm:t>
    </dgm:pt>
    <dgm:pt modelId="{4FBBEB43-832D-45E3-9923-2BDAAD45899C}">
      <dgm:prSet phldrT="[Text]"/>
      <dgm:spPr/>
      <dgm:t>
        <a:bodyPr/>
        <a:lstStyle/>
        <a:p>
          <a:r>
            <a:rPr lang="bg-BG" dirty="0" smtClean="0"/>
            <a:t>Сравнение</a:t>
          </a:r>
          <a:endParaRPr lang="en-US" dirty="0"/>
        </a:p>
      </dgm:t>
    </dgm:pt>
    <dgm:pt modelId="{D93281AE-B819-4C2B-BA75-8EF785018850}" type="parTrans" cxnId="{C5094A18-0415-4939-8091-778EA92E53B3}">
      <dgm:prSet/>
      <dgm:spPr/>
      <dgm:t>
        <a:bodyPr/>
        <a:lstStyle/>
        <a:p>
          <a:endParaRPr lang="en-US"/>
        </a:p>
      </dgm:t>
    </dgm:pt>
    <dgm:pt modelId="{49BCB9F9-9432-4815-B00C-3772C60C90A8}" type="sibTrans" cxnId="{C5094A18-0415-4939-8091-778EA92E53B3}">
      <dgm:prSet/>
      <dgm:spPr/>
      <dgm:t>
        <a:bodyPr/>
        <a:lstStyle/>
        <a:p>
          <a:endParaRPr lang="en-US"/>
        </a:p>
      </dgm:t>
    </dgm:pt>
    <dgm:pt modelId="{04730378-8D14-46B5-B47E-36FD22180F0A}">
      <dgm:prSet phldrT="[Text]"/>
      <dgm:spPr/>
      <dgm:t>
        <a:bodyPr/>
        <a:lstStyle/>
        <a:p>
          <a:r>
            <a:rPr lang="bg-BG" dirty="0" smtClean="0"/>
            <a:t>Разглеждане на другите „измерения“</a:t>
          </a:r>
          <a:endParaRPr lang="en-US" dirty="0"/>
        </a:p>
      </dgm:t>
    </dgm:pt>
    <dgm:pt modelId="{D5351C60-D2B7-44B0-BD2F-58A930AA7D77}" type="parTrans" cxnId="{F8882B60-A1CD-49F3-B201-799F8476FCEA}">
      <dgm:prSet/>
      <dgm:spPr/>
      <dgm:t>
        <a:bodyPr/>
        <a:lstStyle/>
        <a:p>
          <a:endParaRPr lang="en-US"/>
        </a:p>
      </dgm:t>
    </dgm:pt>
    <dgm:pt modelId="{009D0125-BD4D-4812-9912-8AEF7E13A87A}" type="sibTrans" cxnId="{F8882B60-A1CD-49F3-B201-799F8476FCEA}">
      <dgm:prSet/>
      <dgm:spPr/>
      <dgm:t>
        <a:bodyPr/>
        <a:lstStyle/>
        <a:p>
          <a:endParaRPr lang="en-US"/>
        </a:p>
      </dgm:t>
    </dgm:pt>
    <dgm:pt modelId="{8545AC65-0A44-4B37-9AE0-2E691EC586B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bg-BG" dirty="0" smtClean="0"/>
            <a:t>Вземане на решение</a:t>
          </a:r>
          <a:endParaRPr lang="en-US" dirty="0"/>
        </a:p>
      </dgm:t>
    </dgm:pt>
    <dgm:pt modelId="{1A2ECCCF-4801-4AB1-BCAA-4BB69F3E316A}" type="parTrans" cxnId="{684610EA-31A2-4D99-B812-1716386135B5}">
      <dgm:prSet/>
      <dgm:spPr/>
      <dgm:t>
        <a:bodyPr/>
        <a:lstStyle/>
        <a:p>
          <a:endParaRPr lang="en-US"/>
        </a:p>
      </dgm:t>
    </dgm:pt>
    <dgm:pt modelId="{686FEEB4-13E2-4EAC-A6B3-381AFD7D8D3C}" type="sibTrans" cxnId="{684610EA-31A2-4D99-B812-1716386135B5}">
      <dgm:prSet/>
      <dgm:spPr/>
      <dgm:t>
        <a:bodyPr/>
        <a:lstStyle/>
        <a:p>
          <a:endParaRPr lang="en-US"/>
        </a:p>
      </dgm:t>
    </dgm:pt>
    <dgm:pt modelId="{A0586364-A4E2-4B16-BF21-827564ADD952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bg-BG" dirty="0" smtClean="0"/>
            <a:t>На най-вероятното движение</a:t>
          </a:r>
          <a:endParaRPr lang="en-US" dirty="0"/>
        </a:p>
      </dgm:t>
    </dgm:pt>
    <dgm:pt modelId="{14346533-215E-423B-B921-1414B9923CE6}" type="parTrans" cxnId="{26AB12FC-5D24-4DA4-8417-689E71BECE6D}">
      <dgm:prSet/>
      <dgm:spPr/>
      <dgm:t>
        <a:bodyPr/>
        <a:lstStyle/>
        <a:p>
          <a:endParaRPr lang="en-US"/>
        </a:p>
      </dgm:t>
    </dgm:pt>
    <dgm:pt modelId="{4B003793-F4F8-4D72-991E-10EB1935A74C}" type="sibTrans" cxnId="{26AB12FC-5D24-4DA4-8417-689E71BECE6D}">
      <dgm:prSet/>
      <dgm:spPr/>
      <dgm:t>
        <a:bodyPr/>
        <a:lstStyle/>
        <a:p>
          <a:endParaRPr lang="en-US"/>
        </a:p>
      </dgm:t>
    </dgm:pt>
    <dgm:pt modelId="{4D6A1A60-2E63-4B4D-81A4-86BFC67D8CD0}" type="pres">
      <dgm:prSet presAssocID="{EF09D574-65E9-40C9-8484-A859AA26C1B2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8AB9A5-8AE0-482F-BFB5-D160B715D6F6}" type="pres">
      <dgm:prSet presAssocID="{EF09D574-65E9-40C9-8484-A859AA26C1B2}" presName="arrow" presStyleLbl="bgShp" presStyleIdx="0" presStyleCnt="1" custScaleX="72550" custLinFactNeighborX="-11765" custLinFactNeighborY="-2817"/>
      <dgm:spPr/>
    </dgm:pt>
    <dgm:pt modelId="{49A2F30B-42B5-4529-AA47-19DDDAF3EB97}" type="pres">
      <dgm:prSet presAssocID="{EF09D574-65E9-40C9-8484-A859AA26C1B2}" presName="linearProcess" presStyleCnt="0"/>
      <dgm:spPr/>
    </dgm:pt>
    <dgm:pt modelId="{59ACCACC-0C41-4DB7-8A4C-07523A9525E6}" type="pres">
      <dgm:prSet presAssocID="{25939CCF-5645-4656-A253-F454E0C43CC5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4CC9C-DA2C-4071-A151-648FD05C1FB4}" type="pres">
      <dgm:prSet presAssocID="{B0AFA113-DA46-4611-8389-8EAC489579FF}" presName="sibTrans" presStyleCnt="0"/>
      <dgm:spPr/>
    </dgm:pt>
    <dgm:pt modelId="{5C635D7C-9E40-4F62-B4DA-7D2140DE781C}" type="pres">
      <dgm:prSet presAssocID="{4FBBEB43-832D-45E3-9923-2BDAAD45899C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E8CF5-DA87-44F7-855B-CC7B2CA8FCE6}" type="pres">
      <dgm:prSet presAssocID="{49BCB9F9-9432-4815-B00C-3772C60C90A8}" presName="sibTrans" presStyleCnt="0"/>
      <dgm:spPr/>
    </dgm:pt>
    <dgm:pt modelId="{4A3550A8-322C-4E92-BF65-466BE7F326AF}" type="pres">
      <dgm:prSet presAssocID="{04730378-8D14-46B5-B47E-36FD22180F0A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50F75-DC48-4400-AFCF-051430F3E506}" type="pres">
      <dgm:prSet presAssocID="{009D0125-BD4D-4812-9912-8AEF7E13A87A}" presName="sibTrans" presStyleCnt="0"/>
      <dgm:spPr/>
    </dgm:pt>
    <dgm:pt modelId="{D044FADE-EA54-4975-9B5B-B760C6991895}" type="pres">
      <dgm:prSet presAssocID="{8545AC65-0A44-4B37-9AE0-2E691EC586B6}" presName="textNode" presStyleLbl="node1" presStyleIdx="3" presStyleCnt="4" custAng="0" custLinFactNeighborX="-19607" custLinFactNeighborY="-1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A269D5-3503-476F-B670-F90A2AF470DA}" type="presOf" srcId="{A0586364-A4E2-4B16-BF21-827564ADD952}" destId="{D044FADE-EA54-4975-9B5B-B760C6991895}" srcOrd="0" destOrd="1" presId="urn:microsoft.com/office/officeart/2005/8/layout/hProcess9"/>
    <dgm:cxn modelId="{C5094A18-0415-4939-8091-778EA92E53B3}" srcId="{EF09D574-65E9-40C9-8484-A859AA26C1B2}" destId="{4FBBEB43-832D-45E3-9923-2BDAAD45899C}" srcOrd="1" destOrd="0" parTransId="{D93281AE-B819-4C2B-BA75-8EF785018850}" sibTransId="{49BCB9F9-9432-4815-B00C-3772C60C90A8}"/>
    <dgm:cxn modelId="{274523D4-3BA4-4DE1-B712-EC4649200F68}" srcId="{EF09D574-65E9-40C9-8484-A859AA26C1B2}" destId="{25939CCF-5645-4656-A253-F454E0C43CC5}" srcOrd="0" destOrd="0" parTransId="{707C81CE-A6AF-4BA2-8758-CA6DFB26C4A2}" sibTransId="{B0AFA113-DA46-4611-8389-8EAC489579FF}"/>
    <dgm:cxn modelId="{E2F3D276-C074-480C-93B8-0027196E51BE}" type="presOf" srcId="{25939CCF-5645-4656-A253-F454E0C43CC5}" destId="{59ACCACC-0C41-4DB7-8A4C-07523A9525E6}" srcOrd="0" destOrd="0" presId="urn:microsoft.com/office/officeart/2005/8/layout/hProcess9"/>
    <dgm:cxn modelId="{09D99E10-4A92-451C-8848-88048BEAB3A2}" type="presOf" srcId="{EF09D574-65E9-40C9-8484-A859AA26C1B2}" destId="{4D6A1A60-2E63-4B4D-81A4-86BFC67D8CD0}" srcOrd="0" destOrd="0" presId="urn:microsoft.com/office/officeart/2005/8/layout/hProcess9"/>
    <dgm:cxn modelId="{D23B8CA1-A244-42F9-8E50-92D28E917258}" type="presOf" srcId="{8545AC65-0A44-4B37-9AE0-2E691EC586B6}" destId="{D044FADE-EA54-4975-9B5B-B760C6991895}" srcOrd="0" destOrd="0" presId="urn:microsoft.com/office/officeart/2005/8/layout/hProcess9"/>
    <dgm:cxn modelId="{DFBFACE9-7277-4811-978C-61007571F2D9}" type="presOf" srcId="{04730378-8D14-46B5-B47E-36FD22180F0A}" destId="{4A3550A8-322C-4E92-BF65-466BE7F326AF}" srcOrd="0" destOrd="0" presId="urn:microsoft.com/office/officeart/2005/8/layout/hProcess9"/>
    <dgm:cxn modelId="{F8882B60-A1CD-49F3-B201-799F8476FCEA}" srcId="{EF09D574-65E9-40C9-8484-A859AA26C1B2}" destId="{04730378-8D14-46B5-B47E-36FD22180F0A}" srcOrd="2" destOrd="0" parTransId="{D5351C60-D2B7-44B0-BD2F-58A930AA7D77}" sibTransId="{009D0125-BD4D-4812-9912-8AEF7E13A87A}"/>
    <dgm:cxn modelId="{26AB12FC-5D24-4DA4-8417-689E71BECE6D}" srcId="{8545AC65-0A44-4B37-9AE0-2E691EC586B6}" destId="{A0586364-A4E2-4B16-BF21-827564ADD952}" srcOrd="0" destOrd="0" parTransId="{14346533-215E-423B-B921-1414B9923CE6}" sibTransId="{4B003793-F4F8-4D72-991E-10EB1935A74C}"/>
    <dgm:cxn modelId="{684610EA-31A2-4D99-B812-1716386135B5}" srcId="{EF09D574-65E9-40C9-8484-A859AA26C1B2}" destId="{8545AC65-0A44-4B37-9AE0-2E691EC586B6}" srcOrd="3" destOrd="0" parTransId="{1A2ECCCF-4801-4AB1-BCAA-4BB69F3E316A}" sibTransId="{686FEEB4-13E2-4EAC-A6B3-381AFD7D8D3C}"/>
    <dgm:cxn modelId="{0D286A96-0842-4135-8A0F-FD13FFB3A8E9}" type="presOf" srcId="{4FBBEB43-832D-45E3-9923-2BDAAD45899C}" destId="{5C635D7C-9E40-4F62-B4DA-7D2140DE781C}" srcOrd="0" destOrd="0" presId="urn:microsoft.com/office/officeart/2005/8/layout/hProcess9"/>
    <dgm:cxn modelId="{1D8AC585-505E-41DA-BB31-9F0B79252EEF}" type="presParOf" srcId="{4D6A1A60-2E63-4B4D-81A4-86BFC67D8CD0}" destId="{6E8AB9A5-8AE0-482F-BFB5-D160B715D6F6}" srcOrd="0" destOrd="0" presId="urn:microsoft.com/office/officeart/2005/8/layout/hProcess9"/>
    <dgm:cxn modelId="{7738082D-1AB7-45D8-91C8-64DAE3C956FF}" type="presParOf" srcId="{4D6A1A60-2E63-4B4D-81A4-86BFC67D8CD0}" destId="{49A2F30B-42B5-4529-AA47-19DDDAF3EB97}" srcOrd="1" destOrd="0" presId="urn:microsoft.com/office/officeart/2005/8/layout/hProcess9"/>
    <dgm:cxn modelId="{4819EABE-23B7-45E4-A2D9-7965EED4955A}" type="presParOf" srcId="{49A2F30B-42B5-4529-AA47-19DDDAF3EB97}" destId="{59ACCACC-0C41-4DB7-8A4C-07523A9525E6}" srcOrd="0" destOrd="0" presId="urn:microsoft.com/office/officeart/2005/8/layout/hProcess9"/>
    <dgm:cxn modelId="{168CBD4F-8F78-4FDC-9683-2B1F9F103C3A}" type="presParOf" srcId="{49A2F30B-42B5-4529-AA47-19DDDAF3EB97}" destId="{4B34CC9C-DA2C-4071-A151-648FD05C1FB4}" srcOrd="1" destOrd="0" presId="urn:microsoft.com/office/officeart/2005/8/layout/hProcess9"/>
    <dgm:cxn modelId="{0F6185AB-5D5A-423A-89C4-3984C94B720A}" type="presParOf" srcId="{49A2F30B-42B5-4529-AA47-19DDDAF3EB97}" destId="{5C635D7C-9E40-4F62-B4DA-7D2140DE781C}" srcOrd="2" destOrd="0" presId="urn:microsoft.com/office/officeart/2005/8/layout/hProcess9"/>
    <dgm:cxn modelId="{DCE5AC30-DD57-4701-97F2-A14DC452976A}" type="presParOf" srcId="{49A2F30B-42B5-4529-AA47-19DDDAF3EB97}" destId="{CE5E8CF5-DA87-44F7-855B-CC7B2CA8FCE6}" srcOrd="3" destOrd="0" presId="urn:microsoft.com/office/officeart/2005/8/layout/hProcess9"/>
    <dgm:cxn modelId="{1E22FD7E-E304-45CA-ACCB-595DFB729CDB}" type="presParOf" srcId="{49A2F30B-42B5-4529-AA47-19DDDAF3EB97}" destId="{4A3550A8-322C-4E92-BF65-466BE7F326AF}" srcOrd="4" destOrd="0" presId="urn:microsoft.com/office/officeart/2005/8/layout/hProcess9"/>
    <dgm:cxn modelId="{DF844047-72FD-4F7C-B94B-CEC352DD77C9}" type="presParOf" srcId="{49A2F30B-42B5-4529-AA47-19DDDAF3EB97}" destId="{C0E50F75-DC48-4400-AFCF-051430F3E506}" srcOrd="5" destOrd="0" presId="urn:microsoft.com/office/officeart/2005/8/layout/hProcess9"/>
    <dgm:cxn modelId="{16839B73-CD81-4B60-9AB8-15E23FD587CF}" type="presParOf" srcId="{49A2F30B-42B5-4529-AA47-19DDDAF3EB97}" destId="{D044FADE-EA54-4975-9B5B-B760C699189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AB9A5-8AE0-482F-BFB5-D160B715D6F6}">
      <dsp:nvSpPr>
        <dsp:cNvPr id="0" name=""/>
        <dsp:cNvSpPr/>
      </dsp:nvSpPr>
      <dsp:spPr>
        <a:xfrm>
          <a:off x="838139" y="0"/>
          <a:ext cx="5638876" cy="5410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CCACC-0C41-4DB7-8A4C-07523A9525E6}">
      <dsp:nvSpPr>
        <dsp:cNvPr id="0" name=""/>
        <dsp:cNvSpPr/>
      </dsp:nvSpPr>
      <dsp:spPr>
        <a:xfrm>
          <a:off x="4576" y="1623059"/>
          <a:ext cx="2201167" cy="2164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Сигнал от кинект</a:t>
          </a:r>
          <a:endParaRPr lang="en-US" sz="2500" kern="1200" dirty="0"/>
        </a:p>
      </dsp:txBody>
      <dsp:txXfrm>
        <a:off x="110218" y="1728701"/>
        <a:ext cx="1989883" cy="1952796"/>
      </dsp:txXfrm>
    </dsp:sp>
    <dsp:sp modelId="{5C635D7C-9E40-4F62-B4DA-7D2140DE781C}">
      <dsp:nvSpPr>
        <dsp:cNvPr id="0" name=""/>
        <dsp:cNvSpPr/>
      </dsp:nvSpPr>
      <dsp:spPr>
        <a:xfrm>
          <a:off x="2315802" y="1623059"/>
          <a:ext cx="2201167" cy="2164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Сравнение</a:t>
          </a:r>
          <a:endParaRPr lang="en-US" sz="2500" kern="1200" dirty="0"/>
        </a:p>
      </dsp:txBody>
      <dsp:txXfrm>
        <a:off x="2421444" y="1728701"/>
        <a:ext cx="1989883" cy="1952796"/>
      </dsp:txXfrm>
    </dsp:sp>
    <dsp:sp modelId="{4A3550A8-322C-4E92-BF65-466BE7F326AF}">
      <dsp:nvSpPr>
        <dsp:cNvPr id="0" name=""/>
        <dsp:cNvSpPr/>
      </dsp:nvSpPr>
      <dsp:spPr>
        <a:xfrm>
          <a:off x="4627029" y="1623059"/>
          <a:ext cx="2201167" cy="2164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Разглеждане на другите „измерения“</a:t>
          </a:r>
          <a:endParaRPr lang="en-US" sz="2500" kern="1200" dirty="0"/>
        </a:p>
      </dsp:txBody>
      <dsp:txXfrm>
        <a:off x="4732671" y="1728701"/>
        <a:ext cx="1989883" cy="1952796"/>
      </dsp:txXfrm>
    </dsp:sp>
    <dsp:sp modelId="{D044FADE-EA54-4975-9B5B-B760C6991895}">
      <dsp:nvSpPr>
        <dsp:cNvPr id="0" name=""/>
        <dsp:cNvSpPr/>
      </dsp:nvSpPr>
      <dsp:spPr>
        <a:xfrm>
          <a:off x="6916676" y="1600207"/>
          <a:ext cx="2201167" cy="216408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Вземане на решение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2000" kern="1200" dirty="0" smtClean="0"/>
            <a:t>На най-вероятното движение</a:t>
          </a:r>
          <a:endParaRPr lang="en-US" sz="2000" kern="1200" dirty="0"/>
        </a:p>
      </dsp:txBody>
      <dsp:txXfrm>
        <a:off x="7022318" y="1705849"/>
        <a:ext cx="1989883" cy="1952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3EFB5-0921-4D2B-8284-F1055DCF0B5C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03827-ABB8-4E39-847C-143061302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59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1FF40-A9E1-45E3-883E-DF42AF253CB7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BAAE3-2DF4-4DCC-839A-8C370B7DB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4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4E62-A843-4D64-ADAE-8DE786A6CE3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BBC5-F1F3-401C-97DC-499BF7BA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4E62-A843-4D64-ADAE-8DE786A6CE3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BBC5-F1F3-401C-97DC-499BF7BA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4E62-A843-4D64-ADAE-8DE786A6CE3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BBC5-F1F3-401C-97DC-499BF7BA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4E62-A843-4D64-ADAE-8DE786A6CE3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BBC5-F1F3-401C-97DC-499BF7BA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4E62-A843-4D64-ADAE-8DE786A6CE3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BBC5-F1F3-401C-97DC-499BF7BA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4E62-A843-4D64-ADAE-8DE786A6CE3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BBC5-F1F3-401C-97DC-499BF7BA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4E62-A843-4D64-ADAE-8DE786A6CE3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BBC5-F1F3-401C-97DC-499BF7BA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4E62-A843-4D64-ADAE-8DE786A6CE3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BBC5-F1F3-401C-97DC-499BF7BA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4E62-A843-4D64-ADAE-8DE786A6CE3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BBC5-F1F3-401C-97DC-499BF7BA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4E62-A843-4D64-ADAE-8DE786A6CE3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BBC5-F1F3-401C-97DC-499BF7BA8C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4E62-A843-4D64-ADAE-8DE786A6CE3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81BBC5-F1F3-401C-97DC-499BF7BA8C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781BBC5-F1F3-401C-97DC-499BF7BA8C9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EE84E62-A843-4D64-ADAE-8DE786A6CE30}" type="datetimeFigureOut">
              <a:rPr lang="en-US" smtClean="0"/>
              <a:t>8/28/2012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973073" TargetMode="External"/><Relationship Id="rId2" Type="http://schemas.openxmlformats.org/officeDocument/2006/relationships/hyperlink" Target="http://www.cse.unsw.edu.au/~waleed/phd/html/node38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yanchev.lyubomir@gmail.com" TargetMode="External"/><Relationship Id="rId4" Type="http://schemas.openxmlformats.org/officeDocument/2006/relationships/hyperlink" Target="http://dealnews.dascheap.com/wp-content/uploads/2010/10/800px-KinectSensor.p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05000"/>
            <a:ext cx="7543800" cy="259397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(Modern)</a:t>
            </a:r>
            <a:r>
              <a:rPr lang="bg-BG" sz="4800" dirty="0" smtClean="0"/>
              <a:t>Разпознаване на активности на база </a:t>
            </a:r>
            <a:r>
              <a:rPr lang="en-US" sz="4800" dirty="0" smtClean="0"/>
              <a:t>3D </a:t>
            </a:r>
            <a:r>
              <a:rPr lang="bg-BG" sz="4800" dirty="0" smtClean="0"/>
              <a:t>реконструкция на скелета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5943600"/>
            <a:ext cx="3505200" cy="685800"/>
          </a:xfrm>
        </p:spPr>
        <p:txBody>
          <a:bodyPr>
            <a:normAutofit lnSpcReduction="10000"/>
          </a:bodyPr>
          <a:lstStyle/>
          <a:p>
            <a:pPr algn="r"/>
            <a:r>
              <a:rPr lang="bg-BG" dirty="0" smtClean="0"/>
              <a:t>Любомир Янчев</a:t>
            </a:r>
            <a:r>
              <a:rPr lang="en-US" dirty="0" smtClean="0"/>
              <a:t>,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ЧНГ „Ерих Кестнер, 11 клас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9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Разпознаване в реално време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438400"/>
            <a:ext cx="464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752600"/>
            <a:ext cx="324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Записано движение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426245" y="306093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50 кадъра</a:t>
            </a:r>
            <a:endParaRPr lang="en-US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5799" y="3048000"/>
            <a:ext cx="46482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799" y="4310390"/>
            <a:ext cx="614625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3624590"/>
            <a:ext cx="3122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Сегашно движение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207329" y="5116745"/>
            <a:ext cx="119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? </a:t>
            </a:r>
            <a:r>
              <a:rPr lang="bg-BG" b="1" i="1" dirty="0" smtClean="0"/>
              <a:t>кадъра</a:t>
            </a:r>
            <a:endParaRPr lang="en-US" b="1" i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5800" y="5072390"/>
            <a:ext cx="61462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1752600"/>
            <a:ext cx="655093" cy="3979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14400" y="4876799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8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Алгоритъм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823016"/>
              </p:ext>
            </p:extLst>
          </p:nvPr>
        </p:nvGraphicFramePr>
        <p:xfrm>
          <a:off x="0" y="1219200"/>
          <a:ext cx="9144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6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Определяне на отправна точка на движението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Следене единствено за даден сигнал</a:t>
            </a:r>
          </a:p>
          <a:p>
            <a:pPr lvl="1"/>
            <a:r>
              <a:rPr lang="bg-BG" dirty="0" smtClean="0"/>
              <a:t>Махване с ръка</a:t>
            </a:r>
          </a:p>
          <a:p>
            <a:r>
              <a:rPr lang="bg-BG" dirty="0" smtClean="0"/>
              <a:t>Разглеждане на всяка поза като начална за движение</a:t>
            </a:r>
          </a:p>
          <a:p>
            <a:pPr lvl="1"/>
            <a:r>
              <a:rPr lang="bg-BG" dirty="0" smtClean="0"/>
              <a:t>Твърде много измерения и разход на памет</a:t>
            </a:r>
          </a:p>
          <a:p>
            <a:r>
              <a:rPr lang="bg-BG" dirty="0" smtClean="0"/>
              <a:t>Следене за рязка промяна</a:t>
            </a:r>
          </a:p>
          <a:p>
            <a:r>
              <a:rPr lang="bg-BG" dirty="0" smtClean="0"/>
              <a:t>„Умно“</a:t>
            </a:r>
          </a:p>
          <a:p>
            <a:pPr lvl="1"/>
            <a:r>
              <a:rPr lang="bg-BG" dirty="0" smtClean="0"/>
              <a:t>Поза - начало на активността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Възможни 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Медицина</a:t>
            </a:r>
          </a:p>
          <a:p>
            <a:r>
              <a:rPr lang="bg-BG" dirty="0" smtClean="0"/>
              <a:t>Видеонаблюдение</a:t>
            </a:r>
          </a:p>
          <a:p>
            <a:r>
              <a:rPr lang="en-US" dirty="0" smtClean="0"/>
              <a:t>NUI</a:t>
            </a:r>
          </a:p>
          <a:p>
            <a:r>
              <a:rPr lang="bg-BG" dirty="0" smtClean="0"/>
              <a:t>и много други...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Досегашно и бъдещо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bg-BG" dirty="0" smtClean="0"/>
              <a:t>Ъгли на </a:t>
            </a:r>
            <a:r>
              <a:rPr lang="bg-BG" dirty="0" smtClean="0"/>
              <a:t>ставите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bg-BG" dirty="0" smtClean="0"/>
              <a:t>Четене/писане в </a:t>
            </a:r>
            <a:r>
              <a:rPr lang="en-US" dirty="0" smtClean="0"/>
              <a:t>xml </a:t>
            </a:r>
            <a:r>
              <a:rPr lang="bg-BG" dirty="0" smtClean="0"/>
              <a:t>файл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Kinect Studio</a:t>
            </a:r>
            <a:endParaRPr lang="bg-BG" dirty="0" smtClean="0"/>
          </a:p>
          <a:p>
            <a:pPr>
              <a:buFont typeface="Wingdings" pitchFamily="2" charset="2"/>
              <a:buChar char="ü"/>
            </a:pPr>
            <a:r>
              <a:rPr lang="bg-BG" dirty="0" smtClean="0"/>
              <a:t>Най-активни стави</a:t>
            </a:r>
          </a:p>
          <a:p>
            <a:pPr>
              <a:buFont typeface="Wingdings" pitchFamily="2" charset="2"/>
              <a:buChar char="ü"/>
            </a:pPr>
            <a:r>
              <a:rPr lang="bg-BG" dirty="0" smtClean="0"/>
              <a:t>Сравнение на 2 скелета</a:t>
            </a:r>
          </a:p>
          <a:p>
            <a:pPr>
              <a:buFont typeface="Wingdings" pitchFamily="2" charset="2"/>
              <a:buChar char="q"/>
            </a:pPr>
            <a:r>
              <a:rPr lang="bg-BG" dirty="0" smtClean="0"/>
              <a:t>Сравнение на 2 движения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Dynamic time warping</a:t>
            </a:r>
          </a:p>
          <a:p>
            <a:pPr>
              <a:buFont typeface="Wingdings" pitchFamily="2" charset="2"/>
              <a:buChar char="q"/>
            </a:pPr>
            <a:r>
              <a:rPr lang="bg-BG" dirty="0" smtClean="0"/>
              <a:t>Разпознаване на активности в реално време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6512">
            <a:off x="4724400" y="1449012"/>
            <a:ext cx="468032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0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Използвана 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Method For Human Action </a:t>
            </a:r>
            <a:r>
              <a:rPr lang="en-US" dirty="0" smtClean="0"/>
              <a:t>Recognition</a:t>
            </a:r>
            <a:r>
              <a:rPr lang="bg-BG" dirty="0" smtClean="0"/>
              <a:t> </a:t>
            </a:r>
            <a:r>
              <a:rPr lang="bg-BG" i="1" dirty="0" smtClean="0"/>
              <a:t>(</a:t>
            </a:r>
            <a:r>
              <a:rPr lang="en-US" i="1" dirty="0"/>
              <a:t>Osama </a:t>
            </a:r>
            <a:r>
              <a:rPr lang="en-US" i="1" dirty="0" err="1"/>
              <a:t>Masoud</a:t>
            </a:r>
            <a:r>
              <a:rPr lang="en-US" i="1" dirty="0"/>
              <a:t> and Nikos </a:t>
            </a:r>
            <a:r>
              <a:rPr lang="en-US" i="1" dirty="0" err="1" smtClean="0"/>
              <a:t>Papanikolopoulos</a:t>
            </a:r>
            <a:r>
              <a:rPr lang="en-US" i="1" dirty="0" smtClean="0"/>
              <a:t>)</a:t>
            </a:r>
            <a:endParaRPr lang="bg-BG" i="1" dirty="0" smtClean="0"/>
          </a:p>
          <a:p>
            <a:r>
              <a:rPr lang="en-US" dirty="0"/>
              <a:t>Qualitative Recognition of Ongoing Human Action </a:t>
            </a:r>
            <a:r>
              <a:rPr lang="en-US" dirty="0" smtClean="0"/>
              <a:t>Sequences</a:t>
            </a:r>
            <a:r>
              <a:rPr lang="bg-BG" dirty="0" smtClean="0"/>
              <a:t> </a:t>
            </a:r>
            <a:r>
              <a:rPr lang="bg-BG" i="1" dirty="0" smtClean="0"/>
              <a:t>(</a:t>
            </a:r>
            <a:r>
              <a:rPr lang="en-US" i="1" dirty="0" err="1"/>
              <a:t>Yasuo</a:t>
            </a:r>
            <a:r>
              <a:rPr lang="en-US" i="1" dirty="0"/>
              <a:t> </a:t>
            </a:r>
            <a:r>
              <a:rPr lang="en-US" i="1" dirty="0" err="1"/>
              <a:t>Kuniyoshi</a:t>
            </a:r>
            <a:r>
              <a:rPr lang="en-US" i="1" dirty="0"/>
              <a:t>, </a:t>
            </a:r>
            <a:r>
              <a:rPr lang="en-US" i="1" dirty="0" err="1"/>
              <a:t>Hirochika</a:t>
            </a:r>
            <a:r>
              <a:rPr lang="en-US" i="1" dirty="0"/>
              <a:t> </a:t>
            </a:r>
            <a:r>
              <a:rPr lang="en-US" i="1" dirty="0" smtClean="0"/>
              <a:t>Inoue</a:t>
            </a:r>
            <a:r>
              <a:rPr lang="bg-BG" i="1" dirty="0" smtClean="0"/>
              <a:t>)</a:t>
            </a:r>
          </a:p>
          <a:p>
            <a:r>
              <a:rPr lang="en-US" dirty="0"/>
              <a:t>Human Action Recognition from Boosted Pose </a:t>
            </a:r>
            <a:r>
              <a:rPr lang="en-US" dirty="0" smtClean="0"/>
              <a:t>Estimation </a:t>
            </a:r>
            <a:r>
              <a:rPr lang="bg-BG" i="1" dirty="0" smtClean="0"/>
              <a:t>(</a:t>
            </a:r>
            <a:r>
              <a:rPr lang="en-US" i="1" dirty="0" smtClean="0"/>
              <a:t>Li Wang, Li Cheng)</a:t>
            </a:r>
          </a:p>
          <a:p>
            <a:r>
              <a:rPr lang="en-US" dirty="0"/>
              <a:t>Action Recognition Based on A Bag of 3D Points </a:t>
            </a:r>
            <a:r>
              <a:rPr lang="en-US" i="1" dirty="0"/>
              <a:t>(</a:t>
            </a:r>
            <a:r>
              <a:rPr lang="en-US" i="1" dirty="0" err="1"/>
              <a:t>Wanqing</a:t>
            </a:r>
            <a:r>
              <a:rPr lang="en-US" i="1" dirty="0"/>
              <a:t> Li, </a:t>
            </a:r>
            <a:r>
              <a:rPr lang="en-US" i="1" dirty="0" err="1"/>
              <a:t>Zhengyou</a:t>
            </a:r>
            <a:r>
              <a:rPr lang="en-US" i="1" dirty="0"/>
              <a:t> Zhang, </a:t>
            </a:r>
            <a:r>
              <a:rPr lang="en-US" i="1" dirty="0" err="1"/>
              <a:t>Zicheng</a:t>
            </a:r>
            <a:r>
              <a:rPr lang="en-US" i="1" dirty="0"/>
              <a:t> </a:t>
            </a:r>
            <a:r>
              <a:rPr lang="en-US" i="1" dirty="0" smtClean="0"/>
              <a:t>Liu)</a:t>
            </a:r>
          </a:p>
          <a:p>
            <a:r>
              <a:rPr lang="en-US" dirty="0"/>
              <a:t>Human Activity Recognition Using Body </a:t>
            </a:r>
            <a:r>
              <a:rPr lang="en-US" dirty="0" smtClean="0"/>
              <a:t>Joint-Angle Features </a:t>
            </a:r>
            <a:r>
              <a:rPr lang="en-US" dirty="0"/>
              <a:t>and Hidden Markov </a:t>
            </a:r>
            <a:r>
              <a:rPr lang="en-US" dirty="0" smtClean="0"/>
              <a:t>Model </a:t>
            </a:r>
            <a:r>
              <a:rPr lang="en-US" i="1" dirty="0" smtClean="0"/>
              <a:t>(</a:t>
            </a:r>
            <a:r>
              <a:rPr lang="en-US" i="1" dirty="0"/>
              <a:t>Md. Zia </a:t>
            </a:r>
            <a:r>
              <a:rPr lang="en-US" i="1" dirty="0" err="1"/>
              <a:t>Uddin</a:t>
            </a:r>
            <a:r>
              <a:rPr lang="en-US" i="1" dirty="0"/>
              <a:t>, Nguyen </a:t>
            </a:r>
            <a:r>
              <a:rPr lang="en-US" i="1" dirty="0" err="1"/>
              <a:t>Duc</a:t>
            </a:r>
            <a:r>
              <a:rPr lang="en-US" i="1" dirty="0"/>
              <a:t> </a:t>
            </a:r>
            <a:r>
              <a:rPr lang="en-US" i="1" dirty="0" err="1"/>
              <a:t>Thang</a:t>
            </a:r>
            <a:r>
              <a:rPr lang="en-US" i="1" dirty="0"/>
              <a:t>, </a:t>
            </a:r>
            <a:r>
              <a:rPr lang="en-US" i="1" dirty="0" err="1"/>
              <a:t>Jeong</a:t>
            </a:r>
            <a:r>
              <a:rPr lang="en-US" i="1" dirty="0"/>
              <a:t> Tai Kim, and Tae-</a:t>
            </a:r>
            <a:r>
              <a:rPr lang="en-US" i="1" dirty="0" err="1"/>
              <a:t>Seong</a:t>
            </a:r>
            <a:r>
              <a:rPr lang="en-US" i="1" dirty="0"/>
              <a:t> </a:t>
            </a:r>
            <a:r>
              <a:rPr lang="en-US" i="1" dirty="0" smtClean="0"/>
              <a:t>Kim)</a:t>
            </a:r>
          </a:p>
          <a:p>
            <a:r>
              <a:rPr lang="en-US" dirty="0"/>
              <a:t>Distributed Recognition of Human Actions Using Wearable Motion Sensor Networks </a:t>
            </a:r>
            <a:r>
              <a:rPr lang="en-US" i="1" dirty="0"/>
              <a:t>(Allen Y. Yang , </a:t>
            </a:r>
            <a:r>
              <a:rPr lang="en-US" i="1" dirty="0" err="1"/>
              <a:t>Roozbeh</a:t>
            </a:r>
            <a:r>
              <a:rPr lang="en-US" i="1" dirty="0"/>
              <a:t> </a:t>
            </a:r>
            <a:r>
              <a:rPr lang="en-US" i="1" dirty="0" err="1"/>
              <a:t>Jafari</a:t>
            </a:r>
            <a:r>
              <a:rPr lang="en-US" i="1" dirty="0"/>
              <a:t>, S. Shankar </a:t>
            </a:r>
            <a:r>
              <a:rPr lang="en-US" i="1" dirty="0" err="1"/>
              <a:t>Sastry</a:t>
            </a:r>
            <a:r>
              <a:rPr lang="en-US" i="1" dirty="0"/>
              <a:t> and </a:t>
            </a:r>
            <a:r>
              <a:rPr lang="en-US" i="1" dirty="0" err="1"/>
              <a:t>Ruzena</a:t>
            </a:r>
            <a:r>
              <a:rPr lang="en-US" i="1" dirty="0"/>
              <a:t> </a:t>
            </a:r>
            <a:r>
              <a:rPr lang="en-US" i="1" dirty="0" err="1" smtClean="0"/>
              <a:t>Bajcsy</a:t>
            </a:r>
            <a:r>
              <a:rPr lang="en-US" i="1" dirty="0" smtClean="0"/>
              <a:t>)</a:t>
            </a:r>
          </a:p>
          <a:p>
            <a:r>
              <a:rPr lang="en-US" dirty="0"/>
              <a:t>Evaluation of local </a:t>
            </a:r>
            <a:r>
              <a:rPr lang="en-US" dirty="0" err="1"/>
              <a:t>spatio</a:t>
            </a:r>
            <a:r>
              <a:rPr lang="en-US" dirty="0"/>
              <a:t>-temporal features for action recognition </a:t>
            </a:r>
            <a:r>
              <a:rPr lang="en-US" i="1" dirty="0"/>
              <a:t>(</a:t>
            </a:r>
            <a:r>
              <a:rPr lang="en-US" i="1" dirty="0" err="1"/>
              <a:t>Heng</a:t>
            </a:r>
            <a:r>
              <a:rPr lang="en-US" i="1" dirty="0"/>
              <a:t> Wang, Muhammad </a:t>
            </a:r>
            <a:r>
              <a:rPr lang="en-US" i="1" dirty="0" err="1"/>
              <a:t>Muneeb</a:t>
            </a:r>
            <a:r>
              <a:rPr lang="en-US" i="1" dirty="0"/>
              <a:t> , Alexander </a:t>
            </a:r>
            <a:r>
              <a:rPr lang="en-US" i="1" dirty="0" err="1"/>
              <a:t>Kläser</a:t>
            </a:r>
            <a:r>
              <a:rPr lang="en-US" i="1" dirty="0"/>
              <a:t>, Ivan </a:t>
            </a:r>
            <a:r>
              <a:rPr lang="en-US" i="1" dirty="0" smtClean="0"/>
              <a:t>Laptev, </a:t>
            </a:r>
            <a:r>
              <a:rPr lang="en-US" i="1" dirty="0" err="1"/>
              <a:t>Cordelia</a:t>
            </a:r>
            <a:r>
              <a:rPr lang="en-US" i="1" dirty="0"/>
              <a:t> </a:t>
            </a:r>
            <a:r>
              <a:rPr lang="en-US" i="1" dirty="0" err="1" smtClean="0"/>
              <a:t>Schmid</a:t>
            </a:r>
            <a:r>
              <a:rPr lang="en-US" i="1" dirty="0" smtClean="0"/>
              <a:t>)</a:t>
            </a:r>
          </a:p>
          <a:p>
            <a:r>
              <a:rPr lang="en-US" dirty="0"/>
              <a:t>Human action recognition with pose </a:t>
            </a:r>
            <a:r>
              <a:rPr lang="en-US" dirty="0" smtClean="0"/>
              <a:t>similarity </a:t>
            </a:r>
            <a:r>
              <a:rPr lang="en-US" i="1" dirty="0" smtClean="0"/>
              <a:t>(</a:t>
            </a:r>
            <a:r>
              <a:rPr lang="en-US" i="1" dirty="0" err="1"/>
              <a:t>Shiquan</a:t>
            </a:r>
            <a:r>
              <a:rPr lang="en-US" i="1" dirty="0"/>
              <a:t> Wang, </a:t>
            </a:r>
            <a:r>
              <a:rPr lang="en-US" i="1" dirty="0" err="1"/>
              <a:t>Kaiqi</a:t>
            </a:r>
            <a:r>
              <a:rPr lang="en-US" i="1" dirty="0"/>
              <a:t> Huang, </a:t>
            </a:r>
            <a:r>
              <a:rPr lang="en-US" i="1" dirty="0" err="1"/>
              <a:t>Tieniu</a:t>
            </a:r>
            <a:r>
              <a:rPr lang="en-US" i="1" dirty="0"/>
              <a:t> </a:t>
            </a:r>
            <a:r>
              <a:rPr lang="en-US" i="1" dirty="0" smtClean="0"/>
              <a:t>Tan)</a:t>
            </a:r>
          </a:p>
          <a:p>
            <a:r>
              <a:rPr lang="en-US" dirty="0"/>
              <a:t>Sequence of the Most Informative Joints (SMIJ): A New </a:t>
            </a:r>
            <a:r>
              <a:rPr lang="en-US" dirty="0" smtClean="0"/>
              <a:t>Representation for </a:t>
            </a:r>
            <a:r>
              <a:rPr lang="en-US" dirty="0"/>
              <a:t>Human Skeletal Action Recognition</a:t>
            </a:r>
            <a:r>
              <a:rPr lang="en-US" i="1" dirty="0"/>
              <a:t> (</a:t>
            </a:r>
            <a:r>
              <a:rPr lang="en-US" i="1" dirty="0" err="1"/>
              <a:t>Ferda</a:t>
            </a:r>
            <a:r>
              <a:rPr lang="en-US" i="1" dirty="0"/>
              <a:t> </a:t>
            </a:r>
            <a:r>
              <a:rPr lang="en-US" i="1" dirty="0" err="1"/>
              <a:t>Ofli</a:t>
            </a:r>
            <a:r>
              <a:rPr lang="en-US" i="1" dirty="0"/>
              <a:t>, </a:t>
            </a:r>
            <a:r>
              <a:rPr lang="en-US" i="1" dirty="0" err="1"/>
              <a:t>Rizwan</a:t>
            </a:r>
            <a:r>
              <a:rPr lang="en-US" i="1" dirty="0"/>
              <a:t> </a:t>
            </a:r>
            <a:r>
              <a:rPr lang="en-US" i="1" dirty="0" err="1"/>
              <a:t>Chaudhry</a:t>
            </a:r>
            <a:r>
              <a:rPr lang="en-US" i="1" dirty="0"/>
              <a:t>, </a:t>
            </a:r>
            <a:r>
              <a:rPr lang="en-US" i="1" dirty="0" err="1"/>
              <a:t>Gregorij</a:t>
            </a:r>
            <a:r>
              <a:rPr lang="en-US" i="1" dirty="0"/>
              <a:t> </a:t>
            </a:r>
            <a:r>
              <a:rPr lang="en-US" i="1" dirty="0" err="1"/>
              <a:t>Kurillo</a:t>
            </a:r>
            <a:r>
              <a:rPr lang="en-US" i="1" dirty="0"/>
              <a:t>, </a:t>
            </a:r>
            <a:r>
              <a:rPr lang="en-US" i="1" dirty="0" err="1"/>
              <a:t>Ren´e</a:t>
            </a:r>
            <a:r>
              <a:rPr lang="en-US" i="1" dirty="0"/>
              <a:t> Vidal and </a:t>
            </a:r>
            <a:r>
              <a:rPr lang="en-US" i="1" dirty="0" err="1"/>
              <a:t>Ruzena</a:t>
            </a:r>
            <a:r>
              <a:rPr lang="en-US" i="1" dirty="0"/>
              <a:t> </a:t>
            </a:r>
            <a:r>
              <a:rPr lang="en-US" i="1" dirty="0" err="1" smtClean="0"/>
              <a:t>Bajcsy</a:t>
            </a:r>
            <a:r>
              <a:rPr lang="en-US" i="1" dirty="0" smtClean="0"/>
              <a:t>)</a:t>
            </a:r>
          </a:p>
          <a:p>
            <a:r>
              <a:rPr lang="en-US" dirty="0"/>
              <a:t>Activity Recognition Using a Combination of Category Components and Local Models for Video Surveillance </a:t>
            </a:r>
            <a:r>
              <a:rPr lang="en-US" i="1" dirty="0"/>
              <a:t>(</a:t>
            </a:r>
            <a:r>
              <a:rPr lang="en-US" i="1" dirty="0" err="1"/>
              <a:t>Weiyao</a:t>
            </a:r>
            <a:r>
              <a:rPr lang="en-US" i="1" dirty="0"/>
              <a:t> Lin, Ming-Ting Sun, </a:t>
            </a:r>
            <a:r>
              <a:rPr lang="en-US" i="1" dirty="0" err="1"/>
              <a:t>Radha</a:t>
            </a:r>
            <a:r>
              <a:rPr lang="en-US" i="1" dirty="0"/>
              <a:t> </a:t>
            </a:r>
            <a:r>
              <a:rPr lang="en-US" i="1" dirty="0" err="1"/>
              <a:t>Poovendran</a:t>
            </a:r>
            <a:r>
              <a:rPr lang="en-US" i="1" dirty="0"/>
              <a:t>, </a:t>
            </a:r>
            <a:r>
              <a:rPr lang="en-US" i="1" dirty="0" err="1"/>
              <a:t>Zhengyou</a:t>
            </a:r>
            <a:r>
              <a:rPr lang="en-US" i="1" dirty="0"/>
              <a:t> </a:t>
            </a:r>
            <a:r>
              <a:rPr lang="en-US" i="1" dirty="0" smtClean="0"/>
              <a:t>Zhang)</a:t>
            </a:r>
          </a:p>
          <a:p>
            <a:r>
              <a:rPr lang="en-US" dirty="0"/>
              <a:t>Expandable Data-Driven Graphical Modeling of Human Actions Based on Salient Postures </a:t>
            </a:r>
            <a:r>
              <a:rPr lang="en-US" i="1" dirty="0"/>
              <a:t>(</a:t>
            </a:r>
            <a:r>
              <a:rPr lang="en-US" i="1" dirty="0" err="1"/>
              <a:t>Wanqing</a:t>
            </a:r>
            <a:r>
              <a:rPr lang="en-US" i="1" dirty="0"/>
              <a:t> Li, </a:t>
            </a:r>
            <a:r>
              <a:rPr lang="en-US" i="1" dirty="0" err="1"/>
              <a:t>Zhengyou</a:t>
            </a:r>
            <a:r>
              <a:rPr lang="en-US" i="1" dirty="0"/>
              <a:t> Zhang, </a:t>
            </a:r>
            <a:r>
              <a:rPr lang="en-US" i="1" dirty="0" err="1"/>
              <a:t>Zicheng</a:t>
            </a:r>
            <a:r>
              <a:rPr lang="en-US" i="1" dirty="0"/>
              <a:t> </a:t>
            </a:r>
            <a:r>
              <a:rPr lang="en-US" i="1" dirty="0" smtClean="0"/>
              <a:t>Liu)</a:t>
            </a:r>
          </a:p>
          <a:p>
            <a:r>
              <a:rPr lang="en-US" dirty="0"/>
              <a:t>Does Human Action Recognition Benefit from Pose Estimation? </a:t>
            </a:r>
            <a:r>
              <a:rPr lang="en-US" i="1" dirty="0"/>
              <a:t>(Angela Yao, </a:t>
            </a:r>
            <a:r>
              <a:rPr lang="en-US" i="1" dirty="0" err="1"/>
              <a:t>Juergen</a:t>
            </a:r>
            <a:r>
              <a:rPr lang="en-US" i="1" dirty="0"/>
              <a:t> Gall, Gabriele </a:t>
            </a:r>
            <a:r>
              <a:rPr lang="en-US" i="1" dirty="0" err="1"/>
              <a:t>Fanelli</a:t>
            </a:r>
            <a:r>
              <a:rPr lang="en-US" i="1" dirty="0"/>
              <a:t>, Luc Van </a:t>
            </a:r>
            <a:r>
              <a:rPr lang="en-US" i="1" dirty="0" err="1" smtClean="0"/>
              <a:t>Gool</a:t>
            </a:r>
            <a:r>
              <a:rPr lang="en-US" i="1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Ресурси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Dynamic time warping: </a:t>
            </a:r>
            <a:r>
              <a:rPr lang="en-US" sz="1800" dirty="0">
                <a:hlinkClick r:id="rId2"/>
              </a:rPr>
              <a:t>http://www.cse.unsw.edu.au/~</a:t>
            </a:r>
            <a:r>
              <a:rPr lang="en-US" sz="1800" dirty="0" smtClean="0">
                <a:hlinkClick r:id="rId2"/>
              </a:rPr>
              <a:t>waleed/phd/html/node38.html</a:t>
            </a:r>
            <a:endParaRPr lang="en-US" sz="1800" dirty="0" smtClean="0"/>
          </a:p>
          <a:p>
            <a:r>
              <a:rPr lang="en-US" sz="1800" dirty="0"/>
              <a:t>Sequence of the Most Informative </a:t>
            </a:r>
            <a:r>
              <a:rPr lang="en-US" sz="1800" dirty="0" smtClean="0"/>
              <a:t>Joints</a:t>
            </a:r>
            <a:endParaRPr lang="en-US" sz="1800" dirty="0"/>
          </a:p>
          <a:p>
            <a:r>
              <a:rPr lang="en-US" sz="1800" dirty="0" smtClean="0"/>
              <a:t>Joint hierarchy and 3D representation </a:t>
            </a: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msdn.microsoft.com/en-us/library/hh973073</a:t>
            </a:r>
            <a:endParaRPr lang="en-US" sz="1800" dirty="0" smtClean="0"/>
          </a:p>
          <a:p>
            <a:r>
              <a:rPr lang="en-US" sz="1800" dirty="0" smtClean="0"/>
              <a:t>Kinect picture</a:t>
            </a:r>
            <a:r>
              <a:rPr lang="en-US" sz="1800" dirty="0"/>
              <a:t> </a:t>
            </a:r>
            <a:r>
              <a:rPr lang="en-US" sz="1800" dirty="0" smtClean="0">
                <a:hlinkClick r:id="rId4"/>
              </a:rPr>
              <a:t>http://dealnews.dascheap.com/wp-content/uploads/2010/10/800px-KinectSensor.png</a:t>
            </a:r>
            <a:endParaRPr lang="en-US" sz="1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0511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/>
              <a:t>Контакти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40868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5"/>
              </a:rPr>
              <a:t>yanchev.lyubomir@gmail.com</a:t>
            </a:r>
            <a:endParaRPr lang="en-US" dirty="0" smtClean="0"/>
          </a:p>
          <a:p>
            <a:r>
              <a:rPr lang="en-US" dirty="0" smtClean="0"/>
              <a:t>LinkedIn &amp; Facebook: </a:t>
            </a:r>
            <a:r>
              <a:rPr lang="en-US" dirty="0" err="1" smtClean="0"/>
              <a:t>Lyubomir</a:t>
            </a:r>
            <a:r>
              <a:rPr lang="en-US" dirty="0" smtClean="0"/>
              <a:t> </a:t>
            </a:r>
            <a:r>
              <a:rPr lang="en-US" dirty="0" err="1" smtClean="0"/>
              <a:t>Yanchev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03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Благодаря!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... че ме изтърпяхте.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://static.frazpc.pl/cms/2010/10/Kinect-Sensor-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s0.cdn.gearburn.com/wp-content/uploads/2011/11/Kin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81746"/>
            <a:ext cx="8153400" cy="3694509"/>
          </a:xfrm>
          <a:prstGeom prst="roundRect">
            <a:avLst>
              <a:gd name="adj" fmla="val 3928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Реконструкция на скелета</a:t>
            </a:r>
            <a:endParaRPr lang="en-US" dirty="0"/>
          </a:p>
        </p:txBody>
      </p:sp>
      <p:pic>
        <p:nvPicPr>
          <p:cNvPr id="2050" name="Picture 2" descr="Hh973073.k4w_joint_orientation_1(en-us,IEB.10)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11804"/>
            <a:ext cx="3810000" cy="541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8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h973073.k4w_joint_orientation_2(en-us,IEB.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34" y="1981200"/>
            <a:ext cx="8468534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6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Ключови моменти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Какво е активност?</a:t>
            </a:r>
          </a:p>
          <a:p>
            <a:pPr lvl="1"/>
            <a:r>
              <a:rPr lang="bg-BG" dirty="0" smtClean="0"/>
              <a:t>Тичане, скачане, махане с ръка и т.н.</a:t>
            </a:r>
          </a:p>
          <a:p>
            <a:r>
              <a:rPr lang="bg-BG" dirty="0" smtClean="0"/>
              <a:t>Как се описва дадена активност?</a:t>
            </a:r>
          </a:p>
          <a:p>
            <a:r>
              <a:rPr lang="bg-BG" dirty="0" smtClean="0"/>
              <a:t>Стандартни методи на реализация</a:t>
            </a:r>
          </a:p>
          <a:p>
            <a:pPr lvl="1"/>
            <a:r>
              <a:rPr lang="en-US" dirty="0" smtClean="0"/>
              <a:t>Hidden Markov model</a:t>
            </a:r>
          </a:p>
          <a:p>
            <a:pPr lvl="1"/>
            <a:r>
              <a:rPr lang="en-US" dirty="0" err="1" smtClean="0"/>
              <a:t>Kalman</a:t>
            </a:r>
            <a:r>
              <a:rPr lang="en-US" dirty="0" smtClean="0"/>
              <a:t> filters</a:t>
            </a:r>
          </a:p>
          <a:p>
            <a:pPr lvl="1"/>
            <a:r>
              <a:rPr lang="en-US" dirty="0" smtClean="0"/>
              <a:t>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Ключови моменти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Селекция на определящи стави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0"/>
          <a:stretch/>
        </p:blipFill>
        <p:spPr bwMode="auto">
          <a:xfrm>
            <a:off x="0" y="2229703"/>
            <a:ext cx="8458200" cy="2951897"/>
          </a:xfrm>
          <a:prstGeom prst="round1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49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Сметки</a:t>
            </a:r>
            <a:r>
              <a:rPr lang="en-US" dirty="0" smtClean="0"/>
              <a:t>…</a:t>
            </a:r>
            <a:r>
              <a:rPr lang="bg-BG" dirty="0" smtClean="0"/>
              <a:t> и основни проблеми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Ъгли на ставите</a:t>
            </a:r>
          </a:p>
          <a:p>
            <a:r>
              <a:rPr lang="bg-BG" dirty="0" smtClean="0"/>
              <a:t>Сравняване на скелети</a:t>
            </a:r>
          </a:p>
          <a:p>
            <a:pPr lvl="1"/>
            <a:r>
              <a:rPr lang="bg-BG" dirty="0" smtClean="0"/>
              <a:t>Мерна единица </a:t>
            </a:r>
          </a:p>
          <a:p>
            <a:pPr lvl="1"/>
            <a:r>
              <a:rPr lang="bg-BG" dirty="0" smtClean="0"/>
              <a:t>Дефиниция на „малка разлика“</a:t>
            </a:r>
          </a:p>
          <a:p>
            <a:r>
              <a:rPr lang="bg-BG" dirty="0" smtClean="0"/>
              <a:t>Записване на движения</a:t>
            </a:r>
          </a:p>
          <a:p>
            <a:pPr lvl="1"/>
            <a:r>
              <a:rPr lang="bg-BG" dirty="0" smtClean="0"/>
              <a:t>Селекция на отправна точка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bg-BG" dirty="0" smtClean="0"/>
          </a:p>
          <a:p>
            <a:pPr lvl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74002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time warping</a:t>
            </a:r>
            <a:endParaRPr lang="en-US" dirty="0"/>
          </a:p>
        </p:txBody>
      </p:sp>
      <p:pic>
        <p:nvPicPr>
          <p:cNvPr id="5122" name="Picture 2" descr="http://www.cse.unsw.edu.au/~waleed/phd/html/img1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6858000" cy="504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5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time warping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438400"/>
            <a:ext cx="464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752600"/>
            <a:ext cx="324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Записано движение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26245" y="306093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50 кадъра</a:t>
            </a:r>
            <a:endParaRPr lang="en-US" i="1" dirty="0"/>
          </a:p>
        </p:txBody>
      </p:sp>
      <p:sp>
        <p:nvSpPr>
          <p:cNvPr id="8" name="Rectangle 7"/>
          <p:cNvSpPr/>
          <p:nvPr/>
        </p:nvSpPr>
        <p:spPr>
          <a:xfrm>
            <a:off x="685799" y="4310390"/>
            <a:ext cx="614625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3624590"/>
            <a:ext cx="3122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Сегашно движение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07329" y="5116745"/>
            <a:ext cx="119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i="1" dirty="0" smtClean="0"/>
              <a:t>80 кадъра</a:t>
            </a:r>
            <a:endParaRPr lang="en-US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5800" y="5072390"/>
            <a:ext cx="61462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5799" y="3048000"/>
            <a:ext cx="46482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799" y="5915036"/>
            <a:ext cx="5723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bg-BG" sz="2400" dirty="0" smtClean="0"/>
              <a:t>Скорост на изпълняване на движението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360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KinectPresentat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A5C249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1025</TotalTime>
  <Words>520</Words>
  <Application>Microsoft Office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(Modern)Разпознаване на активности на база 3D реконструкция на скелета</vt:lpstr>
      <vt:lpstr>PowerPoint Presentation</vt:lpstr>
      <vt:lpstr>Реконструкция на скелета</vt:lpstr>
      <vt:lpstr>PowerPoint Presentation</vt:lpstr>
      <vt:lpstr>Ключови моменти</vt:lpstr>
      <vt:lpstr>Ключови моменти</vt:lpstr>
      <vt:lpstr>Сметки… и основни проблеми</vt:lpstr>
      <vt:lpstr>Dynamic time warping</vt:lpstr>
      <vt:lpstr>Dynamic time warping</vt:lpstr>
      <vt:lpstr>Разпознаване в реално време</vt:lpstr>
      <vt:lpstr>Алгоритъм</vt:lpstr>
      <vt:lpstr>Определяне на отправна точка на движението</vt:lpstr>
      <vt:lpstr>Възможни приложения</vt:lpstr>
      <vt:lpstr>Досегашно и бъдещо</vt:lpstr>
      <vt:lpstr>Използвана литература</vt:lpstr>
      <vt:lpstr>Ресурси</vt:lpstr>
      <vt:lpstr>Благодаря!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Разпознаване на човешки активности на база 3D реконструкция на скелет</dc:title>
  <dc:creator>Lyubo</dc:creator>
  <cp:lastModifiedBy>Lyubo</cp:lastModifiedBy>
  <cp:revision>32</cp:revision>
  <dcterms:created xsi:type="dcterms:W3CDTF">2012-08-26T22:02:41Z</dcterms:created>
  <dcterms:modified xsi:type="dcterms:W3CDTF">2012-08-28T06:44:38Z</dcterms:modified>
</cp:coreProperties>
</file>