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1" r:id="rId2"/>
    <p:sldId id="282" r:id="rId3"/>
    <p:sldId id="283" r:id="rId4"/>
    <p:sldId id="284" r:id="rId5"/>
    <p:sldId id="299" r:id="rId6"/>
    <p:sldId id="310" r:id="rId7"/>
    <p:sldId id="301" r:id="rId8"/>
    <p:sldId id="302" r:id="rId9"/>
    <p:sldId id="303" r:id="rId10"/>
    <p:sldId id="304" r:id="rId11"/>
    <p:sldId id="309" r:id="rId12"/>
    <p:sldId id="305" r:id="rId13"/>
    <p:sldId id="308" r:id="rId14"/>
    <p:sldId id="306" r:id="rId15"/>
    <p:sldId id="311" r:id="rId16"/>
    <p:sldId id="307" r:id="rId17"/>
    <p:sldId id="315" r:id="rId18"/>
    <p:sldId id="316" r:id="rId19"/>
    <p:sldId id="317" r:id="rId20"/>
    <p:sldId id="312" r:id="rId21"/>
    <p:sldId id="291" r:id="rId22"/>
    <p:sldId id="297" r:id="rId23"/>
  </p:sldIdLst>
  <p:sldSz cx="18288000" cy="10287000"/>
  <p:notesSz cx="6858000" cy="9144000"/>
  <p:embeddedFontLst>
    <p:embeddedFont>
      <p:font typeface="Muli Bold" panose="020B0604020202020204" charset="0"/>
      <p:regular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DF6"/>
    <a:srgbClr val="03A6C9"/>
    <a:srgbClr val="0E5394"/>
    <a:srgbClr val="0D5496"/>
    <a:srgbClr val="0E5597"/>
    <a:srgbClr val="0D5393"/>
    <a:srgbClr val="00DBEA"/>
    <a:srgbClr val="0B5A9D"/>
    <a:srgbClr val="1C4C88"/>
    <a:srgbClr val="08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750" autoAdjust="0"/>
  </p:normalViewPr>
  <p:slideViewPr>
    <p:cSldViewPr>
      <p:cViewPr varScale="1">
        <p:scale>
          <a:sx n="70" d="100"/>
          <a:sy n="70" d="100"/>
        </p:scale>
        <p:origin x="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>
        <a:ln>
          <a:noFill/>
        </a:ln>
      </dgm:spPr>
      <dgm:t>
        <a:bodyPr/>
        <a:lstStyle/>
        <a:p>
          <a:r>
            <a:rPr lang="en-US">
              <a:latin typeface="Muli Bold" panose="020B0604020202020204" charset="0"/>
            </a:rPr>
            <a:t>01</a:t>
          </a: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47037">
        <dgm:presLayoutVars>
          <dgm:chMax val="3"/>
          <dgm:chPref val="3"/>
          <dgm:bulletEnabled val="1"/>
        </dgm:presLayoutVars>
      </dgm:prSet>
      <dgm:spPr/>
    </dgm:pt>
    <dgm:pt modelId="{302540DB-0F70-4E6C-8F25-9F77EF376E86}" type="pres">
      <dgm:prSet presAssocID="{94A8B838-B829-45DE-A99D-7734CE577FC8}" presName="Accent" presStyleLbl="parChTrans1D1" presStyleIdx="0" presStyleCnt="1" custLinFactY="-100000" custLinFactNeighborX="1381" custLinFactNeighborY="-132147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>
              <a:latin typeface="Muli Bold" panose="020B0604020202020204" charset="0"/>
            </a:rPr>
            <a:t>02</a:t>
          </a: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>
              <a:latin typeface="Muli Bold" panose="020B0604020202020204" charset="0"/>
            </a:rPr>
            <a:t>03</a:t>
          </a: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>
              <a:latin typeface="Muli Bold" panose="020B0604020202020204" charset="0"/>
            </a:rPr>
            <a:t>04</a:t>
          </a: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CE56DE2-3A69-4308-8018-103D3274421D}" type="pres">
      <dgm:prSet presAssocID="{94A8B838-B829-45DE-A99D-7734CE577FC8}" presName="Parent" presStyleLbl="alignNode1" presStyleIdx="0" presStyleCnt="1" custScaleX="32086" custScaleY="172578" custLinFactNeighborX="-33957" custLinFactNeighborY="-36859">
        <dgm:presLayoutVars>
          <dgm:chMax val="3"/>
          <dgm:chPref val="3"/>
          <dgm:bulletEnabled val="1"/>
        </dgm:presLayoutVars>
      </dgm:prSet>
      <dgm:spPr/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1E96C-F586-42FA-921A-4C865FC6664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B838-B829-45DE-A99D-7734CE577FC8}">
      <dgm:prSet phldrT="[Text]"/>
      <dgm:spPr/>
      <dgm:t>
        <a:bodyPr/>
        <a:lstStyle/>
        <a:p>
          <a:r>
            <a:rPr lang="en-US">
              <a:latin typeface="Muli Bold" panose="020B0604020202020204" charset="0"/>
            </a:rPr>
            <a:t>05</a:t>
          </a:r>
        </a:p>
      </dgm:t>
    </dgm:pt>
    <dgm:pt modelId="{89BF11D5-A274-449E-8D07-4022B8D9C712}" type="parTrans" cxnId="{0499D000-1F73-4D3B-B697-58CC02A5BDA0}">
      <dgm:prSet/>
      <dgm:spPr/>
      <dgm:t>
        <a:bodyPr/>
        <a:lstStyle/>
        <a:p>
          <a:endParaRPr lang="en-US"/>
        </a:p>
      </dgm:t>
    </dgm:pt>
    <dgm:pt modelId="{2D1D6907-FDB4-4062-A8B7-4C907AC0969E}" type="sibTrans" cxnId="{0499D000-1F73-4D3B-B697-58CC02A5BDA0}">
      <dgm:prSet/>
      <dgm:spPr/>
      <dgm:t>
        <a:bodyPr/>
        <a:lstStyle/>
        <a:p>
          <a:endParaRPr lang="en-US"/>
        </a:p>
      </dgm:t>
    </dgm:pt>
    <dgm:pt modelId="{387CC1A8-8122-425D-BEC0-1B745F99D6D9}" type="pres">
      <dgm:prSet presAssocID="{71A1E96C-F586-42FA-921A-4C865FC666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AB5A4B3-0B9D-4608-B7ED-3D6F95F1C182}" type="pres">
      <dgm:prSet presAssocID="{94A8B838-B829-45DE-A99D-7734CE577FC8}" presName="composite" presStyleCnt="0"/>
      <dgm:spPr/>
    </dgm:pt>
    <dgm:pt modelId="{CAB7C7AC-21AF-4087-92B3-FCC392C4646B}" type="pres">
      <dgm:prSet presAssocID="{94A8B838-B829-45DE-A99D-7734CE577FC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CE56DE2-3A69-4308-8018-103D3274421D}" type="pres">
      <dgm:prSet presAssocID="{94A8B838-B829-45DE-A99D-7734CE577FC8}" presName="Parent" presStyleLbl="alignNode1" presStyleIdx="0" presStyleCnt="1" custScaleX="32086" custScaleY="165146" custLinFactNeighborX="-33957" custLinFactNeighborY="-36859">
        <dgm:presLayoutVars>
          <dgm:chMax val="3"/>
          <dgm:chPref val="3"/>
          <dgm:bulletEnabled val="1"/>
        </dgm:presLayoutVars>
      </dgm:prSet>
      <dgm:spPr/>
    </dgm:pt>
    <dgm:pt modelId="{302540DB-0F70-4E6C-8F25-9F77EF376E86}" type="pres">
      <dgm:prSet presAssocID="{94A8B838-B829-45DE-A99D-7734CE577FC8}" presName="Accent" presStyleLbl="parChTrans1D1" presStyleIdx="0" presStyleCnt="1"/>
      <dgm:spPr/>
    </dgm:pt>
  </dgm:ptLst>
  <dgm:cxnLst>
    <dgm:cxn modelId="{0499D000-1F73-4D3B-B697-58CC02A5BDA0}" srcId="{71A1E96C-F586-42FA-921A-4C865FC66647}" destId="{94A8B838-B829-45DE-A99D-7734CE577FC8}" srcOrd="0" destOrd="0" parTransId="{89BF11D5-A274-449E-8D07-4022B8D9C712}" sibTransId="{2D1D6907-FDB4-4062-A8B7-4C907AC0969E}"/>
    <dgm:cxn modelId="{0C1FD221-E694-40B4-9610-2911B60C2ABB}" type="presOf" srcId="{71A1E96C-F586-42FA-921A-4C865FC66647}" destId="{387CC1A8-8122-425D-BEC0-1B745F99D6D9}" srcOrd="0" destOrd="0" presId="urn:microsoft.com/office/officeart/2011/layout/TabList"/>
    <dgm:cxn modelId="{1785CC49-4B15-49F9-A2D7-DEF6481A4F67}" type="presOf" srcId="{94A8B838-B829-45DE-A99D-7734CE577FC8}" destId="{1CE56DE2-3A69-4308-8018-103D3274421D}" srcOrd="0" destOrd="0" presId="urn:microsoft.com/office/officeart/2011/layout/TabList"/>
    <dgm:cxn modelId="{F9604F01-9071-4936-AB69-6003EAF880F0}" type="presParOf" srcId="{387CC1A8-8122-425D-BEC0-1B745F99D6D9}" destId="{DAB5A4B3-0B9D-4608-B7ED-3D6F95F1C182}" srcOrd="0" destOrd="0" presId="urn:microsoft.com/office/officeart/2011/layout/TabList"/>
    <dgm:cxn modelId="{6FD309CA-58B9-4AB4-BCE5-8ED9D26BDE1D}" type="presParOf" srcId="{DAB5A4B3-0B9D-4608-B7ED-3D6F95F1C182}" destId="{CAB7C7AC-21AF-4087-92B3-FCC392C4646B}" srcOrd="0" destOrd="0" presId="urn:microsoft.com/office/officeart/2011/layout/TabList"/>
    <dgm:cxn modelId="{E2741A35-9506-45CB-9FBE-8F4544C47AC2}" type="presParOf" srcId="{DAB5A4B3-0B9D-4608-B7ED-3D6F95F1C182}" destId="{1CE56DE2-3A69-4308-8018-103D3274421D}" srcOrd="1" destOrd="0" presId="urn:microsoft.com/office/officeart/2011/layout/TabList"/>
    <dgm:cxn modelId="{C50B5787-A138-4CBE-9F10-203CD7F1EBA2}" type="presParOf" srcId="{DAB5A4B3-0B9D-4608-B7ED-3D6F95F1C182}" destId="{302540DB-0F70-4E6C-8F25-9F77EF376E8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732044"/>
          <a:ext cx="1115584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2900518" y="407839"/>
          <a:ext cx="8255322" cy="407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83207"/>
          <a:ext cx="930660" cy="673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Muli Bold" panose="020B0604020202020204" charset="0"/>
            </a:rPr>
            <a:t>01</a:t>
          </a:r>
        </a:p>
      </dsp:txBody>
      <dsp:txXfrm>
        <a:off x="32880" y="116087"/>
        <a:ext cx="864900" cy="640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815617"/>
          <a:ext cx="1059179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2753867" y="407839"/>
          <a:ext cx="7837932" cy="407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124710"/>
          <a:ext cx="883606" cy="673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Muli Bold" panose="020B0604020202020204" charset="0"/>
            </a:rPr>
            <a:t>02</a:t>
          </a:r>
        </a:p>
      </dsp:txBody>
      <dsp:txXfrm>
        <a:off x="32880" y="157590"/>
        <a:ext cx="817846" cy="640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815617"/>
          <a:ext cx="12650138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3289035" y="407839"/>
          <a:ext cx="9361102" cy="407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124710"/>
          <a:ext cx="1055320" cy="673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Muli Bold" panose="020B0604020202020204" charset="0"/>
            </a:rPr>
            <a:t>03</a:t>
          </a:r>
        </a:p>
      </dsp:txBody>
      <dsp:txXfrm>
        <a:off x="32880" y="157590"/>
        <a:ext cx="989560" cy="640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784231"/>
          <a:ext cx="1275151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3315392" y="392144"/>
          <a:ext cx="9436117" cy="39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105341"/>
          <a:ext cx="1063776" cy="6766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Muli Bold" panose="020B0604020202020204" charset="0"/>
            </a:rPr>
            <a:t>04</a:t>
          </a:r>
        </a:p>
      </dsp:txBody>
      <dsp:txXfrm>
        <a:off x="33037" y="138378"/>
        <a:ext cx="997702" cy="6436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540DB-0F70-4E6C-8F25-9F77EF376E86}">
      <dsp:nvSpPr>
        <dsp:cNvPr id="0" name=""/>
        <dsp:cNvSpPr/>
      </dsp:nvSpPr>
      <dsp:spPr>
        <a:xfrm>
          <a:off x="0" y="815617"/>
          <a:ext cx="1395262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7C7AC-21AF-4087-92B3-FCC392C4646B}">
      <dsp:nvSpPr>
        <dsp:cNvPr id="0" name=""/>
        <dsp:cNvSpPr/>
      </dsp:nvSpPr>
      <dsp:spPr>
        <a:xfrm>
          <a:off x="3627681" y="407839"/>
          <a:ext cx="10324939" cy="407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6DE2-3A69-4308-8018-103D3274421D}">
      <dsp:nvSpPr>
        <dsp:cNvPr id="0" name=""/>
        <dsp:cNvSpPr/>
      </dsp:nvSpPr>
      <dsp:spPr>
        <a:xfrm>
          <a:off x="0" y="124710"/>
          <a:ext cx="1163977" cy="673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Muli Bold" panose="020B0604020202020204" charset="0"/>
            </a:rPr>
            <a:t>05</a:t>
          </a:r>
        </a:p>
      </dsp:txBody>
      <dsp:txXfrm>
        <a:off x="32880" y="157590"/>
        <a:ext cx="1098217" cy="64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A46-03F1-4B91-8197-7ED6AA9B5CE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B0D34-13F4-491A-ACF9-B495FB80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1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25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2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51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85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578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792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93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589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96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85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013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00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66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00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26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1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7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63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2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320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5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7163" y="-491439"/>
            <a:ext cx="18280800" cy="65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9448910"/>
            <a:ext cx="2366964" cy="2064543"/>
          </a:xfrm>
          <a:prstGeom prst="rect">
            <a:avLst/>
          </a:prstGeom>
          <a:solidFill>
            <a:srgbClr val="0B5A9D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906753" y="9437003"/>
            <a:ext cx="2374326" cy="2064545"/>
          </a:xfrm>
          <a:prstGeom prst="rect">
            <a:avLst/>
          </a:prstGeom>
          <a:solidFill>
            <a:srgbClr val="223671"/>
          </a:solidFill>
          <a:ln w="12700" cap="flat" cmpd="sng">
            <a:solidFill>
              <a:srgbClr val="2236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2381" y="3840974"/>
            <a:ext cx="18285620" cy="60602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12975432" y="10760978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ctr" anchorCtr="0">
            <a:noAutofit/>
          </a:bodyPr>
          <a:lstStyle/>
          <a:p>
            <a:pPr>
              <a:buClr>
                <a:schemeClr val="lt2"/>
              </a:buClr>
              <a:buSzPts val="1400"/>
            </a:pPr>
            <a:fld id="{00000000-1234-1234-1234-123412341234}" type="slidenum">
              <a:rPr lang="vi-VN" sz="21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pPr>
                <a:buClr>
                  <a:schemeClr val="lt2"/>
                </a:buClr>
                <a:buSzPts val="1400"/>
              </a:pPr>
              <a:t>1</a:t>
            </a:fld>
            <a:endParaRPr sz="21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l="398" t="89996"/>
          <a:stretch/>
        </p:blipFill>
        <p:spPr>
          <a:xfrm>
            <a:off x="2366964" y="9581142"/>
            <a:ext cx="13716000" cy="19323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2873315" y="2947350"/>
            <a:ext cx="12543750" cy="1932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6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LỄ BẢO VỆ ĐỒ ÁN</a:t>
            </a:r>
            <a:r>
              <a:rPr lang="vi-VN" sz="6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TỐT NGHIỆP</a:t>
            </a:r>
            <a:endParaRPr sz="6000" b="1" i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906" y="382369"/>
            <a:ext cx="98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NGHIỆP HÀ NỘI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0478" y="1130469"/>
            <a:ext cx="54601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17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9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" y="184829"/>
            <a:ext cx="1823525" cy="1823525"/>
          </a:xfrm>
          <a:prstGeom prst="rect">
            <a:avLst/>
          </a:prstGeom>
        </p:spPr>
      </p:pic>
      <p:pic>
        <p:nvPicPr>
          <p:cNvPr id="21" name="Google Shape;111;p3" descr="TRƯỜNG ĐẠI HỌC QUẢNG BÌN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43752" y="360695"/>
            <a:ext cx="1592627" cy="1667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57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637617" y="297889"/>
            <a:ext cx="60080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5702" y="409204"/>
            <a:ext cx="269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j-lt"/>
              </a:rPr>
              <a:t>PHẦN 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4603" y="2054178"/>
            <a:ext cx="6073508" cy="429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>
                <a:latin typeface="+mj-lt"/>
              </a:rPr>
              <a:t>PHÂN TÍCH THIẾT KẾ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134600" y="3162300"/>
            <a:ext cx="5181600" cy="4418428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311593" y="938023"/>
            <a:ext cx="5181600" cy="4418428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291214" y="5429386"/>
            <a:ext cx="5181600" cy="4418428"/>
            <a:chOff x="10134600" y="3162300"/>
            <a:chExt cx="5181600" cy="4418428"/>
          </a:xfrm>
        </p:grpSpPr>
        <p:sp>
          <p:nvSpPr>
            <p:cNvPr id="44" name="Hexagon 43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" y="4868746"/>
            <a:ext cx="18318816" cy="5418255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44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4305299" y="336171"/>
            <a:ext cx="86106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0768" y="515628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uli Bold" panose="020B0604020202020204" charset="0"/>
              </a:rPr>
              <a:t>Khảo sát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1582430"/>
            <a:ext cx="4452437" cy="1645920"/>
            <a:chOff x="762000" y="1582430"/>
            <a:chExt cx="4452437" cy="1645920"/>
          </a:xfrm>
        </p:grpSpPr>
        <p:grpSp>
          <p:nvGrpSpPr>
            <p:cNvPr id="15" name="Group 14"/>
            <p:cNvGrpSpPr/>
            <p:nvPr/>
          </p:nvGrpSpPr>
          <p:grpSpPr>
            <a:xfrm>
              <a:off x="762000" y="1582430"/>
              <a:ext cx="4452437" cy="1645920"/>
              <a:chOff x="1298375" y="21310188"/>
              <a:chExt cx="9235527" cy="12460764"/>
            </a:xfrm>
          </p:grpSpPr>
          <p:sp>
            <p:nvSpPr>
              <p:cNvPr id="2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1733163"/>
                <a:ext cx="8938459" cy="11714263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301753" y="1980180"/>
              <a:ext cx="3521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Muli Bold" panose="020B0604020202020204" charset="0"/>
                </a:rPr>
                <a:t>Phỏng vấn quản lý nhà hàng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577592" y="2077807"/>
            <a:ext cx="4440639" cy="5187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Đặt bàn ăn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Đặt giao đồ ăn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Xem thông tin món ăn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Xem bài viết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Quản lý bài viết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Quản lý sản phẩm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Quản lý đơn đặt giao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Muli Bold" panose="020B0604020202020204" charset="0"/>
              </a:rPr>
              <a:t>Quản lý đơn đặt bàn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94292" y="3701831"/>
            <a:ext cx="1384410" cy="1041514"/>
          </a:xfrm>
          <a:prstGeom prst="rightArrow">
            <a:avLst/>
          </a:prstGeom>
          <a:gradFill>
            <a:gsLst>
              <a:gs pos="100000">
                <a:srgbClr val="0394BA"/>
              </a:gs>
              <a:gs pos="0">
                <a:srgbClr val="1C458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36687" y="3645961"/>
            <a:ext cx="4452437" cy="1488051"/>
            <a:chOff x="3137279" y="3349402"/>
            <a:chExt cx="4452437" cy="1645920"/>
          </a:xfrm>
        </p:grpSpPr>
        <p:grpSp>
          <p:nvGrpSpPr>
            <p:cNvPr id="22" name="Group 21"/>
            <p:cNvGrpSpPr/>
            <p:nvPr/>
          </p:nvGrpSpPr>
          <p:grpSpPr>
            <a:xfrm>
              <a:off x="3137279" y="3349402"/>
              <a:ext cx="4452437" cy="1645920"/>
              <a:chOff x="1298375" y="21310188"/>
              <a:chExt cx="9235527" cy="12460764"/>
            </a:xfrm>
          </p:grpSpPr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1733163"/>
                <a:ext cx="8938459" cy="11714263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415518" y="3691472"/>
              <a:ext cx="3521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Muli Bold" panose="020B0604020202020204" charset="0"/>
                </a:rPr>
                <a:t>Phỏng vấn khách hàng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87576" y="5735973"/>
            <a:ext cx="4452437" cy="1130915"/>
            <a:chOff x="1287576" y="5735973"/>
            <a:chExt cx="4452437" cy="1130915"/>
          </a:xfrm>
        </p:grpSpPr>
        <p:grpSp>
          <p:nvGrpSpPr>
            <p:cNvPr id="33" name="Group 32"/>
            <p:cNvGrpSpPr/>
            <p:nvPr/>
          </p:nvGrpSpPr>
          <p:grpSpPr>
            <a:xfrm>
              <a:off x="1287576" y="5735973"/>
              <a:ext cx="4452437" cy="1130915"/>
              <a:chOff x="1298375" y="21310188"/>
              <a:chExt cx="9235527" cy="12460764"/>
            </a:xfrm>
          </p:grpSpPr>
          <p:sp>
            <p:nvSpPr>
              <p:cNvPr id="34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298375" y="21310188"/>
                <a:ext cx="9235527" cy="12460764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5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61841" y="22338493"/>
                <a:ext cx="8938459" cy="10680471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568566" y="5981700"/>
              <a:ext cx="3994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Muli Bold" panose="020B0604020202020204" charset="0"/>
                </a:rPr>
                <a:t>Khảo sát các website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4600" y="822012"/>
            <a:ext cx="4129008" cy="887344"/>
            <a:chOff x="10577592" y="312606"/>
            <a:chExt cx="4129008" cy="887344"/>
          </a:xfrm>
        </p:grpSpPr>
        <p:sp>
          <p:nvSpPr>
            <p:cNvPr id="3" name="Rounded Rectangle 2"/>
            <p:cNvSpPr/>
            <p:nvPr/>
          </p:nvSpPr>
          <p:spPr>
            <a:xfrm>
              <a:off x="10577592" y="312606"/>
              <a:ext cx="4129008" cy="887344"/>
            </a:xfrm>
            <a:prstGeom prst="roundRect">
              <a:avLst/>
            </a:prstGeom>
            <a:gradFill flip="none" rotWithShape="1">
              <a:gsLst>
                <a:gs pos="100000">
                  <a:srgbClr val="0893B9"/>
                </a:gs>
                <a:gs pos="0">
                  <a:srgbClr val="1C4C8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10505" y="515628"/>
              <a:ext cx="3663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Muli Bold" panose="020B0604020202020204" charset="0"/>
                </a:rPr>
                <a:t>CHỨC NĂNG CHÍNH</a:t>
              </a:r>
            </a:p>
          </p:txBody>
        </p:sp>
      </p:grpSp>
      <p:sp>
        <p:nvSpPr>
          <p:cNvPr id="24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77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4567696" y="127914"/>
            <a:ext cx="8610600" cy="10668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577227" y="879831"/>
              <a:ext cx="63594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Sơ đồ use case tổng quát</a:t>
              </a:r>
            </a:p>
          </p:txBody>
        </p:sp>
      </p:grpSp>
      <p:pic>
        <p:nvPicPr>
          <p:cNvPr id="19" name="Picture 1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3974" r="5026" b="6863"/>
          <a:stretch/>
        </p:blipFill>
        <p:spPr bwMode="auto">
          <a:xfrm>
            <a:off x="2628900" y="1714500"/>
            <a:ext cx="13030200" cy="6972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1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79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1295400" y="250828"/>
            <a:ext cx="11064719" cy="10668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577227" y="879831"/>
              <a:ext cx="5608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Muli Bold" panose="020B0604020202020204" charset="0"/>
                </a:rPr>
                <a:t>Biểu đồ hoạt động use case đặt bàn</a:t>
              </a:r>
            </a:p>
          </p:txBody>
        </p:sp>
      </p:grpSp>
      <p:sp>
        <p:nvSpPr>
          <p:cNvPr id="8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1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663;p9"/>
          <p:cNvGrpSpPr/>
          <p:nvPr/>
        </p:nvGrpSpPr>
        <p:grpSpPr>
          <a:xfrm>
            <a:off x="1350175" y="1937808"/>
            <a:ext cx="14023576" cy="5196736"/>
            <a:chOff x="1629720" y="2239758"/>
            <a:chExt cx="8810640" cy="3030282"/>
          </a:xfrm>
        </p:grpSpPr>
        <p:sp>
          <p:nvSpPr>
            <p:cNvPr id="14" name="Google Shape;664;p9"/>
            <p:cNvSpPr/>
            <p:nvPr/>
          </p:nvSpPr>
          <p:spPr>
            <a:xfrm>
              <a:off x="2865401" y="2259184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65;p9"/>
            <p:cNvSpPr/>
            <p:nvPr/>
          </p:nvSpPr>
          <p:spPr>
            <a:xfrm>
              <a:off x="3020201" y="2410384"/>
              <a:ext cx="179640" cy="179640"/>
            </a:xfrm>
            <a:custGeom>
              <a:avLst/>
              <a:gdLst/>
              <a:ahLst/>
              <a:cxnLst/>
              <a:rect l="l" t="t" r="r" b="b"/>
              <a:pathLst>
                <a:path w="338138" h="338138" extrusionOk="0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66;p9"/>
            <p:cNvSpPr/>
            <p:nvPr/>
          </p:nvSpPr>
          <p:spPr>
            <a:xfrm>
              <a:off x="5446555" y="22773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7;p9"/>
            <p:cNvSpPr/>
            <p:nvPr/>
          </p:nvSpPr>
          <p:spPr>
            <a:xfrm>
              <a:off x="5601355" y="2432520"/>
              <a:ext cx="179640" cy="171360"/>
            </a:xfrm>
            <a:custGeom>
              <a:avLst/>
              <a:gdLst/>
              <a:ahLst/>
              <a:cxnLst/>
              <a:rect l="l" t="t" r="r" b="b"/>
              <a:pathLst>
                <a:path w="607639" h="579502" extrusionOk="0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68;p9"/>
            <p:cNvSpPr/>
            <p:nvPr/>
          </p:nvSpPr>
          <p:spPr>
            <a:xfrm>
              <a:off x="7955920" y="2239758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69;p9"/>
            <p:cNvSpPr/>
            <p:nvPr/>
          </p:nvSpPr>
          <p:spPr>
            <a:xfrm>
              <a:off x="8114320" y="2390958"/>
              <a:ext cx="172440" cy="179640"/>
            </a:xfrm>
            <a:custGeom>
              <a:avLst/>
              <a:gdLst/>
              <a:ahLst/>
              <a:cxnLst/>
              <a:rect l="l" t="t" r="r" b="b"/>
              <a:pathLst>
                <a:path w="584267" h="608556" extrusionOk="0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70;p9"/>
            <p:cNvSpPr/>
            <p:nvPr/>
          </p:nvSpPr>
          <p:spPr>
            <a:xfrm>
              <a:off x="1629720" y="477468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71;p9"/>
            <p:cNvSpPr/>
            <p:nvPr/>
          </p:nvSpPr>
          <p:spPr>
            <a:xfrm>
              <a:off x="1795320" y="4925880"/>
              <a:ext cx="158400" cy="179640"/>
            </a:xfrm>
            <a:custGeom>
              <a:avLst/>
              <a:gdLst/>
              <a:ahLst/>
              <a:cxnLst/>
              <a:rect l="l" t="t" r="r" b="b"/>
              <a:pathLst>
                <a:path w="2288" h="2598" extrusionOk="0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72;p9"/>
            <p:cNvSpPr/>
            <p:nvPr/>
          </p:nvSpPr>
          <p:spPr>
            <a:xfrm>
              <a:off x="4180860" y="478044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73;p9"/>
            <p:cNvSpPr/>
            <p:nvPr/>
          </p:nvSpPr>
          <p:spPr>
            <a:xfrm>
              <a:off x="4337820" y="4931641"/>
              <a:ext cx="176040" cy="179640"/>
            </a:xfrm>
            <a:custGeom>
              <a:avLst/>
              <a:gdLst/>
              <a:ahLst/>
              <a:cxnLst/>
              <a:rect l="l" t="t" r="r" b="b"/>
              <a:pathLst>
                <a:path w="2998" h="3061" extrusionOk="0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74;p9"/>
            <p:cNvSpPr/>
            <p:nvPr/>
          </p:nvSpPr>
          <p:spPr>
            <a:xfrm>
              <a:off x="6746244" y="478044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75;p9"/>
            <p:cNvSpPr/>
            <p:nvPr/>
          </p:nvSpPr>
          <p:spPr>
            <a:xfrm>
              <a:off x="6901044" y="4951440"/>
              <a:ext cx="179640" cy="177480"/>
            </a:xfrm>
            <a:custGeom>
              <a:avLst/>
              <a:gdLst/>
              <a:ahLst/>
              <a:cxnLst/>
              <a:rect l="l" t="t" r="r" b="b"/>
              <a:pathLst>
                <a:path w="3968" h="3926" extrusionOk="0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77;p9"/>
            <p:cNvSpPr/>
            <p:nvPr/>
          </p:nvSpPr>
          <p:spPr>
            <a:xfrm>
              <a:off x="10287000" y="4941360"/>
              <a:ext cx="153360" cy="179640"/>
            </a:xfrm>
            <a:custGeom>
              <a:avLst/>
              <a:gdLst/>
              <a:ahLst/>
              <a:cxnLst/>
              <a:rect l="l" t="t" r="r" b="b"/>
              <a:pathLst>
                <a:path w="5568" h="6532" extrusionOk="0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78;p9"/>
            <p:cNvSpPr/>
            <p:nvPr/>
          </p:nvSpPr>
          <p:spPr>
            <a:xfrm>
              <a:off x="1629720" y="3706920"/>
              <a:ext cx="7849848" cy="151920"/>
            </a:xfrm>
            <a:prstGeom prst="homePlate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79;p9"/>
            <p:cNvSpPr/>
            <p:nvPr/>
          </p:nvSpPr>
          <p:spPr>
            <a:xfrm>
              <a:off x="1680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80;p9"/>
            <p:cNvSpPr/>
            <p:nvPr/>
          </p:nvSpPr>
          <p:spPr>
            <a:xfrm>
              <a:off x="4231260" y="357264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81;p9"/>
            <p:cNvSpPr/>
            <p:nvPr/>
          </p:nvSpPr>
          <p:spPr>
            <a:xfrm>
              <a:off x="6796284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83;p9"/>
            <p:cNvSpPr/>
            <p:nvPr/>
          </p:nvSpPr>
          <p:spPr>
            <a:xfrm>
              <a:off x="2920481" y="3567424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84;p9"/>
            <p:cNvSpPr/>
            <p:nvPr/>
          </p:nvSpPr>
          <p:spPr>
            <a:xfrm>
              <a:off x="5496595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85;p9"/>
            <p:cNvSpPr/>
            <p:nvPr/>
          </p:nvSpPr>
          <p:spPr>
            <a:xfrm>
              <a:off x="8005960" y="3547998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686;p9"/>
            <p:cNvCxnSpPr/>
            <p:nvPr/>
          </p:nvCxnSpPr>
          <p:spPr>
            <a:xfrm>
              <a:off x="1874520" y="3974760"/>
              <a:ext cx="0" cy="79992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687;p9"/>
            <p:cNvCxnSpPr/>
            <p:nvPr/>
          </p:nvCxnSpPr>
          <p:spPr>
            <a:xfrm>
              <a:off x="4425660" y="396180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688;p9"/>
            <p:cNvCxnSpPr/>
            <p:nvPr/>
          </p:nvCxnSpPr>
          <p:spPr>
            <a:xfrm>
              <a:off x="6991044" y="3974760"/>
              <a:ext cx="0" cy="80568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690;p9"/>
            <p:cNvCxnSpPr/>
            <p:nvPr/>
          </p:nvCxnSpPr>
          <p:spPr>
            <a:xfrm>
              <a:off x="5690995" y="27669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691;p9"/>
            <p:cNvCxnSpPr/>
            <p:nvPr/>
          </p:nvCxnSpPr>
          <p:spPr>
            <a:xfrm>
              <a:off x="8200720" y="2729358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692;p9"/>
            <p:cNvCxnSpPr/>
            <p:nvPr/>
          </p:nvCxnSpPr>
          <p:spPr>
            <a:xfrm>
              <a:off x="3110201" y="2748784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" name="Group 48"/>
          <p:cNvGrpSpPr/>
          <p:nvPr/>
        </p:nvGrpSpPr>
        <p:grpSpPr>
          <a:xfrm>
            <a:off x="154856" y="2681341"/>
            <a:ext cx="3350597" cy="1702983"/>
            <a:chOff x="154856" y="2681341"/>
            <a:chExt cx="3350597" cy="1702983"/>
          </a:xfrm>
        </p:grpSpPr>
        <p:sp>
          <p:nvSpPr>
            <p:cNvPr id="6" name="TextBox 5"/>
            <p:cNvSpPr txBox="1"/>
            <p:nvPr/>
          </p:nvSpPr>
          <p:spPr>
            <a:xfrm>
              <a:off x="154856" y="2681341"/>
              <a:ext cx="3350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NHẬP THÔNG TIN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525" y="3183995"/>
              <a:ext cx="28929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Sau khi nhập thông tin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khách hàng chọn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Lọc bàn</a:t>
              </a:r>
            </a:p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52600" y="5298769"/>
            <a:ext cx="3954065" cy="1462619"/>
            <a:chOff x="2487726" y="5296249"/>
            <a:chExt cx="3954065" cy="1462619"/>
          </a:xfrm>
        </p:grpSpPr>
        <p:sp>
          <p:nvSpPr>
            <p:cNvPr id="45" name="TextBox 44"/>
            <p:cNvSpPr txBox="1"/>
            <p:nvPr/>
          </p:nvSpPr>
          <p:spPr>
            <a:xfrm>
              <a:off x="2586248" y="5296249"/>
              <a:ext cx="3855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HIỂN THỊ THÔNG TIN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87726" y="5835538"/>
              <a:ext cx="36118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Hệ thống lọc các bàn còn trống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theo thông tin khách 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hàng nhập</a:t>
              </a:r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06917" y="2636021"/>
            <a:ext cx="2755883" cy="1431744"/>
            <a:chOff x="4950628" y="2681341"/>
            <a:chExt cx="2755883" cy="1431744"/>
          </a:xfrm>
        </p:grpSpPr>
        <p:sp>
          <p:nvSpPr>
            <p:cNvPr id="47" name="TextBox 46"/>
            <p:cNvSpPr txBox="1"/>
            <p:nvPr/>
          </p:nvSpPr>
          <p:spPr>
            <a:xfrm>
              <a:off x="5359780" y="2681341"/>
              <a:ext cx="191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ĐẶT MÓN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50628" y="3189755"/>
              <a:ext cx="27558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Khách hàng có nhu cầu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đặt trước món ăn tại 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nhà hàng</a:t>
              </a:r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80018" y="5303832"/>
            <a:ext cx="3899572" cy="1185620"/>
            <a:chOff x="2451654" y="5296249"/>
            <a:chExt cx="3899572" cy="1185620"/>
          </a:xfrm>
        </p:grpSpPr>
        <p:sp>
          <p:nvSpPr>
            <p:cNvPr id="51" name="TextBox 50"/>
            <p:cNvSpPr txBox="1"/>
            <p:nvPr/>
          </p:nvSpPr>
          <p:spPr>
            <a:xfrm>
              <a:off x="2676822" y="5296249"/>
              <a:ext cx="3674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HIỂN THỊ GIỎ HÀNG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51654" y="5835538"/>
              <a:ext cx="3684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Hệ thống lấy thông tin giỏ hàng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hiển thị lên màn hình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509880" y="2317856"/>
            <a:ext cx="2720154" cy="1910849"/>
            <a:chOff x="2991869" y="4848019"/>
            <a:chExt cx="2720154" cy="1910849"/>
          </a:xfrm>
        </p:grpSpPr>
        <p:sp>
          <p:nvSpPr>
            <p:cNvPr id="54" name="TextBox 53"/>
            <p:cNvSpPr txBox="1"/>
            <p:nvPr/>
          </p:nvSpPr>
          <p:spPr>
            <a:xfrm>
              <a:off x="3066747" y="4848019"/>
              <a:ext cx="26452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ĐẶT BÀN &amp; </a:t>
              </a:r>
            </a:p>
            <a:p>
              <a:pPr algn="ctr"/>
              <a:r>
                <a:rPr lang="en-US" sz="2800">
                  <a:latin typeface="Muli Bold" panose="020B0604020202020204" charset="0"/>
                </a:rPr>
                <a:t>THANH TOÁN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91869" y="5835538"/>
              <a:ext cx="26035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Lọc các bàn còn trống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theo thông tin khách 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hàng nhập</a:t>
              </a:r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32233" y="5298769"/>
            <a:ext cx="3827422" cy="1223296"/>
            <a:chOff x="2387543" y="5258573"/>
            <a:chExt cx="3827422" cy="1223296"/>
          </a:xfrm>
        </p:grpSpPr>
        <p:sp>
          <p:nvSpPr>
            <p:cNvPr id="57" name="TextBox 56"/>
            <p:cNvSpPr txBox="1"/>
            <p:nvPr/>
          </p:nvSpPr>
          <p:spPr>
            <a:xfrm>
              <a:off x="2609491" y="5258573"/>
              <a:ext cx="3605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HIỂN THỊ HÓA ĐƠN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87543" y="5835538"/>
              <a:ext cx="3812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Muli Bold" panose="020B0604020202020204" charset="0"/>
                </a:rPr>
                <a:t>Xác nhận thanh toán thành công</a:t>
              </a:r>
            </a:p>
            <a:p>
              <a:pPr algn="ctr"/>
              <a:r>
                <a:rPr lang="en-US">
                  <a:latin typeface="Muli Bold" panose="020B0604020202020204" charset="0"/>
                </a:rPr>
                <a:t>và hiển thị màn hình hóa đơn</a:t>
              </a:r>
            </a:p>
          </p:txBody>
        </p:sp>
      </p:grpSp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4245183" y="2171700"/>
            <a:ext cx="3820497" cy="4854925"/>
          </a:xfrm>
          <a:prstGeom prst="roundRect">
            <a:avLst>
              <a:gd name="adj" fmla="val 3922"/>
            </a:avLst>
          </a:prstGeom>
          <a:blipFill>
            <a:blip r:embed="rId4"/>
            <a:srcRect/>
            <a:stretch>
              <a:fillRect l="-387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4226904" y="2197106"/>
            <a:ext cx="3820497" cy="4854925"/>
          </a:xfrm>
          <a:prstGeom prst="roundRect">
            <a:avLst>
              <a:gd name="adj" fmla="val 3922"/>
            </a:avLst>
          </a:prstGeom>
          <a:blipFill>
            <a:blip r:embed="rId5"/>
            <a:srcRect/>
            <a:stretch>
              <a:fillRect l="58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4206492" y="2230420"/>
            <a:ext cx="3820497" cy="4854925"/>
          </a:xfrm>
          <a:prstGeom prst="roundRect">
            <a:avLst>
              <a:gd name="adj" fmla="val 3922"/>
            </a:avLst>
          </a:prstGeom>
          <a:blipFill>
            <a:blip r:embed="rId6"/>
            <a:stretch>
              <a:fillRect l="589" t="3139" r="-1425" b="116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v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3847136" y="2146294"/>
            <a:ext cx="4186890" cy="4854925"/>
            <a:chOff x="7117295" y="3277390"/>
            <a:chExt cx="4186890" cy="4854925"/>
          </a:xfrm>
        </p:grpSpPr>
        <p:sp>
          <p:nvSpPr>
            <p:cNvPr id="65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7141600" y="3277390"/>
              <a:ext cx="4162585" cy="485492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6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7117295" y="4000501"/>
              <a:ext cx="4159389" cy="3200400"/>
            </a:xfrm>
            <a:prstGeom prst="roundRect">
              <a:avLst>
                <a:gd name="adj" fmla="val 3922"/>
              </a:avLst>
            </a:prstGeom>
            <a:blipFill>
              <a:blip r:embed="rId7"/>
              <a:srcRect/>
              <a:stretch>
                <a:fillRect l="574" t="10008" r="-1410" b="1068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69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3871440" y="2163792"/>
            <a:ext cx="4162585" cy="4854925"/>
          </a:xfrm>
          <a:prstGeom prst="roundRect">
            <a:avLst>
              <a:gd name="adj" fmla="val 3922"/>
            </a:avLst>
          </a:prstGeom>
          <a:blipFill>
            <a:blip r:embed="rId8"/>
            <a:stretch>
              <a:fillRect l="574" t="10008" r="-1410" b="10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037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 animBg="1"/>
      <p:bldP spid="64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4567696" y="127914"/>
            <a:ext cx="8610600" cy="10668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25877" y="903358"/>
              <a:ext cx="5195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Biểu đồ cơ sở dữ liệu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530" y="1783682"/>
            <a:ext cx="13882940" cy="6181548"/>
          </a:xfrm>
          <a:prstGeom prst="rect">
            <a:avLst/>
          </a:prstGeom>
        </p:spPr>
      </p:pic>
      <p:sp>
        <p:nvSpPr>
          <p:cNvPr id="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3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779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637617" y="297889"/>
            <a:ext cx="60080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5702" y="409204"/>
            <a:ext cx="269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j-lt"/>
              </a:rPr>
              <a:t>PHẦN 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4603" y="2054178"/>
            <a:ext cx="6073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>
                <a:latin typeface="+mj-lt"/>
              </a:rPr>
              <a:t>KẾT QUẢ ĐẠT ĐƯỢC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311593" y="5404307"/>
            <a:ext cx="5181600" cy="4418428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311593" y="938023"/>
            <a:ext cx="5181600" cy="4418428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" y="4868746"/>
            <a:ext cx="18318816" cy="5418255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53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752600" y="275114"/>
            <a:ext cx="86106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9200" y="434408"/>
            <a:ext cx="5072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1" y="1341915"/>
            <a:ext cx="6676642" cy="6468585"/>
            <a:chOff x="1140316" y="21910871"/>
            <a:chExt cx="9523026" cy="12629479"/>
          </a:xfrm>
        </p:grpSpPr>
        <p:sp>
          <p:nvSpPr>
            <p:cNvPr id="20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140316" y="21910871"/>
              <a:ext cx="9523026" cy="12629479"/>
            </a:xfrm>
            <a:prstGeom prst="roundRect">
              <a:avLst>
                <a:gd name="adj" fmla="val 3922"/>
              </a:avLst>
            </a:prstGeom>
            <a:gradFill>
              <a:gsLst>
                <a:gs pos="0">
                  <a:srgbClr val="038AB2"/>
                </a:gs>
                <a:gs pos="100000">
                  <a:srgbClr val="00E0F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384438" y="22150217"/>
              <a:ext cx="9099225" cy="1204623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3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766" y="4089626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Muli Bold" panose="020B0604020202020204" charset="0"/>
              </a:rPr>
              <a:t>Cho phép khách hàng đọc </a:t>
            </a:r>
          </a:p>
          <a:p>
            <a:r>
              <a:rPr lang="en-US" sz="3200">
                <a:latin typeface="Muli Bold" panose="020B0604020202020204" charset="0"/>
              </a:rPr>
              <a:t>đọc tin tức- sự kiện</a:t>
            </a:r>
          </a:p>
          <a:p>
            <a:r>
              <a:rPr lang="en-US" sz="3200">
                <a:latin typeface="Muli Bold" panose="020B0604020202020204" charset="0"/>
              </a:rPr>
              <a:t>của nhà hàng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09287" y="2459405"/>
            <a:ext cx="6312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Muli Bold" panose="020B0604020202020204" charset="0"/>
              </a:rPr>
              <a:t>TRANG DANH SÁCH TIN</a:t>
            </a:r>
          </a:p>
        </p:txBody>
      </p:sp>
      <p:pic>
        <p:nvPicPr>
          <p:cNvPr id="8" name="Picture 7" descr="A close up of food&#10;&#10;Description automatically generated">
            <a:extLst>
              <a:ext uri="{FF2B5EF4-FFF2-40B4-BE49-F238E27FC236}">
                <a16:creationId xmlns:a16="http://schemas.microsoft.com/office/drawing/2014/main" id="{A4A62CF0-E4E0-F7D9-4113-FB43118F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05989"/>
            <a:ext cx="6282444" cy="60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6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752600" y="275114"/>
            <a:ext cx="86106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9200" y="434408"/>
            <a:ext cx="5072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65811" y="943895"/>
            <a:ext cx="4659769" cy="6813757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3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766" y="4089626"/>
            <a:ext cx="4927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Muli Bold" panose="020B0604020202020204" charset="0"/>
              </a:rPr>
              <a:t>Cho phép khách hàng </a:t>
            </a:r>
          </a:p>
          <a:p>
            <a:r>
              <a:rPr lang="en-US" sz="3200">
                <a:latin typeface="Muli Bold" panose="020B0604020202020204" charset="0"/>
              </a:rPr>
              <a:t>đặt băn ăn tại nhà hàng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19200" y="2487542"/>
            <a:ext cx="5440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Muli Bold" panose="020B0604020202020204" charset="0"/>
              </a:rPr>
              <a:t>TRANG ĐẶT BÀN ĂN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A14805-E65F-7CB6-CD25-7E50D3C38A33}"/>
              </a:ext>
            </a:extLst>
          </p:cNvPr>
          <p:cNvGrpSpPr/>
          <p:nvPr/>
        </p:nvGrpSpPr>
        <p:grpSpPr>
          <a:xfrm>
            <a:off x="9829801" y="952499"/>
            <a:ext cx="5105399" cy="6477001"/>
            <a:chOff x="1140316" y="21910871"/>
            <a:chExt cx="9523026" cy="12629479"/>
          </a:xfrm>
        </p:grpSpPr>
        <p:sp>
          <p:nvSpPr>
            <p:cNvPr id="3" name="Rectangle: Rounded Corners 1">
              <a:extLst>
                <a:ext uri="{FF2B5EF4-FFF2-40B4-BE49-F238E27FC236}">
                  <a16:creationId xmlns:a16="http://schemas.microsoft.com/office/drawing/2014/main" id="{C8F81EA3-C4C1-565C-0596-767B7C2E3CE2}"/>
                </a:ext>
              </a:extLst>
            </p:cNvPr>
            <p:cNvSpPr/>
            <p:nvPr/>
          </p:nvSpPr>
          <p:spPr>
            <a:xfrm>
              <a:off x="1140316" y="21910871"/>
              <a:ext cx="9523026" cy="12629479"/>
            </a:xfrm>
            <a:prstGeom prst="roundRect">
              <a:avLst>
                <a:gd name="adj" fmla="val 3922"/>
              </a:avLst>
            </a:prstGeom>
            <a:gradFill>
              <a:gsLst>
                <a:gs pos="0">
                  <a:srgbClr val="038AB2"/>
                </a:gs>
                <a:gs pos="100000">
                  <a:srgbClr val="00E0F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1">
              <a:extLst>
                <a:ext uri="{FF2B5EF4-FFF2-40B4-BE49-F238E27FC236}">
                  <a16:creationId xmlns:a16="http://schemas.microsoft.com/office/drawing/2014/main" id="{9EB79F25-BBE3-E9E7-D14E-B78AF17862BC}"/>
                </a:ext>
              </a:extLst>
            </p:cNvPr>
            <p:cNvSpPr/>
            <p:nvPr/>
          </p:nvSpPr>
          <p:spPr>
            <a:xfrm>
              <a:off x="1384438" y="22150217"/>
              <a:ext cx="9099225" cy="1204623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6644722A-2412-544A-A970-9360E5292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92" y="1075784"/>
            <a:ext cx="4877180" cy="6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7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752600" y="275114"/>
            <a:ext cx="86106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9200" y="434408"/>
            <a:ext cx="5072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uli Bold" panose="020B0604020202020204" charset="0"/>
              </a:rPr>
              <a:t>Giao diện sản phẩm</a:t>
            </a: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65811" y="943895"/>
            <a:ext cx="4659769" cy="6813757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3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9638" y="4783724"/>
            <a:ext cx="5947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Muli Bold" panose="020B0604020202020204" charset="0"/>
              </a:rPr>
              <a:t>Cho phép khách hàng </a:t>
            </a:r>
          </a:p>
          <a:p>
            <a:r>
              <a:rPr lang="en-US" sz="3200">
                <a:latin typeface="Muli Bold" panose="020B0604020202020204" charset="0"/>
              </a:rPr>
              <a:t>Xem chi tiết thông tin món ăn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1060" y="723900"/>
            <a:ext cx="7771340" cy="7772400"/>
            <a:chOff x="1140316" y="22176328"/>
            <a:chExt cx="9393586" cy="12563064"/>
          </a:xfrm>
        </p:grpSpPr>
        <p:sp>
          <p:nvSpPr>
            <p:cNvPr id="25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140316" y="22176328"/>
              <a:ext cx="9393586" cy="12563064"/>
            </a:xfrm>
            <a:prstGeom prst="roundRect">
              <a:avLst>
                <a:gd name="adj" fmla="val 3922"/>
              </a:avLst>
            </a:prstGeom>
            <a:gradFill>
              <a:gsLst>
                <a:gs pos="100000">
                  <a:srgbClr val="038AB2"/>
                </a:gs>
                <a:gs pos="0">
                  <a:srgbClr val="00E0F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311079" y="22338308"/>
              <a:ext cx="9099225" cy="12103055"/>
            </a:xfrm>
            <a:prstGeom prst="roundRect">
              <a:avLst>
                <a:gd name="adj" fmla="val 39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19200" y="2487542"/>
            <a:ext cx="5519460" cy="132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Muli Bold" panose="020B0604020202020204" charset="0"/>
              </a:rPr>
              <a:t>TRANG CHI TIẾT SẢN</a:t>
            </a:r>
          </a:p>
          <a:p>
            <a:r>
              <a:rPr lang="en-US" sz="4000">
                <a:latin typeface="Muli Bold" panose="020B0604020202020204" charset="0"/>
              </a:rPr>
              <a:t>PHẨM</a:t>
            </a:r>
          </a:p>
        </p:txBody>
      </p:sp>
      <p:pic>
        <p:nvPicPr>
          <p:cNvPr id="3" name="Picture 2" descr="A screenshot of a food website&#10;&#10;Description automatically generated">
            <a:extLst>
              <a:ext uri="{FF2B5EF4-FFF2-40B4-BE49-F238E27FC236}">
                <a16:creationId xmlns:a16="http://schemas.microsoft.com/office/drawing/2014/main" id="{7F079BC3-8199-EF8C-337A-ACA73B4BF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33" y="1074334"/>
            <a:ext cx="7315896" cy="66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10" name="Group 4"/>
          <p:cNvGrpSpPr/>
          <p:nvPr/>
        </p:nvGrpSpPr>
        <p:grpSpPr>
          <a:xfrm rot="10800000">
            <a:off x="-1752600" y="275114"/>
            <a:ext cx="86106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9200" y="434408"/>
            <a:ext cx="5072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uli Bold" panose="020B0604020202020204" charset="0"/>
              </a:rPr>
              <a:t>Giao </a:t>
            </a:r>
            <a:r>
              <a:rPr lang="en-US" sz="4000" dirty="0" err="1">
                <a:solidFill>
                  <a:schemeClr val="bg1"/>
                </a:solidFill>
                <a:latin typeface="Muli Bold" panose="020B0604020202020204" charset="0"/>
              </a:rPr>
              <a:t>diện</a:t>
            </a:r>
            <a:r>
              <a:rPr lang="en-US" sz="4000" dirty="0">
                <a:solidFill>
                  <a:schemeClr val="bg1"/>
                </a:solidFill>
                <a:latin typeface="Muli Bold" panose="020B060402020202020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Muli Bold" panose="020B0604020202020204" charset="0"/>
              </a:rPr>
              <a:t>sản</a:t>
            </a:r>
            <a:r>
              <a:rPr lang="en-US" sz="4000" dirty="0">
                <a:solidFill>
                  <a:schemeClr val="bg1"/>
                </a:solidFill>
                <a:latin typeface="Muli Bold" panose="020B060402020202020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Muli Bold" panose="020B0604020202020204" charset="0"/>
              </a:rPr>
              <a:t>phẩm</a:t>
            </a:r>
            <a:endParaRPr lang="en-US" sz="4000" dirty="0">
              <a:solidFill>
                <a:schemeClr val="bg1"/>
              </a:solidFill>
              <a:latin typeface="Muli Bold" panose="020B0604020202020204" charset="0"/>
            </a:endParaRPr>
          </a:p>
        </p:txBody>
      </p:sp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9465811" y="943895"/>
            <a:ext cx="4659769" cy="6813757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3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8" y="4090060"/>
            <a:ext cx="6308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Muli Bold" panose="020B0604020202020204" charset="0"/>
              </a:rPr>
              <a:t>Cho phép quản trị viên theo dõi</a:t>
            </a:r>
          </a:p>
          <a:p>
            <a:r>
              <a:rPr lang="en-US" sz="3200">
                <a:latin typeface="Muli Bold" panose="020B0604020202020204" charset="0"/>
              </a:rPr>
              <a:t>các thông tin về nhà hàng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44000" y="710583"/>
            <a:ext cx="5237630" cy="7280380"/>
            <a:chOff x="1083174" y="21409466"/>
            <a:chExt cx="9523025" cy="11190614"/>
          </a:xfrm>
        </p:grpSpPr>
        <p:grpSp>
          <p:nvGrpSpPr>
            <p:cNvPr id="27" name="Group 26"/>
            <p:cNvGrpSpPr/>
            <p:nvPr/>
          </p:nvGrpSpPr>
          <p:grpSpPr>
            <a:xfrm>
              <a:off x="1083174" y="21409466"/>
              <a:ext cx="9523025" cy="11190614"/>
              <a:chOff x="1140316" y="21910871"/>
              <a:chExt cx="9523026" cy="12629479"/>
            </a:xfrm>
          </p:grpSpPr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910871"/>
                <a:ext cx="9523026" cy="12629479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84438" y="22150217"/>
                <a:ext cx="9099225" cy="12046235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28" name="Rectangle: Rounded Corners 1">
              <a:extLst>
                <a:ext uri="{FF2B5EF4-FFF2-40B4-BE49-F238E27FC236}">
                  <a16:creationId xmlns:a16="http://schemas.microsoft.com/office/drawing/2014/main" id="{A1997D5C-4B65-4924-BD9E-56C920F203A8}"/>
                </a:ext>
              </a:extLst>
            </p:cNvPr>
            <p:cNvSpPr/>
            <p:nvPr/>
          </p:nvSpPr>
          <p:spPr>
            <a:xfrm>
              <a:off x="1622213" y="21877401"/>
              <a:ext cx="8427667" cy="10106975"/>
            </a:xfrm>
            <a:prstGeom prst="roundRect">
              <a:avLst>
                <a:gd name="adj" fmla="val 3922"/>
              </a:avLst>
            </a:prstGeom>
            <a:blipFill>
              <a:blip r:embed="rId4"/>
              <a:srcRect/>
              <a:stretch>
                <a:fillRect l="-1381" t="-2831" r="-1929" b="-18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9200" y="2487542"/>
            <a:ext cx="4676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Muli Bold" panose="020B0604020202020204" charset="0"/>
              </a:rPr>
              <a:t>TRANG QUẢN TRỊ</a:t>
            </a:r>
          </a:p>
        </p:txBody>
      </p:sp>
    </p:spTree>
    <p:extLst>
      <p:ext uri="{BB962C8B-B14F-4D97-AF65-F5344CB8AC3E}">
        <p14:creationId xmlns:p14="http://schemas.microsoft.com/office/powerpoint/2010/main" val="354904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7163" y="-491439"/>
            <a:ext cx="18280800" cy="65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9448910"/>
            <a:ext cx="2366964" cy="2064543"/>
          </a:xfrm>
          <a:prstGeom prst="rect">
            <a:avLst/>
          </a:prstGeom>
          <a:solidFill>
            <a:srgbClr val="0B5A9D"/>
          </a:soli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906753" y="9437003"/>
            <a:ext cx="2374326" cy="2064545"/>
          </a:xfrm>
          <a:prstGeom prst="rect">
            <a:avLst/>
          </a:prstGeom>
          <a:solidFill>
            <a:srgbClr val="223671"/>
          </a:solidFill>
          <a:ln w="12700" cap="flat" cmpd="sng">
            <a:solidFill>
              <a:srgbClr val="2236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2381" y="3840974"/>
            <a:ext cx="18285620" cy="60602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12975432" y="10760978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ctr" anchorCtr="0">
            <a:noAutofit/>
          </a:bodyPr>
          <a:lstStyle/>
          <a:p>
            <a:pPr>
              <a:buClr>
                <a:schemeClr val="lt2"/>
              </a:buClr>
              <a:buSzPts val="1400"/>
            </a:pPr>
            <a:fld id="{00000000-1234-1234-1234-123412341234}" type="slidenum">
              <a:rPr lang="vi-VN" sz="21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pPr>
                <a:buClr>
                  <a:schemeClr val="lt2"/>
                </a:buClr>
                <a:buSzPts val="1400"/>
              </a:pPr>
              <a:t>2</a:t>
            </a:fld>
            <a:endParaRPr sz="21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l="398" t="89996"/>
          <a:stretch/>
        </p:blipFill>
        <p:spPr>
          <a:xfrm>
            <a:off x="2366964" y="9581142"/>
            <a:ext cx="13716000" cy="19323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2861361" y="1925635"/>
            <a:ext cx="12543750" cy="1008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8" tIns="68550" rIns="137138" bIns="6855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2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BÁO CÁO ĐỒ ÁN</a:t>
            </a:r>
            <a:r>
              <a:rPr lang="vi-VN" sz="42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TỐT NGHIỆP</a:t>
            </a:r>
            <a:endParaRPr sz="4200" b="1" i="1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5052" y="200503"/>
            <a:ext cx="98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NGHIỆP HÀ NỘI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8524" y="975350"/>
            <a:ext cx="5530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" y="184829"/>
            <a:ext cx="1823525" cy="1823525"/>
          </a:xfrm>
          <a:prstGeom prst="rect">
            <a:avLst/>
          </a:prstGeom>
        </p:spPr>
      </p:pic>
      <p:pic>
        <p:nvPicPr>
          <p:cNvPr id="15" name="Google Shape;111;p3" descr="TRƯỜNG ĐẠI HỌC QUẢNG BÌN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43752" y="360695"/>
            <a:ext cx="1592627" cy="16678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0;p4"/>
          <p:cNvSpPr txBox="1"/>
          <p:nvPr/>
        </p:nvSpPr>
        <p:spPr>
          <a:xfrm>
            <a:off x="124006" y="9437001"/>
            <a:ext cx="2639366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0;p4"/>
          <p:cNvSpPr txBox="1"/>
          <p:nvPr/>
        </p:nvSpPr>
        <p:spPr>
          <a:xfrm>
            <a:off x="6738722" y="9393483"/>
            <a:ext cx="4789031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  <a:endParaRPr sz="24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6230" y="5448300"/>
            <a:ext cx="39973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  </a:t>
            </a:r>
          </a:p>
          <a:p>
            <a:pPr>
              <a:lnSpc>
                <a:spcPct val="150000"/>
              </a:lnSpc>
            </a:pPr>
            <a:r>
              <a:rPr lang="en-US" sz="3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Mã SV                        </a:t>
            </a:r>
          </a:p>
          <a:p>
            <a:pPr>
              <a:lnSpc>
                <a:spcPct val="150000"/>
              </a:lnSpc>
            </a:pPr>
            <a:r>
              <a:rPr lang="en-US" sz="3000" b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GVHD</a:t>
            </a:r>
          </a:p>
        </p:txBody>
      </p:sp>
      <p:sp>
        <p:nvSpPr>
          <p:cNvPr id="20" name="Google Shape;94;p1"/>
          <p:cNvSpPr txBox="1">
            <a:spLocks/>
          </p:cNvSpPr>
          <p:nvPr/>
        </p:nvSpPr>
        <p:spPr>
          <a:xfrm>
            <a:off x="1443687" y="3284551"/>
            <a:ext cx="15954936" cy="185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SzPts val="4000"/>
              <a:buFont typeface="Tahoma"/>
              <a:buNone/>
            </a:pPr>
            <a:r>
              <a:rPr lang="en-US" sz="4800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XÂY DỰNG WEBSITE QUẢNG BÁ VÀ ĐẶT BÀN CHO NHÀ HÀNG HƯƠNG QUÊ</a:t>
            </a:r>
            <a:endParaRPr lang="en-US" sz="4800" b="1" i="1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7630" y="5425249"/>
            <a:ext cx="39973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b="1" dirty="0" err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Anh 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2020605290         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b="1" dirty="0" err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TS.Lê</a:t>
            </a:r>
            <a:r>
              <a:rPr lang="en-US" sz="3000" b="1" dirty="0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Xuân </a:t>
            </a:r>
            <a:r>
              <a:rPr lang="en-US" sz="3000" b="1" dirty="0" err="1">
                <a:latin typeface="Muli Bol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endParaRPr lang="en-US" sz="3000" b="1" dirty="0">
              <a:latin typeface="Muli Bol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442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/>
          <p:nvPr/>
        </p:nvGrpSpPr>
        <p:grpSpPr>
          <a:xfrm rot="10800000">
            <a:off x="-1637617" y="297889"/>
            <a:ext cx="6008000" cy="106680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2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5702" y="409204"/>
            <a:ext cx="269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j-lt"/>
              </a:rPr>
              <a:t>PHẦN 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4603" y="2054178"/>
            <a:ext cx="6073508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>
                <a:latin typeface="+mj-lt"/>
              </a:rPr>
              <a:t>KẾT LUẬN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394166" y="5348613"/>
            <a:ext cx="5181600" cy="4418428"/>
            <a:chOff x="10134600" y="3162300"/>
            <a:chExt cx="5181600" cy="4418428"/>
          </a:xfrm>
        </p:grpSpPr>
        <p:sp>
          <p:nvSpPr>
            <p:cNvPr id="5" name="Hexagon 4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311593" y="938023"/>
            <a:ext cx="5181600" cy="4418428"/>
            <a:chOff x="10134600" y="3162300"/>
            <a:chExt cx="5181600" cy="4418428"/>
          </a:xfrm>
        </p:grpSpPr>
        <p:sp>
          <p:nvSpPr>
            <p:cNvPr id="40" name="Hexagon 39"/>
            <p:cNvSpPr/>
            <p:nvPr/>
          </p:nvSpPr>
          <p:spPr>
            <a:xfrm>
              <a:off x="10134600" y="3162300"/>
              <a:ext cx="5181600" cy="4418428"/>
            </a:xfrm>
            <a:prstGeom prst="hexagon">
              <a:avLst/>
            </a:prstGeom>
            <a:gradFill flip="none" rotWithShape="1">
              <a:gsLst>
                <a:gs pos="0">
                  <a:srgbClr val="03A6C9"/>
                </a:gs>
                <a:gs pos="100000">
                  <a:srgbClr val="01DDF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10363200" y="3314700"/>
              <a:ext cx="4800600" cy="4113628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10515600" y="3468272"/>
              <a:ext cx="4495800" cy="3808828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" y="4868746"/>
            <a:ext cx="18318816" cy="5418255"/>
          </a:xfrm>
          <a:prstGeom prst="rect">
            <a:avLst/>
          </a:prstGeom>
        </p:spPr>
      </p:pic>
      <p:sp>
        <p:nvSpPr>
          <p:cNvPr id="24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6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10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0" y="3735621"/>
            <a:ext cx="18288000" cy="65513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1628497" y="204790"/>
            <a:ext cx="15603911" cy="1187752"/>
          </a:xfrm>
          <a:prstGeom prst="rect">
            <a:avLst/>
          </a:prstGeom>
          <a:gradFill>
            <a:gsLst>
              <a:gs pos="53000">
                <a:srgbClr val="00DBEA"/>
              </a:gs>
              <a:gs pos="97917">
                <a:srgbClr val="EEEBE4">
                  <a:alpha val="0"/>
                </a:srgbClr>
              </a:gs>
              <a:gs pos="0">
                <a:srgbClr val="EEEBE4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r>
              <a:rPr lang="en-US" sz="4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KẾT LUẬN</a:t>
            </a:r>
            <a:endParaRPr sz="48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143000" y="1392542"/>
            <a:ext cx="16771494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PHẦN ĐÃ HOÀN THÀNH</a:t>
            </a:r>
            <a:r>
              <a:rPr lang="vi-VN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vi-VN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HƯỚNG PHÁT TRIỂN</a:t>
            </a:r>
            <a:endParaRPr sz="27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838200" y="2368985"/>
            <a:ext cx="7993475" cy="49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en-US" sz="3000">
                <a:solidFill>
                  <a:srgbClr val="343434"/>
                </a:solidFill>
                <a:latin typeface="Muli Bold"/>
              </a:rPr>
              <a:t>Cung cấp tới khách hàng chức năng đặt bàn ăn tại nhà hàng và đặt giao đồ ăn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en-US" sz="3000">
                <a:solidFill>
                  <a:srgbClr val="343434"/>
                </a:solidFill>
                <a:latin typeface="Muli Bold"/>
              </a:rPr>
              <a:t>Tìm kiếm và xem thông tin các món ăn có trong thực đơn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en-US" sz="3000">
                <a:solidFill>
                  <a:srgbClr val="343434"/>
                </a:solidFill>
                <a:latin typeface="Muli Bold"/>
              </a:rPr>
              <a:t>Xem các bài viết tin tức và sự kiện nhà hàng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en-US" sz="3000">
                <a:solidFill>
                  <a:srgbClr val="343434"/>
                </a:solidFill>
                <a:latin typeface="Muli Bold"/>
              </a:rPr>
              <a:t>Quản trị viên có quyền quản lý sản phẩm, đơn đặt giao, đơn đặt bàn và quản lý bài viết</a:t>
            </a:r>
          </a:p>
        </p:txBody>
      </p:sp>
      <p:sp>
        <p:nvSpPr>
          <p:cNvPr id="260" name="Google Shape;260;p11"/>
          <p:cNvSpPr txBox="1"/>
          <p:nvPr/>
        </p:nvSpPr>
        <p:spPr>
          <a:xfrm>
            <a:off x="10159763" y="2368985"/>
            <a:ext cx="6800148" cy="198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>
                <a:latin typeface="Muli Bold" panose="020B0604020202020204" charset="0"/>
              </a:rPr>
              <a:t>Cải thiện tốc độ tải dữ liệu của trang web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>
                <a:latin typeface="Muli Bold" panose="020B0604020202020204" charset="0"/>
              </a:rPr>
              <a:t>Thêm chức năng trò chuyện với nhân viên.</a:t>
            </a:r>
          </a:p>
        </p:txBody>
      </p:sp>
      <p:sp>
        <p:nvSpPr>
          <p:cNvPr id="7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9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1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7" grpId="0"/>
      <p:bldP spid="258" grpId="0"/>
      <p:bldP spid="2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7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0" y="3735621"/>
            <a:ext cx="18288000" cy="655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 descr="Chia sẻ kinh nghiệm viết khóa luận tốt nghiệp tại trường Luật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2640" y="3756000"/>
            <a:ext cx="5422719" cy="399569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7"/>
          <p:cNvSpPr/>
          <p:nvPr/>
        </p:nvSpPr>
        <p:spPr>
          <a:xfrm>
            <a:off x="2362200" y="2245429"/>
            <a:ext cx="15261236" cy="1147964"/>
          </a:xfrm>
          <a:prstGeom prst="rect">
            <a:avLst/>
          </a:prstGeom>
        </p:spPr>
        <p:txBody>
          <a:bodyPr>
            <a:prstTxWarp prst="textPlain">
              <a:avLst>
                <a:gd name="adj" fmla="val 49302"/>
              </a:avLst>
            </a:prstTxWarp>
          </a:bodyPr>
          <a:lstStyle/>
          <a:p>
            <a:pPr lvl="0" algn="ctr"/>
            <a:r>
              <a:rPr sz="2700">
                <a:solidFill>
                  <a:srgbClr val="2F5496"/>
                </a:solidFill>
                <a:latin typeface="Calibri"/>
              </a:rPr>
              <a:t>Cảm ơn quý thầy cô và các bạn đã chú ý lắng nghe!</a:t>
            </a:r>
          </a:p>
        </p:txBody>
      </p:sp>
      <p:sp>
        <p:nvSpPr>
          <p:cNvPr id="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1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5390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262211" y="2272125"/>
            <a:ext cx="2935350" cy="1932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D5393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TỔNG QUAN VỀ ĐỀ TÀI</a:t>
            </a:r>
            <a:endParaRPr sz="3600" b="1">
              <a:solidFill>
                <a:schemeClr val="bg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530601" y="2272119"/>
            <a:ext cx="2549609" cy="19326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E5597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PHÂN TÍCH THIẾT KẾ</a:t>
            </a:r>
            <a:endParaRPr sz="36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573750" y="2272125"/>
            <a:ext cx="2774700" cy="19327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D5496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 QUẢ ĐẠT ĐƯỢC</a:t>
            </a:r>
            <a:endParaRPr sz="36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4067368" y="2229044"/>
            <a:ext cx="2549609" cy="19326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E5394"/>
              </a:gs>
              <a:gs pos="100000">
                <a:srgbClr val="859CD7"/>
              </a:gs>
            </a:gsLst>
            <a:lin ang="16200000" scaled="1"/>
            <a:tileRect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ctr" anchorCtr="0"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 LUẬN</a:t>
            </a:r>
            <a:endParaRPr sz="36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 descr="TRƯỜNG ĐẠI HỌC QUẢNG BÌN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4137" y="5357250"/>
            <a:ext cx="3538200" cy="35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0;p4"/>
          <p:cNvSpPr txBox="1"/>
          <p:nvPr/>
        </p:nvSpPr>
        <p:spPr>
          <a:xfrm>
            <a:off x="124006" y="9437001"/>
            <a:ext cx="2639366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4"/>
          <p:cNvSpPr txBox="1"/>
          <p:nvPr/>
        </p:nvSpPr>
        <p:spPr>
          <a:xfrm>
            <a:off x="6738722" y="9393483"/>
            <a:ext cx="4789031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4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oup 4"/>
          <p:cNvGrpSpPr/>
          <p:nvPr/>
        </p:nvGrpSpPr>
        <p:grpSpPr>
          <a:xfrm rot="10800000">
            <a:off x="3352800" y="-1200929"/>
            <a:ext cx="11582400" cy="2427070"/>
            <a:chOff x="0" y="0"/>
            <a:chExt cx="42746660" cy="5372100"/>
          </a:xfrm>
          <a:gradFill flip="none" rotWithShape="1">
            <a:gsLst>
              <a:gs pos="0">
                <a:srgbClr val="038CB4"/>
              </a:gs>
              <a:gs pos="100000">
                <a:srgbClr val="00E0F9"/>
              </a:gs>
            </a:gsLst>
            <a:lin ang="8100000" scaled="1"/>
            <a:tileRect/>
          </a:gradFill>
        </p:grpSpPr>
        <p:sp>
          <p:nvSpPr>
            <p:cNvPr id="16" name="Freeform 5"/>
            <p:cNvSpPr/>
            <p:nvPr/>
          </p:nvSpPr>
          <p:spPr>
            <a:xfrm>
              <a:off x="0" y="0"/>
              <a:ext cx="42746659" cy="5372100"/>
            </a:xfrm>
            <a:custGeom>
              <a:avLst/>
              <a:gdLst/>
              <a:ahLst/>
              <a:cxnLst/>
              <a:rect l="l" t="t" r="r" b="b"/>
              <a:pathLst>
                <a:path w="42746659" h="5372100">
                  <a:moveTo>
                    <a:pt x="4119599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1195991" y="5372100"/>
                  </a:lnTo>
                  <a:lnTo>
                    <a:pt x="42746659" y="2686050"/>
                  </a:lnTo>
                  <a:lnTo>
                    <a:pt x="41195991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2612" y="162494"/>
            <a:ext cx="6862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Muli Bold" panose="020B0604020202020204" charset="0"/>
              </a:rPr>
              <a:t>NỘI DUNG TRÌNH BÀY</a:t>
            </a:r>
          </a:p>
        </p:txBody>
      </p:sp>
    </p:spTree>
    <p:extLst>
      <p:ext uri="{BB962C8B-B14F-4D97-AF65-F5344CB8AC3E}">
        <p14:creationId xmlns:p14="http://schemas.microsoft.com/office/powerpoint/2010/main" val="16337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 descr="Lời Mở Đầ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5600" y="3271986"/>
            <a:ext cx="4956309" cy="2895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3067428" y="1181005"/>
            <a:ext cx="12153144" cy="1340110"/>
            <a:chOff x="1893341" y="2278660"/>
            <a:chExt cx="14501319" cy="2024507"/>
          </a:xfrm>
        </p:grpSpPr>
        <p:sp>
          <p:nvSpPr>
            <p:cNvPr id="17" name="TextBox 2"/>
            <p:cNvSpPr txBox="1"/>
            <p:nvPr/>
          </p:nvSpPr>
          <p:spPr>
            <a:xfrm>
              <a:off x="1893341" y="2278660"/>
              <a:ext cx="14501319" cy="157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925"/>
                </a:lnSpc>
              </a:pPr>
              <a:r>
                <a:rPr lang="en-US" sz="6000">
                  <a:solidFill>
                    <a:srgbClr val="050A30"/>
                  </a:solidFill>
                  <a:latin typeface="Muli Bold" panose="020B0604020202020204" charset="0"/>
                </a:rPr>
                <a:t>Tổng quan về đề tài</a:t>
              </a:r>
            </a:p>
          </p:txBody>
        </p:sp>
        <p:sp>
          <p:nvSpPr>
            <p:cNvPr id="18" name="AutoShape 3"/>
            <p:cNvSpPr/>
            <p:nvPr/>
          </p:nvSpPr>
          <p:spPr>
            <a:xfrm>
              <a:off x="1893341" y="4303167"/>
              <a:ext cx="14501319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6"/>
          <p:cNvSpPr txBox="1"/>
          <p:nvPr/>
        </p:nvSpPr>
        <p:spPr>
          <a:xfrm>
            <a:off x="2822596" y="3324263"/>
            <a:ext cx="6638522" cy="815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>
                <a:solidFill>
                  <a:srgbClr val="050A30"/>
                </a:solidFill>
                <a:latin typeface="Muli Bold" panose="020B0604020202020204" charset="0"/>
              </a:rPr>
              <a:t>Lý do chọn đề tài</a:t>
            </a:r>
          </a:p>
        </p:txBody>
      </p:sp>
      <p:sp>
        <p:nvSpPr>
          <p:cNvPr id="8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0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822596" y="4423391"/>
            <a:ext cx="6638522" cy="815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>
                <a:solidFill>
                  <a:srgbClr val="050A30"/>
                </a:solidFill>
                <a:latin typeface="Muli Bold" panose="020B0604020202020204" charset="0"/>
              </a:rPr>
              <a:t>Mục tiêu đề tài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2822596" y="5446867"/>
            <a:ext cx="6638522" cy="815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>
                <a:solidFill>
                  <a:srgbClr val="050A30"/>
                </a:solidFill>
                <a:latin typeface="Muli Bold" panose="020B0604020202020204" charset="0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37002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gradFill flip="none" rotWithShape="1">
            <a:gsLst>
              <a:gs pos="100000">
                <a:srgbClr val="0394BA"/>
              </a:gs>
              <a:gs pos="0">
                <a:srgbClr val="1C4B87"/>
              </a:gs>
            </a:gsLst>
            <a:lin ang="2700000" scaled="1"/>
            <a:tileRect/>
          </a:gradFill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1752600" y="723901"/>
            <a:ext cx="8610600" cy="1066800"/>
            <a:chOff x="-1752600" y="723901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43000" y="876300"/>
              <a:ext cx="43588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Lý do chọn đề tài</a:t>
              </a:r>
            </a:p>
          </p:txBody>
        </p:sp>
      </p:grpSp>
      <p:sp>
        <p:nvSpPr>
          <p:cNvPr id="5" name="Plus 4"/>
          <p:cNvSpPr/>
          <p:nvPr/>
        </p:nvSpPr>
        <p:spPr>
          <a:xfrm>
            <a:off x="8431629" y="3130163"/>
            <a:ext cx="1342523" cy="1359674"/>
          </a:xfrm>
          <a:prstGeom prst="mathPlus">
            <a:avLst/>
          </a:prstGeom>
          <a:solidFill>
            <a:srgbClr val="00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70147" y="2247900"/>
            <a:ext cx="5791200" cy="3660878"/>
            <a:chOff x="1770147" y="2247900"/>
            <a:chExt cx="5791200" cy="3660878"/>
          </a:xfrm>
        </p:grpSpPr>
        <p:grpSp>
          <p:nvGrpSpPr>
            <p:cNvPr id="14" name="Group 13"/>
            <p:cNvGrpSpPr/>
            <p:nvPr/>
          </p:nvGrpSpPr>
          <p:grpSpPr>
            <a:xfrm>
              <a:off x="1770147" y="2247900"/>
              <a:ext cx="5791200" cy="3124200"/>
              <a:chOff x="1083174" y="21339123"/>
              <a:chExt cx="9393585" cy="1157927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83174" y="21339123"/>
                <a:ext cx="9393585" cy="11579277"/>
                <a:chOff x="1140316" y="21831484"/>
                <a:chExt cx="9393586" cy="13068116"/>
              </a:xfrm>
            </p:grpSpPr>
            <p:sp>
              <p:nvSpPr>
                <p:cNvPr id="20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140316" y="21831484"/>
                  <a:ext cx="9393586" cy="13068116"/>
                </a:xfrm>
                <a:prstGeom prst="roundRect">
                  <a:avLst>
                    <a:gd name="adj" fmla="val 3922"/>
                  </a:avLst>
                </a:prstGeom>
                <a:gradFill>
                  <a:gsLst>
                    <a:gs pos="0">
                      <a:srgbClr val="038AB2"/>
                    </a:gs>
                    <a:gs pos="100000">
                      <a:srgbClr val="00E0F9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311078" y="22150214"/>
                  <a:ext cx="9099224" cy="12291148"/>
                </a:xfrm>
                <a:prstGeom prst="roundRect">
                  <a:avLst>
                    <a:gd name="adj" fmla="val 392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24702" y="21903962"/>
                <a:ext cx="8804857" cy="10132008"/>
              </a:xfrm>
              <a:prstGeom prst="roundRect">
                <a:avLst>
                  <a:gd name="adj" fmla="val 3922"/>
                </a:avLst>
              </a:prstGeom>
              <a:blipFill>
                <a:blip r:embed="rId4"/>
                <a:srcRect/>
                <a:stretch>
                  <a:fillRect l="-2021" t="-3382" r="-1289" b="-13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376721" y="5385558"/>
              <a:ext cx="4636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Muli Bold" panose="020B0604020202020204" charset="0"/>
                </a:rPr>
                <a:t>Cách mạng công nghệ 4.0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46768" y="2247900"/>
            <a:ext cx="6213560" cy="4154506"/>
            <a:chOff x="10246768" y="2247900"/>
            <a:chExt cx="6213560" cy="4154506"/>
          </a:xfrm>
        </p:grpSpPr>
        <p:grpSp>
          <p:nvGrpSpPr>
            <p:cNvPr id="23" name="Group 22"/>
            <p:cNvGrpSpPr/>
            <p:nvPr/>
          </p:nvGrpSpPr>
          <p:grpSpPr>
            <a:xfrm>
              <a:off x="10428871" y="2247900"/>
              <a:ext cx="5791200" cy="3124200"/>
              <a:chOff x="1083174" y="21339123"/>
              <a:chExt cx="9393585" cy="1157927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83174" y="21339123"/>
                <a:ext cx="9393585" cy="11579277"/>
                <a:chOff x="1140316" y="21831484"/>
                <a:chExt cx="9393586" cy="13068116"/>
              </a:xfrm>
            </p:grpSpPr>
            <p:sp>
              <p:nvSpPr>
                <p:cNvPr id="26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140316" y="21831484"/>
                  <a:ext cx="9393586" cy="13068116"/>
                </a:xfrm>
                <a:prstGeom prst="roundRect">
                  <a:avLst>
                    <a:gd name="adj" fmla="val 3922"/>
                  </a:avLst>
                </a:prstGeom>
                <a:gradFill>
                  <a:gsLst>
                    <a:gs pos="100000">
                      <a:srgbClr val="038AB2"/>
                    </a:gs>
                    <a:gs pos="0">
                      <a:srgbClr val="00E0F9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7" name="Rectangle: Rounded Corners 1">
                  <a:extLst>
                    <a:ext uri="{FF2B5EF4-FFF2-40B4-BE49-F238E27FC236}">
                      <a16:creationId xmlns:a16="http://schemas.microsoft.com/office/drawing/2014/main" id="{A1997D5C-4B65-4924-BD9E-56C920F203A8}"/>
                    </a:ext>
                  </a:extLst>
                </p:cNvPr>
                <p:cNvSpPr/>
                <p:nvPr/>
              </p:nvSpPr>
              <p:spPr>
                <a:xfrm>
                  <a:off x="1311078" y="22150214"/>
                  <a:ext cx="9099224" cy="12291148"/>
                </a:xfrm>
                <a:prstGeom prst="roundRect">
                  <a:avLst>
                    <a:gd name="adj" fmla="val 392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25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424702" y="21903962"/>
                <a:ext cx="8804857" cy="10132008"/>
              </a:xfrm>
              <a:prstGeom prst="roundRect">
                <a:avLst>
                  <a:gd name="adj" fmla="val 3922"/>
                </a:avLst>
              </a:prstGeom>
              <a:blipFill>
                <a:blip r:embed="rId5"/>
                <a:srcRect/>
                <a:stretch>
                  <a:fillRect l="-2021" t="-3382" r="-1289" b="-13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0246768" y="5448299"/>
              <a:ext cx="62135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Giải quyết vấn đề nhà hàng quá tải</a:t>
              </a:r>
            </a:p>
            <a:p>
              <a:pPr algn="ctr"/>
              <a:r>
                <a:rPr lang="en-US" sz="2800">
                  <a:latin typeface="Muli Bold" panose="020B0604020202020204" charset="0"/>
                </a:rPr>
                <a:t>Nhu cầu quảng cáo nhà hàng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1863391" y="7314028"/>
            <a:ext cx="1384410" cy="684628"/>
          </a:xfrm>
          <a:prstGeom prst="rightArrow">
            <a:avLst/>
          </a:prstGeom>
          <a:gradFill>
            <a:gsLst>
              <a:gs pos="100000">
                <a:srgbClr val="0394BA"/>
              </a:gs>
              <a:gs pos="0">
                <a:srgbClr val="1C458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52282" y="7346559"/>
            <a:ext cx="10841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uli Bold" panose="020B0604020202020204" charset="0"/>
              </a:rPr>
              <a:t>Xây dựng website đặt bàn và quảng bá thương hiệu nhà hàng</a:t>
            </a:r>
          </a:p>
        </p:txBody>
      </p:sp>
      <p:sp>
        <p:nvSpPr>
          <p:cNvPr id="22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31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110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2476500" y="190695"/>
            <a:ext cx="8610600" cy="1066800"/>
            <a:chOff x="-8796796" y="786682"/>
            <a:chExt cx="8610600" cy="1066800"/>
          </a:xfrm>
        </p:grpSpPr>
        <p:grpSp>
          <p:nvGrpSpPr>
            <p:cNvPr id="10" name="Group 4"/>
            <p:cNvGrpSpPr/>
            <p:nvPr/>
          </p:nvGrpSpPr>
          <p:grpSpPr>
            <a:xfrm rot="10800000">
              <a:off x="-8796796" y="786682"/>
              <a:ext cx="8610600" cy="1066800"/>
              <a:chOff x="34970368" y="-316148"/>
              <a:chExt cx="42746660" cy="5372100"/>
            </a:xfrm>
            <a:gradFill flip="none" rotWithShape="1">
              <a:gsLst>
                <a:gs pos="0">
                  <a:srgbClr val="038CB4"/>
                </a:gs>
                <a:gs pos="100000">
                  <a:srgbClr val="00E0F9"/>
                </a:gs>
              </a:gsLst>
              <a:lin ang="8100000" scaled="1"/>
              <a:tileRect/>
            </a:gradFill>
          </p:grpSpPr>
          <p:sp>
            <p:nvSpPr>
              <p:cNvPr id="12" name="Freeform 5"/>
              <p:cNvSpPr/>
              <p:nvPr/>
            </p:nvSpPr>
            <p:spPr>
              <a:xfrm>
                <a:off x="34970368" y="-316148"/>
                <a:ext cx="4274666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5405896" y="924841"/>
              <a:ext cx="3767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Mục tiêu đề tài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38441" y="1803438"/>
            <a:ext cx="11155841" cy="1223457"/>
            <a:chOff x="3883197" y="1783694"/>
            <a:chExt cx="11155841" cy="1223457"/>
          </a:xfrm>
        </p:grpSpPr>
        <p:sp>
          <p:nvSpPr>
            <p:cNvPr id="29" name="TextBox 28"/>
            <p:cNvSpPr txBox="1"/>
            <p:nvPr/>
          </p:nvSpPr>
          <p:spPr>
            <a:xfrm>
              <a:off x="4876784" y="1970553"/>
              <a:ext cx="9717725" cy="582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Phân tích, hiểu được nghiệp vụ của một bài toán thực tế</a:t>
              </a: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009026540"/>
                </p:ext>
              </p:extLst>
            </p:nvPr>
          </p:nvGraphicFramePr>
          <p:xfrm>
            <a:off x="3883197" y="1783694"/>
            <a:ext cx="1115584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4495800" y="2941528"/>
            <a:ext cx="10591800" cy="1223457"/>
            <a:chOff x="1280402" y="2961404"/>
            <a:chExt cx="13455511" cy="1223457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1680778788"/>
                </p:ext>
              </p:extLst>
            </p:nvPr>
          </p:nvGraphicFramePr>
          <p:xfrm>
            <a:off x="1280402" y="2961404"/>
            <a:ext cx="1345551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2509267" y="3104039"/>
              <a:ext cx="9201558" cy="582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Tìm hiểu công nghiệp, củng cố kiến thức đã được học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200" y="4348094"/>
            <a:ext cx="12650138" cy="1223457"/>
            <a:chOff x="5122663" y="4348094"/>
            <a:chExt cx="13455511" cy="1223457"/>
          </a:xfrm>
        </p:grpSpPr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1969467581"/>
                </p:ext>
              </p:extLst>
            </p:nvPr>
          </p:nvGraphicFramePr>
          <p:xfrm>
            <a:off x="5122663" y="4348094"/>
            <a:ext cx="1345551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6324600" y="4464983"/>
              <a:ext cx="1207556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Xây dựng một website đặt bàn ăn và có tính quảng bá nhà hàng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7290" y="5676900"/>
            <a:ext cx="12751510" cy="1176376"/>
            <a:chOff x="1828800" y="5332823"/>
            <a:chExt cx="13455511" cy="1176376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34452146"/>
                </p:ext>
              </p:extLst>
            </p:nvPr>
          </p:nvGraphicFramePr>
          <p:xfrm>
            <a:off x="1828800" y="5332823"/>
            <a:ext cx="13455511" cy="1176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007893" y="5497181"/>
              <a:ext cx="1189499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Về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phía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người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dùng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,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đảm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bảo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sự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hài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lòng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khi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sử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dụng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trang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web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63779" y="7048500"/>
            <a:ext cx="13952621" cy="1223457"/>
            <a:chOff x="2811379" y="6815643"/>
            <a:chExt cx="14257421" cy="1223457"/>
          </a:xfrm>
        </p:grpSpPr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23123023"/>
                </p:ext>
              </p:extLst>
            </p:nvPr>
          </p:nvGraphicFramePr>
          <p:xfrm>
            <a:off x="2811379" y="6815643"/>
            <a:ext cx="14257421" cy="12234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4132028" y="6951360"/>
              <a:ext cx="12620763" cy="582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Về phía quản trị, cung cấp đầy đủ các chức năng quản lý một trang web </a:t>
              </a:r>
            </a:p>
          </p:txBody>
        </p:sp>
      </p:grpSp>
      <p:sp>
        <p:nvSpPr>
          <p:cNvPr id="19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1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745;p11"/>
          <p:cNvGrpSpPr/>
          <p:nvPr/>
        </p:nvGrpSpPr>
        <p:grpSpPr>
          <a:xfrm>
            <a:off x="810720" y="3293810"/>
            <a:ext cx="3004031" cy="2711475"/>
            <a:chOff x="1132443" y="1646005"/>
            <a:chExt cx="4613157" cy="4662275"/>
          </a:xfrm>
        </p:grpSpPr>
        <p:sp>
          <p:nvSpPr>
            <p:cNvPr id="23" name="Google Shape;746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4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47;p11"/>
            <p:cNvSpPr/>
            <p:nvPr/>
          </p:nvSpPr>
          <p:spPr>
            <a:xfrm>
              <a:off x="1158120" y="1720800"/>
              <a:ext cx="4587480" cy="4587480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4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48;p11"/>
            <p:cNvSpPr/>
            <p:nvPr/>
          </p:nvSpPr>
          <p:spPr>
            <a:xfrm>
              <a:off x="1454400" y="2017080"/>
              <a:ext cx="3994920" cy="3994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749;p11"/>
            <p:cNvSpPr/>
            <p:nvPr/>
          </p:nvSpPr>
          <p:spPr>
            <a:xfrm>
              <a:off x="1810440" y="2373120"/>
              <a:ext cx="3282840" cy="32828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750;p11"/>
            <p:cNvSpPr/>
            <p:nvPr/>
          </p:nvSpPr>
          <p:spPr>
            <a:xfrm>
              <a:off x="2170080" y="2732760"/>
              <a:ext cx="2563560" cy="25635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51;p11"/>
            <p:cNvSpPr/>
            <p:nvPr/>
          </p:nvSpPr>
          <p:spPr>
            <a:xfrm>
              <a:off x="2471040" y="3047400"/>
              <a:ext cx="1934640" cy="19346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52;p11"/>
            <p:cNvSpPr/>
            <p:nvPr/>
          </p:nvSpPr>
          <p:spPr>
            <a:xfrm>
              <a:off x="2735640" y="3312000"/>
              <a:ext cx="1405080" cy="1405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53;p11"/>
            <p:cNvSpPr/>
            <p:nvPr/>
          </p:nvSpPr>
          <p:spPr>
            <a:xfrm>
              <a:off x="2964240" y="3540240"/>
              <a:ext cx="948600" cy="94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54;p11"/>
            <p:cNvSpPr/>
            <p:nvPr/>
          </p:nvSpPr>
          <p:spPr>
            <a:xfrm>
              <a:off x="3198240" y="3774600"/>
              <a:ext cx="480240" cy="4802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755;p11"/>
            <p:cNvGrpSpPr/>
            <p:nvPr/>
          </p:nvGrpSpPr>
          <p:grpSpPr>
            <a:xfrm>
              <a:off x="1132443" y="1646005"/>
              <a:ext cx="2387981" cy="2449707"/>
              <a:chOff x="1132443" y="1646005"/>
              <a:chExt cx="2387981" cy="2449707"/>
            </a:xfrm>
          </p:grpSpPr>
          <p:sp>
            <p:nvSpPr>
              <p:cNvPr id="44" name="Google Shape;756;p11"/>
              <p:cNvSpPr/>
              <p:nvPr/>
            </p:nvSpPr>
            <p:spPr>
              <a:xfrm rot="-2627400" flipH="1">
                <a:off x="2498040" y="1626480"/>
                <a:ext cx="68400" cy="278460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57;p11"/>
              <p:cNvSpPr/>
              <p:nvPr/>
            </p:nvSpPr>
            <p:spPr>
              <a:xfrm rot="-2627400">
                <a:off x="2449080" y="1674360"/>
                <a:ext cx="68400" cy="2784960"/>
              </a:xfrm>
              <a:custGeom>
                <a:avLst/>
                <a:gdLst/>
                <a:ahLst/>
                <a:cxnLst/>
                <a:rect l="l" t="t" r="r" b="b"/>
                <a:pathLst>
                  <a:path w="44388" h="1793289" extrusionOk="0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58;p11"/>
              <p:cNvSpPr/>
              <p:nvPr/>
            </p:nvSpPr>
            <p:spPr>
              <a:xfrm rot="-8027400">
                <a:off x="1176120" y="2171880"/>
                <a:ext cx="717120" cy="426960"/>
              </a:xfrm>
              <a:prstGeom prst="parallelogram">
                <a:avLst>
                  <a:gd name="adj" fmla="val 57754"/>
                </a:avLst>
              </a:pr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59;p11"/>
              <p:cNvSpPr/>
              <p:nvPr/>
            </p:nvSpPr>
            <p:spPr>
              <a:xfrm rot="2772600" flipH="1">
                <a:off x="1541160" y="1846800"/>
                <a:ext cx="717120" cy="376920"/>
              </a:xfrm>
              <a:prstGeom prst="parallelogram">
                <a:avLst>
                  <a:gd name="adj" fmla="val 65071"/>
                </a:avLst>
              </a:pr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760;p11"/>
            <p:cNvSpPr/>
            <p:nvPr/>
          </p:nvSpPr>
          <p:spPr>
            <a:xfrm>
              <a:off x="1148400" y="1720800"/>
              <a:ext cx="4587480" cy="4587480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4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284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0970990" y="341600"/>
            <a:ext cx="8610600" cy="10668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932761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Công nghệ sử dụng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1696426"/>
            <a:ext cx="7010400" cy="5546356"/>
            <a:chOff x="571501" y="1306096"/>
            <a:chExt cx="6106119" cy="5546356"/>
          </a:xfrm>
        </p:grpSpPr>
        <p:grpSp>
          <p:nvGrpSpPr>
            <p:cNvPr id="20" name="Group 19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2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153483" y="2522308"/>
              <a:ext cx="5524137" cy="389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Phân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tích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yêu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cầu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Thiết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kế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thống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Thực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hiện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Kiểm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thử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thống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Triển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khai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thống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Bảo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trì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thống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Mô hình phát triển</a:t>
              </a:r>
            </a:p>
          </p:txBody>
        </p:sp>
      </p:grp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0591800" y="2749535"/>
            <a:ext cx="6542792" cy="3872563"/>
          </a:xfrm>
          <a:prstGeom prst="roundRect">
            <a:avLst>
              <a:gd name="adj" fmla="val 3922"/>
            </a:avLst>
          </a:prstGeom>
          <a:blipFill>
            <a:blip r:embed="rId4"/>
            <a:stretch>
              <a:fillRect l="-2021" t="-3382" r="-1289" b="-13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ight Arrow 10"/>
          <p:cNvSpPr/>
          <p:nvPr/>
        </p:nvSpPr>
        <p:spPr>
          <a:xfrm>
            <a:off x="8339147" y="4120303"/>
            <a:ext cx="1905000" cy="1066800"/>
          </a:xfrm>
          <a:prstGeom prst="rightArrow">
            <a:avLst/>
          </a:prstGeom>
          <a:gradFill>
            <a:gsLst>
              <a:gs pos="0">
                <a:srgbClr val="00E0F9"/>
              </a:gs>
              <a:gs pos="100000">
                <a:srgbClr val="5EB7D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7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76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0970990" y="341600"/>
            <a:ext cx="8610600" cy="10668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932761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  <a:latin typeface="Muli Bold" panose="020B0604020202020204" charset="0"/>
                </a:rPr>
                <a:t>Công</a:t>
              </a:r>
              <a:r>
                <a:rPr lang="en-US" sz="4000" dirty="0">
                  <a:solidFill>
                    <a:schemeClr val="bg1"/>
                  </a:solidFill>
                  <a:latin typeface="Muli Bold" panose="020B0604020202020204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Muli Bold" panose="020B0604020202020204" charset="0"/>
                </a:rPr>
                <a:t>nghệ</a:t>
              </a:r>
              <a:r>
                <a:rPr lang="en-US" sz="4000" dirty="0">
                  <a:solidFill>
                    <a:schemeClr val="bg1"/>
                  </a:solidFill>
                  <a:latin typeface="Muli Bold" panose="020B0604020202020204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Muli Bold" panose="020B0604020202020204" charset="0"/>
                </a:rPr>
                <a:t>sử</a:t>
              </a:r>
              <a:r>
                <a:rPr lang="en-US" sz="4000" dirty="0">
                  <a:solidFill>
                    <a:schemeClr val="bg1"/>
                  </a:solidFill>
                  <a:latin typeface="Muli Bold" panose="020B0604020202020204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Muli Bold" panose="020B0604020202020204" charset="0"/>
                </a:rPr>
                <a:t>dụng</a:t>
              </a:r>
              <a:endParaRPr lang="en-US" sz="4000" dirty="0">
                <a:solidFill>
                  <a:schemeClr val="bg1"/>
                </a:solidFill>
                <a:latin typeface="Muli Bold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511876"/>
            <a:ext cx="6648843" cy="6730906"/>
            <a:chOff x="571501" y="1306096"/>
            <a:chExt cx="5791200" cy="5546356"/>
          </a:xfrm>
        </p:grpSpPr>
        <p:grpSp>
          <p:nvGrpSpPr>
            <p:cNvPr id="20" name="Group 19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2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36984" y="2522308"/>
              <a:ext cx="5449517" cy="2206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Ứng dụng được chia làm 3 phần: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Model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View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Controller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uli Bold" panose="020B0604020202020204" charset="0"/>
                </a:rPr>
                <a:t>ASP.NET MVC</a:t>
              </a:r>
            </a:p>
          </p:txBody>
        </p:sp>
      </p:grp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A1997D5C-4B65-4924-BD9E-56C920F203A8}"/>
              </a:ext>
            </a:extLst>
          </p:cNvPr>
          <p:cNvSpPr/>
          <p:nvPr/>
        </p:nvSpPr>
        <p:spPr>
          <a:xfrm>
            <a:off x="11030772" y="1975914"/>
            <a:ext cx="6542792" cy="3994165"/>
          </a:xfrm>
          <a:prstGeom prst="roundRect">
            <a:avLst>
              <a:gd name="adj" fmla="val 3922"/>
            </a:avLst>
          </a:prstGeom>
          <a:blipFill>
            <a:blip r:embed="rId4"/>
            <a:stretch>
              <a:fillRect l="-2021" t="-3382" r="-1289" b="-13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ight Arrow 10"/>
          <p:cNvSpPr/>
          <p:nvPr/>
        </p:nvSpPr>
        <p:spPr>
          <a:xfrm>
            <a:off x="8339147" y="4120303"/>
            <a:ext cx="1905000" cy="1066800"/>
          </a:xfrm>
          <a:prstGeom prst="rightArrow">
            <a:avLst/>
          </a:prstGeom>
          <a:gradFill>
            <a:gsLst>
              <a:gs pos="0">
                <a:srgbClr val="00E0F9"/>
              </a:gs>
              <a:gs pos="100000">
                <a:srgbClr val="5EB7D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17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327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t="21371"/>
          <a:stretch/>
        </p:blipFill>
        <p:spPr>
          <a:xfrm>
            <a:off x="1" y="4874456"/>
            <a:ext cx="18287999" cy="5412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0970990" y="341600"/>
            <a:ext cx="8610600" cy="1066800"/>
            <a:chOff x="-1752600" y="723901"/>
            <a:chExt cx="8610600" cy="1066800"/>
          </a:xfrm>
          <a:gradFill flip="none" rotWithShape="1">
            <a:gsLst>
              <a:gs pos="100000">
                <a:srgbClr val="0394BA"/>
              </a:gs>
              <a:gs pos="0">
                <a:srgbClr val="1C4583"/>
              </a:gs>
            </a:gsLst>
            <a:lin ang="10800000" scaled="1"/>
            <a:tileRect/>
          </a:gradFill>
        </p:grpSpPr>
        <p:grpSp>
          <p:nvGrpSpPr>
            <p:cNvPr id="10" name="Group 4"/>
            <p:cNvGrpSpPr/>
            <p:nvPr/>
          </p:nvGrpSpPr>
          <p:grpSpPr>
            <a:xfrm rot="10800000">
              <a:off x="-1752600" y="723901"/>
              <a:ext cx="8610600" cy="1066800"/>
              <a:chOff x="0" y="0"/>
              <a:chExt cx="42746660" cy="5372100"/>
            </a:xfrm>
            <a:grpFill/>
          </p:grpSpPr>
          <p:sp>
            <p:nvSpPr>
              <p:cNvPr id="12" name="Freeform 5"/>
              <p:cNvSpPr/>
              <p:nvPr/>
            </p:nvSpPr>
            <p:spPr>
              <a:xfrm>
                <a:off x="0" y="0"/>
                <a:ext cx="4274665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2746659" h="5372100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-150590" y="894177"/>
              <a:ext cx="4932761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Muli Bold" panose="020B0604020202020204" charset="0"/>
                </a:rPr>
                <a:t>Công nghệ sử dụng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97956" y="493998"/>
            <a:ext cx="7231644" cy="5037737"/>
            <a:chOff x="571501" y="1306096"/>
            <a:chExt cx="5829300" cy="5546356"/>
          </a:xfrm>
        </p:grpSpPr>
        <p:grpSp>
          <p:nvGrpSpPr>
            <p:cNvPr id="16" name="Group 15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1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4"/>
                <a:ext cx="9099224" cy="12291148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76664" y="1960454"/>
              <a:ext cx="552413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Là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một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quản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trị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cơ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sở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dữ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liệu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quan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hệ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Chức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năng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chính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là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lưu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trữ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và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truy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xuất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cơ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sở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dữ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liệu</a:t>
              </a:r>
              <a:endParaRPr lang="en-US" sz="2800" dirty="0">
                <a:solidFill>
                  <a:srgbClr val="343434"/>
                </a:solidFill>
                <a:latin typeface="Muli Bold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Trao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đổi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dữ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liệu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bằng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cách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sử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dụng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câu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</a:t>
              </a:r>
              <a:r>
                <a:rPr lang="en-US" sz="2800" dirty="0" err="1">
                  <a:solidFill>
                    <a:srgbClr val="343434"/>
                  </a:solidFill>
                  <a:latin typeface="Muli Bold"/>
                </a:rPr>
                <a:t>lệnh</a:t>
              </a:r>
              <a:r>
                <a:rPr lang="en-US" sz="2800" dirty="0">
                  <a:solidFill>
                    <a:srgbClr val="343434"/>
                  </a:solidFill>
                  <a:latin typeface="Muli Bold"/>
                </a:rPr>
                <a:t> SQL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62101" y="1306096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Giới thiệu SQL Server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52649" y="2896741"/>
            <a:ext cx="7353112" cy="3955429"/>
            <a:chOff x="571501" y="1275292"/>
            <a:chExt cx="5927213" cy="557716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1" y="1728989"/>
              <a:ext cx="5791200" cy="5123463"/>
              <a:chOff x="1140316" y="21831484"/>
              <a:chExt cx="9393586" cy="13068116"/>
            </a:xfrm>
          </p:grpSpPr>
          <p:sp>
            <p:nvSpPr>
              <p:cNvPr id="29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140316" y="21831484"/>
                <a:ext cx="9393586" cy="13068116"/>
              </a:xfrm>
              <a:prstGeom prst="roundRect">
                <a:avLst>
                  <a:gd name="adj" fmla="val 3922"/>
                </a:avLst>
              </a:prstGeom>
              <a:gradFill flip="none" rotWithShape="1">
                <a:gsLst>
                  <a:gs pos="0">
                    <a:srgbClr val="038AB2"/>
                  </a:gs>
                  <a:gs pos="100000">
                    <a:srgbClr val="00E0F9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0" name="Rectangle: Rounded Corners 1">
                <a:extLst>
                  <a:ext uri="{FF2B5EF4-FFF2-40B4-BE49-F238E27FC236}">
                    <a16:creationId xmlns:a16="http://schemas.microsoft.com/office/drawing/2014/main" id="{A1997D5C-4B65-4924-BD9E-56C920F203A8}"/>
                  </a:ext>
                </a:extLst>
              </p:cNvPr>
              <p:cNvSpPr/>
              <p:nvPr/>
            </p:nvSpPr>
            <p:spPr>
              <a:xfrm>
                <a:off x="1311078" y="22150213"/>
                <a:ext cx="9099224" cy="12291149"/>
              </a:xfrm>
              <a:prstGeom prst="roundRect">
                <a:avLst>
                  <a:gd name="adj" fmla="val 39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74577" y="2435818"/>
              <a:ext cx="5524137" cy="377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Dùng để lưu trữ 1 biến 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Tồn tại trên server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>
                  <a:solidFill>
                    <a:srgbClr val="343434"/>
                  </a:solidFill>
                  <a:latin typeface="Muli Bold"/>
                </a:rPr>
                <a:t>Chỉ mất đi khi ta xóa hoặc hết thời gian lưu trữ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76638" y="1275292"/>
              <a:ext cx="3810000" cy="736395"/>
            </a:xfrm>
            <a:prstGeom prst="roundRect">
              <a:avLst/>
            </a:prstGeom>
            <a:gradFill flip="none" rotWithShape="1">
              <a:gsLst>
                <a:gs pos="100000">
                  <a:srgbClr val="0394BA"/>
                </a:gs>
                <a:gs pos="0">
                  <a:srgbClr val="1C45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Muli Bold" panose="020B0604020202020204" charset="0"/>
                </a:rPr>
                <a:t>Session</a:t>
              </a:r>
            </a:p>
          </p:txBody>
        </p:sp>
      </p:grpSp>
      <p:sp>
        <p:nvSpPr>
          <p:cNvPr id="3" name="Plus 2"/>
          <p:cNvSpPr/>
          <p:nvPr/>
        </p:nvSpPr>
        <p:spPr>
          <a:xfrm>
            <a:off x="8534400" y="3719808"/>
            <a:ext cx="1143000" cy="1154648"/>
          </a:xfrm>
          <a:prstGeom prst="mathPlus">
            <a:avLst/>
          </a:prstGeom>
          <a:solidFill>
            <a:srgbClr val="00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20;p4"/>
          <p:cNvSpPr txBox="1"/>
          <p:nvPr/>
        </p:nvSpPr>
        <p:spPr>
          <a:xfrm>
            <a:off x="124006" y="9437001"/>
            <a:ext cx="33811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en-US" sz="2400" b="1" i="1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Đồ án tốt nghiệp</a:t>
            </a:r>
            <a:endParaRPr sz="2400" b="1" i="1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0;p4"/>
          <p:cNvSpPr txBox="1"/>
          <p:nvPr/>
        </p:nvSpPr>
        <p:spPr>
          <a:xfrm>
            <a:off x="6738722" y="9393483"/>
            <a:ext cx="5444793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</a:p>
        </p:txBody>
      </p:sp>
      <p:sp>
        <p:nvSpPr>
          <p:cNvPr id="23" name="Google Shape;120;p4"/>
          <p:cNvSpPr txBox="1"/>
          <p:nvPr/>
        </p:nvSpPr>
        <p:spPr>
          <a:xfrm>
            <a:off x="14381630" y="9393483"/>
            <a:ext cx="3944294" cy="5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sz="2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89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1131</Words>
  <Application>Microsoft Office PowerPoint</Application>
  <PresentationFormat>Custom</PresentationFormat>
  <Paragraphs>226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Wingdings</vt:lpstr>
      <vt:lpstr>Muli Bold</vt:lpstr>
      <vt:lpstr>Calibri</vt:lpstr>
      <vt:lpstr>Arial</vt:lpstr>
      <vt:lpstr>Tahoma</vt:lpstr>
      <vt:lpstr>Office Theme</vt:lpstr>
      <vt:lpstr>LỄ BẢO VỆ ĐỒ ÁN TỐT NGHIỆP</vt:lpstr>
      <vt:lpstr>BÁO CÁO ĐỒ ÁN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App Development Startup Digital Brainstorm Presentation</dc:title>
  <dc:creator>DITI</dc:creator>
  <cp:lastModifiedBy>Huy Nguyen</cp:lastModifiedBy>
  <cp:revision>57</cp:revision>
  <dcterms:created xsi:type="dcterms:W3CDTF">2006-08-16T00:00:00Z</dcterms:created>
  <dcterms:modified xsi:type="dcterms:W3CDTF">2024-12-22T06:12:16Z</dcterms:modified>
  <dc:identifier>DAGGIgnhgLw</dc:identifier>
</cp:coreProperties>
</file>