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312" r:id="rId5"/>
    <p:sldId id="304" r:id="rId6"/>
    <p:sldId id="282" r:id="rId7"/>
    <p:sldId id="314" r:id="rId8"/>
    <p:sldId id="315" r:id="rId9"/>
    <p:sldId id="323" r:id="rId10"/>
    <p:sldId id="321" r:id="rId11"/>
    <p:sldId id="297"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81" d="100"/>
          <a:sy n="81" d="100"/>
        </p:scale>
        <p:origin x="754" y="6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70585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Analyzing Amazon Sales data</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457199"/>
            <a:ext cx="6583680" cy="637283"/>
          </a:xfrm>
        </p:spPr>
        <p:txBody>
          <a:bodyPr/>
          <a:lstStyle/>
          <a:p>
            <a:r>
              <a:rPr lang="en-US" dirty="0"/>
              <a:t>introduction</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461913" y="1119934"/>
            <a:ext cx="6583680" cy="3207344"/>
          </a:xfrm>
        </p:spPr>
        <p:txBody>
          <a:bodyPr>
            <a:noAutofit/>
          </a:bodyPr>
          <a:lstStyle/>
          <a:p>
            <a:r>
              <a:rPr lang="en-US" sz="1600" dirty="0">
                <a:solidFill>
                  <a:schemeClr val="tx1"/>
                </a:solidFill>
              </a:rPr>
              <a:t>In today's competitive business landscape, effective sales management is crucial for reducing costs and maximizing profits. As companies strive to enhance distribution strategies and adapt to market demands, understanding sales trends and metrics has become increasingly important.</a:t>
            </a:r>
          </a:p>
          <a:p>
            <a:r>
              <a:rPr lang="en-US" sz="1600" dirty="0">
                <a:solidFill>
                  <a:schemeClr val="tx1"/>
                </a:solidFill>
              </a:rPr>
              <a:t>In this presentation, we will explore a comprehensive sales analysis conducted using an Amazon dataset. Through the </a:t>
            </a:r>
            <a:r>
              <a:rPr lang="en-US" sz="1600" b="1" dirty="0">
                <a:solidFill>
                  <a:schemeClr val="tx1"/>
                </a:solidFill>
              </a:rPr>
              <a:t>ETL (Extract-Transform-Load)</a:t>
            </a:r>
            <a:r>
              <a:rPr lang="en-US" sz="1600" dirty="0">
                <a:solidFill>
                  <a:schemeClr val="tx1"/>
                </a:solidFill>
              </a:rPr>
              <a:t> process, we will extract relevant data, transform it to derive meaningful insights, and load it for analysis. Our focus will be on identifying sales trends across various dimensions:</a:t>
            </a:r>
          </a:p>
          <a:p>
            <a:pPr>
              <a:buFont typeface="Arial" panose="020B0604020202020204" pitchFamily="34" charset="0"/>
              <a:buChar char="•"/>
            </a:pPr>
            <a:r>
              <a:rPr lang="en-US" sz="1600" b="1" dirty="0">
                <a:solidFill>
                  <a:schemeClr val="tx1"/>
                </a:solidFill>
              </a:rPr>
              <a:t>Month-wise Analysis:</a:t>
            </a:r>
            <a:r>
              <a:rPr lang="en-US" sz="1600" dirty="0">
                <a:solidFill>
                  <a:schemeClr val="tx1"/>
                </a:solidFill>
              </a:rPr>
              <a:t> Understanding how sales fluctuate throughout each month.</a:t>
            </a:r>
          </a:p>
          <a:p>
            <a:pPr>
              <a:buFont typeface="Arial" panose="020B0604020202020204" pitchFamily="34" charset="0"/>
              <a:buChar char="•"/>
            </a:pPr>
            <a:r>
              <a:rPr lang="en-US" sz="1600" b="1" dirty="0">
                <a:solidFill>
                  <a:schemeClr val="tx1"/>
                </a:solidFill>
              </a:rPr>
              <a:t>Year-wise Analysis:</a:t>
            </a:r>
            <a:r>
              <a:rPr lang="en-US" sz="1600" dirty="0">
                <a:solidFill>
                  <a:schemeClr val="tx1"/>
                </a:solidFill>
              </a:rPr>
              <a:t> Examining yearly sales trends to identify long-term patterns.</a:t>
            </a:r>
          </a:p>
          <a:p>
            <a:pPr>
              <a:buFont typeface="Arial" panose="020B0604020202020204" pitchFamily="34" charset="0"/>
              <a:buChar char="•"/>
            </a:pPr>
            <a:r>
              <a:rPr lang="en-US" sz="1600" b="1" dirty="0">
                <a:solidFill>
                  <a:schemeClr val="tx1"/>
                </a:solidFill>
              </a:rPr>
              <a:t>Yearly-Month-wise Analysis:</a:t>
            </a:r>
            <a:r>
              <a:rPr lang="en-US" sz="1600" dirty="0">
                <a:solidFill>
                  <a:schemeClr val="tx1"/>
                </a:solidFill>
              </a:rPr>
              <a:t> Combining year and month data to uncover seasonal effects and other periodic trends.</a:t>
            </a:r>
          </a:p>
          <a:p>
            <a:endParaRPr lang="en-US" sz="1600" dirty="0">
              <a:solidFill>
                <a:schemeClr val="tx1"/>
              </a:solidFill>
            </a:endParaRP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922308" y="781796"/>
            <a:ext cx="8503717" cy="774253"/>
          </a:xfrm>
        </p:spPr>
        <p:txBody>
          <a:bodyPr/>
          <a:lstStyle/>
          <a:p>
            <a:r>
              <a:rPr lang="en-US" dirty="0"/>
              <a:t>Extract-transform-load</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223967" y="2149311"/>
            <a:ext cx="8202058" cy="3651416"/>
          </a:xfrm>
        </p:spPr>
        <p:txBody>
          <a:bodyPr>
            <a:noAutofit/>
          </a:bodyPr>
          <a:lstStyle/>
          <a:p>
            <a:r>
              <a:rPr lang="en-US" sz="1600" dirty="0">
                <a:solidFill>
                  <a:schemeClr val="tx1"/>
                </a:solidFill>
              </a:rPr>
              <a:t>ETL stands for Extract, Transform, Load, and it is a process used to integrate data from various sources into a central repository, typically a data warehouse or database. Here’s a brief overview of each stage:</a:t>
            </a:r>
          </a:p>
          <a:p>
            <a:pPr>
              <a:buFont typeface="+mj-lt"/>
              <a:buAutoNum type="arabicPeriod"/>
            </a:pPr>
            <a:r>
              <a:rPr lang="en-US" sz="1600" b="1" dirty="0">
                <a:solidFill>
                  <a:schemeClr val="tx1"/>
                </a:solidFill>
              </a:rPr>
              <a:t>Extract</a:t>
            </a:r>
            <a:r>
              <a:rPr lang="en-US" sz="1600" dirty="0">
                <a:solidFill>
                  <a:schemeClr val="tx1"/>
                </a:solidFill>
              </a:rPr>
              <a:t>: This phase involves retrieving data from different sources, which can include databases, APIs, flat files, or other systems. The goal is to collect raw data that will be processed in the next steps.</a:t>
            </a:r>
          </a:p>
          <a:p>
            <a:pPr>
              <a:buFont typeface="+mj-lt"/>
              <a:buAutoNum type="arabicPeriod"/>
            </a:pPr>
            <a:r>
              <a:rPr lang="en-US" sz="1600" b="1" dirty="0">
                <a:solidFill>
                  <a:schemeClr val="tx1"/>
                </a:solidFill>
              </a:rPr>
              <a:t>Transform</a:t>
            </a:r>
            <a:r>
              <a:rPr lang="en-US" sz="1600" dirty="0">
                <a:solidFill>
                  <a:schemeClr val="tx1"/>
                </a:solidFill>
              </a:rPr>
              <a:t>: In this stage, the extracted data is cleaned, normalized, and transformed into a format suitable for analysis. This may involve data cleansing (e.g., handling missing values), data enrichment (e.g., adding additional data), and data conversion (e.g., changing data types).</a:t>
            </a:r>
          </a:p>
          <a:p>
            <a:pPr>
              <a:buFont typeface="+mj-lt"/>
              <a:buAutoNum type="arabicPeriod"/>
            </a:pPr>
            <a:r>
              <a:rPr lang="en-US" sz="1600" b="1" dirty="0">
                <a:solidFill>
                  <a:schemeClr val="tx1"/>
                </a:solidFill>
              </a:rPr>
              <a:t>Load</a:t>
            </a:r>
            <a:r>
              <a:rPr lang="en-US" sz="1600" dirty="0">
                <a:solidFill>
                  <a:schemeClr val="tx1"/>
                </a:solidFill>
              </a:rPr>
              <a:t>: The final step involves loading the transformed data into a target database or data warehouse. This is where the data is made available for reporting, analysis, and business intelligence.</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770162" y="834871"/>
            <a:ext cx="7043617" cy="683462"/>
          </a:xfrm>
        </p:spPr>
        <p:txBody>
          <a:bodyPr/>
          <a:lstStyle/>
          <a:p>
            <a:r>
              <a:rPr lang="en-US" dirty="0"/>
              <a:t>Data visualization</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4</a:t>
            </a:fld>
            <a:endParaRPr lang="en-US" dirty="0"/>
          </a:p>
        </p:txBody>
      </p:sp>
      <p:pic>
        <p:nvPicPr>
          <p:cNvPr id="6" name="Content Placeholder 5">
            <a:extLst>
              <a:ext uri="{FF2B5EF4-FFF2-40B4-BE49-F238E27FC236}">
                <a16:creationId xmlns:a16="http://schemas.microsoft.com/office/drawing/2014/main" id="{38AAF079-4898-856F-0987-A20E14F9281A}"/>
              </a:ext>
            </a:extLst>
          </p:cNvPr>
          <p:cNvPicPr>
            <a:picLocks noGrp="1" noChangeAspect="1"/>
          </p:cNvPicPr>
          <p:nvPr>
            <p:ph idx="11"/>
          </p:nvPr>
        </p:nvPicPr>
        <p:blipFill>
          <a:blip r:embed="rId3"/>
          <a:stretch>
            <a:fillRect/>
          </a:stretch>
        </p:blipFill>
        <p:spPr>
          <a:xfrm>
            <a:off x="1699330" y="2432117"/>
            <a:ext cx="4776884" cy="3279971"/>
          </a:xfrm>
        </p:spPr>
      </p:pic>
      <p:pic>
        <p:nvPicPr>
          <p:cNvPr id="8" name="Picture 7">
            <a:extLst>
              <a:ext uri="{FF2B5EF4-FFF2-40B4-BE49-F238E27FC236}">
                <a16:creationId xmlns:a16="http://schemas.microsoft.com/office/drawing/2014/main" id="{45EC62CC-630E-F096-7397-23226ED38509}"/>
              </a:ext>
            </a:extLst>
          </p:cNvPr>
          <p:cNvPicPr>
            <a:picLocks noChangeAspect="1"/>
          </p:cNvPicPr>
          <p:nvPr/>
        </p:nvPicPr>
        <p:blipFill>
          <a:blip r:embed="rId4"/>
          <a:stretch>
            <a:fillRect/>
          </a:stretch>
        </p:blipFill>
        <p:spPr>
          <a:xfrm>
            <a:off x="7117236" y="2432117"/>
            <a:ext cx="4612849" cy="3279971"/>
          </a:xfrm>
          <a:prstGeom prst="rect">
            <a:avLst/>
          </a:prstGeom>
        </p:spPr>
      </p:pic>
    </p:spTree>
    <p:extLst>
      <p:ext uri="{BB962C8B-B14F-4D97-AF65-F5344CB8AC3E}">
        <p14:creationId xmlns:p14="http://schemas.microsoft.com/office/powerpoint/2010/main" val="113171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1517714" y="692942"/>
            <a:ext cx="7796464" cy="586439"/>
          </a:xfrm>
        </p:spPr>
        <p:txBody>
          <a:bodyPr/>
          <a:lstStyle/>
          <a:p>
            <a:r>
              <a:rPr lang="en-US" dirty="0"/>
              <a:t>Data visualization</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pic>
        <p:nvPicPr>
          <p:cNvPr id="5" name="Content Placeholder 4">
            <a:extLst>
              <a:ext uri="{FF2B5EF4-FFF2-40B4-BE49-F238E27FC236}">
                <a16:creationId xmlns:a16="http://schemas.microsoft.com/office/drawing/2014/main" id="{8A4CF24E-5CBB-2A10-6668-1A510B7A673E}"/>
              </a:ext>
            </a:extLst>
          </p:cNvPr>
          <p:cNvPicPr>
            <a:picLocks noGrp="1" noChangeAspect="1"/>
          </p:cNvPicPr>
          <p:nvPr>
            <p:ph sz="half" idx="2"/>
          </p:nvPr>
        </p:nvPicPr>
        <p:blipFill>
          <a:blip r:embed="rId3"/>
          <a:stretch>
            <a:fillRect/>
          </a:stretch>
        </p:blipFill>
        <p:spPr>
          <a:xfrm>
            <a:off x="0" y="1911057"/>
            <a:ext cx="5276012" cy="3481075"/>
          </a:xfrm>
        </p:spPr>
      </p:pic>
      <p:pic>
        <p:nvPicPr>
          <p:cNvPr id="7" name="Content Placeholder 6">
            <a:extLst>
              <a:ext uri="{FF2B5EF4-FFF2-40B4-BE49-F238E27FC236}">
                <a16:creationId xmlns:a16="http://schemas.microsoft.com/office/drawing/2014/main" id="{534F776C-1B7B-F475-EAFE-D3403D3E67CB}"/>
              </a:ext>
            </a:extLst>
          </p:cNvPr>
          <p:cNvPicPr>
            <a:picLocks noGrp="1" noChangeAspect="1"/>
          </p:cNvPicPr>
          <p:nvPr>
            <p:ph sz="quarter" idx="4"/>
          </p:nvPr>
        </p:nvPicPr>
        <p:blipFill>
          <a:blip r:embed="rId4"/>
          <a:stretch>
            <a:fillRect/>
          </a:stretch>
        </p:blipFill>
        <p:spPr>
          <a:xfrm>
            <a:off x="5592255" y="1911057"/>
            <a:ext cx="4730096" cy="3481074"/>
          </a:xfrm>
        </p:spPr>
      </p:pic>
    </p:spTree>
    <p:extLst>
      <p:ext uri="{BB962C8B-B14F-4D97-AF65-F5344CB8AC3E}">
        <p14:creationId xmlns:p14="http://schemas.microsoft.com/office/powerpoint/2010/main" val="246859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1319751" y="598602"/>
            <a:ext cx="7796464" cy="586439"/>
          </a:xfrm>
        </p:spPr>
        <p:txBody>
          <a:bodyPr/>
          <a:lstStyle/>
          <a:p>
            <a:r>
              <a:rPr lang="en-US" dirty="0"/>
              <a:t> Key metrics and factors </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pic>
        <p:nvPicPr>
          <p:cNvPr id="10" name="Content Placeholder 4">
            <a:extLst>
              <a:ext uri="{FF2B5EF4-FFF2-40B4-BE49-F238E27FC236}">
                <a16:creationId xmlns:a16="http://schemas.microsoft.com/office/drawing/2014/main" id="{A12FECDB-4AC5-15AB-361A-246BF075F5E3}"/>
              </a:ext>
            </a:extLst>
          </p:cNvPr>
          <p:cNvPicPr>
            <a:picLocks noChangeAspect="1"/>
          </p:cNvPicPr>
          <p:nvPr/>
        </p:nvPicPr>
        <p:blipFill>
          <a:blip r:embed="rId3"/>
          <a:stretch>
            <a:fillRect/>
          </a:stretch>
        </p:blipFill>
        <p:spPr>
          <a:xfrm>
            <a:off x="187463" y="2054306"/>
            <a:ext cx="4224281" cy="3658337"/>
          </a:xfrm>
          <a:prstGeom prst="rect">
            <a:avLst/>
          </a:prstGeom>
        </p:spPr>
      </p:pic>
      <p:pic>
        <p:nvPicPr>
          <p:cNvPr id="11" name="Content Placeholder 6">
            <a:extLst>
              <a:ext uri="{FF2B5EF4-FFF2-40B4-BE49-F238E27FC236}">
                <a16:creationId xmlns:a16="http://schemas.microsoft.com/office/drawing/2014/main" id="{90F0EE08-C697-56C1-CF5C-DBFDC249011C}"/>
              </a:ext>
            </a:extLst>
          </p:cNvPr>
          <p:cNvPicPr>
            <a:picLocks noChangeAspect="1"/>
          </p:cNvPicPr>
          <p:nvPr/>
        </p:nvPicPr>
        <p:blipFill>
          <a:blip r:embed="rId4"/>
          <a:stretch>
            <a:fillRect/>
          </a:stretch>
        </p:blipFill>
        <p:spPr>
          <a:xfrm>
            <a:off x="5073781" y="2355964"/>
            <a:ext cx="6115835" cy="3191553"/>
          </a:xfrm>
          <a:prstGeom prst="rect">
            <a:avLst/>
          </a:prstGeom>
        </p:spPr>
      </p:pic>
    </p:spTree>
    <p:extLst>
      <p:ext uri="{BB962C8B-B14F-4D97-AF65-F5344CB8AC3E}">
        <p14:creationId xmlns:p14="http://schemas.microsoft.com/office/powerpoint/2010/main" val="3250347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859736"/>
            <a:ext cx="11051356" cy="756121"/>
          </a:xfrm>
        </p:spPr>
        <p:txBody>
          <a:bodyPr/>
          <a:lstStyle/>
          <a:p>
            <a:r>
              <a:rPr lang="en-US" dirty="0"/>
              <a:t>relationships between attributes.</a:t>
            </a:r>
          </a:p>
        </p:txBody>
      </p:sp>
      <p:pic>
        <p:nvPicPr>
          <p:cNvPr id="5" name="Content Placeholder 4">
            <a:extLst>
              <a:ext uri="{FF2B5EF4-FFF2-40B4-BE49-F238E27FC236}">
                <a16:creationId xmlns:a16="http://schemas.microsoft.com/office/drawing/2014/main" id="{957ECFDE-AFB6-0391-D39C-E102A00C40BA}"/>
              </a:ext>
            </a:extLst>
          </p:cNvPr>
          <p:cNvPicPr>
            <a:picLocks noGrp="1" noChangeAspect="1"/>
          </p:cNvPicPr>
          <p:nvPr>
            <p:ph sz="half" idx="2"/>
          </p:nvPr>
        </p:nvPicPr>
        <p:blipFill>
          <a:blip r:embed="rId3"/>
          <a:stretch>
            <a:fillRect/>
          </a:stretch>
        </p:blipFill>
        <p:spPr>
          <a:xfrm>
            <a:off x="1342409" y="2197259"/>
            <a:ext cx="5077534" cy="3801005"/>
          </a:xfrm>
        </p:spPr>
      </p:pic>
      <p:pic>
        <p:nvPicPr>
          <p:cNvPr id="7" name="Content Placeholder 6">
            <a:extLst>
              <a:ext uri="{FF2B5EF4-FFF2-40B4-BE49-F238E27FC236}">
                <a16:creationId xmlns:a16="http://schemas.microsoft.com/office/drawing/2014/main" id="{E84E68AD-057F-3F75-9086-952D873202BE}"/>
              </a:ext>
            </a:extLst>
          </p:cNvPr>
          <p:cNvPicPr>
            <a:picLocks noGrp="1" noChangeAspect="1"/>
          </p:cNvPicPr>
          <p:nvPr>
            <p:ph sz="half" idx="15"/>
          </p:nvPr>
        </p:nvPicPr>
        <p:blipFill>
          <a:blip r:embed="rId4"/>
          <a:stretch>
            <a:fillRect/>
          </a:stretch>
        </p:blipFill>
        <p:spPr>
          <a:xfrm>
            <a:off x="6590157" y="2413262"/>
            <a:ext cx="5193348" cy="3141074"/>
          </a:xfrm>
        </p:spPr>
      </p:pic>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{D8020BE1-3D1A-41C5-B64D-C3EBCDD0EC26}tf78438558_win32</Template>
  <TotalTime>130</TotalTime>
  <Words>342</Words>
  <Application>Microsoft Office PowerPoint</Application>
  <PresentationFormat>Widescreen</PresentationFormat>
  <Paragraphs>23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Sabon Next LT</vt:lpstr>
      <vt:lpstr>Custom</vt:lpstr>
      <vt:lpstr>Analyzing Amazon Sales data</vt:lpstr>
      <vt:lpstr>introduction</vt:lpstr>
      <vt:lpstr>Extract-transform-load</vt:lpstr>
      <vt:lpstr>Data visualization</vt:lpstr>
      <vt:lpstr>Data visualization</vt:lpstr>
      <vt:lpstr> Key metrics and factors </vt:lpstr>
      <vt:lpstr>relationships between attributes.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vivek mishra</dc:creator>
  <cp:lastModifiedBy>vivek mishra</cp:lastModifiedBy>
  <cp:revision>1</cp:revision>
  <dcterms:created xsi:type="dcterms:W3CDTF">2024-08-20T11:24:43Z</dcterms:created>
  <dcterms:modified xsi:type="dcterms:W3CDTF">2024-08-20T13:35:16Z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