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281" r:id="rId7"/>
    <p:sldId id="282" r:id="rId8"/>
    <p:sldId id="323" r:id="rId9"/>
    <p:sldId id="314" r:id="rId10"/>
    <p:sldId id="319" r:id="rId11"/>
    <p:sldId id="324" r:id="rId12"/>
    <p:sldId id="325" r:id="rId13"/>
    <p:sldId id="326"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899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15294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2094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0291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Data Visualization</a:t>
            </a:r>
            <a:br>
              <a:rPr lang="en-US" dirty="0"/>
            </a:br>
            <a:r>
              <a:rPr lang="en-US" dirty="0"/>
              <a:t>on</a:t>
            </a:r>
            <a:br>
              <a:rPr lang="en-US" dirty="0"/>
            </a:br>
            <a:r>
              <a:rPr lang="en-US" dirty="0"/>
              <a:t>bird-strike</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3124839" y="859758"/>
            <a:ext cx="9879437" cy="806865"/>
          </a:xfrm>
        </p:spPr>
        <p:txBody>
          <a:bodyPr/>
          <a:lstStyle/>
          <a:p>
            <a:r>
              <a:rPr lang="en-US" dirty="0"/>
              <a:t>Data visualization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pic>
        <p:nvPicPr>
          <p:cNvPr id="6" name="Content Placeholder 5">
            <a:extLst>
              <a:ext uri="{FF2B5EF4-FFF2-40B4-BE49-F238E27FC236}">
                <a16:creationId xmlns:a16="http://schemas.microsoft.com/office/drawing/2014/main" id="{E5636E7E-A41E-CD1D-A43E-C12C36705B19}"/>
              </a:ext>
            </a:extLst>
          </p:cNvPr>
          <p:cNvPicPr>
            <a:picLocks noGrp="1" noChangeAspect="1"/>
          </p:cNvPicPr>
          <p:nvPr>
            <p:ph sz="half" idx="1"/>
          </p:nvPr>
        </p:nvPicPr>
        <p:blipFill>
          <a:blip r:embed="rId3"/>
          <a:stretch>
            <a:fillRect/>
          </a:stretch>
        </p:blipFill>
        <p:spPr>
          <a:xfrm>
            <a:off x="1382124" y="2206909"/>
            <a:ext cx="9510107" cy="3791333"/>
          </a:xfrm>
        </p:spPr>
      </p:pic>
    </p:spTree>
    <p:extLst>
      <p:ext uri="{BB962C8B-B14F-4D97-AF65-F5344CB8AC3E}">
        <p14:creationId xmlns:p14="http://schemas.microsoft.com/office/powerpoint/2010/main" val="374173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218460" y="-103550"/>
            <a:ext cx="6583680" cy="1531357"/>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417182" y="1618583"/>
            <a:ext cx="6583680" cy="3207344"/>
          </a:xfrm>
        </p:spPr>
        <p:txBody>
          <a:bodyPr>
            <a:noAutofit/>
          </a:bodyPr>
          <a:lstStyle/>
          <a:p>
            <a:r>
              <a:rPr lang="en-US" sz="1600" dirty="0">
                <a:solidFill>
                  <a:schemeClr val="tx1"/>
                </a:solidFill>
              </a:rPr>
              <a:t>In the realm of transport and communication, analytics play a pivotal role in addressing pressing environmental and safety challenges. Among these, </a:t>
            </a:r>
            <a:r>
              <a:rPr lang="en-US" sz="1600" b="1" dirty="0">
                <a:solidFill>
                  <a:schemeClr val="tx1"/>
                </a:solidFill>
              </a:rPr>
              <a:t>bird strikes</a:t>
            </a:r>
            <a:r>
              <a:rPr lang="en-US" sz="1600" dirty="0">
                <a:solidFill>
                  <a:schemeClr val="tx1"/>
                </a:solidFill>
              </a:rPr>
              <a:t>—collisions between birds and aircraft during various flight phases—pose a significant concern. These incidents can lead to considerable damage to aircraft structures and, especially for jet engines, may result in dangerous loss of thrust if birds are ingested. This risk is heightened during take-off, initial climb, approach, and landing, when aircraft are at lower altitudes with increased bird activity.</a:t>
            </a:r>
          </a:p>
          <a:p>
            <a:r>
              <a:rPr lang="en-US" sz="1600" dirty="0">
                <a:solidFill>
                  <a:schemeClr val="tx1"/>
                </a:solidFill>
              </a:rPr>
              <a:t>The Federal Aviation Administration (FAA) has collected extensive data on bird strikes from 2000 to 2011. By analyzing this data, we can gain insights into the frequency and impact of these collisions. Our goal is to understand these trends better and explore innovative solutions, including technological advancements and artificial intelligence, to mitigate the risks associated with bird strikes and enhance aviation safety.</a:t>
            </a:r>
          </a:p>
          <a:p>
            <a:endParaRPr lang="en-US" sz="1600" dirty="0">
              <a:solidFill>
                <a:schemeClr val="tx1"/>
              </a:solidFill>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41799" y="1390566"/>
            <a:ext cx="5259554" cy="503053"/>
          </a:xfrm>
        </p:spPr>
        <p:txBody>
          <a:bodyPr/>
          <a:lstStyle/>
          <a:p>
            <a:r>
              <a:rPr lang="en-US" dirty="0"/>
              <a:t>Case studies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99242" y="2211366"/>
            <a:ext cx="6414952" cy="2233233"/>
          </a:xfrm>
        </p:spPr>
        <p:txBody>
          <a:bodyPr>
            <a:noAutofit/>
          </a:bodyPr>
          <a:lstStyle/>
          <a:p>
            <a:r>
              <a:rPr lang="en-US" sz="1600" dirty="0">
                <a:solidFill>
                  <a:schemeClr val="tx1"/>
                </a:solidFill>
              </a:rPr>
              <a:t>● Visuals Depicting the Number of Bird Strikes</a:t>
            </a:r>
          </a:p>
          <a:p>
            <a:r>
              <a:rPr lang="en-US" sz="1600" dirty="0">
                <a:solidFill>
                  <a:schemeClr val="tx1"/>
                </a:solidFill>
              </a:rPr>
              <a:t>● Yearly Analysis &amp; Bird Strikes in the US</a:t>
            </a:r>
          </a:p>
          <a:p>
            <a:r>
              <a:rPr lang="en-US" sz="1600" dirty="0">
                <a:solidFill>
                  <a:schemeClr val="tx1"/>
                </a:solidFill>
              </a:rPr>
              <a:t>● Top 10 US Airlines in terms of having encountered bird strikes</a:t>
            </a:r>
          </a:p>
          <a:p>
            <a:r>
              <a:rPr lang="en-US" sz="1600" dirty="0">
                <a:solidFill>
                  <a:schemeClr val="tx1"/>
                </a:solidFill>
              </a:rPr>
              <a:t>● Airports with most incidents of bird strikes – Top 50</a:t>
            </a:r>
          </a:p>
          <a:p>
            <a:r>
              <a:rPr lang="en-US" sz="1600" dirty="0">
                <a:solidFill>
                  <a:schemeClr val="tx1"/>
                </a:solidFill>
              </a:rPr>
              <a:t>● Yearly Cost Incurred due to Bird Strikes:</a:t>
            </a:r>
          </a:p>
          <a:p>
            <a:r>
              <a:rPr lang="en-US" sz="1600" dirty="0">
                <a:solidFill>
                  <a:schemeClr val="tx1"/>
                </a:solidFill>
              </a:rPr>
              <a:t>● When do most bird strikes occur?</a:t>
            </a:r>
          </a:p>
          <a:p>
            <a:r>
              <a:rPr lang="en-US" sz="1600" dirty="0">
                <a:solidFill>
                  <a:schemeClr val="tx1"/>
                </a:solidFill>
              </a:rPr>
              <a:t>● Altitude of Aeroplanes at the time of strike</a:t>
            </a:r>
          </a:p>
          <a:p>
            <a:r>
              <a:rPr lang="en-US" sz="1600" dirty="0">
                <a:solidFill>
                  <a:schemeClr val="tx1"/>
                </a:solidFill>
              </a:rPr>
              <a:t>● Phase of flight at the time of the strike.</a:t>
            </a:r>
          </a:p>
          <a:p>
            <a:r>
              <a:rPr lang="en-US" sz="1600" dirty="0">
                <a:solidFill>
                  <a:schemeClr val="tx1"/>
                </a:solidFill>
              </a:rPr>
              <a:t>● Average Altitude of the Aeroplanes in different phases at the time of strike</a:t>
            </a:r>
          </a:p>
          <a:p>
            <a:r>
              <a:rPr lang="en-US" sz="1600" dirty="0">
                <a:solidFill>
                  <a:schemeClr val="tx1"/>
                </a:solidFill>
              </a:rPr>
              <a:t>● Effect of Bird Strikes &amp; Impact on Flight</a:t>
            </a:r>
          </a:p>
          <a:p>
            <a:r>
              <a:rPr lang="en-US" sz="1600" dirty="0">
                <a:solidFill>
                  <a:schemeClr val="tx1"/>
                </a:solidFill>
              </a:rPr>
              <a:t>● Effect of Strike at Different Altitude</a:t>
            </a:r>
          </a:p>
          <a:p>
            <a:r>
              <a:rPr lang="en-US" sz="1600" dirty="0">
                <a:solidFill>
                  <a:schemeClr val="tx1"/>
                </a:solidFill>
              </a:rPr>
              <a:t>● Were Pilots Informed? &amp; Prior Warning and Effect of Strike Relation</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12673" y="885971"/>
            <a:ext cx="7965461" cy="693978"/>
          </a:xfrm>
        </p:spPr>
        <p:txBody>
          <a:bodyPr/>
          <a:lstStyle/>
          <a:p>
            <a:r>
              <a:rPr lang="en-US" dirty="0"/>
              <a:t>Data visualization</a:t>
            </a:r>
          </a:p>
        </p:txBody>
      </p:sp>
      <p:pic>
        <p:nvPicPr>
          <p:cNvPr id="7" name="Content Placeholder 6">
            <a:extLst>
              <a:ext uri="{FF2B5EF4-FFF2-40B4-BE49-F238E27FC236}">
                <a16:creationId xmlns:a16="http://schemas.microsoft.com/office/drawing/2014/main" id="{AAC8CD88-CD56-E993-C507-371C3EF91353}"/>
              </a:ext>
            </a:extLst>
          </p:cNvPr>
          <p:cNvPicPr>
            <a:picLocks noGrp="1" noChangeAspect="1"/>
          </p:cNvPicPr>
          <p:nvPr>
            <p:ph sz="half" idx="2"/>
          </p:nvPr>
        </p:nvPicPr>
        <p:blipFill>
          <a:blip r:embed="rId3"/>
          <a:stretch>
            <a:fillRect/>
          </a:stretch>
        </p:blipFill>
        <p:spPr>
          <a:xfrm>
            <a:off x="2894013" y="2149311"/>
            <a:ext cx="4628577" cy="3098087"/>
          </a:xfrm>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9" name="Picture 8">
            <a:extLst>
              <a:ext uri="{FF2B5EF4-FFF2-40B4-BE49-F238E27FC236}">
                <a16:creationId xmlns:a16="http://schemas.microsoft.com/office/drawing/2014/main" id="{BF1B4E56-2F7C-B5DA-1551-2A7B5BEF50F0}"/>
              </a:ext>
            </a:extLst>
          </p:cNvPr>
          <p:cNvPicPr>
            <a:picLocks noChangeAspect="1"/>
          </p:cNvPicPr>
          <p:nvPr/>
        </p:nvPicPr>
        <p:blipFill>
          <a:blip r:embed="rId4"/>
          <a:stretch>
            <a:fillRect/>
          </a:stretch>
        </p:blipFill>
        <p:spPr>
          <a:xfrm>
            <a:off x="7598003" y="2149311"/>
            <a:ext cx="4313251" cy="3098088"/>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12673" y="885971"/>
            <a:ext cx="7965461" cy="693978"/>
          </a:xfrm>
        </p:spPr>
        <p:txBody>
          <a:bodyPr/>
          <a:lstStyle/>
          <a:p>
            <a:r>
              <a:rPr lang="en-US" dirty="0"/>
              <a:t>Data visualization</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pic>
        <p:nvPicPr>
          <p:cNvPr id="6" name="Content Placeholder 5">
            <a:extLst>
              <a:ext uri="{FF2B5EF4-FFF2-40B4-BE49-F238E27FC236}">
                <a16:creationId xmlns:a16="http://schemas.microsoft.com/office/drawing/2014/main" id="{6EF0CDD6-55F9-53C9-2F67-9E5F5F04A668}"/>
              </a:ext>
            </a:extLst>
          </p:cNvPr>
          <p:cNvPicPr>
            <a:picLocks noGrp="1" noChangeAspect="1"/>
          </p:cNvPicPr>
          <p:nvPr>
            <p:ph sz="half" idx="2"/>
          </p:nvPr>
        </p:nvPicPr>
        <p:blipFill>
          <a:blip r:embed="rId3"/>
          <a:stretch>
            <a:fillRect/>
          </a:stretch>
        </p:blipFill>
        <p:spPr>
          <a:xfrm>
            <a:off x="2781948" y="2228049"/>
            <a:ext cx="4816055" cy="3497262"/>
          </a:xfrm>
        </p:spPr>
      </p:pic>
      <p:pic>
        <p:nvPicPr>
          <p:cNvPr id="10" name="Picture 9">
            <a:extLst>
              <a:ext uri="{FF2B5EF4-FFF2-40B4-BE49-F238E27FC236}">
                <a16:creationId xmlns:a16="http://schemas.microsoft.com/office/drawing/2014/main" id="{8C930294-37BE-D96B-2093-3D81B528F9EB}"/>
              </a:ext>
            </a:extLst>
          </p:cNvPr>
          <p:cNvPicPr>
            <a:picLocks noChangeAspect="1"/>
          </p:cNvPicPr>
          <p:nvPr/>
        </p:nvPicPr>
        <p:blipFill>
          <a:blip r:embed="rId4"/>
          <a:stretch>
            <a:fillRect/>
          </a:stretch>
        </p:blipFill>
        <p:spPr>
          <a:xfrm>
            <a:off x="7494309" y="2228049"/>
            <a:ext cx="4473706" cy="3497262"/>
          </a:xfrm>
          <a:prstGeom prst="rect">
            <a:avLst/>
          </a:prstGeom>
        </p:spPr>
      </p:pic>
    </p:spTree>
    <p:extLst>
      <p:ext uri="{BB962C8B-B14F-4D97-AF65-F5344CB8AC3E}">
        <p14:creationId xmlns:p14="http://schemas.microsoft.com/office/powerpoint/2010/main" val="305307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807869" y="816017"/>
            <a:ext cx="7043617" cy="598621"/>
          </a:xfrm>
        </p:spPr>
        <p:txBody>
          <a:bodyPr/>
          <a:lstStyle/>
          <a:p>
            <a:r>
              <a:rPr lang="en-US" dirty="0"/>
              <a:t>Data visualization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8" name="Picture 7">
            <a:extLst>
              <a:ext uri="{FF2B5EF4-FFF2-40B4-BE49-F238E27FC236}">
                <a16:creationId xmlns:a16="http://schemas.microsoft.com/office/drawing/2014/main" id="{A700F0BF-369F-4A8A-A5B0-9677D070FC3A}"/>
              </a:ext>
            </a:extLst>
          </p:cNvPr>
          <p:cNvPicPr>
            <a:picLocks noChangeAspect="1"/>
          </p:cNvPicPr>
          <p:nvPr/>
        </p:nvPicPr>
        <p:blipFill>
          <a:blip r:embed="rId3"/>
          <a:stretch>
            <a:fillRect/>
          </a:stretch>
        </p:blipFill>
        <p:spPr>
          <a:xfrm>
            <a:off x="4164347" y="1773456"/>
            <a:ext cx="7261680" cy="4742651"/>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3124839" y="859758"/>
            <a:ext cx="9879437" cy="806865"/>
          </a:xfrm>
        </p:spPr>
        <p:txBody>
          <a:bodyPr/>
          <a:lstStyle/>
          <a:p>
            <a:r>
              <a:rPr lang="en-US" dirty="0"/>
              <a:t>Data visualization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7" name="Picture 6">
            <a:extLst>
              <a:ext uri="{FF2B5EF4-FFF2-40B4-BE49-F238E27FC236}">
                <a16:creationId xmlns:a16="http://schemas.microsoft.com/office/drawing/2014/main" id="{FF97CD11-F29D-4B48-CBA3-1757AD425ACA}"/>
              </a:ext>
            </a:extLst>
          </p:cNvPr>
          <p:cNvPicPr>
            <a:picLocks noChangeAspect="1"/>
          </p:cNvPicPr>
          <p:nvPr/>
        </p:nvPicPr>
        <p:blipFill>
          <a:blip r:embed="rId3"/>
          <a:stretch>
            <a:fillRect/>
          </a:stretch>
        </p:blipFill>
        <p:spPr>
          <a:xfrm>
            <a:off x="556181" y="2212342"/>
            <a:ext cx="5539819" cy="4118670"/>
          </a:xfrm>
          <a:prstGeom prst="rect">
            <a:avLst/>
          </a:prstGeom>
        </p:spPr>
      </p:pic>
      <p:pic>
        <p:nvPicPr>
          <p:cNvPr id="11" name="Content Placeholder 10">
            <a:extLst>
              <a:ext uri="{FF2B5EF4-FFF2-40B4-BE49-F238E27FC236}">
                <a16:creationId xmlns:a16="http://schemas.microsoft.com/office/drawing/2014/main" id="{EEB5B2F2-460F-E560-4AF4-6AAC005D5CFD}"/>
              </a:ext>
            </a:extLst>
          </p:cNvPr>
          <p:cNvPicPr>
            <a:picLocks noGrp="1" noChangeAspect="1"/>
          </p:cNvPicPr>
          <p:nvPr>
            <p:ph sz="half" idx="1"/>
          </p:nvPr>
        </p:nvPicPr>
        <p:blipFill>
          <a:blip r:embed="rId4"/>
          <a:stretch>
            <a:fillRect/>
          </a:stretch>
        </p:blipFill>
        <p:spPr>
          <a:xfrm>
            <a:off x="6253976" y="2212342"/>
            <a:ext cx="5540304" cy="4118670"/>
          </a:xfrm>
        </p:spPr>
      </p:pic>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3124839" y="859758"/>
            <a:ext cx="9879437" cy="806865"/>
          </a:xfrm>
        </p:spPr>
        <p:txBody>
          <a:bodyPr/>
          <a:lstStyle/>
          <a:p>
            <a:r>
              <a:rPr lang="en-US" dirty="0"/>
              <a:t>Data visualization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8" name="Content Placeholder 7">
            <a:extLst>
              <a:ext uri="{FF2B5EF4-FFF2-40B4-BE49-F238E27FC236}">
                <a16:creationId xmlns:a16="http://schemas.microsoft.com/office/drawing/2014/main" id="{81689F7C-2DD1-A15B-E824-8397B83F944D}"/>
              </a:ext>
            </a:extLst>
          </p:cNvPr>
          <p:cNvPicPr>
            <a:picLocks noGrp="1" noChangeAspect="1"/>
          </p:cNvPicPr>
          <p:nvPr>
            <p:ph sz="half" idx="1"/>
          </p:nvPr>
        </p:nvPicPr>
        <p:blipFill>
          <a:blip r:embed="rId3"/>
          <a:stretch>
            <a:fillRect/>
          </a:stretch>
        </p:blipFill>
        <p:spPr>
          <a:xfrm>
            <a:off x="6437481" y="2056185"/>
            <a:ext cx="5604157" cy="4203211"/>
          </a:xfrm>
        </p:spPr>
      </p:pic>
      <p:pic>
        <p:nvPicPr>
          <p:cNvPr id="10" name="Picture 9">
            <a:extLst>
              <a:ext uri="{FF2B5EF4-FFF2-40B4-BE49-F238E27FC236}">
                <a16:creationId xmlns:a16="http://schemas.microsoft.com/office/drawing/2014/main" id="{CA074702-F1D8-443C-175E-6192FD664A3C}"/>
              </a:ext>
            </a:extLst>
          </p:cNvPr>
          <p:cNvPicPr>
            <a:picLocks noChangeAspect="1"/>
          </p:cNvPicPr>
          <p:nvPr/>
        </p:nvPicPr>
        <p:blipFill>
          <a:blip r:embed="rId4"/>
          <a:stretch>
            <a:fillRect/>
          </a:stretch>
        </p:blipFill>
        <p:spPr>
          <a:xfrm>
            <a:off x="348791" y="2056186"/>
            <a:ext cx="6088690" cy="4203211"/>
          </a:xfrm>
          <a:prstGeom prst="rect">
            <a:avLst/>
          </a:prstGeom>
        </p:spPr>
      </p:pic>
    </p:spTree>
    <p:extLst>
      <p:ext uri="{BB962C8B-B14F-4D97-AF65-F5344CB8AC3E}">
        <p14:creationId xmlns:p14="http://schemas.microsoft.com/office/powerpoint/2010/main" val="399774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3124839" y="859758"/>
            <a:ext cx="9879437" cy="806865"/>
          </a:xfrm>
        </p:spPr>
        <p:txBody>
          <a:bodyPr/>
          <a:lstStyle/>
          <a:p>
            <a:r>
              <a:rPr lang="en-US" dirty="0"/>
              <a:t>Data visualization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6" name="Content Placeholder 5">
            <a:extLst>
              <a:ext uri="{FF2B5EF4-FFF2-40B4-BE49-F238E27FC236}">
                <a16:creationId xmlns:a16="http://schemas.microsoft.com/office/drawing/2014/main" id="{1AB144D1-84DD-C993-71AD-A53A8418C070}"/>
              </a:ext>
            </a:extLst>
          </p:cNvPr>
          <p:cNvPicPr>
            <a:picLocks noGrp="1" noChangeAspect="1"/>
          </p:cNvPicPr>
          <p:nvPr>
            <p:ph sz="half" idx="1"/>
          </p:nvPr>
        </p:nvPicPr>
        <p:blipFill>
          <a:blip r:embed="rId3"/>
          <a:stretch>
            <a:fillRect/>
          </a:stretch>
        </p:blipFill>
        <p:spPr>
          <a:xfrm>
            <a:off x="6507776" y="2069182"/>
            <a:ext cx="5164679" cy="3929060"/>
          </a:xfrm>
        </p:spPr>
      </p:pic>
      <p:pic>
        <p:nvPicPr>
          <p:cNvPr id="8" name="Picture 7">
            <a:extLst>
              <a:ext uri="{FF2B5EF4-FFF2-40B4-BE49-F238E27FC236}">
                <a16:creationId xmlns:a16="http://schemas.microsoft.com/office/drawing/2014/main" id="{BF1E4FFE-65EE-6BCC-E662-DF4177DD0A0C}"/>
              </a:ext>
            </a:extLst>
          </p:cNvPr>
          <p:cNvPicPr>
            <a:picLocks noChangeAspect="1"/>
          </p:cNvPicPr>
          <p:nvPr/>
        </p:nvPicPr>
        <p:blipFill>
          <a:blip r:embed="rId4"/>
          <a:stretch>
            <a:fillRect/>
          </a:stretch>
        </p:blipFill>
        <p:spPr>
          <a:xfrm>
            <a:off x="603317" y="2095764"/>
            <a:ext cx="5904460" cy="3902477"/>
          </a:xfrm>
          <a:prstGeom prst="rect">
            <a:avLst/>
          </a:prstGeom>
        </p:spPr>
      </p:pic>
    </p:spTree>
    <p:extLst>
      <p:ext uri="{BB962C8B-B14F-4D97-AF65-F5344CB8AC3E}">
        <p14:creationId xmlns:p14="http://schemas.microsoft.com/office/powerpoint/2010/main" val="355819362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{D8020BE1-3D1A-41C5-B64D-C3EBCDD0EC26}tf78438558_win32</Template>
  <TotalTime>21</TotalTime>
  <Words>321</Words>
  <Application>Microsoft Office PowerPoint</Application>
  <PresentationFormat>Widescreen</PresentationFormat>
  <Paragraphs>33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Sabon Next LT</vt:lpstr>
      <vt:lpstr>Custom</vt:lpstr>
      <vt:lpstr>Data Visualization on bird-strike</vt:lpstr>
      <vt:lpstr>introduction</vt:lpstr>
      <vt:lpstr>Case studies</vt:lpstr>
      <vt:lpstr>Data visualization</vt:lpstr>
      <vt:lpstr>Data visualization</vt:lpstr>
      <vt:lpstr>Data visualization</vt:lpstr>
      <vt:lpstr>Data visualization</vt:lpstr>
      <vt:lpstr>Data visualization</vt:lpstr>
      <vt:lpstr>Data visualization</vt:lpstr>
      <vt:lpstr>Data 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vivek mishra</dc:creator>
  <cp:lastModifiedBy>vivek mishra</cp:lastModifiedBy>
  <cp:revision>1</cp:revision>
  <dcterms:created xsi:type="dcterms:W3CDTF">2024-08-20T10:55:04Z</dcterms:created>
  <dcterms:modified xsi:type="dcterms:W3CDTF">2024-08-20T11:16:28Z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