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3"/>
  </p:notesMasterIdLst>
  <p:handoutMasterIdLst>
    <p:handoutMasterId r:id="rId14"/>
  </p:handoutMasterIdLst>
  <p:sldIdLst>
    <p:sldId id="312" r:id="rId5"/>
    <p:sldId id="304" r:id="rId6"/>
    <p:sldId id="307" r:id="rId7"/>
    <p:sldId id="281" r:id="rId8"/>
    <p:sldId id="282" r:id="rId9"/>
    <p:sldId id="314" r:id="rId10"/>
    <p:sldId id="315" r:id="rId11"/>
    <p:sldId id="297"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5388" autoAdjust="0"/>
  </p:normalViewPr>
  <p:slideViewPr>
    <p:cSldViewPr snapToGrid="0" snapToObjects="1">
      <p:cViewPr varScale="1">
        <p:scale>
          <a:sx n="81" d="100"/>
          <a:sy n="81" d="100"/>
        </p:scale>
        <p:origin x="754" y="6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Entertainer </a:t>
            </a:r>
            <a:br>
              <a:rPr lang="en-US" dirty="0"/>
            </a:br>
            <a:r>
              <a:rPr lang="en-US" dirty="0"/>
              <a:t>data</a:t>
            </a:r>
            <a:br>
              <a:rPr lang="en-US" dirty="0"/>
            </a:br>
            <a:r>
              <a:rPr lang="en-US" dirty="0"/>
              <a:t>analysis</a:t>
            </a:r>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introduction</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noAutofit/>
          </a:bodyPr>
          <a:lstStyle/>
          <a:p>
            <a:r>
              <a:rPr lang="en-US" sz="1600" dirty="0">
                <a:solidFill>
                  <a:schemeClr val="tx1"/>
                </a:solidFill>
              </a:rPr>
              <a:t>In today’s fast-paced world, normal life can often be stressful and demanding. People regularly seek ways to unwind and find relief from their daily pressures. One effective way to achieve this is through entertainment, which provides a valuable escape from routine and helps to alleviate stress.</a:t>
            </a:r>
          </a:p>
          <a:p>
            <a:r>
              <a:rPr lang="en-US" sz="1600" dirty="0">
                <a:solidFill>
                  <a:schemeClr val="tx1"/>
                </a:solidFill>
              </a:rPr>
              <a:t>The entertainment industry plays a crucial role in this regard. It encompasses a wide range of media and activities designed to captivate and engage audiences. From films and television shows to radio programs and print media, entertainment offers a diverse array of options that cater to various tastes and preferences.</a:t>
            </a:r>
          </a:p>
          <a:p>
            <a:endParaRPr lang="en-US" sz="1600" dirty="0">
              <a:solidFill>
                <a:schemeClr val="tx1"/>
              </a:solidFill>
            </a:endParaRP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person standing in front of a whiteboard">
            <a:extLst>
              <a:ext uri="{FF2B5EF4-FFF2-40B4-BE49-F238E27FC236}">
                <a16:creationId xmlns:a16="http://schemas.microsoft.com/office/drawing/2014/main" id="{DD186EAB-37C7-E7E6-AE8D-F077D02804F9}"/>
              </a:ext>
            </a:extLst>
          </p:cNvPr>
          <p:cNvPicPr>
            <a:picLocks noGrp="1" noChangeAspect="1"/>
          </p:cNvPicPr>
          <p:nvPr>
            <p:ph type="pic" sz="quarter" idx="11"/>
          </p:nvPr>
        </p:nvPicPr>
        <p:blipFill>
          <a:blip r:embed="rId3">
            <a:duotone>
              <a:prstClr val="black"/>
              <a:schemeClr val="accent1">
                <a:tint val="45000"/>
                <a:satMod val="400000"/>
              </a:schemeClr>
            </a:duotone>
          </a:blip>
          <a:srcRect l="27208" r="27208"/>
          <a:stretch/>
        </p:blipFill>
        <p:spPr>
          <a:xfrm>
            <a:off x="443345" y="0"/>
            <a:ext cx="4344695" cy="6359525"/>
          </a:xfrm>
        </p:spPr>
      </p:pic>
      <p:sp>
        <p:nvSpPr>
          <p:cNvPr id="4" name="TextBox 3">
            <a:extLst>
              <a:ext uri="{FF2B5EF4-FFF2-40B4-BE49-F238E27FC236}">
                <a16:creationId xmlns:a16="http://schemas.microsoft.com/office/drawing/2014/main" id="{209FA1FA-DBB1-F2BD-AF97-B8B5E2EB4FCC}"/>
              </a:ext>
            </a:extLst>
          </p:cNvPr>
          <p:cNvSpPr txBox="1"/>
          <p:nvPr/>
        </p:nvSpPr>
        <p:spPr>
          <a:xfrm>
            <a:off x="5052768" y="1410203"/>
            <a:ext cx="6108568" cy="3139321"/>
          </a:xfrm>
          <a:prstGeom prst="rect">
            <a:avLst/>
          </a:prstGeom>
          <a:noFill/>
        </p:spPr>
        <p:txBody>
          <a:bodyPr wrap="square">
            <a:spAutoFit/>
          </a:bodyPr>
          <a:lstStyle/>
          <a:p>
            <a:r>
              <a:rPr lang="en-US" dirty="0"/>
              <a:t>In this presentation, we will explore the different segments of the entertainment industry, including:</a:t>
            </a:r>
          </a:p>
          <a:p>
            <a:endParaRPr lang="en-US" dirty="0"/>
          </a:p>
          <a:p>
            <a:r>
              <a:rPr lang="en-US" b="1" dirty="0"/>
              <a:t>Segments of the Entertainment Industry:</a:t>
            </a:r>
            <a:endParaRPr lang="en-US" dirty="0"/>
          </a:p>
          <a:p>
            <a:pPr>
              <a:buFont typeface="Arial" panose="020B0604020202020204" pitchFamily="34" charset="0"/>
              <a:buChar char="•"/>
            </a:pPr>
            <a:r>
              <a:rPr lang="en-US" b="1" dirty="0"/>
              <a:t>Film</a:t>
            </a:r>
            <a:r>
              <a:rPr lang="en-US" dirty="0"/>
              <a:t>: How movies and cinema shape our experiences.</a:t>
            </a:r>
          </a:p>
          <a:p>
            <a:pPr>
              <a:buFont typeface="Arial" panose="020B0604020202020204" pitchFamily="34" charset="0"/>
              <a:buChar char="•"/>
            </a:pPr>
            <a:r>
              <a:rPr lang="en-US" b="1" dirty="0"/>
              <a:t>Television</a:t>
            </a:r>
            <a:r>
              <a:rPr lang="en-US" dirty="0"/>
              <a:t>: The role of TV shows in our daily lives.</a:t>
            </a:r>
          </a:p>
          <a:p>
            <a:pPr>
              <a:buFont typeface="Arial" panose="020B0604020202020204" pitchFamily="34" charset="0"/>
              <a:buChar char="•"/>
            </a:pPr>
            <a:r>
              <a:rPr lang="en-US" b="1" dirty="0"/>
              <a:t>Radio</a:t>
            </a:r>
            <a:r>
              <a:rPr lang="en-US" dirty="0"/>
              <a:t>: The influence of radio programming.</a:t>
            </a:r>
          </a:p>
          <a:p>
            <a:pPr>
              <a:buFont typeface="Arial" panose="020B0604020202020204" pitchFamily="34" charset="0"/>
              <a:buChar char="•"/>
            </a:pPr>
            <a:r>
              <a:rPr lang="en-US" b="1" dirty="0"/>
              <a:t>Print Media</a:t>
            </a:r>
            <a:r>
              <a:rPr lang="en-US" dirty="0"/>
              <a:t>: The impact of newspapers, magazines, and  books.</a:t>
            </a:r>
          </a:p>
          <a:p>
            <a:endParaRPr lang="en-US" dirty="0"/>
          </a:p>
          <a:p>
            <a:endParaRPr lang="en-US" sz="1800" dirty="0">
              <a:solidFill>
                <a:schemeClr val="tx1"/>
              </a:solidFill>
            </a:endParaRPr>
          </a:p>
        </p:txBody>
      </p:sp>
      <p:sp>
        <p:nvSpPr>
          <p:cNvPr id="6" name="TextBox 5">
            <a:extLst>
              <a:ext uri="{FF2B5EF4-FFF2-40B4-BE49-F238E27FC236}">
                <a16:creationId xmlns:a16="http://schemas.microsoft.com/office/drawing/2014/main" id="{A4ADA966-377B-AA4B-116B-043CC5E1AEBC}"/>
              </a:ext>
            </a:extLst>
          </p:cNvPr>
          <p:cNvSpPr txBox="1"/>
          <p:nvPr/>
        </p:nvSpPr>
        <p:spPr>
          <a:xfrm>
            <a:off x="5157240" y="4201673"/>
            <a:ext cx="6108568" cy="1477328"/>
          </a:xfrm>
          <a:prstGeom prst="rect">
            <a:avLst/>
          </a:prstGeom>
          <a:noFill/>
        </p:spPr>
        <p:txBody>
          <a:bodyPr wrap="square">
            <a:spAutoFit/>
          </a:bodyPr>
          <a:lstStyle/>
          <a:p>
            <a:r>
              <a:rPr lang="en-US" b="1" dirty="0"/>
              <a:t>Challenges and Trends</a:t>
            </a:r>
          </a:p>
          <a:p>
            <a:pPr>
              <a:buFont typeface="Arial" panose="020B0604020202020204" pitchFamily="34" charset="0"/>
              <a:buChar char="•"/>
            </a:pPr>
            <a:r>
              <a:rPr lang="en-US" dirty="0"/>
              <a:t>Current trends in the entertainment industry.</a:t>
            </a:r>
          </a:p>
          <a:p>
            <a:pPr>
              <a:buFont typeface="Arial" panose="020B0604020202020204" pitchFamily="34" charset="0"/>
              <a:buChar char="•"/>
            </a:pPr>
            <a:r>
              <a:rPr lang="en-US" dirty="0"/>
              <a:t>Challenges faced by the industry (e.g., digital transformation, competition).</a:t>
            </a:r>
          </a:p>
          <a:p>
            <a:pPr>
              <a:buFont typeface="Arial" panose="020B0604020202020204" pitchFamily="34" charset="0"/>
              <a:buChar char="•"/>
            </a:pPr>
            <a:r>
              <a:rPr lang="en-US" dirty="0"/>
              <a:t>Future outlook.</a:t>
            </a:r>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763571" y="4242878"/>
            <a:ext cx="5259554" cy="2233233"/>
          </a:xfrm>
        </p:spPr>
        <p:txBody>
          <a:bodyPr>
            <a:normAutofit/>
          </a:bodyPr>
          <a:lstStyle/>
          <a:p>
            <a:r>
              <a:rPr lang="en-US" sz="1600" b="1" dirty="0">
                <a:solidFill>
                  <a:schemeClr val="tx1"/>
                </a:solidFill>
              </a:rPr>
              <a:t>Components of Entertainment Media</a:t>
            </a:r>
          </a:p>
          <a:p>
            <a:pPr>
              <a:buFont typeface="Arial" panose="020B0604020202020204" pitchFamily="34" charset="0"/>
              <a:buChar char="•"/>
            </a:pPr>
            <a:r>
              <a:rPr lang="en-US" sz="1600" b="1" dirty="0">
                <a:solidFill>
                  <a:schemeClr val="tx1"/>
                </a:solidFill>
              </a:rPr>
              <a:t>Movies:</a:t>
            </a:r>
            <a:r>
              <a:rPr lang="en-US" sz="1600" dirty="0">
                <a:solidFill>
                  <a:schemeClr val="tx1"/>
                </a:solidFill>
              </a:rPr>
              <a:t> Major studios, genres, and popular films.</a:t>
            </a:r>
          </a:p>
          <a:p>
            <a:pPr>
              <a:buFont typeface="Arial" panose="020B0604020202020204" pitchFamily="34" charset="0"/>
              <a:buChar char="•"/>
            </a:pPr>
            <a:r>
              <a:rPr lang="en-US" sz="1600" b="1" dirty="0">
                <a:solidFill>
                  <a:schemeClr val="tx1"/>
                </a:solidFill>
              </a:rPr>
              <a:t>TV Shows:</a:t>
            </a:r>
            <a:r>
              <a:rPr lang="en-US" sz="1600" dirty="0">
                <a:solidFill>
                  <a:schemeClr val="tx1"/>
                </a:solidFill>
              </a:rPr>
              <a:t> Types of shows, networks, and popular series.</a:t>
            </a:r>
          </a:p>
          <a:p>
            <a:pPr>
              <a:buFont typeface="Arial" panose="020B0604020202020204" pitchFamily="34" charset="0"/>
              <a:buChar char="•"/>
            </a:pPr>
            <a:r>
              <a:rPr lang="en-US" sz="1600" b="1" dirty="0">
                <a:solidFill>
                  <a:schemeClr val="tx1"/>
                </a:solidFill>
              </a:rPr>
              <a:t>Radio:</a:t>
            </a:r>
            <a:r>
              <a:rPr lang="en-US" sz="1600" dirty="0">
                <a:solidFill>
                  <a:schemeClr val="tx1"/>
                </a:solidFill>
              </a:rPr>
              <a:t> Types of radio shows, famous stations, and impact.</a:t>
            </a:r>
          </a:p>
          <a:p>
            <a:pPr>
              <a:buFont typeface="Arial" panose="020B0604020202020204" pitchFamily="34" charset="0"/>
              <a:buChar char="•"/>
            </a:pPr>
            <a:r>
              <a:rPr lang="en-US" sz="1600" b="1" dirty="0">
                <a:solidFill>
                  <a:schemeClr val="tx1"/>
                </a:solidFill>
              </a:rPr>
              <a:t>Print Media:</a:t>
            </a:r>
            <a:r>
              <a:rPr lang="en-US" sz="1600" dirty="0">
                <a:solidFill>
                  <a:schemeClr val="tx1"/>
                </a:solidFill>
              </a:rPr>
              <a:t> Major publications, their reach, and influence.</a:t>
            </a:r>
          </a:p>
          <a:p>
            <a:endParaRPr lang="en-US" sz="1600" dirty="0">
              <a:solidFill>
                <a:schemeClr val="tx1"/>
              </a:solidFill>
            </a:endParaRPr>
          </a:p>
        </p:txBody>
      </p:sp>
      <p:pic>
        <p:nvPicPr>
          <p:cNvPr id="6" name="Picture Placeholder 5" descr="A person holding a microphone and standing in front of a group of people">
            <a:extLst>
              <a:ext uri="{FF2B5EF4-FFF2-40B4-BE49-F238E27FC236}">
                <a16:creationId xmlns:a16="http://schemas.microsoft.com/office/drawing/2014/main" id="{FECDA901-DD88-89EB-E10E-A2994D0A92DB}"/>
              </a:ext>
            </a:extLst>
          </p:cNvPr>
          <p:cNvPicPr>
            <a:picLocks noGrp="1" noChangeAspect="1"/>
          </p:cNvPicPr>
          <p:nvPr>
            <p:ph type="pic" sz="quarter" idx="11"/>
          </p:nvPr>
        </p:nvPicPr>
        <p:blipFill rotWithShape="1">
          <a:blip r:embed="rId3">
            <a:duotone>
              <a:prstClr val="black"/>
              <a:schemeClr val="accent3">
                <a:tint val="45000"/>
                <a:satMod val="400000"/>
              </a:schemeClr>
            </a:duotone>
          </a:blip>
          <a:srcRect l="27745" r="27745"/>
          <a:stretch/>
        </p:blipFill>
        <p:spPr>
          <a:xfrm>
            <a:off x="7414194" y="410780"/>
            <a:ext cx="4344695" cy="6447220"/>
          </a:xfrm>
        </p:spPr>
      </p:pic>
      <p:sp>
        <p:nvSpPr>
          <p:cNvPr id="8" name="TextBox 7">
            <a:extLst>
              <a:ext uri="{FF2B5EF4-FFF2-40B4-BE49-F238E27FC236}">
                <a16:creationId xmlns:a16="http://schemas.microsoft.com/office/drawing/2014/main" id="{D8728B03-FB7A-F24A-6D60-2111B86C448D}"/>
              </a:ext>
            </a:extLst>
          </p:cNvPr>
          <p:cNvSpPr txBox="1"/>
          <p:nvPr/>
        </p:nvSpPr>
        <p:spPr>
          <a:xfrm>
            <a:off x="763571" y="1951672"/>
            <a:ext cx="6108568" cy="1477328"/>
          </a:xfrm>
          <a:prstGeom prst="rect">
            <a:avLst/>
          </a:prstGeom>
          <a:noFill/>
        </p:spPr>
        <p:txBody>
          <a:bodyPr wrap="square">
            <a:spAutoFit/>
          </a:bodyPr>
          <a:lstStyle/>
          <a:p>
            <a:r>
              <a:rPr lang="en-US" b="1" dirty="0"/>
              <a:t>The Mass Media</a:t>
            </a:r>
          </a:p>
          <a:p>
            <a:pPr>
              <a:buFont typeface="Arial" panose="020B0604020202020204" pitchFamily="34" charset="0"/>
              <a:buChar char="•"/>
            </a:pPr>
            <a:r>
              <a:rPr lang="en-US" dirty="0"/>
              <a:t>Definition and scope of mass media.</a:t>
            </a:r>
          </a:p>
          <a:p>
            <a:pPr>
              <a:buFont typeface="Arial" panose="020B0604020202020204" pitchFamily="34" charset="0"/>
              <a:buChar char="•"/>
            </a:pPr>
            <a:r>
              <a:rPr lang="en-US" dirty="0"/>
              <a:t>How mass media companies control distribution and production.</a:t>
            </a:r>
          </a:p>
          <a:p>
            <a:pPr>
              <a:buFont typeface="Arial" panose="020B0604020202020204" pitchFamily="34" charset="0"/>
              <a:buChar char="•"/>
            </a:pPr>
            <a:r>
              <a:rPr lang="en-US" dirty="0"/>
              <a:t>Examples of major companies in the industry.</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703841"/>
            <a:ext cx="7965461" cy="994164"/>
          </a:xfrm>
        </p:spPr>
        <p:txBody>
          <a:bodyPr/>
          <a:lstStyle/>
          <a:p>
            <a:r>
              <a:rPr lang="en-US" dirty="0"/>
              <a:t>My analysis and graphs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pic>
        <p:nvPicPr>
          <p:cNvPr id="9" name="Content Placeholder 8">
            <a:extLst>
              <a:ext uri="{FF2B5EF4-FFF2-40B4-BE49-F238E27FC236}">
                <a16:creationId xmlns:a16="http://schemas.microsoft.com/office/drawing/2014/main" id="{9A7E97A6-F139-FC55-D7B4-62519E02D198}"/>
              </a:ext>
            </a:extLst>
          </p:cNvPr>
          <p:cNvPicPr>
            <a:picLocks noGrp="1" noChangeAspect="1"/>
          </p:cNvPicPr>
          <p:nvPr>
            <p:ph sz="half" idx="2"/>
          </p:nvPr>
        </p:nvPicPr>
        <p:blipFill>
          <a:blip r:embed="rId3"/>
          <a:stretch>
            <a:fillRect/>
          </a:stretch>
        </p:blipFill>
        <p:spPr>
          <a:xfrm>
            <a:off x="4320273" y="2218623"/>
            <a:ext cx="6318725" cy="4182178"/>
          </a:xfrm>
        </p:spPr>
      </p:pic>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864990" y="947541"/>
            <a:ext cx="7543436" cy="909705"/>
          </a:xfrm>
        </p:spPr>
        <p:txBody>
          <a:bodyPr/>
          <a:lstStyle/>
          <a:p>
            <a:r>
              <a:rPr lang="en-US" dirty="0"/>
              <a:t>My analysis and graphs</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pic>
        <p:nvPicPr>
          <p:cNvPr id="6" name="Content Placeholder 5">
            <a:extLst>
              <a:ext uri="{FF2B5EF4-FFF2-40B4-BE49-F238E27FC236}">
                <a16:creationId xmlns:a16="http://schemas.microsoft.com/office/drawing/2014/main" id="{4B668401-5BD8-398A-2394-E618FEE586F4}"/>
              </a:ext>
            </a:extLst>
          </p:cNvPr>
          <p:cNvPicPr>
            <a:picLocks noGrp="1" noChangeAspect="1"/>
          </p:cNvPicPr>
          <p:nvPr>
            <p:ph idx="11"/>
          </p:nvPr>
        </p:nvPicPr>
        <p:blipFill>
          <a:blip r:embed="rId3"/>
          <a:stretch>
            <a:fillRect/>
          </a:stretch>
        </p:blipFill>
        <p:spPr>
          <a:xfrm>
            <a:off x="4440884" y="2403835"/>
            <a:ext cx="6428220" cy="4219950"/>
          </a:xfrm>
        </p:spPr>
      </p:pic>
    </p:spTree>
    <p:extLst>
      <p:ext uri="{BB962C8B-B14F-4D97-AF65-F5344CB8AC3E}">
        <p14:creationId xmlns:p14="http://schemas.microsoft.com/office/powerpoint/2010/main" val="113171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1319753"/>
            <a:ext cx="7796464" cy="737267"/>
          </a:xfrm>
        </p:spPr>
        <p:txBody>
          <a:bodyPr/>
          <a:lstStyle/>
          <a:p>
            <a:r>
              <a:rPr lang="en-US" dirty="0"/>
              <a:t>My analysis and graphs</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pic>
        <p:nvPicPr>
          <p:cNvPr id="5" name="Content Placeholder 4">
            <a:extLst>
              <a:ext uri="{FF2B5EF4-FFF2-40B4-BE49-F238E27FC236}">
                <a16:creationId xmlns:a16="http://schemas.microsoft.com/office/drawing/2014/main" id="{F577D63D-22DB-0AD2-8F0F-7D7829A94063}"/>
              </a:ext>
            </a:extLst>
          </p:cNvPr>
          <p:cNvPicPr>
            <a:picLocks noGrp="1" noChangeAspect="1"/>
          </p:cNvPicPr>
          <p:nvPr>
            <p:ph sz="quarter" idx="4"/>
          </p:nvPr>
        </p:nvPicPr>
        <p:blipFill>
          <a:blip r:embed="rId3"/>
          <a:stretch>
            <a:fillRect/>
          </a:stretch>
        </p:blipFill>
        <p:spPr>
          <a:xfrm>
            <a:off x="1366872" y="2303463"/>
            <a:ext cx="6221705" cy="3929050"/>
          </a:xfrm>
        </p:spPr>
      </p:pic>
    </p:spTree>
    <p:extLst>
      <p:ext uri="{BB962C8B-B14F-4D97-AF65-F5344CB8AC3E}">
        <p14:creationId xmlns:p14="http://schemas.microsoft.com/office/powerpoint/2010/main" val="246859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Tree>
    <p:extLst>
      <p:ext uri="{BB962C8B-B14F-4D97-AF65-F5344CB8AC3E}">
        <p14:creationId xmlns:p14="http://schemas.microsoft.com/office/powerpoint/2010/main" val="19731730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{D8020BE1-3D1A-41C5-B64D-C3EBCDD0EC26}tf78438558_win32</Template>
  <TotalTime>19</TotalTime>
  <Words>304</Words>
  <Application>Microsoft Office PowerPoint</Application>
  <PresentationFormat>Widescreen</PresentationFormat>
  <Paragraphs>32</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Black</vt:lpstr>
      <vt:lpstr>Calibri</vt:lpstr>
      <vt:lpstr>Sabon Next LT</vt:lpstr>
      <vt:lpstr>Custom</vt:lpstr>
      <vt:lpstr>Entertainer  data analysis</vt:lpstr>
      <vt:lpstr>introduction</vt:lpstr>
      <vt:lpstr>PowerPoint Presentation</vt:lpstr>
      <vt:lpstr>PowerPoint Presentation</vt:lpstr>
      <vt:lpstr>My analysis and graphs</vt:lpstr>
      <vt:lpstr>My analysis and graphs</vt:lpstr>
      <vt:lpstr>My analysis and graphs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vivek mishra</dc:creator>
  <cp:lastModifiedBy>vivek mishra</cp:lastModifiedBy>
  <cp:revision>2</cp:revision>
  <dcterms:created xsi:type="dcterms:W3CDTF">2024-08-20T10:26:16Z</dcterms:created>
  <dcterms:modified xsi:type="dcterms:W3CDTF">2024-08-20T11:18:09Z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