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94" r:id="rId8"/>
    <p:sldId id="270" r:id="rId9"/>
    <p:sldId id="271" r:id="rId10"/>
    <p:sldId id="293" r:id="rId11"/>
    <p:sldId id="272" r:id="rId12"/>
    <p:sldId id="273" r:id="rId13"/>
    <p:sldId id="274"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 id="287" r:id="rId27"/>
    <p:sldId id="288" r:id="rId28"/>
    <p:sldId id="289" r:id="rId29"/>
    <p:sldId id="290" r:id="rId30"/>
    <p:sldId id="292" r:id="rId31"/>
    <p:sldId id="266" r:id="rId32"/>
    <p:sldId id="295"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3" autoAdjust="0"/>
    <p:restoredTop sz="86434" autoAdjust="0"/>
  </p:normalViewPr>
  <p:slideViewPr>
    <p:cSldViewPr>
      <p:cViewPr varScale="1">
        <p:scale>
          <a:sx n="99" d="100"/>
          <a:sy n="99" d="100"/>
        </p:scale>
        <p:origin x="19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3792D5-3DE6-4227-9C05-FBE2697894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567B95-F378-4B5B-BA71-64932ABEAE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BFA9A8-953A-4B66-AE8E-974126130EE2}"/>
              </a:ext>
            </a:extLst>
          </p:cNvPr>
          <p:cNvSpPr>
            <a:spLocks noGrp="1" noChangeArrowheads="1"/>
          </p:cNvSpPr>
          <p:nvPr>
            <p:ph type="sldNum" sz="quarter" idx="12"/>
          </p:nvPr>
        </p:nvSpPr>
        <p:spPr>
          <a:ln/>
        </p:spPr>
        <p:txBody>
          <a:bodyPr/>
          <a:lstStyle>
            <a:lvl1pPr>
              <a:defRPr/>
            </a:lvl1pPr>
          </a:lstStyle>
          <a:p>
            <a:pPr>
              <a:defRPr/>
            </a:pPr>
            <a:fld id="{5A3E016D-FB96-4432-A9C9-03D4F5A74DE5}" type="slidenum">
              <a:rPr lang="en-US" altLang="zh-CN"/>
              <a:pPr>
                <a:defRPr/>
              </a:pPr>
              <a:t>‹#›</a:t>
            </a:fld>
            <a:endParaRPr lang="en-US" altLang="zh-CN"/>
          </a:p>
        </p:txBody>
      </p:sp>
    </p:spTree>
    <p:extLst>
      <p:ext uri="{BB962C8B-B14F-4D97-AF65-F5344CB8AC3E}">
        <p14:creationId xmlns:p14="http://schemas.microsoft.com/office/powerpoint/2010/main" val="2313799659"/>
      </p:ext>
    </p:extLst>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7720606D-0E80-464F-BFEC-BEE516BCA1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6EBE042-2DF9-4C36-A77B-E612B17963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A2AB69-EA81-4ECD-BC61-E1E6934EF361}"/>
              </a:ext>
            </a:extLst>
          </p:cNvPr>
          <p:cNvSpPr>
            <a:spLocks noGrp="1" noChangeArrowheads="1"/>
          </p:cNvSpPr>
          <p:nvPr>
            <p:ph type="sldNum" sz="quarter" idx="12"/>
          </p:nvPr>
        </p:nvSpPr>
        <p:spPr>
          <a:ln/>
        </p:spPr>
        <p:txBody>
          <a:bodyPr/>
          <a:lstStyle>
            <a:lvl1pPr>
              <a:defRPr/>
            </a:lvl1pPr>
          </a:lstStyle>
          <a:p>
            <a:pPr>
              <a:defRPr/>
            </a:pPr>
            <a:fld id="{A5CC39EF-CE33-40C0-B01D-CD8D9F6BF6D4}" type="slidenum">
              <a:rPr lang="en-US" altLang="zh-CN"/>
              <a:pPr>
                <a:defRPr/>
              </a:pPr>
              <a:t>‹#›</a:t>
            </a:fld>
            <a:endParaRPr lang="en-US" altLang="zh-CN"/>
          </a:p>
        </p:txBody>
      </p:sp>
    </p:spTree>
    <p:extLst>
      <p:ext uri="{BB962C8B-B14F-4D97-AF65-F5344CB8AC3E}">
        <p14:creationId xmlns:p14="http://schemas.microsoft.com/office/powerpoint/2010/main" val="4206402132"/>
      </p:ext>
    </p:extLst>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5F398E2-7A24-412C-BB41-1D459C681A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015DC88-4719-498A-BA29-22AFD3B0F1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F79ABA-7B20-4384-AE14-F17B3B6FC5EA}"/>
              </a:ext>
            </a:extLst>
          </p:cNvPr>
          <p:cNvSpPr>
            <a:spLocks noGrp="1" noChangeArrowheads="1"/>
          </p:cNvSpPr>
          <p:nvPr>
            <p:ph type="sldNum" sz="quarter" idx="12"/>
          </p:nvPr>
        </p:nvSpPr>
        <p:spPr>
          <a:ln/>
        </p:spPr>
        <p:txBody>
          <a:bodyPr/>
          <a:lstStyle>
            <a:lvl1pPr>
              <a:defRPr/>
            </a:lvl1pPr>
          </a:lstStyle>
          <a:p>
            <a:pPr>
              <a:defRPr/>
            </a:pPr>
            <a:fld id="{5B484BBD-56D5-4987-99C2-1E9DBD55A287}" type="slidenum">
              <a:rPr lang="en-US" altLang="zh-CN"/>
              <a:pPr>
                <a:defRPr/>
              </a:pPr>
              <a:t>‹#›</a:t>
            </a:fld>
            <a:endParaRPr lang="en-US" altLang="zh-CN"/>
          </a:p>
        </p:txBody>
      </p:sp>
    </p:spTree>
    <p:extLst>
      <p:ext uri="{BB962C8B-B14F-4D97-AF65-F5344CB8AC3E}">
        <p14:creationId xmlns:p14="http://schemas.microsoft.com/office/powerpoint/2010/main" val="1324307153"/>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910215F9-3D62-464E-B71F-D021A2997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30F7D2F-E067-447C-B6C2-74376F2E85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929A772-B28D-4DDB-993E-BD8C62FC049D}"/>
              </a:ext>
            </a:extLst>
          </p:cNvPr>
          <p:cNvSpPr>
            <a:spLocks noGrp="1" noChangeArrowheads="1"/>
          </p:cNvSpPr>
          <p:nvPr>
            <p:ph type="sldNum" sz="quarter" idx="12"/>
          </p:nvPr>
        </p:nvSpPr>
        <p:spPr>
          <a:ln/>
        </p:spPr>
        <p:txBody>
          <a:bodyPr/>
          <a:lstStyle>
            <a:lvl1pPr>
              <a:defRPr/>
            </a:lvl1pPr>
          </a:lstStyle>
          <a:p>
            <a:pPr>
              <a:defRPr/>
            </a:pPr>
            <a:fld id="{144A1315-73B3-484F-A39D-9F276C95AC60}" type="slidenum">
              <a:rPr lang="en-US" altLang="zh-CN"/>
              <a:pPr>
                <a:defRPr/>
              </a:pPr>
              <a:t>‹#›</a:t>
            </a:fld>
            <a:endParaRPr lang="en-US" altLang="zh-CN"/>
          </a:p>
        </p:txBody>
      </p:sp>
    </p:spTree>
    <p:extLst>
      <p:ext uri="{BB962C8B-B14F-4D97-AF65-F5344CB8AC3E}">
        <p14:creationId xmlns:p14="http://schemas.microsoft.com/office/powerpoint/2010/main" val="1619130130"/>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591D50-727B-4041-B08B-E489C90837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378612-FD10-421D-ACF0-82C22D07C3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2928E7-D629-4F9A-8A91-7253C6143697}"/>
              </a:ext>
            </a:extLst>
          </p:cNvPr>
          <p:cNvSpPr>
            <a:spLocks noGrp="1" noChangeArrowheads="1"/>
          </p:cNvSpPr>
          <p:nvPr>
            <p:ph type="sldNum" sz="quarter" idx="12"/>
          </p:nvPr>
        </p:nvSpPr>
        <p:spPr>
          <a:ln/>
        </p:spPr>
        <p:txBody>
          <a:bodyPr/>
          <a:lstStyle>
            <a:lvl1pPr>
              <a:defRPr/>
            </a:lvl1pPr>
          </a:lstStyle>
          <a:p>
            <a:pPr>
              <a:defRPr/>
            </a:pPr>
            <a:fld id="{C28E981A-E30C-4B18-9D57-0D10A5E3E101}" type="slidenum">
              <a:rPr lang="en-US" altLang="zh-CN"/>
              <a:pPr>
                <a:defRPr/>
              </a:pPr>
              <a:t>‹#›</a:t>
            </a:fld>
            <a:endParaRPr lang="en-US" altLang="zh-CN"/>
          </a:p>
        </p:txBody>
      </p:sp>
    </p:spTree>
    <p:extLst>
      <p:ext uri="{BB962C8B-B14F-4D97-AF65-F5344CB8AC3E}">
        <p14:creationId xmlns:p14="http://schemas.microsoft.com/office/powerpoint/2010/main" val="4065959377"/>
      </p:ext>
    </p:extLst>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D2CED4E4-9B6C-4B07-8114-C446901E40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910F8DB-1F7C-4A55-9EDF-763826FCD2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E9EBA81-59F4-4370-9D56-E487D332A8A5}"/>
              </a:ext>
            </a:extLst>
          </p:cNvPr>
          <p:cNvSpPr>
            <a:spLocks noGrp="1" noChangeArrowheads="1"/>
          </p:cNvSpPr>
          <p:nvPr>
            <p:ph type="sldNum" sz="quarter" idx="12"/>
          </p:nvPr>
        </p:nvSpPr>
        <p:spPr>
          <a:ln/>
        </p:spPr>
        <p:txBody>
          <a:bodyPr/>
          <a:lstStyle>
            <a:lvl1pPr>
              <a:defRPr/>
            </a:lvl1pPr>
          </a:lstStyle>
          <a:p>
            <a:pPr>
              <a:defRPr/>
            </a:pPr>
            <a:fld id="{FCA695B2-93C7-41D1-8444-B96C22F9922B}" type="slidenum">
              <a:rPr lang="en-US" altLang="zh-CN"/>
              <a:pPr>
                <a:defRPr/>
              </a:pPr>
              <a:t>‹#›</a:t>
            </a:fld>
            <a:endParaRPr lang="en-US" altLang="zh-CN"/>
          </a:p>
        </p:txBody>
      </p:sp>
    </p:spTree>
    <p:extLst>
      <p:ext uri="{BB962C8B-B14F-4D97-AF65-F5344CB8AC3E}">
        <p14:creationId xmlns:p14="http://schemas.microsoft.com/office/powerpoint/2010/main" val="475980901"/>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45B38087-A7D8-4813-8F59-93458F6B5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101EE61-420A-4C5C-A150-2E804B1F2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6BFEE35-194B-4C3A-BE65-B23C141F5680}"/>
              </a:ext>
            </a:extLst>
          </p:cNvPr>
          <p:cNvSpPr>
            <a:spLocks noGrp="1" noChangeArrowheads="1"/>
          </p:cNvSpPr>
          <p:nvPr>
            <p:ph type="sldNum" sz="quarter" idx="12"/>
          </p:nvPr>
        </p:nvSpPr>
        <p:spPr>
          <a:ln/>
        </p:spPr>
        <p:txBody>
          <a:bodyPr/>
          <a:lstStyle>
            <a:lvl1pPr>
              <a:defRPr/>
            </a:lvl1pPr>
          </a:lstStyle>
          <a:p>
            <a:pPr>
              <a:defRPr/>
            </a:pPr>
            <a:fld id="{2858BDFD-3A66-4D17-ABA5-EE39475C9F0A}" type="slidenum">
              <a:rPr lang="en-US" altLang="zh-CN"/>
              <a:pPr>
                <a:defRPr/>
              </a:pPr>
              <a:t>‹#›</a:t>
            </a:fld>
            <a:endParaRPr lang="en-US" altLang="zh-CN"/>
          </a:p>
        </p:txBody>
      </p:sp>
    </p:spTree>
    <p:extLst>
      <p:ext uri="{BB962C8B-B14F-4D97-AF65-F5344CB8AC3E}">
        <p14:creationId xmlns:p14="http://schemas.microsoft.com/office/powerpoint/2010/main" val="4272961265"/>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C0A5DED-95B9-4E46-85A4-C7FAFB997E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98CABAB-E57F-4169-AF8D-51432F4271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2CA02D8-0440-42FF-9325-FE8AB5731F86}"/>
              </a:ext>
            </a:extLst>
          </p:cNvPr>
          <p:cNvSpPr>
            <a:spLocks noGrp="1" noChangeArrowheads="1"/>
          </p:cNvSpPr>
          <p:nvPr>
            <p:ph type="sldNum" sz="quarter" idx="12"/>
          </p:nvPr>
        </p:nvSpPr>
        <p:spPr>
          <a:ln/>
        </p:spPr>
        <p:txBody>
          <a:bodyPr/>
          <a:lstStyle>
            <a:lvl1pPr>
              <a:defRPr/>
            </a:lvl1pPr>
          </a:lstStyle>
          <a:p>
            <a:pPr>
              <a:defRPr/>
            </a:pPr>
            <a:fld id="{8E3BBA5A-5912-4BC1-9F84-25B5177BC930}" type="slidenum">
              <a:rPr lang="en-US" altLang="zh-CN"/>
              <a:pPr>
                <a:defRPr/>
              </a:pPr>
              <a:t>‹#›</a:t>
            </a:fld>
            <a:endParaRPr lang="en-US" altLang="zh-CN"/>
          </a:p>
        </p:txBody>
      </p:sp>
    </p:spTree>
    <p:extLst>
      <p:ext uri="{BB962C8B-B14F-4D97-AF65-F5344CB8AC3E}">
        <p14:creationId xmlns:p14="http://schemas.microsoft.com/office/powerpoint/2010/main" val="112350976"/>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352AECD-FEA0-48C0-B99B-FAF820DBC3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79C62BF-BC8E-4A08-BD08-07ADFE2228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09A3E21-7EDD-4A49-AC77-E1EC716ABCBE}"/>
              </a:ext>
            </a:extLst>
          </p:cNvPr>
          <p:cNvSpPr>
            <a:spLocks noGrp="1" noChangeArrowheads="1"/>
          </p:cNvSpPr>
          <p:nvPr>
            <p:ph type="sldNum" sz="quarter" idx="12"/>
          </p:nvPr>
        </p:nvSpPr>
        <p:spPr>
          <a:ln/>
        </p:spPr>
        <p:txBody>
          <a:bodyPr/>
          <a:lstStyle>
            <a:lvl1pPr>
              <a:defRPr/>
            </a:lvl1pPr>
          </a:lstStyle>
          <a:p>
            <a:pPr>
              <a:defRPr/>
            </a:pPr>
            <a:fld id="{3F60FF9D-56B6-4C77-A212-6B22EF88C132}" type="slidenum">
              <a:rPr lang="en-US" altLang="zh-CN"/>
              <a:pPr>
                <a:defRPr/>
              </a:pPr>
              <a:t>‹#›</a:t>
            </a:fld>
            <a:endParaRPr lang="en-US" altLang="zh-CN"/>
          </a:p>
        </p:txBody>
      </p:sp>
    </p:spTree>
    <p:extLst>
      <p:ext uri="{BB962C8B-B14F-4D97-AF65-F5344CB8AC3E}">
        <p14:creationId xmlns:p14="http://schemas.microsoft.com/office/powerpoint/2010/main" val="676039185"/>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CB1D524-5D30-4FE4-8492-0D2898EA79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EB397CC-175A-4980-A54B-01B10ACF5D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91DC036-20E3-4FBE-ABF7-7A5B17EBFD2F}"/>
              </a:ext>
            </a:extLst>
          </p:cNvPr>
          <p:cNvSpPr>
            <a:spLocks noGrp="1" noChangeArrowheads="1"/>
          </p:cNvSpPr>
          <p:nvPr>
            <p:ph type="sldNum" sz="quarter" idx="12"/>
          </p:nvPr>
        </p:nvSpPr>
        <p:spPr>
          <a:ln/>
        </p:spPr>
        <p:txBody>
          <a:bodyPr/>
          <a:lstStyle>
            <a:lvl1pPr>
              <a:defRPr/>
            </a:lvl1pPr>
          </a:lstStyle>
          <a:p>
            <a:pPr>
              <a:defRPr/>
            </a:pPr>
            <a:fld id="{A5BC039C-B0FC-44EB-9001-390005ADC7A7}" type="slidenum">
              <a:rPr lang="en-US" altLang="zh-CN"/>
              <a:pPr>
                <a:defRPr/>
              </a:pPr>
              <a:t>‹#›</a:t>
            </a:fld>
            <a:endParaRPr lang="en-US" altLang="zh-CN"/>
          </a:p>
        </p:txBody>
      </p:sp>
    </p:spTree>
    <p:extLst>
      <p:ext uri="{BB962C8B-B14F-4D97-AF65-F5344CB8AC3E}">
        <p14:creationId xmlns:p14="http://schemas.microsoft.com/office/powerpoint/2010/main" val="273975044"/>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93D1F3-9D32-4D9F-B056-F71D019B25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C8A3468-8CEB-42B4-96E3-E54B3E4A7E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67B263-4BB5-4A6D-973E-47D629EED076}"/>
              </a:ext>
            </a:extLst>
          </p:cNvPr>
          <p:cNvSpPr>
            <a:spLocks noGrp="1" noChangeArrowheads="1"/>
          </p:cNvSpPr>
          <p:nvPr>
            <p:ph type="sldNum" sz="quarter" idx="12"/>
          </p:nvPr>
        </p:nvSpPr>
        <p:spPr>
          <a:ln/>
        </p:spPr>
        <p:txBody>
          <a:bodyPr/>
          <a:lstStyle>
            <a:lvl1pPr>
              <a:defRPr/>
            </a:lvl1pPr>
          </a:lstStyle>
          <a:p>
            <a:pPr>
              <a:defRPr/>
            </a:pPr>
            <a:fld id="{C808848A-46F8-49D4-91FC-20AD79DE6C4A}" type="slidenum">
              <a:rPr lang="en-US" altLang="zh-CN"/>
              <a:pPr>
                <a:defRPr/>
              </a:pPr>
              <a:t>‹#›</a:t>
            </a:fld>
            <a:endParaRPr lang="en-US" altLang="zh-CN"/>
          </a:p>
        </p:txBody>
      </p:sp>
    </p:spTree>
    <p:extLst>
      <p:ext uri="{BB962C8B-B14F-4D97-AF65-F5344CB8AC3E}">
        <p14:creationId xmlns:p14="http://schemas.microsoft.com/office/powerpoint/2010/main" val="3853753338"/>
      </p:ext>
    </p:extLst>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4DB79F6-8FF5-4373-AB5E-1769E570BD4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BD53353-3A7C-4DE0-8DA2-4C872FBFE66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0BF413E-FC9A-46E9-AE18-2C9CFB25045A}"/>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AC997CDC-2CD4-485A-8E04-C3B14B5C60B3}"/>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4001C34D-3C6B-4920-AC42-90C45575AFA0}"/>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0A5D291-DADD-485C-898F-CA61434102A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BADD0C31-967E-4F94-BAF3-CD57D3AAD1A6}"/>
              </a:ext>
            </a:extLst>
          </p:cNvPr>
          <p:cNvSpPr>
            <a:spLocks noGrp="1" noChangeArrowheads="1"/>
          </p:cNvSpPr>
          <p:nvPr>
            <p:ph type="title"/>
          </p:nvPr>
        </p:nvSpPr>
        <p:spPr>
          <a:xfrm>
            <a:off x="628650" y="-28881"/>
            <a:ext cx="7886700" cy="2852737"/>
          </a:xfrm>
        </p:spPr>
        <p:txBody>
          <a:bodyPr anchor="ctr"/>
          <a:lstStyle/>
          <a:p>
            <a:pPr eaLnBrk="1" hangingPunct="1"/>
            <a:r>
              <a:rPr lang="zh-CN" altLang="en-US" sz="3600" dirty="0">
                <a:latin typeface="黑体" panose="02010609060101010101" pitchFamily="49" charset="-122"/>
                <a:ea typeface="黑体" panose="02010609060101010101" pitchFamily="49" charset="-122"/>
              </a:rPr>
              <a:t>卷积神经网络及图像识别</a:t>
            </a:r>
            <a:endParaRPr lang="zh-CN" altLang="zh-CN" sz="36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59ECE6C8-D8FD-43BB-A2C7-1B0BDF83E730}"/>
              </a:ext>
            </a:extLst>
          </p:cNvPr>
          <p:cNvSpPr txBox="1"/>
          <p:nvPr/>
        </p:nvSpPr>
        <p:spPr>
          <a:xfrm>
            <a:off x="1979712" y="3789040"/>
            <a:ext cx="6408712" cy="1689373"/>
          </a:xfrm>
          <a:prstGeom prst="rect">
            <a:avLst/>
          </a:prstGeom>
          <a:noFill/>
        </p:spPr>
        <p:txBody>
          <a:bodyPr wrap="square" rtlCol="0">
            <a:spAutoFit/>
          </a:bodyPr>
          <a:lstStyle/>
          <a:p>
            <a:pPr>
              <a:lnSpc>
                <a:spcPct val="150000"/>
              </a:lnSpc>
              <a:spcBef>
                <a:spcPts val="0"/>
              </a:spcBef>
            </a:pPr>
            <a:r>
              <a:rPr lang="zh-CN" altLang="en-US" dirty="0"/>
              <a:t>学院：机电工程学院</a:t>
            </a:r>
            <a:endParaRPr lang="en-US" altLang="zh-CN" dirty="0"/>
          </a:p>
          <a:p>
            <a:pPr>
              <a:lnSpc>
                <a:spcPct val="150000"/>
              </a:lnSpc>
              <a:spcBef>
                <a:spcPts val="0"/>
              </a:spcBef>
            </a:pPr>
            <a:r>
              <a:rPr lang="zh-CN" altLang="en-US" dirty="0"/>
              <a:t>专业：机械</a:t>
            </a:r>
            <a:endParaRPr lang="en-US" altLang="zh-CN" dirty="0"/>
          </a:p>
          <a:p>
            <a:pPr>
              <a:lnSpc>
                <a:spcPct val="150000"/>
              </a:lnSpc>
              <a:spcBef>
                <a:spcPts val="0"/>
              </a:spcBef>
            </a:pPr>
            <a:r>
              <a:rPr lang="zh-CN" altLang="en-US" dirty="0"/>
              <a:t>姓名：涂威海</a:t>
            </a:r>
            <a:endParaRPr lang="en-US" altLang="zh-CN" dirty="0"/>
          </a:p>
          <a:p>
            <a:pPr>
              <a:lnSpc>
                <a:spcPct val="150000"/>
              </a:lnSpc>
              <a:spcBef>
                <a:spcPts val="0"/>
              </a:spcBef>
            </a:pPr>
            <a:r>
              <a:rPr lang="zh-CN" altLang="en-US" dirty="0"/>
              <a:t>学号：</a:t>
            </a:r>
            <a:r>
              <a:rPr lang="en-US" altLang="zh-CN" dirty="0">
                <a:latin typeface="+mj-ea"/>
                <a:ea typeface="+mj-ea"/>
              </a:rPr>
              <a:t>24041212672</a:t>
            </a:r>
            <a:endParaRPr lang="zh-CN" altLang="en-US" dirty="0">
              <a:latin typeface="+mj-ea"/>
              <a:ea typeface="+mj-ea"/>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48" y="-9034"/>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90226"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过滤器</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CEC1C6B7-26FD-4855-BE25-F94D70712306}"/>
              </a:ext>
            </a:extLst>
          </p:cNvPr>
          <p:cNvSpPr>
            <a:spLocks noChangeArrowheads="1"/>
          </p:cNvSpPr>
          <p:nvPr/>
        </p:nvSpPr>
        <p:spPr bwMode="auto">
          <a:xfrm>
            <a:off x="704989" y="1730272"/>
            <a:ext cx="8114837" cy="4024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重要性</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mn-ea"/>
                <a:ea typeface="+mn-ea"/>
              </a:rPr>
              <a:t>卷积核的设计至关重要，因为不同的卷积核可以捕捉到图像的不同特征。例如，某些卷积核可能专门用于边缘检测，而另一些可能更适合捕捉纹理或颜色变化。正确的特征抽象是进行有效图像识别和分类的基础。这也解释了为什么深层卷积网络能在复杂图像任务中表现出色：深层结构可以层层递进，从基本特征组合到复杂特征，形成更高级的图像理解。</a:t>
            </a:r>
            <a:endParaRPr kumimoji="0" lang="zh-CN" altLang="zh-CN" sz="24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54222147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3.1 </a:t>
            </a:r>
            <a:r>
              <a:rPr lang="zh-CN" altLang="en-US" dirty="0">
                <a:solidFill>
                  <a:srgbClr val="FF0000"/>
                </a:solidFill>
                <a:latin typeface="黑体" panose="02010609060101010101" pitchFamily="49" charset="-122"/>
                <a:ea typeface="黑体" panose="02010609060101010101" pitchFamily="49" charset="-122"/>
              </a:rPr>
              <a:t>基本组件</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1484784"/>
            <a:ext cx="7488832" cy="2065950"/>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3.1.1 </a:t>
            </a:r>
            <a:r>
              <a:rPr lang="zh-CN" altLang="en-US" sz="2400" dirty="0">
                <a:solidFill>
                  <a:srgbClr val="FF0000"/>
                </a:solidFill>
                <a:latin typeface="黑体" panose="02010609060101010101" pitchFamily="49" charset="-122"/>
                <a:ea typeface="黑体" panose="02010609060101010101" pitchFamily="49" charset="-122"/>
              </a:rPr>
              <a:t>卷积层（</a:t>
            </a:r>
            <a:r>
              <a:rPr lang="en-US" altLang="zh-CN" sz="2400" dirty="0">
                <a:solidFill>
                  <a:srgbClr val="FF0000"/>
                </a:solidFill>
                <a:latin typeface="黑体" panose="02010609060101010101" pitchFamily="49" charset="-122"/>
                <a:ea typeface="黑体" panose="02010609060101010101" pitchFamily="49" charset="-122"/>
              </a:rPr>
              <a:t>CONV</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1600" dirty="0">
                <a:latin typeface="+mn-ea"/>
                <a:ea typeface="+mn-ea"/>
              </a:rPr>
              <a:t>卷积层的主要功能是提取输入图像的不同级别的特征。这一层通过使用多个卷积核滑过整个图像，能够捕捉到从边缘和纹理等基础特征到更复杂的形状和对象特征。没通过一层卷积层，图像的维度可能会减小，但特征的深度增加，使得网络能够在更深层的基础上学习到更抽象和复杂的图像表示</a:t>
            </a:r>
          </a:p>
        </p:txBody>
      </p:sp>
      <p:pic>
        <p:nvPicPr>
          <p:cNvPr id="4" name="图片 3">
            <a:extLst>
              <a:ext uri="{FF2B5EF4-FFF2-40B4-BE49-F238E27FC236}">
                <a16:creationId xmlns:a16="http://schemas.microsoft.com/office/drawing/2014/main" id="{D600B793-B45C-4D61-9341-99688A44A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719110"/>
            <a:ext cx="4320480" cy="2672571"/>
          </a:xfrm>
          <a:prstGeom prst="rect">
            <a:avLst/>
          </a:prstGeom>
        </p:spPr>
      </p:pic>
    </p:spTree>
    <p:extLst>
      <p:ext uri="{BB962C8B-B14F-4D97-AF65-F5344CB8AC3E}">
        <p14:creationId xmlns:p14="http://schemas.microsoft.com/office/powerpoint/2010/main" val="29260980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982377"/>
            <a:ext cx="7488832" cy="1631216"/>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3.1.2 </a:t>
            </a:r>
            <a:r>
              <a:rPr lang="zh-CN" altLang="en-US" sz="2400" dirty="0">
                <a:solidFill>
                  <a:srgbClr val="FF0000"/>
                </a:solidFill>
                <a:latin typeface="黑体" panose="02010609060101010101" pitchFamily="49" charset="-122"/>
                <a:ea typeface="黑体" panose="02010609060101010101" pitchFamily="49" charset="-122"/>
              </a:rPr>
              <a:t>激活函数</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激活函数用于添加非线性因素，使得卷积神经网络不仅仅作为一个线性变换器，而是能够学习和执行更复杂的任务。常用的激活函数包括 ReLU（线性整流单元），它的主要优点是计算简单且能有效地解决梯度消失问题，促进深层网络的训练。</a:t>
            </a:r>
          </a:p>
        </p:txBody>
      </p:sp>
      <p:pic>
        <p:nvPicPr>
          <p:cNvPr id="7" name="图片 6">
            <a:extLst>
              <a:ext uri="{FF2B5EF4-FFF2-40B4-BE49-F238E27FC236}">
                <a16:creationId xmlns:a16="http://schemas.microsoft.com/office/drawing/2014/main" id="{20B0E2AE-FC68-4849-ABA1-2042B6987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16" y="2580839"/>
            <a:ext cx="5112568" cy="4023780"/>
          </a:xfrm>
          <a:prstGeom prst="rect">
            <a:avLst/>
          </a:prstGeom>
        </p:spPr>
      </p:pic>
    </p:spTree>
    <p:extLst>
      <p:ext uri="{BB962C8B-B14F-4D97-AF65-F5344CB8AC3E}">
        <p14:creationId xmlns:p14="http://schemas.microsoft.com/office/powerpoint/2010/main" val="421519125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779240" y="1259991"/>
            <a:ext cx="7488832" cy="1384995"/>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3.1.3 </a:t>
            </a:r>
            <a:r>
              <a:rPr lang="zh-CN" altLang="en-US" sz="2400" dirty="0">
                <a:solidFill>
                  <a:srgbClr val="FF0000"/>
                </a:solidFill>
                <a:latin typeface="黑体" panose="02010609060101010101" pitchFamily="49" charset="-122"/>
                <a:ea typeface="黑体" panose="02010609060101010101" pitchFamily="49" charset="-122"/>
              </a:rPr>
              <a:t>池化层（</a:t>
            </a:r>
            <a:r>
              <a:rPr lang="en-US" altLang="zh-CN" sz="2400" dirty="0">
                <a:solidFill>
                  <a:srgbClr val="FF0000"/>
                </a:solidFill>
                <a:latin typeface="黑体" panose="02010609060101010101" pitchFamily="49" charset="-122"/>
                <a:ea typeface="黑体" panose="02010609060101010101" pitchFamily="49" charset="-122"/>
              </a:rPr>
              <a:t>POOL</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池化层用于下采样或降维，通过减少数据的空间大小来减少参数数量和计算复杂度，从而控制过拟合。最常见的池化操作包括最大池化和平均池化，最大池化通过提取区域内的最大值，平均池化则计算区域内的平均值。</a:t>
            </a:r>
          </a:p>
        </p:txBody>
      </p:sp>
      <p:pic>
        <p:nvPicPr>
          <p:cNvPr id="3" name="图片 2">
            <a:extLst>
              <a:ext uri="{FF2B5EF4-FFF2-40B4-BE49-F238E27FC236}">
                <a16:creationId xmlns:a16="http://schemas.microsoft.com/office/drawing/2014/main" id="{476D6F5F-BEDF-494F-811F-B9E16C72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96952"/>
            <a:ext cx="6581107" cy="2930649"/>
          </a:xfrm>
          <a:prstGeom prst="rect">
            <a:avLst/>
          </a:prstGeom>
        </p:spPr>
      </p:pic>
    </p:spTree>
    <p:extLst>
      <p:ext uri="{BB962C8B-B14F-4D97-AF65-F5344CB8AC3E}">
        <p14:creationId xmlns:p14="http://schemas.microsoft.com/office/powerpoint/2010/main" val="325400117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840612"/>
            <a:ext cx="7488832" cy="1384995"/>
          </a:xfrm>
          <a:prstGeom prst="rect">
            <a:avLst/>
          </a:prstGeom>
          <a:noFill/>
        </p:spPr>
        <p:txBody>
          <a:bodyPr wrap="square" rtlCol="0">
            <a:spAutoFit/>
          </a:bodyPr>
          <a:lstStyle/>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3.1.4 </a:t>
            </a:r>
            <a:r>
              <a:rPr lang="zh-CN" altLang="en-US" sz="2400" dirty="0">
                <a:solidFill>
                  <a:srgbClr val="FF0000"/>
                </a:solidFill>
                <a:latin typeface="黑体" panose="02010609060101010101" pitchFamily="49" charset="-122"/>
                <a:ea typeface="黑体" panose="02010609060101010101" pitchFamily="49" charset="-122"/>
              </a:rPr>
              <a:t>全连接层（</a:t>
            </a:r>
            <a:r>
              <a:rPr lang="en-US" altLang="zh-CN" sz="2400" dirty="0">
                <a:solidFill>
                  <a:srgbClr val="FF0000"/>
                </a:solidFill>
                <a:latin typeface="黑体" panose="02010609060101010101" pitchFamily="49" charset="-122"/>
                <a:ea typeface="黑体" panose="02010609060101010101" pitchFamily="49" charset="-122"/>
              </a:rPr>
              <a:t>FC</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Arial" panose="020B0604020202020204" pitchFamily="34" charset="0"/>
              </a:rPr>
              <a:t>全连接层将卷积层或池化层输出的多维特征图转换为一维特征向量。这种转换使得网络可以将局部特征整合到全局特征，而每个神经元都与前一层的所有神经元连接，常常用于网络的最后几层，以便进行分类或其他任务。</a:t>
            </a:r>
          </a:p>
        </p:txBody>
      </p:sp>
      <p:pic>
        <p:nvPicPr>
          <p:cNvPr id="4" name="图片 3">
            <a:extLst>
              <a:ext uri="{FF2B5EF4-FFF2-40B4-BE49-F238E27FC236}">
                <a16:creationId xmlns:a16="http://schemas.microsoft.com/office/drawing/2014/main" id="{2A6040EC-8B25-4310-9C80-2AEADCAD9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858" y="2225607"/>
            <a:ext cx="4566283" cy="4443753"/>
          </a:xfrm>
          <a:prstGeom prst="rect">
            <a:avLst/>
          </a:prstGeom>
        </p:spPr>
      </p:pic>
    </p:spTree>
    <p:extLst>
      <p:ext uri="{BB962C8B-B14F-4D97-AF65-F5344CB8AC3E}">
        <p14:creationId xmlns:p14="http://schemas.microsoft.com/office/powerpoint/2010/main" val="57912991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卷积神经网络结构</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3.2 </a:t>
            </a:r>
            <a:r>
              <a:rPr lang="zh-CN" altLang="en-US" dirty="0">
                <a:solidFill>
                  <a:srgbClr val="FF0000"/>
                </a:solidFill>
                <a:latin typeface="黑体" panose="02010609060101010101" pitchFamily="49" charset="-122"/>
                <a:ea typeface="黑体" panose="02010609060101010101" pitchFamily="49" charset="-122"/>
              </a:rPr>
              <a:t>超参数</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37D48BFE-21AD-4A84-812F-6E5C029E0C5A}"/>
              </a:ext>
            </a:extLst>
          </p:cNvPr>
          <p:cNvSpPr txBox="1"/>
          <p:nvPr/>
        </p:nvSpPr>
        <p:spPr>
          <a:xfrm>
            <a:off x="84584" y="1609075"/>
            <a:ext cx="8974832" cy="3970318"/>
          </a:xfrm>
          <a:prstGeom prst="rect">
            <a:avLst/>
          </a:prstGeom>
          <a:noFill/>
        </p:spPr>
        <p:txBody>
          <a:bodyPr wrap="square">
            <a:spAutoFit/>
          </a:bodyPr>
          <a:lstStyle/>
          <a:p>
            <a:pPr marL="0" marR="0" lvl="0" indent="0" defTabSz="914400" latinLnBrk="0">
              <a:lnSpc>
                <a:spcPct val="150000"/>
              </a:lnSpc>
              <a:buClrTx/>
              <a:buSzTx/>
              <a:buFontTx/>
              <a:buNone/>
              <a:tabLst/>
            </a:pPr>
            <a:r>
              <a:rPr lang="en-US" altLang="zh-CN" sz="2400" dirty="0">
                <a:solidFill>
                  <a:srgbClr val="FF0000"/>
                </a:solidFill>
                <a:latin typeface="黑体" panose="02010609060101010101" pitchFamily="49" charset="-122"/>
                <a:ea typeface="黑体" panose="02010609060101010101" pitchFamily="49" charset="-122"/>
              </a:rPr>
              <a:t>3.2.1 </a:t>
            </a:r>
            <a:r>
              <a:rPr lang="zh-CN" altLang="zh-CN" sz="2400" dirty="0">
                <a:solidFill>
                  <a:srgbClr val="FF0000"/>
                </a:solidFill>
                <a:latin typeface="黑体" panose="02010609060101010101" pitchFamily="49" charset="-122"/>
                <a:ea typeface="黑体" panose="02010609060101010101" pitchFamily="49" charset="-122"/>
              </a:rPr>
              <a:t>过滤器数量和大小</a:t>
            </a:r>
          </a:p>
          <a:p>
            <a:r>
              <a:rPr lang="zh-CN" altLang="zh-CN" sz="1600" dirty="0"/>
              <a:t>卷积层中的过滤器数量和大小直接影响模型可以学习的特征类型和数量。更多的过滤器可以捕获更多维度的特征，但同时也增加了模型的计算负担。过滤器的大小决定了观察图像的局部区域的大小，较小的过滤器捕捉小区域特征，较大的则可以捕获更大范围的特征。</a:t>
            </a: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3.2.2 </a:t>
            </a:r>
            <a:r>
              <a:rPr lang="zh-CN" altLang="zh-CN" sz="2400" dirty="0">
                <a:solidFill>
                  <a:srgbClr val="FF0000"/>
                </a:solidFill>
                <a:latin typeface="黑体" panose="02010609060101010101" pitchFamily="49" charset="-122"/>
                <a:ea typeface="黑体" panose="02010609060101010101" pitchFamily="49" charset="-122"/>
              </a:rPr>
              <a:t>步长（Stride）</a:t>
            </a:r>
          </a:p>
          <a:p>
            <a:pPr marL="0" marR="0" lvl="0" indent="0" defTabSz="914400" latinLnBrk="0">
              <a:lnSpc>
                <a:spcPct val="100000"/>
              </a:lnSpc>
              <a:buClrTx/>
              <a:buSzTx/>
              <a:buFontTx/>
              <a:buNone/>
              <a:tabLst/>
            </a:pPr>
            <a:r>
              <a:rPr lang="zh-CN" altLang="zh-CN" sz="1600" dirty="0"/>
              <a:t>步长是卷积核在图像上滑动时每次移动的距离。较小的步长意味着卷积核与图像的重叠更多，提供了更细致的特征映射，但计算量也更大。较大的步长可以加快计算速度并减少输出的维度，但可能损失部分特征信息。</a:t>
            </a:r>
          </a:p>
          <a:p>
            <a:pPr marL="0" marR="0" lvl="0" indent="0" defTabSz="914400" latinLnBrk="0">
              <a:lnSpc>
                <a:spcPct val="150000"/>
              </a:lnSpc>
              <a:buClrTx/>
              <a:buSzTx/>
              <a:buFontTx/>
              <a:buNone/>
              <a:tabLst/>
            </a:pPr>
            <a:r>
              <a:rPr lang="en-US" altLang="zh-CN" sz="2400" dirty="0">
                <a:solidFill>
                  <a:srgbClr val="FF0000"/>
                </a:solidFill>
                <a:latin typeface="黑体" panose="02010609060101010101" pitchFamily="49" charset="-122"/>
                <a:ea typeface="黑体" panose="02010609060101010101" pitchFamily="49" charset="-122"/>
              </a:rPr>
              <a:t>3.2.3 </a:t>
            </a:r>
            <a:r>
              <a:rPr lang="zh-CN" altLang="zh-CN" sz="2400" dirty="0">
                <a:solidFill>
                  <a:srgbClr val="FF0000"/>
                </a:solidFill>
                <a:latin typeface="黑体" panose="02010609060101010101" pitchFamily="49" charset="-122"/>
                <a:ea typeface="黑体" panose="02010609060101010101" pitchFamily="49" charset="-122"/>
              </a:rPr>
              <a:t>填充（Padding）</a:t>
            </a:r>
          </a:p>
          <a:p>
            <a:r>
              <a:rPr lang="zh-CN" altLang="zh-CN" sz="1600" dirty="0"/>
              <a:t>填充是指在输入图像的边缘添加额外的、通常是零值的像素，以允许卷积核在边缘位置也能完全覆盖图像。适当的填充帮助保持图像的原始尺寸，允许网络深入学习图像边缘的特征，这对于细节的捕捉非常关键。</a:t>
            </a:r>
          </a:p>
        </p:txBody>
      </p:sp>
    </p:spTree>
    <p:extLst>
      <p:ext uri="{BB962C8B-B14F-4D97-AF65-F5344CB8AC3E}">
        <p14:creationId xmlns:p14="http://schemas.microsoft.com/office/powerpoint/2010/main" val="407445538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4.1 </a:t>
            </a:r>
            <a:r>
              <a:rPr lang="zh-CN" altLang="en-US" dirty="0">
                <a:solidFill>
                  <a:srgbClr val="FF0000"/>
                </a:solidFill>
                <a:latin typeface="黑体" panose="02010609060101010101" pitchFamily="49" charset="-122"/>
                <a:ea typeface="黑体" panose="02010609060101010101" pitchFamily="49" charset="-122"/>
              </a:rPr>
              <a:t>实例介绍</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827584" y="2852936"/>
            <a:ext cx="7776864" cy="163121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dirty="0">
                <a:solidFill>
                  <a:srgbClr val="222226"/>
                </a:solidFill>
                <a:latin typeface="PingFang SC"/>
              </a:rPr>
              <a:t>这是一个</a:t>
            </a:r>
            <a:r>
              <a:rPr lang="zh-CN" altLang="en-US" sz="2000" b="0" i="0" dirty="0">
                <a:solidFill>
                  <a:srgbClr val="222226"/>
                </a:solidFill>
                <a:effectLst/>
                <a:latin typeface="PingFang SC"/>
              </a:rPr>
              <a:t>卷积神经网络（</a:t>
            </a:r>
            <a:r>
              <a:rPr lang="en-US" altLang="zh-CN" sz="2000" b="0" i="0" dirty="0">
                <a:solidFill>
                  <a:srgbClr val="222226"/>
                </a:solidFill>
                <a:effectLst/>
                <a:latin typeface="PingFang SC"/>
              </a:rPr>
              <a:t>CNN</a:t>
            </a:r>
            <a:r>
              <a:rPr lang="zh-CN" altLang="en-US" sz="2000" b="0" i="0" dirty="0">
                <a:solidFill>
                  <a:srgbClr val="222226"/>
                </a:solidFill>
                <a:effectLst/>
                <a:latin typeface="PingFang SC"/>
              </a:rPr>
              <a:t>）的入门案例，详细介绍了如何使用</a:t>
            </a:r>
            <a:r>
              <a:rPr lang="en-US" altLang="zh-CN" sz="2000" b="0" i="0" dirty="0">
                <a:solidFill>
                  <a:srgbClr val="222226"/>
                </a:solidFill>
                <a:effectLst/>
                <a:latin typeface="PingFang SC"/>
              </a:rPr>
              <a:t>CIFAR10</a:t>
            </a:r>
            <a:r>
              <a:rPr lang="zh-CN" altLang="en-US" sz="2000" b="0" i="0" dirty="0">
                <a:solidFill>
                  <a:srgbClr val="222226"/>
                </a:solidFill>
                <a:effectLst/>
                <a:latin typeface="PingFang SC"/>
              </a:rPr>
              <a:t>数据集进行图像分类。通过数据预处理、构建</a:t>
            </a:r>
            <a:r>
              <a:rPr lang="en-US" altLang="zh-CN" sz="2000" b="0" i="0" dirty="0">
                <a:solidFill>
                  <a:srgbClr val="222226"/>
                </a:solidFill>
                <a:effectLst/>
                <a:latin typeface="PingFang SC"/>
              </a:rPr>
              <a:t>CNN</a:t>
            </a:r>
            <a:r>
              <a:rPr lang="zh-CN" altLang="en-US" sz="2000" b="0" i="0" dirty="0">
                <a:solidFill>
                  <a:srgbClr val="222226"/>
                </a:solidFill>
                <a:effectLst/>
                <a:latin typeface="PingFang SC"/>
              </a:rPr>
              <a:t>模型、训练模型和使用模型进行预测，实现对</a:t>
            </a:r>
            <a:r>
              <a:rPr lang="en-US" altLang="zh-CN" sz="2000" b="0" i="0" dirty="0">
                <a:solidFill>
                  <a:srgbClr val="222226"/>
                </a:solidFill>
                <a:effectLst/>
                <a:latin typeface="PingFang SC"/>
              </a:rPr>
              <a:t>10</a:t>
            </a:r>
            <a:r>
              <a:rPr lang="zh-CN" altLang="en-US" sz="2000" b="0" i="0" dirty="0">
                <a:solidFill>
                  <a:srgbClr val="222226"/>
                </a:solidFill>
                <a:effectLst/>
                <a:latin typeface="PingFang SC"/>
              </a:rPr>
              <a:t>种物体的识别。内容包括数据集导入、数据探索、模型构建、训练与评估以及模型图片可视化展示。</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7148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 </a:t>
            </a:r>
            <a:r>
              <a:rPr lang="zh-CN" altLang="en-US" dirty="0">
                <a:solidFill>
                  <a:srgbClr val="FF0000"/>
                </a:solidFill>
                <a:latin typeface="黑体" panose="02010609060101010101" pitchFamily="49" charset="-122"/>
                <a:ea typeface="黑体" panose="02010609060101010101" pitchFamily="49" charset="-122"/>
              </a:rPr>
              <a:t>思路流程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2347950"/>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4.2.1 </a:t>
            </a:r>
            <a:r>
              <a:rPr lang="zh-CN" altLang="en-US" sz="2000" dirty="0">
                <a:solidFill>
                  <a:srgbClr val="222226"/>
                </a:solidFill>
                <a:latin typeface="PingFang SC"/>
              </a:rPr>
              <a:t>导入</a:t>
            </a:r>
            <a:r>
              <a:rPr lang="en-US" altLang="zh-CN" sz="2000" dirty="0">
                <a:solidFill>
                  <a:srgbClr val="222226"/>
                </a:solidFill>
                <a:latin typeface="PingFang SC"/>
              </a:rPr>
              <a:t>CIFAR10</a:t>
            </a:r>
            <a:r>
              <a:rPr lang="zh-CN" altLang="en-US" sz="2000" dirty="0">
                <a:solidFill>
                  <a:srgbClr val="222226"/>
                </a:solidFill>
                <a:latin typeface="PingFang SC"/>
              </a:rPr>
              <a:t>数据集</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222226"/>
                </a:solidFill>
                <a:effectLst/>
                <a:latin typeface="PingFang SC"/>
              </a:rPr>
              <a:t>4.2.2 </a:t>
            </a:r>
            <a:r>
              <a:rPr kumimoji="0" lang="zh-CN" altLang="en-US" sz="2000" b="0" i="0" u="none" strike="noStrike" cap="none" normalizeH="0" baseline="0" dirty="0">
                <a:ln>
                  <a:noFill/>
                </a:ln>
                <a:solidFill>
                  <a:srgbClr val="222226"/>
                </a:solidFill>
                <a:effectLst/>
                <a:latin typeface="PingFang SC"/>
              </a:rPr>
              <a:t>探索数据集，并进行数据预处理</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4.2.3 </a:t>
            </a:r>
            <a:r>
              <a:rPr lang="zh-CN" altLang="en-US" sz="2000" dirty="0">
                <a:solidFill>
                  <a:srgbClr val="222226"/>
                </a:solidFill>
                <a:latin typeface="PingFang SC"/>
              </a:rPr>
              <a:t>构建模型（搭建神经网络结构、编译模型）</a:t>
            </a:r>
            <a:endParaRPr lang="en-US" altLang="zh-CN" sz="2000" dirty="0">
              <a:solidFill>
                <a:srgbClr val="222226"/>
              </a:solidFill>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222226"/>
                </a:solidFill>
                <a:effectLst/>
                <a:latin typeface="PingFang SC"/>
              </a:rPr>
              <a:t>4.2.4</a:t>
            </a:r>
            <a:r>
              <a:rPr kumimoji="0" lang="zh-CN" altLang="en-US" sz="2000" b="0" i="0" u="none" strike="noStrike" cap="none" normalizeH="0" baseline="0" dirty="0">
                <a:ln>
                  <a:noFill/>
                </a:ln>
                <a:solidFill>
                  <a:srgbClr val="222226"/>
                </a:solidFill>
                <a:effectLst/>
                <a:latin typeface="PingFang SC"/>
              </a:rPr>
              <a:t>训练模型（把数据输入模型、评估准确性、做出预测、验证预测）</a:t>
            </a:r>
            <a:endParaRPr kumimoji="0" lang="en-US" altLang="zh-CN" sz="2000" b="0" i="0" u="none" strike="noStrike" cap="none" normalizeH="0" baseline="0" dirty="0">
              <a:ln>
                <a:noFill/>
              </a:ln>
              <a:solidFill>
                <a:srgbClr val="222226"/>
              </a:solidFill>
              <a:effectLst/>
              <a:latin typeface="PingFang SC"/>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222226"/>
                </a:solidFill>
                <a:latin typeface="PingFang SC"/>
              </a:rPr>
              <a:t>4.2.5 </a:t>
            </a:r>
            <a:r>
              <a:rPr lang="zh-CN" altLang="en-US" sz="2000" dirty="0">
                <a:solidFill>
                  <a:srgbClr val="222226"/>
                </a:solidFill>
                <a:latin typeface="PingFang SC"/>
              </a:rPr>
              <a:t>使用训练好的模型</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905008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4.2.1 </a:t>
            </a:r>
            <a:r>
              <a:rPr lang="zh-CN" altLang="en-US" dirty="0">
                <a:solidFill>
                  <a:srgbClr val="FF0000"/>
                </a:solidFill>
                <a:latin typeface="黑体" panose="02010609060101010101" pitchFamily="49" charset="-122"/>
                <a:ea typeface="黑体" panose="02010609060101010101" pitchFamily="49" charset="-122"/>
              </a:rPr>
              <a:t>导入</a:t>
            </a:r>
            <a:r>
              <a:rPr lang="en-US" altLang="zh-CN" dirty="0">
                <a:solidFill>
                  <a:srgbClr val="FF0000"/>
                </a:solidFill>
                <a:latin typeface="黑体" panose="02010609060101010101" pitchFamily="49" charset="-122"/>
                <a:ea typeface="黑体" panose="02010609060101010101" pitchFamily="49" charset="-122"/>
              </a:rPr>
              <a:t>CIFAR10</a:t>
            </a:r>
            <a:r>
              <a:rPr lang="zh-CN" altLang="en-US" dirty="0">
                <a:solidFill>
                  <a:srgbClr val="FF0000"/>
                </a:solidFill>
                <a:latin typeface="黑体" panose="02010609060101010101" pitchFamily="49" charset="-122"/>
                <a:ea typeface="黑体" panose="02010609060101010101" pitchFamily="49" charset="-122"/>
              </a:rPr>
              <a:t>数据集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1879232"/>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rPr>
              <a:t>使用到</a:t>
            </a:r>
            <a:r>
              <a:rPr kumimoji="0" lang="en-US" altLang="zh-CN" sz="2000" b="0" i="0" u="none" strike="noStrike" cap="none" normalizeH="0" baseline="0" dirty="0">
                <a:ln>
                  <a:noFill/>
                </a:ln>
                <a:solidFill>
                  <a:schemeClr val="tx1"/>
                </a:solidFill>
                <a:effectLst/>
                <a:latin typeface="Arial" panose="020B0604020202020204" pitchFamily="34" charset="0"/>
              </a:rPr>
              <a:t>CIFAR10</a:t>
            </a:r>
            <a:r>
              <a:rPr kumimoji="0" lang="zh-CN" altLang="en-US" sz="2000" b="0" i="0" u="none" strike="noStrike" cap="none" normalizeH="0" baseline="0" dirty="0">
                <a:ln>
                  <a:noFill/>
                </a:ln>
                <a:solidFill>
                  <a:schemeClr val="tx1"/>
                </a:solidFill>
                <a:effectLst/>
                <a:latin typeface="Arial" panose="020B0604020202020204" pitchFamily="34" charset="0"/>
              </a:rPr>
              <a:t>数据集，他包含</a:t>
            </a:r>
            <a:r>
              <a:rPr kumimoji="0" lang="en-US" altLang="zh-CN" sz="2000" b="0" i="0" u="none" strike="noStrike" cap="none" normalizeH="0" baseline="0" dirty="0">
                <a:ln>
                  <a:noFill/>
                </a:ln>
                <a:solidFill>
                  <a:schemeClr val="tx1"/>
                </a:solidFill>
                <a:effectLst/>
                <a:latin typeface="Arial" panose="020B0604020202020204" pitchFamily="34" charset="0"/>
              </a:rPr>
              <a:t>10</a:t>
            </a:r>
            <a:r>
              <a:rPr kumimoji="0" lang="zh-CN" altLang="en-US" sz="2000" b="0" i="0" u="none" strike="noStrike" cap="none" normalizeH="0" baseline="0" dirty="0">
                <a:ln>
                  <a:noFill/>
                </a:ln>
                <a:solidFill>
                  <a:schemeClr val="tx1"/>
                </a:solidFill>
                <a:effectLst/>
                <a:latin typeface="Arial" panose="020B0604020202020204" pitchFamily="34" charset="0"/>
              </a:rPr>
              <a:t>类，即：飞机、汽车、鸟、猫、鹿、狗、青蛙、马、船、卡车；共</a:t>
            </a:r>
            <a:r>
              <a:rPr kumimoji="0" lang="en-US" altLang="zh-CN" sz="2000" b="0" i="0" u="none" strike="noStrike" cap="none" normalizeH="0" baseline="0" dirty="0">
                <a:ln>
                  <a:noFill/>
                </a:ln>
                <a:solidFill>
                  <a:schemeClr val="tx1"/>
                </a:solidFill>
                <a:effectLst/>
                <a:latin typeface="Arial" panose="020B0604020202020204" pitchFamily="34" charset="0"/>
              </a:rPr>
              <a:t>60000</a:t>
            </a:r>
            <a:r>
              <a:rPr kumimoji="0" lang="zh-CN" altLang="en-US" sz="2000" b="0" i="0" u="none" strike="noStrike" cap="none" normalizeH="0" baseline="0" dirty="0">
                <a:ln>
                  <a:noFill/>
                </a:ln>
                <a:solidFill>
                  <a:schemeClr val="tx1"/>
                </a:solidFill>
                <a:effectLst/>
                <a:latin typeface="Arial" panose="020B0604020202020204" pitchFamily="34" charset="0"/>
              </a:rPr>
              <a:t>张彩色图片；并且数据集中的</a:t>
            </a:r>
            <a:r>
              <a:rPr kumimoji="0" lang="en-US" altLang="zh-CN" sz="2000" b="0" i="0" u="none" strike="noStrike" cap="none" normalizeH="0" baseline="0" dirty="0">
                <a:ln>
                  <a:noFill/>
                </a:ln>
                <a:solidFill>
                  <a:schemeClr val="tx1"/>
                </a:solidFill>
                <a:effectLst/>
                <a:latin typeface="Arial" panose="020B0604020202020204" pitchFamily="34" charset="0"/>
              </a:rPr>
              <a:t>50000</a:t>
            </a:r>
            <a:r>
              <a:rPr kumimoji="0" lang="zh-CN" altLang="en-US" sz="2000" b="0" i="0" u="none" strike="noStrike" cap="none" normalizeH="0" baseline="0" dirty="0">
                <a:ln>
                  <a:noFill/>
                </a:ln>
                <a:solidFill>
                  <a:schemeClr val="tx1"/>
                </a:solidFill>
                <a:effectLst/>
                <a:latin typeface="Arial" panose="020B0604020202020204" pitchFamily="34" charset="0"/>
              </a:rPr>
              <a:t>个样例</a:t>
            </a:r>
            <a:r>
              <a:rPr lang="zh-CN" altLang="en-US" sz="2000" dirty="0"/>
              <a:t>被作为训练集，剩余的作为测试集。类别之间相互独立，不存在重叠的部分。</a:t>
            </a:r>
            <a:endParaRPr lang="en-US" altLang="zh-CN" sz="2000" dirty="0"/>
          </a:p>
        </p:txBody>
      </p:sp>
      <p:pic>
        <p:nvPicPr>
          <p:cNvPr id="3" name="图片 2">
            <a:extLst>
              <a:ext uri="{FF2B5EF4-FFF2-40B4-BE49-F238E27FC236}">
                <a16:creationId xmlns:a16="http://schemas.microsoft.com/office/drawing/2014/main" id="{02D65A6E-9EBA-4F11-B3C3-FC2AA3BDAE49}"/>
              </a:ext>
            </a:extLst>
          </p:cNvPr>
          <p:cNvPicPr>
            <a:picLocks noChangeAspect="1"/>
          </p:cNvPicPr>
          <p:nvPr/>
        </p:nvPicPr>
        <p:blipFill>
          <a:blip r:embed="rId3"/>
          <a:stretch>
            <a:fillRect/>
          </a:stretch>
        </p:blipFill>
        <p:spPr>
          <a:xfrm>
            <a:off x="1147762" y="5169997"/>
            <a:ext cx="6848475" cy="523875"/>
          </a:xfrm>
          <a:prstGeom prst="rect">
            <a:avLst/>
          </a:prstGeom>
        </p:spPr>
      </p:pic>
    </p:spTree>
    <p:extLst>
      <p:ext uri="{BB962C8B-B14F-4D97-AF65-F5344CB8AC3E}">
        <p14:creationId xmlns:p14="http://schemas.microsoft.com/office/powerpoint/2010/main" val="194919182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4.2.2 </a:t>
            </a:r>
            <a:r>
              <a:rPr lang="zh-CN" altLang="en-US" dirty="0">
                <a:solidFill>
                  <a:srgbClr val="FF0000"/>
                </a:solidFill>
                <a:latin typeface="黑体" panose="02010609060101010101" pitchFamily="49" charset="-122"/>
                <a:ea typeface="黑体" panose="02010609060101010101" pitchFamily="49" charset="-122"/>
              </a:rPr>
              <a:t>探索数据集，并进行数据预处理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496996"/>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sz="2000" dirty="0"/>
              <a:t>将测试集的前</a:t>
            </a:r>
            <a:r>
              <a:rPr lang="en-US" altLang="zh-CN" sz="2000" dirty="0"/>
              <a:t>30</a:t>
            </a:r>
            <a:r>
              <a:rPr lang="zh-CN" altLang="en-US" sz="2000" dirty="0"/>
              <a:t>张图片和类名打印出来</a:t>
            </a:r>
            <a:endParaRPr lang="en-US" altLang="zh-CN" sz="2000" dirty="0"/>
          </a:p>
        </p:txBody>
      </p:sp>
      <p:pic>
        <p:nvPicPr>
          <p:cNvPr id="7" name="图片 6">
            <a:extLst>
              <a:ext uri="{FF2B5EF4-FFF2-40B4-BE49-F238E27FC236}">
                <a16:creationId xmlns:a16="http://schemas.microsoft.com/office/drawing/2014/main" id="{F25AA18D-98F7-4CF1-A62F-52F25E91EF0C}"/>
              </a:ext>
            </a:extLst>
          </p:cNvPr>
          <p:cNvPicPr>
            <a:picLocks noChangeAspect="1"/>
          </p:cNvPicPr>
          <p:nvPr/>
        </p:nvPicPr>
        <p:blipFill>
          <a:blip r:embed="rId3"/>
          <a:stretch>
            <a:fillRect/>
          </a:stretch>
        </p:blipFill>
        <p:spPr>
          <a:xfrm>
            <a:off x="5233878" y="3101434"/>
            <a:ext cx="3650690" cy="3573016"/>
          </a:xfrm>
          <a:prstGeom prst="rect">
            <a:avLst/>
          </a:prstGeom>
        </p:spPr>
      </p:pic>
      <p:pic>
        <p:nvPicPr>
          <p:cNvPr id="9" name="图片 8">
            <a:extLst>
              <a:ext uri="{FF2B5EF4-FFF2-40B4-BE49-F238E27FC236}">
                <a16:creationId xmlns:a16="http://schemas.microsoft.com/office/drawing/2014/main" id="{66B0A7D2-0780-4420-B7F5-06AED2A34B8F}"/>
              </a:ext>
            </a:extLst>
          </p:cNvPr>
          <p:cNvPicPr>
            <a:picLocks noChangeAspect="1"/>
          </p:cNvPicPr>
          <p:nvPr/>
        </p:nvPicPr>
        <p:blipFill rotWithShape="1">
          <a:blip r:embed="rId4"/>
          <a:srcRect l="2934" t="-512" r="-701" b="512"/>
          <a:stretch/>
        </p:blipFill>
        <p:spPr>
          <a:xfrm>
            <a:off x="540292" y="3579542"/>
            <a:ext cx="4823796" cy="2533650"/>
          </a:xfrm>
          <a:prstGeom prst="rect">
            <a:avLst/>
          </a:prstGeom>
        </p:spPr>
      </p:pic>
    </p:spTree>
    <p:extLst>
      <p:ext uri="{BB962C8B-B14F-4D97-AF65-F5344CB8AC3E}">
        <p14:creationId xmlns:p14="http://schemas.microsoft.com/office/powerpoint/2010/main" val="153142481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132962" y="188640"/>
            <a:ext cx="497889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卷积神经网络及图像识别</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r>
              <a:rPr lang="zh-CN" altLang="en-US" sz="3600" dirty="0">
                <a:latin typeface="黑体" panose="02010609060101010101" pitchFamily="49" charset="-122"/>
                <a:ea typeface="黑体" panose="02010609060101010101" pitchFamily="49" charset="-122"/>
              </a:rPr>
              <a:t>主要内容</a:t>
            </a:r>
            <a:endParaRPr lang="en-US" altLang="zh-CN" sz="36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一、卷积神经网络简介</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二、卷积神经网络的卷积</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三、卷积神经网络结构</a:t>
            </a:r>
            <a:endParaRPr lang="en-US" altLang="zh-CN" sz="2800" dirty="0">
              <a:latin typeface="黑体" panose="02010609060101010101" pitchFamily="49" charset="-122"/>
              <a:ea typeface="黑体" panose="02010609060101010101" pitchFamily="49" charset="-122"/>
            </a:endParaRPr>
          </a:p>
          <a:p>
            <a:pPr marL="0" indent="0" eaLnBrk="1" hangingPunct="1">
              <a:lnSpc>
                <a:spcPct val="150000"/>
              </a:lnSpc>
              <a:spcBef>
                <a:spcPts val="2000"/>
              </a:spcBef>
              <a:buNone/>
            </a:pPr>
            <a:r>
              <a:rPr lang="zh-CN" altLang="en-US" sz="2800" dirty="0">
                <a:latin typeface="黑体" panose="02010609060101010101" pitchFamily="49" charset="-122"/>
                <a:ea typeface="黑体" panose="02010609060101010101" pitchFamily="49" charset="-122"/>
              </a:rPr>
              <a:t>四、</a:t>
            </a:r>
            <a:r>
              <a:rPr lang="en-US" altLang="zh-CN" sz="2800" dirty="0">
                <a:latin typeface="黑体" panose="02010609060101010101" pitchFamily="49" charset="-122"/>
                <a:ea typeface="黑体" panose="02010609060101010101" pitchFamily="49" charset="-122"/>
              </a:rPr>
              <a:t>CNN</a:t>
            </a:r>
            <a:r>
              <a:rPr lang="zh-CN" altLang="en-US" sz="2800" dirty="0">
                <a:latin typeface="黑体" panose="02010609060101010101" pitchFamily="49" charset="-122"/>
                <a:ea typeface="黑体" panose="02010609060101010101" pitchFamily="49" charset="-122"/>
              </a:rPr>
              <a:t>图像分类</a:t>
            </a:r>
            <a:r>
              <a:rPr lang="en-US" altLang="zh-CN" sz="2800" dirty="0">
                <a:latin typeface="黑体" panose="02010609060101010101" pitchFamily="49" charset="-122"/>
                <a:ea typeface="黑体" panose="02010609060101010101" pitchFamily="49" charset="-122"/>
              </a:rPr>
              <a:t>-</a:t>
            </a:r>
            <a:r>
              <a:rPr lang="en-US" altLang="zh-CN" sz="2800" dirty="0" err="1">
                <a:latin typeface="黑体" panose="02010609060101010101" pitchFamily="49" charset="-122"/>
                <a:ea typeface="黑体" panose="02010609060101010101" pitchFamily="49" charset="-122"/>
              </a:rPr>
              <a:t>Keras</a:t>
            </a:r>
            <a:r>
              <a:rPr lang="zh-CN" altLang="en-US" sz="2800" dirty="0">
                <a:latin typeface="黑体" panose="02010609060101010101" pitchFamily="49" charset="-122"/>
                <a:ea typeface="黑体" panose="02010609060101010101" pitchFamily="49" charset="-122"/>
              </a:rPr>
              <a:t>实现</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4.2.2 </a:t>
            </a:r>
            <a:r>
              <a:rPr lang="zh-CN" altLang="en-US" dirty="0">
                <a:solidFill>
                  <a:srgbClr val="FF0000"/>
                </a:solidFill>
                <a:latin typeface="黑体" panose="02010609060101010101" pitchFamily="49" charset="-122"/>
                <a:ea typeface="黑体" panose="02010609060101010101" pitchFamily="49" charset="-122"/>
              </a:rPr>
              <a:t>探索数据集，并进行数据预处理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518864" y="2852936"/>
            <a:ext cx="8229600" cy="958660"/>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sz="2000" dirty="0"/>
              <a:t>在构建模型之前要对数据进行预处理，将图片的像素标准化至</a:t>
            </a:r>
            <a:r>
              <a:rPr lang="en-US" altLang="zh-CN" sz="2000" dirty="0"/>
              <a:t>0-1</a:t>
            </a:r>
            <a:r>
              <a:rPr lang="zh-CN" altLang="en-US" sz="2000" dirty="0"/>
              <a:t>的区间内</a:t>
            </a:r>
            <a:endParaRPr lang="en-US" altLang="zh-CN" sz="2000" dirty="0"/>
          </a:p>
        </p:txBody>
      </p:sp>
      <p:pic>
        <p:nvPicPr>
          <p:cNvPr id="3" name="图片 2">
            <a:extLst>
              <a:ext uri="{FF2B5EF4-FFF2-40B4-BE49-F238E27FC236}">
                <a16:creationId xmlns:a16="http://schemas.microsoft.com/office/drawing/2014/main" id="{817039C2-84E8-4121-A5E3-5C92DD7F97A9}"/>
              </a:ext>
            </a:extLst>
          </p:cNvPr>
          <p:cNvPicPr>
            <a:picLocks noChangeAspect="1"/>
          </p:cNvPicPr>
          <p:nvPr/>
        </p:nvPicPr>
        <p:blipFill>
          <a:blip r:embed="rId3"/>
          <a:stretch>
            <a:fillRect/>
          </a:stretch>
        </p:blipFill>
        <p:spPr>
          <a:xfrm>
            <a:off x="1680914" y="4600575"/>
            <a:ext cx="5905500" cy="657225"/>
          </a:xfrm>
          <a:prstGeom prst="rect">
            <a:avLst/>
          </a:prstGeom>
        </p:spPr>
      </p:pic>
    </p:spTree>
    <p:extLst>
      <p:ext uri="{BB962C8B-B14F-4D97-AF65-F5344CB8AC3E}">
        <p14:creationId xmlns:p14="http://schemas.microsoft.com/office/powerpoint/2010/main" val="3728055778"/>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1052736"/>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4.2.3 </a:t>
            </a:r>
            <a:r>
              <a:rPr lang="zh-CN" altLang="en-US" dirty="0">
                <a:solidFill>
                  <a:srgbClr val="FF0000"/>
                </a:solidFill>
                <a:latin typeface="黑体" panose="02010609060101010101" pitchFamily="49" charset="-122"/>
                <a:ea typeface="黑体" panose="02010609060101010101" pitchFamily="49" charset="-122"/>
              </a:rPr>
              <a:t>构建模型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7034B6B-8259-4856-B647-2F48717E8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60" y="3714518"/>
            <a:ext cx="4887416" cy="3092088"/>
          </a:xfrm>
          <a:prstGeom prst="rect">
            <a:avLst/>
          </a:prstGeom>
        </p:spPr>
      </p:pic>
      <p:sp>
        <p:nvSpPr>
          <p:cNvPr id="5" name="文本框 4">
            <a:extLst>
              <a:ext uri="{FF2B5EF4-FFF2-40B4-BE49-F238E27FC236}">
                <a16:creationId xmlns:a16="http://schemas.microsoft.com/office/drawing/2014/main" id="{C14A63C0-9297-4BCB-9C0E-A2D2BBA38085}"/>
              </a:ext>
            </a:extLst>
          </p:cNvPr>
          <p:cNvSpPr txBox="1"/>
          <p:nvPr/>
        </p:nvSpPr>
        <p:spPr>
          <a:xfrm>
            <a:off x="1130043" y="2276872"/>
            <a:ext cx="954107" cy="400110"/>
          </a:xfrm>
          <a:prstGeom prst="rect">
            <a:avLst/>
          </a:prstGeom>
          <a:noFill/>
        </p:spPr>
        <p:txBody>
          <a:bodyPr wrap="square" rtlCol="0">
            <a:spAutoFit/>
          </a:bodyPr>
          <a:lstStyle/>
          <a:p>
            <a:r>
              <a:rPr lang="zh-CN" altLang="en-US" sz="2000" dirty="0"/>
              <a:t>输入层</a:t>
            </a:r>
          </a:p>
        </p:txBody>
      </p:sp>
      <p:sp>
        <p:nvSpPr>
          <p:cNvPr id="7" name="箭头: 右 6">
            <a:extLst>
              <a:ext uri="{FF2B5EF4-FFF2-40B4-BE49-F238E27FC236}">
                <a16:creationId xmlns:a16="http://schemas.microsoft.com/office/drawing/2014/main" id="{F1A90AB6-FDA6-40BF-9214-069DDD660AF2}"/>
              </a:ext>
            </a:extLst>
          </p:cNvPr>
          <p:cNvSpPr/>
          <p:nvPr/>
        </p:nvSpPr>
        <p:spPr>
          <a:xfrm>
            <a:off x="2169626" y="227687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28C1AF1-61FF-4FF6-A2C5-0590AD4C7B65}"/>
              </a:ext>
            </a:extLst>
          </p:cNvPr>
          <p:cNvSpPr txBox="1"/>
          <p:nvPr/>
        </p:nvSpPr>
        <p:spPr>
          <a:xfrm>
            <a:off x="2981839" y="2276872"/>
            <a:ext cx="1723549" cy="400110"/>
          </a:xfrm>
          <a:prstGeom prst="rect">
            <a:avLst/>
          </a:prstGeom>
          <a:noFill/>
        </p:spPr>
        <p:txBody>
          <a:bodyPr wrap="none" rtlCol="0">
            <a:spAutoFit/>
          </a:bodyPr>
          <a:lstStyle/>
          <a:p>
            <a:r>
              <a:rPr lang="zh-CN" altLang="en-US" sz="2000" dirty="0"/>
              <a:t>第一层卷积层</a:t>
            </a:r>
          </a:p>
        </p:txBody>
      </p:sp>
      <p:sp>
        <p:nvSpPr>
          <p:cNvPr id="12" name="箭头: 右 11">
            <a:extLst>
              <a:ext uri="{FF2B5EF4-FFF2-40B4-BE49-F238E27FC236}">
                <a16:creationId xmlns:a16="http://schemas.microsoft.com/office/drawing/2014/main" id="{54A4E39C-2FCF-436D-88C8-6F14CF59E0C0}"/>
              </a:ext>
            </a:extLst>
          </p:cNvPr>
          <p:cNvSpPr/>
          <p:nvPr/>
        </p:nvSpPr>
        <p:spPr>
          <a:xfrm>
            <a:off x="4729357" y="227687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0F33DF2-5A27-433E-ADA0-9AB7E2D9A7E7}"/>
              </a:ext>
            </a:extLst>
          </p:cNvPr>
          <p:cNvSpPr txBox="1"/>
          <p:nvPr/>
        </p:nvSpPr>
        <p:spPr>
          <a:xfrm>
            <a:off x="5472804" y="2276872"/>
            <a:ext cx="1723549" cy="400110"/>
          </a:xfrm>
          <a:prstGeom prst="rect">
            <a:avLst/>
          </a:prstGeom>
          <a:noFill/>
        </p:spPr>
        <p:txBody>
          <a:bodyPr wrap="none" rtlCol="0">
            <a:spAutoFit/>
          </a:bodyPr>
          <a:lstStyle/>
          <a:p>
            <a:r>
              <a:rPr lang="zh-CN" altLang="en-US" sz="2000" dirty="0"/>
              <a:t>第一层池化层</a:t>
            </a:r>
          </a:p>
        </p:txBody>
      </p:sp>
      <p:sp>
        <p:nvSpPr>
          <p:cNvPr id="14" name="箭头: 右 13">
            <a:extLst>
              <a:ext uri="{FF2B5EF4-FFF2-40B4-BE49-F238E27FC236}">
                <a16:creationId xmlns:a16="http://schemas.microsoft.com/office/drawing/2014/main" id="{853F29F2-73DF-4E08-8A6A-6B80C5686F61}"/>
              </a:ext>
            </a:extLst>
          </p:cNvPr>
          <p:cNvSpPr/>
          <p:nvPr/>
        </p:nvSpPr>
        <p:spPr>
          <a:xfrm>
            <a:off x="7196353" y="2277955"/>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34CDCBD-B024-4866-AE90-967361BBD356}"/>
              </a:ext>
            </a:extLst>
          </p:cNvPr>
          <p:cNvSpPr txBox="1"/>
          <p:nvPr/>
        </p:nvSpPr>
        <p:spPr>
          <a:xfrm>
            <a:off x="1136039" y="2921432"/>
            <a:ext cx="1782860" cy="400110"/>
          </a:xfrm>
          <a:prstGeom prst="rect">
            <a:avLst/>
          </a:prstGeom>
          <a:noFill/>
        </p:spPr>
        <p:txBody>
          <a:bodyPr wrap="none" rtlCol="0">
            <a:spAutoFit/>
          </a:bodyPr>
          <a:lstStyle/>
          <a:p>
            <a:r>
              <a:rPr lang="zh-CN" altLang="en-US" sz="2000" dirty="0"/>
              <a:t>第二层卷积层</a:t>
            </a:r>
          </a:p>
        </p:txBody>
      </p:sp>
      <p:sp>
        <p:nvSpPr>
          <p:cNvPr id="17" name="箭头: 右 16">
            <a:extLst>
              <a:ext uri="{FF2B5EF4-FFF2-40B4-BE49-F238E27FC236}">
                <a16:creationId xmlns:a16="http://schemas.microsoft.com/office/drawing/2014/main" id="{182590A8-FF97-4E47-A7DD-F21DFBAF2806}"/>
              </a:ext>
            </a:extLst>
          </p:cNvPr>
          <p:cNvSpPr/>
          <p:nvPr/>
        </p:nvSpPr>
        <p:spPr>
          <a:xfrm>
            <a:off x="2877709" y="2921432"/>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D5A13D-8857-4343-9ED9-5697C48D4086}"/>
              </a:ext>
            </a:extLst>
          </p:cNvPr>
          <p:cNvSpPr txBox="1"/>
          <p:nvPr/>
        </p:nvSpPr>
        <p:spPr>
          <a:xfrm>
            <a:off x="3710225" y="2915607"/>
            <a:ext cx="1723549" cy="400110"/>
          </a:xfrm>
          <a:prstGeom prst="rect">
            <a:avLst/>
          </a:prstGeom>
          <a:noFill/>
        </p:spPr>
        <p:txBody>
          <a:bodyPr wrap="none" rtlCol="0">
            <a:spAutoFit/>
          </a:bodyPr>
          <a:lstStyle/>
          <a:p>
            <a:r>
              <a:rPr lang="zh-CN" altLang="en-US" sz="2000" dirty="0"/>
              <a:t>第二层池化层</a:t>
            </a:r>
          </a:p>
        </p:txBody>
      </p:sp>
      <p:sp>
        <p:nvSpPr>
          <p:cNvPr id="19" name="箭头: 右 18">
            <a:extLst>
              <a:ext uri="{FF2B5EF4-FFF2-40B4-BE49-F238E27FC236}">
                <a16:creationId xmlns:a16="http://schemas.microsoft.com/office/drawing/2014/main" id="{371A71D1-3E5D-4BD4-8F48-84E85EC5080F}"/>
              </a:ext>
            </a:extLst>
          </p:cNvPr>
          <p:cNvSpPr/>
          <p:nvPr/>
        </p:nvSpPr>
        <p:spPr>
          <a:xfrm>
            <a:off x="5505945" y="2915607"/>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85EDD0C-017B-4F8A-B91C-415FAC7C6D9F}"/>
              </a:ext>
            </a:extLst>
          </p:cNvPr>
          <p:cNvSpPr txBox="1"/>
          <p:nvPr/>
        </p:nvSpPr>
        <p:spPr>
          <a:xfrm>
            <a:off x="6273061" y="2906627"/>
            <a:ext cx="954107" cy="400110"/>
          </a:xfrm>
          <a:prstGeom prst="rect">
            <a:avLst/>
          </a:prstGeom>
          <a:noFill/>
        </p:spPr>
        <p:txBody>
          <a:bodyPr wrap="square" rtlCol="0">
            <a:spAutoFit/>
          </a:bodyPr>
          <a:lstStyle/>
          <a:p>
            <a:r>
              <a:rPr lang="zh-CN" altLang="en-US" sz="2000" dirty="0"/>
              <a:t>展平层</a:t>
            </a:r>
          </a:p>
        </p:txBody>
      </p:sp>
      <p:sp>
        <p:nvSpPr>
          <p:cNvPr id="21" name="箭头: 右 20">
            <a:extLst>
              <a:ext uri="{FF2B5EF4-FFF2-40B4-BE49-F238E27FC236}">
                <a16:creationId xmlns:a16="http://schemas.microsoft.com/office/drawing/2014/main" id="{9E375B03-77AF-4DA6-A2AA-D5FFE17EA45E}"/>
              </a:ext>
            </a:extLst>
          </p:cNvPr>
          <p:cNvSpPr/>
          <p:nvPr/>
        </p:nvSpPr>
        <p:spPr>
          <a:xfrm>
            <a:off x="7264514" y="2889826"/>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9402C9E-3C94-446F-B44B-037C97636DEB}"/>
              </a:ext>
            </a:extLst>
          </p:cNvPr>
          <p:cNvSpPr txBox="1"/>
          <p:nvPr/>
        </p:nvSpPr>
        <p:spPr>
          <a:xfrm>
            <a:off x="1130043" y="3476746"/>
            <a:ext cx="1281717" cy="400110"/>
          </a:xfrm>
          <a:prstGeom prst="rect">
            <a:avLst/>
          </a:prstGeom>
          <a:noFill/>
        </p:spPr>
        <p:txBody>
          <a:bodyPr wrap="square" rtlCol="0">
            <a:spAutoFit/>
          </a:bodyPr>
          <a:lstStyle/>
          <a:p>
            <a:r>
              <a:rPr lang="zh-CN" altLang="en-US" sz="2000" dirty="0"/>
              <a:t>全连接层</a:t>
            </a:r>
          </a:p>
        </p:txBody>
      </p:sp>
      <p:sp>
        <p:nvSpPr>
          <p:cNvPr id="23" name="箭头: 右 22">
            <a:extLst>
              <a:ext uri="{FF2B5EF4-FFF2-40B4-BE49-F238E27FC236}">
                <a16:creationId xmlns:a16="http://schemas.microsoft.com/office/drawing/2014/main" id="{C3DB39D2-24FF-4A6D-A5D6-544893AF741B}"/>
              </a:ext>
            </a:extLst>
          </p:cNvPr>
          <p:cNvSpPr/>
          <p:nvPr/>
        </p:nvSpPr>
        <p:spPr>
          <a:xfrm>
            <a:off x="2408378" y="3476746"/>
            <a:ext cx="743447"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66053F8-DB3F-4CA5-A5EE-056CD1AC23D8}"/>
              </a:ext>
            </a:extLst>
          </p:cNvPr>
          <p:cNvSpPr txBox="1"/>
          <p:nvPr/>
        </p:nvSpPr>
        <p:spPr>
          <a:xfrm>
            <a:off x="3249432" y="3476746"/>
            <a:ext cx="954107" cy="400110"/>
          </a:xfrm>
          <a:prstGeom prst="rect">
            <a:avLst/>
          </a:prstGeom>
          <a:noFill/>
        </p:spPr>
        <p:txBody>
          <a:bodyPr wrap="square" rtlCol="0">
            <a:spAutoFit/>
          </a:bodyPr>
          <a:lstStyle/>
          <a:p>
            <a:r>
              <a:rPr lang="zh-CN" altLang="en-US" sz="2000" dirty="0"/>
              <a:t>输出层</a:t>
            </a:r>
          </a:p>
        </p:txBody>
      </p:sp>
    </p:spTree>
    <p:extLst>
      <p:ext uri="{BB962C8B-B14F-4D97-AF65-F5344CB8AC3E}">
        <p14:creationId xmlns:p14="http://schemas.microsoft.com/office/powerpoint/2010/main" val="1396754050"/>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4.2.3 </a:t>
            </a:r>
            <a:r>
              <a:rPr lang="zh-CN" altLang="en-US" dirty="0">
                <a:solidFill>
                  <a:srgbClr val="FF0000"/>
                </a:solidFill>
                <a:latin typeface="黑体" panose="02010609060101010101" pitchFamily="49" charset="-122"/>
                <a:ea typeface="黑体" panose="02010609060101010101" pitchFamily="49" charset="-122"/>
              </a:rPr>
              <a:t>构建模型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7F8E465-DC50-44FE-87E3-EF9D2759397E}"/>
              </a:ext>
            </a:extLst>
          </p:cNvPr>
          <p:cNvPicPr>
            <a:picLocks noChangeAspect="1"/>
          </p:cNvPicPr>
          <p:nvPr/>
        </p:nvPicPr>
        <p:blipFill>
          <a:blip r:embed="rId3"/>
          <a:stretch>
            <a:fillRect/>
          </a:stretch>
        </p:blipFill>
        <p:spPr>
          <a:xfrm>
            <a:off x="2555776" y="1633137"/>
            <a:ext cx="5027723" cy="5050069"/>
          </a:xfrm>
          <a:prstGeom prst="rect">
            <a:avLst/>
          </a:prstGeom>
        </p:spPr>
      </p:pic>
    </p:spTree>
    <p:extLst>
      <p:ext uri="{BB962C8B-B14F-4D97-AF65-F5344CB8AC3E}">
        <p14:creationId xmlns:p14="http://schemas.microsoft.com/office/powerpoint/2010/main" val="321385499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74501" y="1779607"/>
            <a:ext cx="8648521" cy="707886"/>
          </a:xfrm>
          <a:prstGeom prst="rect">
            <a:avLst/>
          </a:prstGeom>
          <a:noFill/>
        </p:spPr>
        <p:txBody>
          <a:bodyPr wrap="none" rtlCol="0">
            <a:spAutoFit/>
          </a:bodyPr>
          <a:lstStyle/>
          <a:p>
            <a:r>
              <a:rPr lang="zh-CN" altLang="en-US" sz="2000" dirty="0">
                <a:latin typeface="+mj-ea"/>
                <a:ea typeface="+mj-ea"/>
              </a:rPr>
              <a:t>这里我们输入准备好的训练集数据和测试集的数据，包括图像、对应的标签</a:t>
            </a:r>
            <a:endParaRPr lang="en-US" altLang="zh-CN" sz="2000" dirty="0">
              <a:latin typeface="+mj-ea"/>
              <a:ea typeface="+mj-ea"/>
            </a:endParaRPr>
          </a:p>
          <a:p>
            <a:r>
              <a:rPr lang="zh-CN" altLang="en-US" sz="2000" dirty="0">
                <a:latin typeface="+mj-ea"/>
                <a:ea typeface="+mj-ea"/>
              </a:rPr>
              <a:t>模型一共训练十次。</a:t>
            </a:r>
          </a:p>
        </p:txBody>
      </p:sp>
      <p:pic>
        <p:nvPicPr>
          <p:cNvPr id="5" name="图片 4">
            <a:extLst>
              <a:ext uri="{FF2B5EF4-FFF2-40B4-BE49-F238E27FC236}">
                <a16:creationId xmlns:a16="http://schemas.microsoft.com/office/drawing/2014/main" id="{8F6CB93F-D07F-40B8-9DC5-A642AD918CAB}"/>
              </a:ext>
            </a:extLst>
          </p:cNvPr>
          <p:cNvPicPr>
            <a:picLocks noChangeAspect="1"/>
          </p:cNvPicPr>
          <p:nvPr/>
        </p:nvPicPr>
        <p:blipFill>
          <a:blip r:embed="rId3"/>
          <a:stretch>
            <a:fillRect/>
          </a:stretch>
        </p:blipFill>
        <p:spPr>
          <a:xfrm>
            <a:off x="1619672" y="2632397"/>
            <a:ext cx="5743575" cy="790575"/>
          </a:xfrm>
          <a:prstGeom prst="rect">
            <a:avLst/>
          </a:prstGeom>
        </p:spPr>
      </p:pic>
      <p:sp>
        <p:nvSpPr>
          <p:cNvPr id="6" name="文本框 5">
            <a:extLst>
              <a:ext uri="{FF2B5EF4-FFF2-40B4-BE49-F238E27FC236}">
                <a16:creationId xmlns:a16="http://schemas.microsoft.com/office/drawing/2014/main" id="{BDA66224-2939-4D6F-9711-1E4498E76323}"/>
              </a:ext>
            </a:extLst>
          </p:cNvPr>
          <p:cNvSpPr txBox="1"/>
          <p:nvPr/>
        </p:nvSpPr>
        <p:spPr>
          <a:xfrm>
            <a:off x="498840" y="3652640"/>
            <a:ext cx="2492990" cy="369332"/>
          </a:xfrm>
          <a:prstGeom prst="rect">
            <a:avLst/>
          </a:prstGeom>
          <a:noFill/>
        </p:spPr>
        <p:txBody>
          <a:bodyPr wrap="none" rtlCol="0">
            <a:spAutoFit/>
          </a:bodyPr>
          <a:lstStyle/>
          <a:p>
            <a:r>
              <a:rPr lang="zh-CN" altLang="en-US" dirty="0"/>
              <a:t>这个是训练过程的截图</a:t>
            </a:r>
          </a:p>
        </p:txBody>
      </p:sp>
      <p:pic>
        <p:nvPicPr>
          <p:cNvPr id="8" name="图片 7">
            <a:extLst>
              <a:ext uri="{FF2B5EF4-FFF2-40B4-BE49-F238E27FC236}">
                <a16:creationId xmlns:a16="http://schemas.microsoft.com/office/drawing/2014/main" id="{39E39B6C-5B3B-4D7A-B051-9D3FF7FBD829}"/>
              </a:ext>
            </a:extLst>
          </p:cNvPr>
          <p:cNvPicPr>
            <a:picLocks noChangeAspect="1"/>
          </p:cNvPicPr>
          <p:nvPr/>
        </p:nvPicPr>
        <p:blipFill>
          <a:blip r:embed="rId4"/>
          <a:stretch>
            <a:fillRect/>
          </a:stretch>
        </p:blipFill>
        <p:spPr>
          <a:xfrm>
            <a:off x="1521941" y="4032305"/>
            <a:ext cx="5939036" cy="2635667"/>
          </a:xfrm>
          <a:prstGeom prst="rect">
            <a:avLst/>
          </a:prstGeom>
        </p:spPr>
      </p:pic>
    </p:spTree>
    <p:extLst>
      <p:ext uri="{BB962C8B-B14F-4D97-AF65-F5344CB8AC3E}">
        <p14:creationId xmlns:p14="http://schemas.microsoft.com/office/powerpoint/2010/main" val="148453061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91218" y="1567333"/>
            <a:ext cx="3005951" cy="400110"/>
          </a:xfrm>
          <a:prstGeom prst="rect">
            <a:avLst/>
          </a:prstGeom>
          <a:noFill/>
        </p:spPr>
        <p:txBody>
          <a:bodyPr wrap="none" rtlCol="0">
            <a:spAutoFit/>
          </a:bodyPr>
          <a:lstStyle/>
          <a:p>
            <a:r>
              <a:rPr lang="zh-CN" altLang="en-US" sz="2000" dirty="0">
                <a:latin typeface="+mj-ea"/>
                <a:ea typeface="+mj-ea"/>
              </a:rPr>
              <a:t>对训练好的模型进行评估</a:t>
            </a:r>
          </a:p>
        </p:txBody>
      </p:sp>
      <p:pic>
        <p:nvPicPr>
          <p:cNvPr id="4" name="图片 3">
            <a:extLst>
              <a:ext uri="{FF2B5EF4-FFF2-40B4-BE49-F238E27FC236}">
                <a16:creationId xmlns:a16="http://schemas.microsoft.com/office/drawing/2014/main" id="{495A4E8A-FD2D-4959-B738-F4BEAFD727D9}"/>
              </a:ext>
            </a:extLst>
          </p:cNvPr>
          <p:cNvPicPr>
            <a:picLocks noChangeAspect="1"/>
          </p:cNvPicPr>
          <p:nvPr/>
        </p:nvPicPr>
        <p:blipFill>
          <a:blip r:embed="rId3"/>
          <a:stretch>
            <a:fillRect/>
          </a:stretch>
        </p:blipFill>
        <p:spPr>
          <a:xfrm>
            <a:off x="1869621" y="2073379"/>
            <a:ext cx="5895975" cy="2143125"/>
          </a:xfrm>
          <a:prstGeom prst="rect">
            <a:avLst/>
          </a:prstGeom>
        </p:spPr>
      </p:pic>
      <p:sp>
        <p:nvSpPr>
          <p:cNvPr id="11" name="文本框 10">
            <a:extLst>
              <a:ext uri="{FF2B5EF4-FFF2-40B4-BE49-F238E27FC236}">
                <a16:creationId xmlns:a16="http://schemas.microsoft.com/office/drawing/2014/main" id="{9B291DDF-CCFA-4DAF-8971-4F885B3BC7CB}"/>
              </a:ext>
            </a:extLst>
          </p:cNvPr>
          <p:cNvSpPr txBox="1"/>
          <p:nvPr/>
        </p:nvSpPr>
        <p:spPr>
          <a:xfrm>
            <a:off x="211591" y="4806849"/>
            <a:ext cx="8905002" cy="400110"/>
          </a:xfrm>
          <a:prstGeom prst="rect">
            <a:avLst/>
          </a:prstGeom>
          <a:noFill/>
        </p:spPr>
        <p:txBody>
          <a:bodyPr wrap="none" rtlCol="0">
            <a:spAutoFit/>
          </a:bodyPr>
          <a:lstStyle/>
          <a:p>
            <a:r>
              <a:rPr lang="en-US" altLang="zh-CN" sz="2000" dirty="0">
                <a:latin typeface="+mj-ea"/>
                <a:ea typeface="+mj-ea"/>
              </a:rPr>
              <a:t>Loss</a:t>
            </a:r>
            <a:r>
              <a:rPr lang="zh-CN" altLang="en-US" sz="2000" dirty="0">
                <a:latin typeface="+mj-ea"/>
                <a:ea typeface="+mj-ea"/>
              </a:rPr>
              <a:t>：模型预测值和真实值的差值，反映模型预测的结果和真实值的相差程度</a:t>
            </a:r>
          </a:p>
        </p:txBody>
      </p:sp>
    </p:spTree>
    <p:extLst>
      <p:ext uri="{BB962C8B-B14F-4D97-AF65-F5344CB8AC3E}">
        <p14:creationId xmlns:p14="http://schemas.microsoft.com/office/powerpoint/2010/main" val="285052918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4.2.4 </a:t>
            </a:r>
            <a:r>
              <a:rPr lang="zh-CN" altLang="en-US" dirty="0">
                <a:solidFill>
                  <a:srgbClr val="FF0000"/>
                </a:solidFill>
                <a:latin typeface="黑体" panose="02010609060101010101" pitchFamily="49" charset="-122"/>
                <a:ea typeface="黑体" panose="02010609060101010101" pitchFamily="49" charset="-122"/>
              </a:rPr>
              <a:t>训练模型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491218" y="1567333"/>
            <a:ext cx="1467068" cy="400110"/>
          </a:xfrm>
          <a:prstGeom prst="rect">
            <a:avLst/>
          </a:prstGeom>
          <a:noFill/>
        </p:spPr>
        <p:txBody>
          <a:bodyPr wrap="none" rtlCol="0">
            <a:spAutoFit/>
          </a:bodyPr>
          <a:lstStyle/>
          <a:p>
            <a:r>
              <a:rPr lang="zh-CN" altLang="en-US" sz="2000" dirty="0">
                <a:latin typeface="+mj-ea"/>
                <a:ea typeface="+mj-ea"/>
              </a:rPr>
              <a:t>效果图展示</a:t>
            </a:r>
          </a:p>
        </p:txBody>
      </p:sp>
      <p:pic>
        <p:nvPicPr>
          <p:cNvPr id="5" name="图片 4">
            <a:extLst>
              <a:ext uri="{FF2B5EF4-FFF2-40B4-BE49-F238E27FC236}">
                <a16:creationId xmlns:a16="http://schemas.microsoft.com/office/drawing/2014/main" id="{4495D165-2F3E-4097-8305-482E07305E4C}"/>
              </a:ext>
            </a:extLst>
          </p:cNvPr>
          <p:cNvPicPr>
            <a:picLocks noChangeAspect="1"/>
          </p:cNvPicPr>
          <p:nvPr/>
        </p:nvPicPr>
        <p:blipFill>
          <a:blip r:embed="rId3"/>
          <a:stretch>
            <a:fillRect/>
          </a:stretch>
        </p:blipFill>
        <p:spPr>
          <a:xfrm>
            <a:off x="2449504" y="1700808"/>
            <a:ext cx="4892079" cy="4175794"/>
          </a:xfrm>
          <a:prstGeom prst="rect">
            <a:avLst/>
          </a:prstGeom>
        </p:spPr>
      </p:pic>
      <p:pic>
        <p:nvPicPr>
          <p:cNvPr id="7" name="图片 6">
            <a:extLst>
              <a:ext uri="{FF2B5EF4-FFF2-40B4-BE49-F238E27FC236}">
                <a16:creationId xmlns:a16="http://schemas.microsoft.com/office/drawing/2014/main" id="{31C368D5-ACB6-430D-8AE5-668FF59EF577}"/>
              </a:ext>
            </a:extLst>
          </p:cNvPr>
          <p:cNvPicPr>
            <a:picLocks noChangeAspect="1"/>
          </p:cNvPicPr>
          <p:nvPr/>
        </p:nvPicPr>
        <p:blipFill>
          <a:blip r:embed="rId4"/>
          <a:stretch>
            <a:fillRect/>
          </a:stretch>
        </p:blipFill>
        <p:spPr>
          <a:xfrm>
            <a:off x="2449504" y="5995825"/>
            <a:ext cx="4857750" cy="371475"/>
          </a:xfrm>
          <a:prstGeom prst="rect">
            <a:avLst/>
          </a:prstGeom>
        </p:spPr>
      </p:pic>
    </p:spTree>
    <p:extLst>
      <p:ext uri="{BB962C8B-B14F-4D97-AF65-F5344CB8AC3E}">
        <p14:creationId xmlns:p14="http://schemas.microsoft.com/office/powerpoint/2010/main" val="164558509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02809" y="764704"/>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1F62B9A-C477-4A9D-8603-1A0CF2B5E39C}"/>
              </a:ext>
            </a:extLst>
          </p:cNvPr>
          <p:cNvSpPr txBox="1"/>
          <p:nvPr/>
        </p:nvSpPr>
        <p:spPr>
          <a:xfrm>
            <a:off x="702809" y="1628800"/>
            <a:ext cx="2492990" cy="400110"/>
          </a:xfrm>
          <a:prstGeom prst="rect">
            <a:avLst/>
          </a:prstGeom>
          <a:noFill/>
        </p:spPr>
        <p:txBody>
          <a:bodyPr wrap="none" rtlCol="0">
            <a:spAutoFit/>
          </a:bodyPr>
          <a:lstStyle/>
          <a:p>
            <a:r>
              <a:rPr lang="zh-CN" altLang="en-US" sz="2000" dirty="0">
                <a:latin typeface="+mj-ea"/>
                <a:ea typeface="+mj-ea"/>
              </a:rPr>
              <a:t>保存模型文件到本地</a:t>
            </a:r>
          </a:p>
        </p:txBody>
      </p:sp>
      <p:pic>
        <p:nvPicPr>
          <p:cNvPr id="4" name="图片 3">
            <a:extLst>
              <a:ext uri="{FF2B5EF4-FFF2-40B4-BE49-F238E27FC236}">
                <a16:creationId xmlns:a16="http://schemas.microsoft.com/office/drawing/2014/main" id="{72C17C2F-D914-45CE-BFE8-D995940E946A}"/>
              </a:ext>
            </a:extLst>
          </p:cNvPr>
          <p:cNvPicPr>
            <a:picLocks noChangeAspect="1"/>
          </p:cNvPicPr>
          <p:nvPr/>
        </p:nvPicPr>
        <p:blipFill>
          <a:blip r:embed="rId3"/>
          <a:stretch>
            <a:fillRect/>
          </a:stretch>
        </p:blipFill>
        <p:spPr>
          <a:xfrm>
            <a:off x="1252537" y="2222026"/>
            <a:ext cx="6638925" cy="590550"/>
          </a:xfrm>
          <a:prstGeom prst="rect">
            <a:avLst/>
          </a:prstGeom>
        </p:spPr>
      </p:pic>
      <p:sp>
        <p:nvSpPr>
          <p:cNvPr id="8" name="文本框 7">
            <a:extLst>
              <a:ext uri="{FF2B5EF4-FFF2-40B4-BE49-F238E27FC236}">
                <a16:creationId xmlns:a16="http://schemas.microsoft.com/office/drawing/2014/main" id="{DA578B48-1EDC-4B61-8F15-4055D6695EE4}"/>
              </a:ext>
            </a:extLst>
          </p:cNvPr>
          <p:cNvSpPr txBox="1"/>
          <p:nvPr/>
        </p:nvSpPr>
        <p:spPr>
          <a:xfrm>
            <a:off x="702809" y="3280464"/>
            <a:ext cx="7973647" cy="707886"/>
          </a:xfrm>
          <a:prstGeom prst="rect">
            <a:avLst/>
          </a:prstGeom>
          <a:noFill/>
        </p:spPr>
        <p:txBody>
          <a:bodyPr wrap="square" rtlCol="0">
            <a:spAutoFit/>
          </a:bodyPr>
          <a:lstStyle/>
          <a:p>
            <a:r>
              <a:rPr lang="zh-CN" altLang="en-US" sz="2000" dirty="0">
                <a:latin typeface="+mj-ea"/>
                <a:ea typeface="+mj-ea"/>
              </a:rPr>
              <a:t>为了验证模型的准确度，初步考虑将训练好的模型导入到后端并给出样本图片前端展现出识别结果，即可视化图像分类</a:t>
            </a:r>
          </a:p>
        </p:txBody>
      </p:sp>
    </p:spTree>
    <p:extLst>
      <p:ext uri="{BB962C8B-B14F-4D97-AF65-F5344CB8AC3E}">
        <p14:creationId xmlns:p14="http://schemas.microsoft.com/office/powerpoint/2010/main" val="2119168083"/>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07B71413-26F7-4908-BA0A-8E03F14321BF}"/>
              </a:ext>
            </a:extLst>
          </p:cNvPr>
          <p:cNvPicPr>
            <a:picLocks noChangeAspect="1"/>
          </p:cNvPicPr>
          <p:nvPr/>
        </p:nvPicPr>
        <p:blipFill>
          <a:blip r:embed="rId3"/>
          <a:stretch>
            <a:fillRect/>
          </a:stretch>
        </p:blipFill>
        <p:spPr>
          <a:xfrm>
            <a:off x="42423" y="1995683"/>
            <a:ext cx="8932409" cy="4838388"/>
          </a:xfrm>
          <a:prstGeom prst="rect">
            <a:avLst/>
          </a:prstGeom>
        </p:spPr>
      </p:pic>
    </p:spTree>
    <p:extLst>
      <p:ext uri="{BB962C8B-B14F-4D97-AF65-F5344CB8AC3E}">
        <p14:creationId xmlns:p14="http://schemas.microsoft.com/office/powerpoint/2010/main" val="177075101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E2D167D0-57C2-43E7-AEAA-DA37CC39D1A8}"/>
              </a:ext>
            </a:extLst>
          </p:cNvPr>
          <p:cNvPicPr>
            <a:picLocks noChangeAspect="1"/>
          </p:cNvPicPr>
          <p:nvPr/>
        </p:nvPicPr>
        <p:blipFill>
          <a:blip r:embed="rId3"/>
          <a:stretch>
            <a:fillRect/>
          </a:stretch>
        </p:blipFill>
        <p:spPr>
          <a:xfrm>
            <a:off x="528562" y="1920451"/>
            <a:ext cx="8105725" cy="4566968"/>
          </a:xfrm>
          <a:prstGeom prst="rect">
            <a:avLst/>
          </a:prstGeom>
        </p:spPr>
      </p:pic>
    </p:spTree>
    <p:extLst>
      <p:ext uri="{BB962C8B-B14F-4D97-AF65-F5344CB8AC3E}">
        <p14:creationId xmlns:p14="http://schemas.microsoft.com/office/powerpoint/2010/main" val="155630412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6FFECD1-6F9A-48F2-80EA-1CF8CB22639A}"/>
              </a:ext>
            </a:extLst>
          </p:cNvPr>
          <p:cNvPicPr>
            <a:picLocks noChangeAspect="1"/>
          </p:cNvPicPr>
          <p:nvPr/>
        </p:nvPicPr>
        <p:blipFill>
          <a:blip r:embed="rId3"/>
          <a:stretch>
            <a:fillRect/>
          </a:stretch>
        </p:blipFill>
        <p:spPr>
          <a:xfrm>
            <a:off x="89756" y="1813596"/>
            <a:ext cx="8964488" cy="4855764"/>
          </a:xfrm>
          <a:prstGeom prst="rect">
            <a:avLst/>
          </a:prstGeom>
        </p:spPr>
      </p:pic>
    </p:spTree>
    <p:extLst>
      <p:ext uri="{BB962C8B-B14F-4D97-AF65-F5344CB8AC3E}">
        <p14:creationId xmlns:p14="http://schemas.microsoft.com/office/powerpoint/2010/main" val="369251678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2104" y="116601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1.1 CNN</a:t>
            </a:r>
            <a:r>
              <a:rPr lang="zh-CN" altLang="en-US" dirty="0">
                <a:solidFill>
                  <a:srgbClr val="FF0000"/>
                </a:solidFill>
                <a:latin typeface="黑体" panose="02010609060101010101" pitchFamily="49" charset="-122"/>
                <a:ea typeface="黑体" panose="02010609060101010101" pitchFamily="49" charset="-122"/>
              </a:rPr>
              <a:t>定义</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E3D6A9-0FA5-4308-A270-780FF47BAECF}"/>
              </a:ext>
            </a:extLst>
          </p:cNvPr>
          <p:cNvSpPr txBox="1"/>
          <p:nvPr/>
        </p:nvSpPr>
        <p:spPr>
          <a:xfrm>
            <a:off x="902488" y="2742049"/>
            <a:ext cx="7488832" cy="1866858"/>
          </a:xfrm>
          <a:prstGeom prst="rect">
            <a:avLst/>
          </a:prstGeom>
          <a:noFill/>
        </p:spPr>
        <p:txBody>
          <a:bodyPr wrap="square" rtlCol="0">
            <a:spAutoFit/>
          </a:bodyPr>
          <a:lstStyle/>
          <a:p>
            <a:pPr>
              <a:lnSpc>
                <a:spcPct val="150000"/>
              </a:lnSpc>
            </a:pPr>
            <a:r>
              <a:rPr lang="zh-CN" altLang="en-US" sz="2000" dirty="0">
                <a:latin typeface="+mn-ea"/>
                <a:ea typeface="+mn-ea"/>
              </a:rPr>
              <a:t>卷积神经网络</a:t>
            </a:r>
            <a:r>
              <a:rPr lang="en-US" altLang="zh-CN" sz="2000" dirty="0">
                <a:latin typeface="+mn-ea"/>
                <a:ea typeface="+mn-ea"/>
              </a:rPr>
              <a:t>(CNN)</a:t>
            </a:r>
            <a:r>
              <a:rPr lang="zh-CN" altLang="en-US" sz="2000" dirty="0">
                <a:latin typeface="+mn-ea"/>
                <a:ea typeface="+mn-ea"/>
              </a:rPr>
              <a:t>是一种专门处理图像数据的前馈神经网络。它通过在图像上滑动各种卷积核，提取出图像的局部特征层层叠加最后得到复杂的图形特征。</a:t>
            </a:r>
            <a:r>
              <a:rPr lang="en-US" altLang="zh-CN" sz="2000" dirty="0">
                <a:latin typeface="+mn-ea"/>
                <a:ea typeface="+mn-ea"/>
              </a:rPr>
              <a:t>CNN</a:t>
            </a:r>
            <a:r>
              <a:rPr lang="zh-CN" altLang="en-US" sz="2000" dirty="0">
                <a:latin typeface="+mn-ea"/>
                <a:ea typeface="+mn-ea"/>
              </a:rPr>
              <a:t>是深度学习中视觉相关任务的基石广泛应用于图像识别、视频分析等领域。</a:t>
            </a:r>
          </a:p>
        </p:txBody>
      </p:sp>
    </p:spTree>
    <p:extLst>
      <p:ext uri="{BB962C8B-B14F-4D97-AF65-F5344CB8AC3E}">
        <p14:creationId xmlns:p14="http://schemas.microsoft.com/office/powerpoint/2010/main" val="1531237806"/>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4211960" y="188640"/>
            <a:ext cx="4762872" cy="287338"/>
          </a:xfrm>
        </p:spPr>
        <p:txBody>
          <a:bodyPr/>
          <a:lstStyle/>
          <a:p>
            <a:pPr eaLnBrk="1" hangingPunct="1"/>
            <a:r>
              <a:rPr lang="en-US" altLang="zh-CN" sz="3200" dirty="0">
                <a:solidFill>
                  <a:schemeClr val="bg1"/>
                </a:solidFill>
                <a:latin typeface="黑体" panose="02010609060101010101" pitchFamily="49" charset="-122"/>
                <a:ea typeface="黑体" panose="02010609060101010101" pitchFamily="49" charset="-122"/>
              </a:rPr>
              <a:t>CNN</a:t>
            </a:r>
            <a:r>
              <a:rPr lang="zh-CN" altLang="en-US" sz="3200" dirty="0">
                <a:solidFill>
                  <a:schemeClr val="bg1"/>
                </a:solidFill>
                <a:latin typeface="黑体" panose="02010609060101010101" pitchFamily="49" charset="-122"/>
                <a:ea typeface="黑体" panose="02010609060101010101" pitchFamily="49" charset="-122"/>
              </a:rPr>
              <a:t>图像分类</a:t>
            </a:r>
            <a:r>
              <a:rPr lang="en-US" altLang="zh-CN" sz="3200" dirty="0">
                <a:solidFill>
                  <a:schemeClr val="bg1"/>
                </a:solidFill>
                <a:latin typeface="黑体" panose="02010609060101010101" pitchFamily="49" charset="-122"/>
                <a:ea typeface="黑体" panose="02010609060101010101" pitchFamily="49" charset="-122"/>
              </a:rPr>
              <a:t>-</a:t>
            </a:r>
            <a:r>
              <a:rPr lang="en-US" altLang="zh-CN" sz="3200" dirty="0" err="1">
                <a:solidFill>
                  <a:schemeClr val="bg1"/>
                </a:solidFill>
                <a:latin typeface="黑体" panose="02010609060101010101" pitchFamily="49" charset="-122"/>
                <a:ea typeface="黑体" panose="02010609060101010101" pitchFamily="49" charset="-122"/>
              </a:rPr>
              <a:t>Keras</a:t>
            </a:r>
            <a:r>
              <a:rPr lang="zh-CN" altLang="en-US" sz="3200" dirty="0">
                <a:solidFill>
                  <a:schemeClr val="bg1"/>
                </a:solidFill>
                <a:latin typeface="黑体" panose="02010609060101010101" pitchFamily="49" charset="-122"/>
                <a:ea typeface="黑体" panose="02010609060101010101" pitchFamily="49" charset="-122"/>
              </a:rPr>
              <a:t>实现</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39552"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4.2.5 </a:t>
            </a:r>
            <a:r>
              <a:rPr lang="zh-CN" altLang="en-US" dirty="0">
                <a:solidFill>
                  <a:srgbClr val="FF0000"/>
                </a:solidFill>
                <a:latin typeface="黑体" panose="02010609060101010101" pitchFamily="49" charset="-122"/>
                <a:ea typeface="黑体" panose="02010609060101010101" pitchFamily="49" charset="-122"/>
              </a:rPr>
              <a:t>使用模型</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B5F4B4AF-DF48-4FC0-8106-610AED2C0BE4}"/>
              </a:ext>
            </a:extLst>
          </p:cNvPr>
          <p:cNvSpPr txBox="1"/>
          <p:nvPr/>
        </p:nvSpPr>
        <p:spPr>
          <a:xfrm>
            <a:off x="611560" y="1772816"/>
            <a:ext cx="1107996" cy="369332"/>
          </a:xfrm>
          <a:prstGeom prst="rect">
            <a:avLst/>
          </a:prstGeom>
          <a:noFill/>
        </p:spPr>
        <p:txBody>
          <a:bodyPr wrap="none" rtlCol="0">
            <a:spAutoFit/>
          </a:bodyPr>
          <a:lstStyle/>
          <a:p>
            <a:r>
              <a:rPr lang="zh-CN" altLang="en-US" dirty="0"/>
              <a:t>识别错误</a:t>
            </a:r>
          </a:p>
        </p:txBody>
      </p:sp>
      <p:pic>
        <p:nvPicPr>
          <p:cNvPr id="5" name="图片 4">
            <a:extLst>
              <a:ext uri="{FF2B5EF4-FFF2-40B4-BE49-F238E27FC236}">
                <a16:creationId xmlns:a16="http://schemas.microsoft.com/office/drawing/2014/main" id="{804B0DEE-F748-438A-9F55-5A77889F5E0A}"/>
              </a:ext>
            </a:extLst>
          </p:cNvPr>
          <p:cNvPicPr>
            <a:picLocks noChangeAspect="1"/>
          </p:cNvPicPr>
          <p:nvPr/>
        </p:nvPicPr>
        <p:blipFill>
          <a:blip r:embed="rId3"/>
          <a:stretch>
            <a:fillRect/>
          </a:stretch>
        </p:blipFill>
        <p:spPr>
          <a:xfrm>
            <a:off x="374848" y="2373667"/>
            <a:ext cx="4383195" cy="3534524"/>
          </a:xfrm>
          <a:prstGeom prst="rect">
            <a:avLst/>
          </a:prstGeom>
        </p:spPr>
      </p:pic>
      <p:pic>
        <p:nvPicPr>
          <p:cNvPr id="7" name="图片 6">
            <a:extLst>
              <a:ext uri="{FF2B5EF4-FFF2-40B4-BE49-F238E27FC236}">
                <a16:creationId xmlns:a16="http://schemas.microsoft.com/office/drawing/2014/main" id="{800927BB-4622-433C-86EE-9347EC8E4C8F}"/>
              </a:ext>
            </a:extLst>
          </p:cNvPr>
          <p:cNvPicPr>
            <a:picLocks noChangeAspect="1"/>
          </p:cNvPicPr>
          <p:nvPr/>
        </p:nvPicPr>
        <p:blipFill>
          <a:blip r:embed="rId4"/>
          <a:stretch>
            <a:fillRect/>
          </a:stretch>
        </p:blipFill>
        <p:spPr>
          <a:xfrm>
            <a:off x="4900230" y="2337803"/>
            <a:ext cx="4033626" cy="3546611"/>
          </a:xfrm>
          <a:prstGeom prst="rect">
            <a:avLst/>
          </a:prstGeom>
        </p:spPr>
      </p:pic>
    </p:spTree>
    <p:extLst>
      <p:ext uri="{BB962C8B-B14F-4D97-AF65-F5344CB8AC3E}">
        <p14:creationId xmlns:p14="http://schemas.microsoft.com/office/powerpoint/2010/main" val="423401578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7020272" y="260350"/>
            <a:ext cx="1666528" cy="287338"/>
          </a:xfrm>
        </p:spPr>
        <p:txBody>
          <a:bodyPr/>
          <a:lstStyle/>
          <a:p>
            <a:pPr eaLnBrk="1" hangingPunct="1"/>
            <a:r>
              <a:rPr lang="zh-CN" altLang="en-US" sz="3600" dirty="0">
                <a:solidFill>
                  <a:schemeClr val="bg1"/>
                </a:solidFill>
                <a:latin typeface="黑体" panose="02010609060101010101" pitchFamily="49" charset="-122"/>
                <a:ea typeface="黑体" panose="02010609060101010101" pitchFamily="49" charset="-122"/>
              </a:rPr>
              <a:t>总结</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457200" y="926293"/>
            <a:ext cx="8229600" cy="4525963"/>
          </a:xfrm>
        </p:spPr>
        <p:txBody>
          <a:bodyPr/>
          <a:lstStyle/>
          <a:p>
            <a:pPr algn="ctr" eaLnBrk="1" hangingPunct="1"/>
            <a:r>
              <a:rPr lang="zh-CN" altLang="en-US" sz="4000" dirty="0">
                <a:solidFill>
                  <a:srgbClr val="FF0000"/>
                </a:solidFill>
                <a:latin typeface="黑体" panose="02010609060101010101" pitchFamily="49" charset="-122"/>
                <a:ea typeface="黑体" panose="02010609060101010101" pitchFamily="49" charset="-122"/>
              </a:rPr>
              <a:t>总结</a:t>
            </a:r>
            <a:endParaRPr lang="zh-CN" altLang="zh-CN" sz="4000" dirty="0">
              <a:solidFill>
                <a:srgbClr val="FF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5B3E2AA8-0AE0-441B-9F2C-A965FFA8503D}"/>
              </a:ext>
            </a:extLst>
          </p:cNvPr>
          <p:cNvSpPr txBox="1"/>
          <p:nvPr/>
        </p:nvSpPr>
        <p:spPr>
          <a:xfrm>
            <a:off x="971600" y="2636912"/>
            <a:ext cx="184731" cy="369332"/>
          </a:xfrm>
          <a:prstGeom prst="rect">
            <a:avLst/>
          </a:prstGeom>
          <a:noFill/>
        </p:spPr>
        <p:txBody>
          <a:bodyPr wrap="none" rtlCol="0">
            <a:spAutoFit/>
          </a:bodyPr>
          <a:lstStyle/>
          <a:p>
            <a:endParaRPr lang="zh-CN" altLang="en-US" dirty="0"/>
          </a:p>
        </p:txBody>
      </p:sp>
      <p:sp>
        <p:nvSpPr>
          <p:cNvPr id="5" name="Rectangle 2">
            <a:extLst>
              <a:ext uri="{FF2B5EF4-FFF2-40B4-BE49-F238E27FC236}">
                <a16:creationId xmlns:a16="http://schemas.microsoft.com/office/drawing/2014/main" id="{E3521E2B-228A-4693-8D25-BD65D226B526}"/>
              </a:ext>
            </a:extLst>
          </p:cNvPr>
          <p:cNvSpPr>
            <a:spLocks noChangeArrowheads="1"/>
          </p:cNvSpPr>
          <p:nvPr/>
        </p:nvSpPr>
        <p:spPr bwMode="auto">
          <a:xfrm>
            <a:off x="457200" y="1568333"/>
            <a:ext cx="8229600" cy="45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a:ln>
                  <a:noFill/>
                </a:ln>
                <a:solidFill>
                  <a:schemeClr val="tx1"/>
                </a:solidFill>
                <a:effectLst/>
                <a:latin typeface="+mn-ea"/>
                <a:ea typeface="+mn-ea"/>
              </a:rPr>
              <a:t>70%的准确度可以视为一个起步阶段的表现，</a:t>
            </a:r>
            <a:r>
              <a:rPr kumimoji="0" lang="zh-CN" altLang="en-US" sz="2000" b="0" i="0" u="none" strike="noStrike" cap="none" normalizeH="0" baseline="0" dirty="0">
                <a:ln>
                  <a:noFill/>
                </a:ln>
                <a:solidFill>
                  <a:schemeClr val="tx1"/>
                </a:solidFill>
                <a:effectLst/>
                <a:latin typeface="+mn-ea"/>
                <a:ea typeface="+mn-ea"/>
              </a:rPr>
              <a:t>但如果遇到更加复杂的图像可能就会有识别误差</a:t>
            </a:r>
            <a:r>
              <a:rPr lang="zh-CN" altLang="en-US" sz="2000" dirty="0">
                <a:latin typeface="+mn-ea"/>
                <a:ea typeface="+mn-ea"/>
              </a:rPr>
              <a:t>这个时候</a:t>
            </a:r>
            <a:r>
              <a:rPr kumimoji="0" lang="zh-CN" altLang="zh-CN" sz="2000" b="0" i="0" u="none" strike="noStrike" cap="none" normalizeH="0" baseline="0" dirty="0">
                <a:ln>
                  <a:noFill/>
                </a:ln>
                <a:solidFill>
                  <a:schemeClr val="tx1"/>
                </a:solidFill>
                <a:effectLst/>
                <a:latin typeface="+mn-ea"/>
                <a:ea typeface="+mn-ea"/>
              </a:rPr>
              <a:t>尝试通过增加训练轮次、调整模型结构、使用数据增强等手段来进一步提高模型的准确度。</a:t>
            </a:r>
            <a:r>
              <a:rPr kumimoji="0" lang="zh-CN" altLang="en-US" sz="2000" b="0" i="0" u="none" strike="noStrike" cap="none" normalizeH="0" baseline="0" dirty="0">
                <a:ln>
                  <a:noFill/>
                </a:ln>
                <a:solidFill>
                  <a:schemeClr val="tx1"/>
                </a:solidFill>
                <a:effectLst/>
                <a:latin typeface="+mn-ea"/>
                <a:ea typeface="+mn-ea"/>
              </a:rPr>
              <a:t>后续可以考虑以下方式提高图片识别模型的准确性</a:t>
            </a:r>
            <a:endParaRPr kumimoji="0" lang="en-US" altLang="zh-CN" sz="20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增加训练数据量</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使用更复杂的模型</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VGG16</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ResNet</a:t>
            </a:r>
            <a:r>
              <a:rPr lang="zh-CN" altLang="en-US" sz="2400" dirty="0">
                <a:latin typeface="黑体" panose="02010609060101010101" pitchFamily="49" charset="-122"/>
                <a:ea typeface="黑体" panose="02010609060101010101" pitchFamily="49" charset="-122"/>
              </a:rPr>
              <a:t>等</a:t>
            </a:r>
            <a:endParaRPr lang="en-US" altLang="zh-CN" sz="2400"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调整训练过程的超参数</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4. </a:t>
            </a:r>
            <a:r>
              <a:rPr lang="zh-CN" altLang="en-US" sz="2400" b="1" dirty="0">
                <a:latin typeface="黑体" panose="02010609060101010101" pitchFamily="49" charset="-122"/>
                <a:ea typeface="黑体" panose="02010609060101010101" pitchFamily="49" charset="-122"/>
              </a:rPr>
              <a:t>使用正则化方法</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5. </a:t>
            </a:r>
            <a:r>
              <a:rPr lang="zh-CN" altLang="en-US" sz="2400" b="1" dirty="0">
                <a:latin typeface="黑体" panose="02010609060101010101" pitchFamily="49" charset="-122"/>
                <a:ea typeface="黑体" panose="02010609060101010101" pitchFamily="49" charset="-122"/>
              </a:rPr>
              <a:t>预训练模型和迁移学习</a:t>
            </a:r>
            <a:endParaRPr lang="en-US" altLang="zh-CN" sz="24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ts val="3500"/>
              </a:lnSpc>
              <a:spcBef>
                <a:spcPct val="0"/>
              </a:spcBef>
              <a:spcAft>
                <a:spcPct val="0"/>
              </a:spcAft>
              <a:buClrTx/>
              <a:buSzTx/>
              <a:tabLst/>
            </a:pPr>
            <a:r>
              <a:rPr lang="en-US" altLang="zh-CN" sz="2400" dirty="0">
                <a:latin typeface="黑体" panose="02010609060101010101" pitchFamily="49" charset="-122"/>
                <a:ea typeface="黑体" panose="02010609060101010101" pitchFamily="49" charset="-122"/>
              </a:rPr>
              <a:t>6. </a:t>
            </a:r>
            <a:r>
              <a:rPr lang="zh-CN" altLang="en-US" sz="2400" b="1" dirty="0">
                <a:latin typeface="黑体" panose="02010609060101010101" pitchFamily="49" charset="-122"/>
                <a:ea typeface="黑体" panose="02010609060101010101" pitchFamily="49" charset="-122"/>
              </a:rPr>
              <a:t>优化损失函数</a:t>
            </a:r>
            <a:endPar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8565565"/>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0538E92-F2F1-4E7A-BAED-4E9E1152570A}"/>
              </a:ext>
            </a:extLst>
          </p:cNvPr>
          <p:cNvPicPr>
            <a:picLocks noChangeAspect="1"/>
          </p:cNvPicPr>
          <p:nvPr/>
        </p:nvPicPr>
        <p:blipFill>
          <a:blip r:embed="rId2"/>
          <a:stretch>
            <a:fillRect/>
          </a:stretch>
        </p:blipFill>
        <p:spPr>
          <a:xfrm>
            <a:off x="16434" y="222327"/>
            <a:ext cx="9144000" cy="2168912"/>
          </a:xfrm>
          <a:prstGeom prst="rect">
            <a:avLst/>
          </a:prstGeom>
        </p:spPr>
      </p:pic>
      <p:pic>
        <p:nvPicPr>
          <p:cNvPr id="11" name="图片 10">
            <a:extLst>
              <a:ext uri="{FF2B5EF4-FFF2-40B4-BE49-F238E27FC236}">
                <a16:creationId xmlns:a16="http://schemas.microsoft.com/office/drawing/2014/main" id="{E6E71C57-3F07-4FFD-AFE3-AD92C7DDDFB0}"/>
              </a:ext>
            </a:extLst>
          </p:cNvPr>
          <p:cNvPicPr>
            <a:picLocks noChangeAspect="1"/>
          </p:cNvPicPr>
          <p:nvPr/>
        </p:nvPicPr>
        <p:blipFill>
          <a:blip r:embed="rId3"/>
          <a:stretch>
            <a:fillRect/>
          </a:stretch>
        </p:blipFill>
        <p:spPr>
          <a:xfrm>
            <a:off x="781050" y="4005064"/>
            <a:ext cx="7581900" cy="1285875"/>
          </a:xfrm>
          <a:prstGeom prst="rect">
            <a:avLst/>
          </a:prstGeom>
        </p:spPr>
      </p:pic>
    </p:spTree>
    <p:extLst>
      <p:ext uri="{BB962C8B-B14F-4D97-AF65-F5344CB8AC3E}">
        <p14:creationId xmlns:p14="http://schemas.microsoft.com/office/powerpoint/2010/main" val="318825228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395536" y="908720"/>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1.2 </a:t>
            </a:r>
            <a:r>
              <a:rPr lang="zh-CN" altLang="en-US" dirty="0">
                <a:solidFill>
                  <a:srgbClr val="FF0000"/>
                </a:solidFill>
                <a:latin typeface="黑体" panose="02010609060101010101" pitchFamily="49" charset="-122"/>
                <a:ea typeface="黑体" panose="02010609060101010101" pitchFamily="49" charset="-122"/>
              </a:rPr>
              <a:t>设计原理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5" name="Rectangle 4">
            <a:extLst>
              <a:ext uri="{FF2B5EF4-FFF2-40B4-BE49-F238E27FC236}">
                <a16:creationId xmlns:a16="http://schemas.microsoft.com/office/drawing/2014/main" id="{14F09A70-B67D-4F74-A8D2-AD6A3925F198}"/>
              </a:ext>
            </a:extLst>
          </p:cNvPr>
          <p:cNvSpPr>
            <a:spLocks noChangeArrowheads="1"/>
          </p:cNvSpPr>
          <p:nvPr/>
        </p:nvSpPr>
        <p:spPr bwMode="auto">
          <a:xfrm>
            <a:off x="1043608" y="1844824"/>
            <a:ext cx="7521882" cy="186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latinLnBrk="0">
              <a:lnSpc>
                <a:spcPct val="150000"/>
              </a:lnSpc>
              <a:buClrTx/>
              <a:buSzTx/>
              <a:buFontTx/>
              <a:buNone/>
              <a:tabLst/>
            </a:pPr>
            <a:r>
              <a:rPr lang="zh-CN" altLang="zh-CN" sz="2000" dirty="0">
                <a:latin typeface="+mn-ea"/>
                <a:ea typeface="+mn-ea"/>
              </a:rPr>
              <a:t>CNN 利用图像的“平移不变性”原理，即图像中无论特征在何处</a:t>
            </a:r>
            <a:endParaRPr lang="en-US" altLang="zh-CN" sz="2000" dirty="0">
              <a:latin typeface="+mn-ea"/>
              <a:ea typeface="+mn-ea"/>
            </a:endParaRPr>
          </a:p>
          <a:p>
            <a:pPr marL="0" marR="0" lvl="0" indent="0" defTabSz="914400" latinLnBrk="0">
              <a:lnSpc>
                <a:spcPct val="150000"/>
              </a:lnSpc>
              <a:buClrTx/>
              <a:buSzTx/>
              <a:buFontTx/>
              <a:buNone/>
              <a:tabLst/>
            </a:pPr>
            <a:r>
              <a:rPr lang="zh-CN" altLang="zh-CN" sz="2000" dirty="0">
                <a:latin typeface="+mn-ea"/>
                <a:ea typeface="+mn-ea"/>
              </a:rPr>
              <a:t>都应该被网络以相同的方式识别。通过卷积层的滤波和池化层</a:t>
            </a:r>
            <a:r>
              <a:rPr lang="zh-CN" altLang="en-US" sz="2000" dirty="0">
                <a:latin typeface="+mn-ea"/>
                <a:ea typeface="+mn-ea"/>
              </a:rPr>
              <a:t>的</a:t>
            </a:r>
            <a:r>
              <a:rPr lang="zh-CN" altLang="zh-CN" sz="2000" dirty="0">
                <a:latin typeface="+mn-ea"/>
                <a:ea typeface="+mn-ea"/>
              </a:rPr>
              <a:t>下采样，CNN 能够自动并有效地学习到图像的重要特征，而无需人工选取和设计特征提取器。</a:t>
            </a:r>
            <a:endParaRPr lang="en-US" altLang="zh-CN" sz="2000" dirty="0">
              <a:latin typeface="+mn-ea"/>
              <a:ea typeface="+mn-ea"/>
            </a:endParaRPr>
          </a:p>
        </p:txBody>
      </p:sp>
      <p:pic>
        <p:nvPicPr>
          <p:cNvPr id="2058" name="Picture 10" descr="图片">
            <a:extLst>
              <a:ext uri="{FF2B5EF4-FFF2-40B4-BE49-F238E27FC236}">
                <a16:creationId xmlns:a16="http://schemas.microsoft.com/office/drawing/2014/main" id="{0A29CAB6-9119-43FE-852E-7181FDD0D3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11190" y="3798090"/>
            <a:ext cx="4536504" cy="254531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52474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595818" y="980728"/>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1.3 </a:t>
            </a:r>
            <a:r>
              <a:rPr lang="zh-CN" altLang="en-US" dirty="0">
                <a:solidFill>
                  <a:srgbClr val="FF0000"/>
                </a:solidFill>
                <a:latin typeface="黑体" panose="02010609060101010101" pitchFamily="49" charset="-122"/>
                <a:ea typeface="黑体" panose="02010609060101010101" pitchFamily="49" charset="-122"/>
              </a:rPr>
              <a:t>优势</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Rectangle 1">
            <a:extLst>
              <a:ext uri="{FF2B5EF4-FFF2-40B4-BE49-F238E27FC236}">
                <a16:creationId xmlns:a16="http://schemas.microsoft.com/office/drawing/2014/main" id="{E7F0A792-5A04-4395-8681-D180E0556D9A}"/>
              </a:ext>
            </a:extLst>
          </p:cNvPr>
          <p:cNvSpPr>
            <a:spLocks noChangeArrowheads="1"/>
          </p:cNvSpPr>
          <p:nvPr/>
        </p:nvSpPr>
        <p:spPr bwMode="auto">
          <a:xfrm>
            <a:off x="576734" y="1663547"/>
            <a:ext cx="7990531" cy="1580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1.3.1 </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参数共享</a:t>
            </a:r>
          </a:p>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mn-ea"/>
                <a:ea typeface="+mn-ea"/>
              </a:rPr>
              <a:t>在 CNN 中，一个卷积核会被应用到输入图像的所有位置（滑动窗口机制）。这种参数共享机制显著降低了模型的参数数量，使得模型即便在参数较少的情况下也能拥有较好的表现，同时降低了过拟合的风险。</a:t>
            </a:r>
            <a:endParaRPr kumimoji="0" lang="zh-CN" altLang="zh-CN" sz="1600" b="0" i="0" u="none" strike="noStrike" cap="none" normalizeH="0" baseline="0" dirty="0">
              <a:ln>
                <a:noFill/>
              </a:ln>
              <a:solidFill>
                <a:schemeClr val="tx1"/>
              </a:solidFill>
              <a:effectLst/>
              <a:latin typeface="+mn-ea"/>
              <a:ea typeface="+mn-ea"/>
            </a:endParaRPr>
          </a:p>
        </p:txBody>
      </p:sp>
      <p:sp>
        <p:nvSpPr>
          <p:cNvPr id="3" name="Rectangle 2">
            <a:extLst>
              <a:ext uri="{FF2B5EF4-FFF2-40B4-BE49-F238E27FC236}">
                <a16:creationId xmlns:a16="http://schemas.microsoft.com/office/drawing/2014/main" id="{C4DFFDFA-19D8-40A1-A4CF-FDB4599150D3}"/>
              </a:ext>
            </a:extLst>
          </p:cNvPr>
          <p:cNvSpPr>
            <a:spLocks noChangeArrowheads="1"/>
          </p:cNvSpPr>
          <p:nvPr/>
        </p:nvSpPr>
        <p:spPr bwMode="auto">
          <a:xfrm>
            <a:off x="625507" y="3251706"/>
            <a:ext cx="7990532" cy="1590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1.3.2</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局部连接</a:t>
            </a:r>
          </a:p>
          <a:p>
            <a:pPr marL="0" marR="0" lvl="0" indent="0" algn="l" defTabSz="914400" rtl="0" eaLnBrk="0" fontAlgn="base" latinLnBrk="0" hangingPunct="0">
              <a:lnSpc>
                <a:spcPts val="2500"/>
              </a:lnSpc>
              <a:spcBef>
                <a:spcPct val="0"/>
              </a:spcBef>
              <a:spcAft>
                <a:spcPct val="0"/>
              </a:spcAft>
              <a:buClrTx/>
              <a:buSzTx/>
              <a:buFontTx/>
              <a:buNone/>
              <a:tabLst/>
            </a:pPr>
            <a:r>
              <a:rPr lang="zh-CN" altLang="zh-CN" sz="1600" dirty="0">
                <a:solidFill>
                  <a:srgbClr val="000000"/>
                </a:solidFill>
                <a:latin typeface="+mn-ea"/>
                <a:ea typeface="+mn-ea"/>
              </a:rPr>
              <a:t>每个神经元不是与上一层的所有神经元连接，而是只与其视野范围内的局部区域相连接这种结构设计符合图像的局部相关性质，使得网络更加专注于局部特征，从而提高了学习效率和识别精度</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5FAA7B6-BA5C-4B83-B066-CE1C278073D8}"/>
              </a:ext>
            </a:extLst>
          </p:cNvPr>
          <p:cNvSpPr>
            <a:spLocks noChangeArrowheads="1"/>
          </p:cNvSpPr>
          <p:nvPr/>
        </p:nvSpPr>
        <p:spPr bwMode="auto">
          <a:xfrm>
            <a:off x="615748" y="4849740"/>
            <a:ext cx="7921357" cy="1580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1.3.3</a:t>
            </a: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层次结构</a:t>
            </a:r>
          </a:p>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mn-ea"/>
                <a:ea typeface="+mn-ea"/>
              </a:rPr>
              <a:t>CNN 通过多层的卷积和池化操作，逐步从简单的边缘和纹理信息抽象出复杂的形状和对象特征。这种从具体到抽象的学习过程使得 CNN 在图像处理领域表现出色，特别是在面对复杂和高维度的视觉任务时。</a:t>
            </a:r>
            <a:endParaRPr kumimoji="0" lang="zh-CN" altLang="zh-CN" sz="16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417601526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pic>
        <p:nvPicPr>
          <p:cNvPr id="4" name="内容占位符 3">
            <a:extLst>
              <a:ext uri="{FF2B5EF4-FFF2-40B4-BE49-F238E27FC236}">
                <a16:creationId xmlns:a16="http://schemas.microsoft.com/office/drawing/2014/main" id="{13F8EE3E-0D24-4EF5-B0D3-0701CAED08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1962"/>
            <a:ext cx="8229600" cy="4282439"/>
          </a:xfrm>
        </p:spPr>
      </p:pic>
    </p:spTree>
    <p:extLst>
      <p:ext uri="{BB962C8B-B14F-4D97-AF65-F5344CB8AC3E}">
        <p14:creationId xmlns:p14="http://schemas.microsoft.com/office/powerpoint/2010/main" val="287139748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卷积神经网络简介</a:t>
            </a:r>
          </a:p>
        </p:txBody>
      </p:sp>
      <p:pic>
        <p:nvPicPr>
          <p:cNvPr id="7" name="内容占位符 6">
            <a:extLst>
              <a:ext uri="{FF2B5EF4-FFF2-40B4-BE49-F238E27FC236}">
                <a16:creationId xmlns:a16="http://schemas.microsoft.com/office/drawing/2014/main" id="{80942452-CAC0-4B52-B202-9BA6D45CC71C}"/>
              </a:ext>
            </a:extLst>
          </p:cNvPr>
          <p:cNvPicPr>
            <a:picLocks noGrp="1" noChangeAspect="1"/>
          </p:cNvPicPr>
          <p:nvPr>
            <p:ph idx="1"/>
          </p:nvPr>
        </p:nvPicPr>
        <p:blipFill>
          <a:blip r:embed="rId3"/>
          <a:stretch>
            <a:fillRect/>
          </a:stretch>
        </p:blipFill>
        <p:spPr>
          <a:xfrm>
            <a:off x="236373" y="1916832"/>
            <a:ext cx="8671253" cy="3704040"/>
          </a:xfrm>
        </p:spPr>
      </p:pic>
    </p:spTree>
    <p:extLst>
      <p:ext uri="{BB962C8B-B14F-4D97-AF65-F5344CB8AC3E}">
        <p14:creationId xmlns:p14="http://schemas.microsoft.com/office/powerpoint/2010/main" val="125424819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395536" y="908720"/>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2.1 </a:t>
            </a:r>
            <a:r>
              <a:rPr lang="zh-CN" altLang="en-US" dirty="0">
                <a:solidFill>
                  <a:srgbClr val="FF0000"/>
                </a:solidFill>
                <a:latin typeface="黑体" panose="02010609060101010101" pitchFamily="49" charset="-122"/>
                <a:ea typeface="黑体" panose="02010609060101010101" pitchFamily="49" charset="-122"/>
              </a:rPr>
              <a:t>卷积运算原理</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3" name="Rectangle 2">
            <a:extLst>
              <a:ext uri="{FF2B5EF4-FFF2-40B4-BE49-F238E27FC236}">
                <a16:creationId xmlns:a16="http://schemas.microsoft.com/office/drawing/2014/main" id="{49DEBF17-F913-4392-872C-57DBCDE79C96}"/>
              </a:ext>
            </a:extLst>
          </p:cNvPr>
          <p:cNvSpPr>
            <a:spLocks noChangeArrowheads="1"/>
          </p:cNvSpPr>
          <p:nvPr/>
        </p:nvSpPr>
        <p:spPr bwMode="auto">
          <a:xfrm>
            <a:off x="751108" y="1828206"/>
            <a:ext cx="7641784" cy="157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3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mn-ea"/>
                <a:ea typeface="+mn-ea"/>
              </a:rPr>
              <a:t>卷积运算是卷积神经网络的核心，它通过在输入图像上滑动卷积核（小矩阵窗口），计算核与图像的局部区域之间的点积，从而形成特征图（Feature Map）。这个过程捕捉了图像的局部关联并保留了图像的空间关系，是实现图像平移不变性的关键操作。</a:t>
            </a:r>
          </a:p>
        </p:txBody>
      </p:sp>
      <p:pic>
        <p:nvPicPr>
          <p:cNvPr id="6" name="图片 5">
            <a:extLst>
              <a:ext uri="{FF2B5EF4-FFF2-40B4-BE49-F238E27FC236}">
                <a16:creationId xmlns:a16="http://schemas.microsoft.com/office/drawing/2014/main" id="{97416C32-664A-46DC-B59A-E5F1B085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727" y="3399063"/>
            <a:ext cx="4957217" cy="3618957"/>
          </a:xfrm>
          <a:prstGeom prst="rect">
            <a:avLst/>
          </a:prstGeom>
        </p:spPr>
      </p:pic>
    </p:spTree>
    <p:extLst>
      <p:ext uri="{BB962C8B-B14F-4D97-AF65-F5344CB8AC3E}">
        <p14:creationId xmlns:p14="http://schemas.microsoft.com/office/powerpoint/2010/main" val="334725506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a:extLst>
              <a:ext uri="{FF2B5EF4-FFF2-40B4-BE49-F238E27FC236}">
                <a16:creationId xmlns:a16="http://schemas.microsoft.com/office/drawing/2014/main" id="{56426681-1758-45C8-837B-D228E8F56B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48" y="-9034"/>
            <a:ext cx="9358884" cy="701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B00D062A-A3C4-4A5B-84A6-46D511EC9C73}"/>
              </a:ext>
            </a:extLst>
          </p:cNvPr>
          <p:cNvSpPr>
            <a:spLocks noGrp="1" noChangeArrowheads="1"/>
          </p:cNvSpPr>
          <p:nvPr>
            <p:ph type="title"/>
          </p:nvPr>
        </p:nvSpPr>
        <p:spPr>
          <a:xfrm>
            <a:off x="5076056" y="188640"/>
            <a:ext cx="3898776" cy="287338"/>
          </a:xfrm>
        </p:spPr>
        <p:txBody>
          <a:bodyPr/>
          <a:lstStyle/>
          <a:p>
            <a:pPr eaLnBrk="1" hangingPunct="1"/>
            <a:r>
              <a:rPr lang="zh-CN" altLang="en-US" sz="3200" dirty="0">
                <a:solidFill>
                  <a:schemeClr val="bg1"/>
                </a:solidFill>
                <a:latin typeface="黑体" panose="02010609060101010101" pitchFamily="49" charset="-122"/>
                <a:ea typeface="黑体" panose="02010609060101010101" pitchFamily="49" charset="-122"/>
              </a:rPr>
              <a:t>卷积神经网络的卷积</a:t>
            </a:r>
          </a:p>
        </p:txBody>
      </p:sp>
      <p:sp>
        <p:nvSpPr>
          <p:cNvPr id="3076" name="Rectangle 3">
            <a:extLst>
              <a:ext uri="{FF2B5EF4-FFF2-40B4-BE49-F238E27FC236}">
                <a16:creationId xmlns:a16="http://schemas.microsoft.com/office/drawing/2014/main" id="{FC469986-8199-4F87-BC56-DA82D419AB2B}"/>
              </a:ext>
            </a:extLst>
          </p:cNvPr>
          <p:cNvSpPr>
            <a:spLocks noGrp="1" noChangeArrowheads="1"/>
          </p:cNvSpPr>
          <p:nvPr>
            <p:ph type="body" idx="1"/>
          </p:nvPr>
        </p:nvSpPr>
        <p:spPr>
          <a:xfrm>
            <a:off x="745232" y="1012596"/>
            <a:ext cx="8229600" cy="4525963"/>
          </a:xfrm>
        </p:spPr>
        <p:txBody>
          <a:bodyPr/>
          <a:lstStyle/>
          <a:p>
            <a:pPr algn="ctr" eaLnBrk="1" hangingPunct="1">
              <a:lnSpc>
                <a:spcPct val="150000"/>
              </a:lnSpc>
            </a:pPr>
            <a:r>
              <a:rPr lang="en-US" altLang="zh-CN" dirty="0">
                <a:solidFill>
                  <a:srgbClr val="FF0000"/>
                </a:solidFill>
                <a:latin typeface="黑体" panose="02010609060101010101" pitchFamily="49" charset="-122"/>
                <a:ea typeface="黑体" panose="02010609060101010101" pitchFamily="49" charset="-122"/>
              </a:rPr>
              <a:t>2.2 </a:t>
            </a:r>
            <a:r>
              <a:rPr lang="zh-CN" altLang="en-US" dirty="0">
                <a:solidFill>
                  <a:srgbClr val="FF0000"/>
                </a:solidFill>
                <a:latin typeface="黑体" panose="02010609060101010101" pitchFamily="49" charset="-122"/>
                <a:ea typeface="黑体" panose="02010609060101010101" pitchFamily="49" charset="-122"/>
              </a:rPr>
              <a:t>过滤器</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 name="Rectangle 1">
            <a:extLst>
              <a:ext uri="{FF2B5EF4-FFF2-40B4-BE49-F238E27FC236}">
                <a16:creationId xmlns:a16="http://schemas.microsoft.com/office/drawing/2014/main" id="{770D1FD6-FD07-4892-8CA2-A07CE93AC785}"/>
              </a:ext>
            </a:extLst>
          </p:cNvPr>
          <p:cNvSpPr>
            <a:spLocks noChangeArrowheads="1"/>
          </p:cNvSpPr>
          <p:nvPr/>
        </p:nvSpPr>
        <p:spPr bwMode="auto">
          <a:xfrm>
            <a:off x="625901" y="1672492"/>
            <a:ext cx="8468262" cy="2325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4598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作用</a:t>
            </a:r>
          </a:p>
          <a:p>
            <a:pPr marL="0" marR="0" lvl="0" indent="0" algn="l" defTabSz="914400" rtl="0" eaLnBrk="0" fontAlgn="base" latinLnBrk="0" hangingPunct="0">
              <a:lnSpc>
                <a:spcPct val="150000"/>
              </a:lnSpc>
              <a:spcBef>
                <a:spcPct val="0"/>
              </a:spcBef>
              <a:spcAft>
                <a:spcPct val="0"/>
              </a:spcAft>
              <a:buClrTx/>
              <a:buSzTx/>
              <a:buFontTx/>
              <a:buNone/>
              <a:tabLst/>
            </a:pPr>
            <a:r>
              <a:rPr lang="zh-CN" altLang="zh-CN" sz="2000" dirty="0">
                <a:latin typeface="+mn-ea"/>
                <a:ea typeface="+mn-ea"/>
              </a:rPr>
              <a:t>卷积核或过滤器的主要作用是提取图像中的特定特征，比如边缘、角点、纹理等。在训练过程中，网络会学习到最优的卷积核参数，这些参数使得卷积核能够捕捉到对当前任务（如分类、检测）最有用的视觉特征</a:t>
            </a:r>
            <a:r>
              <a:rPr kumimoji="0" lang="zh-CN" altLang="zh-CN" sz="2000" b="0" i="0" u="none" strike="noStrike" cap="none" normalizeH="0" baseline="0" dirty="0">
                <a:ln>
                  <a:noFill/>
                </a:ln>
                <a:solidFill>
                  <a:srgbClr val="000000"/>
                </a:solidFill>
                <a:effectLst/>
                <a:latin typeface="+mn-ea"/>
                <a:ea typeface="+mn-ea"/>
              </a:rPr>
              <a:t>。</a:t>
            </a:r>
            <a:endParaRPr kumimoji="0" lang="zh-CN" altLang="zh-CN" sz="20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E3072430-72B0-4E77-82AD-A2A8228A5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214" y="3998371"/>
            <a:ext cx="5253571" cy="2505175"/>
          </a:xfrm>
          <a:prstGeom prst="rect">
            <a:avLst/>
          </a:prstGeom>
        </p:spPr>
      </p:pic>
    </p:spTree>
    <p:extLst>
      <p:ext uri="{BB962C8B-B14F-4D97-AF65-F5344CB8AC3E}">
        <p14:creationId xmlns:p14="http://schemas.microsoft.com/office/powerpoint/2010/main" val="3816852378"/>
      </p:ext>
    </p:extLst>
  </p:cSld>
  <p:clrMapOvr>
    <a:masterClrMapping/>
  </p:clrMapOvr>
  <p:transition spd="slow">
    <p:cu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14026</TotalTime>
  <Words>1719</Words>
  <Application>Microsoft Office PowerPoint</Application>
  <PresentationFormat>全屏显示(4:3)</PresentationFormat>
  <Paragraphs>125</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PingFang SC</vt:lpstr>
      <vt:lpstr>黑体</vt:lpstr>
      <vt:lpstr>宋体</vt:lpstr>
      <vt:lpstr>Arial</vt:lpstr>
      <vt:lpstr>默认设计模板</vt:lpstr>
      <vt:lpstr>卷积神经网络及图像识别</vt:lpstr>
      <vt:lpstr>卷积神经网络及图像识别</vt:lpstr>
      <vt:lpstr>卷积神经网络简介</vt:lpstr>
      <vt:lpstr>卷积神经网络简介</vt:lpstr>
      <vt:lpstr>卷积神经网络简介</vt:lpstr>
      <vt:lpstr>卷积神经网络简介</vt:lpstr>
      <vt:lpstr>卷积神经网络简介</vt:lpstr>
      <vt:lpstr>卷积神经网络的卷积</vt:lpstr>
      <vt:lpstr>卷积神经网络的卷积</vt:lpstr>
      <vt:lpstr>卷积神经网络的卷积</vt:lpstr>
      <vt:lpstr>卷积神经网络结构</vt:lpstr>
      <vt:lpstr>卷积神经网络结构</vt:lpstr>
      <vt:lpstr>卷积神经网络结构</vt:lpstr>
      <vt:lpstr>卷积神经网络结构</vt:lpstr>
      <vt:lpstr>卷积神经网络结构</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CNN图像分类-Keras实现</vt:lpstr>
      <vt:lpstr>总结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xashuoxing</cp:lastModifiedBy>
  <cp:revision>43</cp:revision>
  <dcterms:created xsi:type="dcterms:W3CDTF">2014-03-21T03:02:44Z</dcterms:created>
  <dcterms:modified xsi:type="dcterms:W3CDTF">2024-11-11T05:43:29Z</dcterms:modified>
</cp:coreProperties>
</file>