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56" r:id="rId2"/>
    <p:sldId id="337" r:id="rId3"/>
    <p:sldId id="292" r:id="rId4"/>
    <p:sldId id="275" r:id="rId5"/>
    <p:sldId id="276" r:id="rId6"/>
    <p:sldId id="293" r:id="rId7"/>
    <p:sldId id="336" r:id="rId8"/>
    <p:sldId id="278" r:id="rId9"/>
    <p:sldId id="327" r:id="rId10"/>
    <p:sldId id="328" r:id="rId11"/>
    <p:sldId id="329" r:id="rId12"/>
    <p:sldId id="330" r:id="rId13"/>
    <p:sldId id="331" r:id="rId14"/>
    <p:sldId id="311" r:id="rId15"/>
    <p:sldId id="318" r:id="rId16"/>
    <p:sldId id="332" r:id="rId17"/>
    <p:sldId id="333" r:id="rId18"/>
    <p:sldId id="334" r:id="rId19"/>
    <p:sldId id="319" r:id="rId20"/>
    <p:sldId id="323" r:id="rId21"/>
    <p:sldId id="324" r:id="rId22"/>
    <p:sldId id="310" r:id="rId23"/>
    <p:sldId id="335" r:id="rId24"/>
    <p:sldId id="304" r:id="rId25"/>
    <p:sldId id="301" r:id="rId26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86410" autoAdjust="0"/>
  </p:normalViewPr>
  <p:slideViewPr>
    <p:cSldViewPr>
      <p:cViewPr varScale="1">
        <p:scale>
          <a:sx n="97" d="100"/>
          <a:sy n="97" d="100"/>
        </p:scale>
        <p:origin x="19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4622" y="859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/>
          <a:lstStyle>
            <a:lvl1pPr algn="r">
              <a:defRPr sz="1300"/>
            </a:lvl1pPr>
          </a:lstStyle>
          <a:p>
            <a:fld id="{95FB52F4-BAA1-4B58-A734-C8D10EE0F2E6}" type="datetimeFigureOut">
              <a:rPr lang="en-US" smtClean="0"/>
              <a:pPr/>
              <a:t>9/11/2016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6" tIns="49518" rIns="99036" bIns="4951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6" tIns="49518" rIns="99036" bIns="495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3" cy="511731"/>
          </a:xfrm>
          <a:prstGeom prst="rect">
            <a:avLst/>
          </a:prstGeom>
        </p:spPr>
        <p:txBody>
          <a:bodyPr vert="horz" lIns="99036" tIns="49518" rIns="99036" bIns="49518" rtlCol="0" anchor="b"/>
          <a:lstStyle>
            <a:lvl1pPr algn="r">
              <a:defRPr sz="1300"/>
            </a:lvl1pPr>
          </a:lstStyle>
          <a:p>
            <a:fld id="{895569D2-1D53-4ED6-A579-DB7FA52D978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8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783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4C24922-551D-49A3-A09D-EAF8DE01B0A7}" type="slidenum">
              <a:rPr lang="en-GB" altLang="en-GB" smtClean="0"/>
              <a:pPr/>
              <a:t>11</a:t>
            </a:fld>
            <a:endParaRPr lang="en-GB" altLang="en-GB"/>
          </a:p>
        </p:txBody>
      </p:sp>
      <p:sp>
        <p:nvSpPr>
          <p:cNvPr id="715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GB" smtClean="0"/>
          </a:p>
          <a:p>
            <a:endParaRPr lang="en-GB" alt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7170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EA70F0D-CA29-4029-A1B9-5EECD9D7C816}" type="slidenum">
              <a:rPr lang="en-GB" altLang="en-GB" smtClean="0"/>
              <a:pPr/>
              <a:t>12</a:t>
            </a:fld>
            <a:endParaRPr lang="en-GB" altLang="en-GB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145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867906-912D-4056-BC12-4FD87846C6B7}" type="slidenum">
              <a:rPr lang="en-GB" altLang="en-GB"/>
              <a:pPr/>
              <a:t>13</a:t>
            </a:fld>
            <a:endParaRPr lang="en-GB" altLang="en-GB"/>
          </a:p>
        </p:txBody>
      </p:sp>
      <p:sp>
        <p:nvSpPr>
          <p:cNvPr id="73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36588"/>
            <a:ext cx="4802188" cy="3600450"/>
          </a:xfrm>
          <a:ln/>
        </p:spPr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1" y="4833942"/>
            <a:ext cx="5143500" cy="4606925"/>
          </a:xfrm>
        </p:spPr>
        <p:txBody>
          <a:bodyPr lIns="96482" tIns="48241" rIns="96482" bIns="48241"/>
          <a:lstStyle/>
          <a:p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118741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131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91F978-90C9-4523-9B31-E0B497352F16}" type="slidenum">
              <a:rPr lang="en-GB" altLang="en-GB" smtClean="0"/>
              <a:pPr/>
              <a:t>15</a:t>
            </a:fld>
            <a:endParaRPr lang="en-GB" altLang="en-GB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757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5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24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550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701A310-C817-4D15-BC0A-8E49DE3F7CB4}" type="slidenum">
              <a:rPr lang="en-GB" altLang="en-GB" smtClean="0"/>
              <a:pPr/>
              <a:t>19</a:t>
            </a:fld>
            <a:endParaRPr lang="en-GB" altLang="en-GB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GB" smtClean="0"/>
              <a:t>registers may be part of normal address space</a:t>
            </a:r>
          </a:p>
          <a:p>
            <a:pPr lvl="1"/>
            <a:r>
              <a:rPr lang="en-GB" altLang="en-GB" smtClean="0"/>
              <a:t>memory-mapped IO</a:t>
            </a:r>
          </a:p>
          <a:p>
            <a:endParaRPr lang="en-GB" altLang="en-GB" smtClean="0"/>
          </a:p>
          <a:p>
            <a:r>
              <a:rPr lang="en-GB" altLang="en-GB" smtClean="0"/>
              <a:t>current job may be suspended waiting for IO</a:t>
            </a:r>
          </a:p>
          <a:p>
            <a:pPr lvl="1"/>
            <a:r>
              <a:rPr lang="en-GB" altLang="en-GB" smtClean="0"/>
              <a:t>swap to another job for time being</a:t>
            </a:r>
          </a:p>
          <a:p>
            <a:endParaRPr lang="en-GB" altLang="en-GB" smtClean="0"/>
          </a:p>
          <a:p>
            <a:r>
              <a:rPr lang="en-GB" altLang="en-GB" smtClean="0"/>
              <a:t>register contents tell DC what sort of transfer required</a:t>
            </a:r>
          </a:p>
          <a:p>
            <a:endParaRPr lang="en-GB" alt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56718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9600/8 = </a:t>
            </a:r>
            <a:r>
              <a:rPr lang="en-GB" baseline="0" dirty="0" smtClean="0">
                <a:latin typeface="Courier New" pitchFamily="49" charset="0"/>
                <a:cs typeface="Courier New" pitchFamily="49" charset="0"/>
              </a:rPr>
              <a:t>1200 characters per second</a:t>
            </a:r>
          </a:p>
          <a:p>
            <a:r>
              <a:rPr lang="en-GB" baseline="0" dirty="0" smtClean="0">
                <a:latin typeface="Courier New" pitchFamily="49" charset="0"/>
                <a:cs typeface="Courier New" pitchFamily="49" charset="0"/>
              </a:rPr>
              <a:t>2µs = 2*10</a:t>
            </a:r>
            <a:r>
              <a:rPr lang="en-GB" baseline="30000" dirty="0" smtClean="0">
                <a:latin typeface="Courier New" pitchFamily="49" charset="0"/>
                <a:cs typeface="Courier New" pitchFamily="49" charset="0"/>
              </a:rPr>
              <a:t>-6 </a:t>
            </a:r>
            <a:r>
              <a:rPr lang="en-GB" baseline="0" dirty="0" smtClean="0">
                <a:latin typeface="Courier New" pitchFamily="49" charset="0"/>
                <a:cs typeface="Courier New" pitchFamily="49" charset="0"/>
              </a:rPr>
              <a:t>s per character</a:t>
            </a:r>
          </a:p>
          <a:p>
            <a:r>
              <a:rPr lang="en-GB" baseline="0" dirty="0" smtClean="0">
                <a:latin typeface="Courier New" pitchFamily="49" charset="0"/>
                <a:cs typeface="Courier New" pitchFamily="49" charset="0"/>
              </a:rPr>
              <a:t>1200*2*10</a:t>
            </a:r>
            <a:r>
              <a:rPr lang="en-GB" baseline="30000" dirty="0" smtClean="0">
                <a:latin typeface="Courier New" pitchFamily="49" charset="0"/>
                <a:cs typeface="Courier New" pitchFamily="49" charset="0"/>
              </a:rPr>
              <a:t>-6</a:t>
            </a:r>
            <a:r>
              <a:rPr lang="en-GB" baseline="0" dirty="0" smtClean="0">
                <a:latin typeface="Courier New" pitchFamily="49" charset="0"/>
                <a:cs typeface="Courier New" pitchFamily="49" charset="0"/>
              </a:rPr>
              <a:t> =  0.0024 of every second spent servicing interrupts</a:t>
            </a:r>
          </a:p>
          <a:p>
            <a:endParaRPr lang="en-GB" baseline="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aseline="0" dirty="0" smtClean="0">
                <a:latin typeface="Courier New" pitchFamily="49" charset="0"/>
                <a:cs typeface="Courier New" pitchFamily="49" charset="0"/>
              </a:rPr>
              <a:t>~99.8% of the time remains for computation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56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06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AE5413C-0607-4A79-B2E3-9FCD95E02044}" type="slidenum">
              <a:rPr lang="en-GB" altLang="en-GB" smtClean="0"/>
              <a:pPr/>
              <a:t>21</a:t>
            </a:fld>
            <a:endParaRPr lang="en-GB" altLang="en-GB"/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GB" smtClean="0"/>
              <a:t>CPU can’t do much work before next word arrives</a:t>
            </a:r>
          </a:p>
          <a:p>
            <a:endParaRPr lang="en-GB" altLang="en-GB" smtClean="0"/>
          </a:p>
          <a:p>
            <a:r>
              <a:rPr lang="en-GB" altLang="en-GB" smtClean="0"/>
              <a:t>e.g. for a disk read</a:t>
            </a:r>
          </a:p>
          <a:p>
            <a:pPr lvl="1"/>
            <a:r>
              <a:rPr lang="en-GB" altLang="en-GB" smtClean="0"/>
              <a:t>source address on disk</a:t>
            </a:r>
          </a:p>
          <a:p>
            <a:pPr lvl="1"/>
            <a:r>
              <a:rPr lang="en-GB" altLang="en-GB" smtClean="0"/>
              <a:t>destination address in memory</a:t>
            </a:r>
          </a:p>
          <a:p>
            <a:endParaRPr lang="en-GB" altLang="en-GB" smtClean="0"/>
          </a:p>
          <a:p>
            <a:r>
              <a:rPr lang="en-GB" altLang="en-GB" smtClean="0"/>
              <a:t>CPU can get on with other work while block is being transferred</a:t>
            </a:r>
            <a:endParaRPr lang="en-GB" alt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521267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51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659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0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183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837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85295-E77E-4A4D-A34C-60C847A4D1F8}" type="slidenum">
              <a:rPr lang="en-GB" altLang="en-GB"/>
              <a:pPr/>
              <a:t>5</a:t>
            </a:fld>
            <a:endParaRPr lang="en-GB" altLang="en-GB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63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ED755F9-60AC-4D7C-B1FE-F7C6C1591FB9}" type="slidenum">
              <a:rPr lang="en-GB" altLang="en-GB" smtClean="0"/>
              <a:pPr/>
              <a:t>7</a:t>
            </a:fld>
            <a:endParaRPr lang="en-GB" altLang="en-GB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99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ED755F9-60AC-4D7C-B1FE-F7C6C1591FB9}" type="slidenum">
              <a:rPr lang="en-GB" altLang="en-GB" smtClean="0"/>
              <a:pPr/>
              <a:t>8</a:t>
            </a:fld>
            <a:endParaRPr lang="en-GB" altLang="en-GB"/>
          </a:p>
        </p:txBody>
      </p:sp>
      <p:sp>
        <p:nvSpPr>
          <p:cNvPr id="3" name="Slide Image Placeholder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837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Jobs on tape or cards</a:t>
            </a:r>
          </a:p>
          <a:p>
            <a:r>
              <a:rPr lang="en-GB" dirty="0" smtClean="0"/>
              <a:t>Memory is split between</a:t>
            </a:r>
            <a:r>
              <a:rPr lang="en-GB" baseline="0" dirty="0" smtClean="0"/>
              <a:t> the OS (monitor) and a single user program.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295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want the CPU to be busy at all times but if we sequentially execute each jobs from</a:t>
            </a:r>
            <a:r>
              <a:rPr lang="en-GB" baseline="0" dirty="0" smtClean="0"/>
              <a:t> start to finish then the CPU will be idle at some points (because the CPU has to wait on IO).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569D2-1D53-4ED6-A579-DB7FA52D978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52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57158" y="6416675"/>
            <a:ext cx="6119842" cy="365125"/>
          </a:xfrm>
        </p:spPr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38259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4357694"/>
            <a:ext cx="7772400" cy="1508760"/>
          </a:xfrm>
        </p:spPr>
        <p:txBody>
          <a:bodyPr lIns="100584" tIns="45720"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36" y="128445"/>
            <a:ext cx="3930007" cy="8365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892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r>
              <a:rPr lang="en-US" smtClean="0"/>
              <a:t>Lecture 1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37BAE153-E05E-46D0-BC49-2AA95AE592C1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85720" y="512064"/>
            <a:ext cx="857256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5720" y="1785926"/>
            <a:ext cx="857256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5720" y="6416675"/>
            <a:ext cx="61912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extLst/>
          </a:lstStyle>
          <a:p>
            <a:fld id="{37BAE153-E05E-46D0-BC49-2AA95AE592C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b="1" i="0" kern="1200" spc="-100" baseline="0">
          <a:solidFill>
            <a:schemeClr val="tx2">
              <a:satMod val="200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fo.cs.st-andrews.ac.uk/student-handbook/key-points.html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st-andrews.ac.uk/record=b20961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st-andrews.ac.uk/record=b185475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rary.st-and.ac.uk/record=b1020055" TargetMode="External"/><Relationship Id="rId4" Type="http://schemas.openxmlformats.org/officeDocument/2006/relationships/hyperlink" Target="http://library.st-andrews.ac.uk/record=b152817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Operating Systems</a:t>
            </a:r>
            <a:br>
              <a:rPr lang="en-GB" dirty="0" smtClean="0"/>
            </a:br>
            <a:r>
              <a:rPr lang="en-GB" dirty="0" smtClean="0"/>
              <a:t>CS3104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>
                <a:ln>
                  <a:solidFill>
                    <a:schemeClr val="bg1"/>
                  </a:solidFill>
                </a:ln>
              </a:rPr>
              <a:t>Dr Stuart J. Norcross</a:t>
            </a:r>
          </a:p>
          <a:p>
            <a:r>
              <a:rPr lang="en-GB" sz="3200" dirty="0" smtClean="0">
                <a:solidFill>
                  <a:schemeClr val="tx2">
                    <a:lumMod val="90000"/>
                  </a:schemeClr>
                </a:solidFill>
              </a:rPr>
              <a:t>School of Computer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smtClean="0"/>
              <a:t>Low CPU Utilisation</a:t>
            </a:r>
            <a:endParaRPr lang="en-GB" alt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CPU cannot be kept busy due to IO</a:t>
            </a:r>
            <a:endParaRPr lang="en-GB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2" name="Group 29"/>
          <p:cNvGrpSpPr/>
          <p:nvPr/>
        </p:nvGrpSpPr>
        <p:grpSpPr>
          <a:xfrm>
            <a:off x="964381" y="2777795"/>
            <a:ext cx="7215238" cy="3236294"/>
            <a:chOff x="737098" y="4202114"/>
            <a:chExt cx="5263662" cy="2063827"/>
          </a:xfrm>
        </p:grpSpPr>
        <p:sp>
          <p:nvSpPr>
            <p:cNvPr id="666628" name="Rectangle 4"/>
            <p:cNvSpPr>
              <a:spLocks noChangeArrowheads="1"/>
            </p:cNvSpPr>
            <p:nvPr/>
          </p:nvSpPr>
          <p:spPr bwMode="auto">
            <a:xfrm>
              <a:off x="737098" y="4990346"/>
              <a:ext cx="5263662" cy="3683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629" name="Rectangle 5"/>
            <p:cNvSpPr>
              <a:spLocks noChangeArrowheads="1"/>
            </p:cNvSpPr>
            <p:nvPr/>
          </p:nvSpPr>
          <p:spPr bwMode="auto">
            <a:xfrm>
              <a:off x="1295416" y="4995854"/>
              <a:ext cx="762000" cy="368300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630" name="Rectangle 6"/>
            <p:cNvSpPr>
              <a:spLocks noChangeArrowheads="1"/>
            </p:cNvSpPr>
            <p:nvPr/>
          </p:nvSpPr>
          <p:spPr bwMode="auto">
            <a:xfrm>
              <a:off x="2772523" y="4995854"/>
              <a:ext cx="762000" cy="368300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631" name="Rectangle 7"/>
            <p:cNvSpPr>
              <a:spLocks noChangeArrowheads="1"/>
            </p:cNvSpPr>
            <p:nvPr/>
          </p:nvSpPr>
          <p:spPr bwMode="auto">
            <a:xfrm>
              <a:off x="4953015" y="4995854"/>
              <a:ext cx="269631" cy="368300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28"/>
            <p:cNvGrpSpPr/>
            <p:nvPr/>
          </p:nvGrpSpPr>
          <p:grpSpPr>
            <a:xfrm>
              <a:off x="737098" y="4202114"/>
              <a:ext cx="5263662" cy="368300"/>
              <a:chOff x="714348" y="4202114"/>
              <a:chExt cx="5263662" cy="368300"/>
            </a:xfrm>
          </p:grpSpPr>
          <p:sp>
            <p:nvSpPr>
              <p:cNvPr id="666633" name="Rectangle 9"/>
              <p:cNvSpPr>
                <a:spLocks noChangeArrowheads="1"/>
              </p:cNvSpPr>
              <p:nvPr/>
            </p:nvSpPr>
            <p:spPr bwMode="auto">
              <a:xfrm>
                <a:off x="714348" y="4202114"/>
                <a:ext cx="5263662" cy="36830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666634" name="Rectangle 10"/>
              <p:cNvSpPr>
                <a:spLocks noChangeArrowheads="1"/>
              </p:cNvSpPr>
              <p:nvPr/>
            </p:nvSpPr>
            <p:spPr bwMode="auto">
              <a:xfrm>
                <a:off x="1277056" y="4202114"/>
                <a:ext cx="3927231" cy="368300"/>
              </a:xfrm>
              <a:prstGeom prst="rect">
                <a:avLst/>
              </a:prstGeom>
              <a:solidFill>
                <a:srgbClr val="676767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666643" name="Rectangle 19"/>
            <p:cNvSpPr>
              <a:spLocks noChangeArrowheads="1"/>
            </p:cNvSpPr>
            <p:nvPr/>
          </p:nvSpPr>
          <p:spPr bwMode="auto">
            <a:xfrm>
              <a:off x="861662" y="5895967"/>
              <a:ext cx="1038747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GB" sz="1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job start</a:t>
              </a:r>
              <a:endParaRPr lang="en-GB" sz="1800" b="1">
                <a:solidFill>
                  <a:srgbClr val="FFFFFF"/>
                </a:solidFill>
              </a:endParaRPr>
            </a:p>
          </p:txBody>
        </p:sp>
        <p:sp>
          <p:nvSpPr>
            <p:cNvPr id="666644" name="Line 20"/>
            <p:cNvSpPr>
              <a:spLocks noChangeShapeType="1"/>
            </p:cNvSpPr>
            <p:nvPr/>
          </p:nvSpPr>
          <p:spPr bwMode="auto">
            <a:xfrm flipV="1">
              <a:off x="1299811" y="5462579"/>
              <a:ext cx="0" cy="4572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6646" name="Rectangle 22"/>
            <p:cNvSpPr>
              <a:spLocks noChangeArrowheads="1"/>
            </p:cNvSpPr>
            <p:nvPr/>
          </p:nvSpPr>
          <p:spPr bwMode="auto">
            <a:xfrm>
              <a:off x="4844577" y="5895967"/>
              <a:ext cx="95539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GB" sz="18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job end</a:t>
              </a:r>
              <a:endParaRPr lang="en-GB" sz="1800" b="1">
                <a:solidFill>
                  <a:srgbClr val="FFFFFF"/>
                </a:solidFill>
              </a:endParaRPr>
            </a:p>
          </p:txBody>
        </p:sp>
        <p:sp>
          <p:nvSpPr>
            <p:cNvPr id="666647" name="Line 23"/>
            <p:cNvSpPr>
              <a:spLocks noChangeShapeType="1"/>
            </p:cNvSpPr>
            <p:nvPr/>
          </p:nvSpPr>
          <p:spPr bwMode="auto">
            <a:xfrm flipV="1">
              <a:off x="5238765" y="5462579"/>
              <a:ext cx="0" cy="45720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679025" y="5127944"/>
            <a:ext cx="1785950" cy="1149036"/>
            <a:chOff x="3428992" y="4786322"/>
            <a:chExt cx="1785950" cy="1149036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auto">
            <a:xfrm>
              <a:off x="3428992" y="4786322"/>
              <a:ext cx="428628" cy="577532"/>
            </a:xfrm>
            <a:prstGeom prst="rect">
              <a:avLst/>
            </a:prstGeom>
            <a:solidFill>
              <a:srgbClr val="67676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3428992" y="5357826"/>
              <a:ext cx="428628" cy="57753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3857620" y="4916414"/>
              <a:ext cx="135732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CPU busy</a:t>
              </a:r>
              <a:endPara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857620" y="5487918"/>
              <a:ext cx="1357322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algn="ctr" eaLnBrk="0" hangingPunct="0"/>
              <a:r>
                <a:rPr lang="en-GB" sz="18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CPU </a:t>
              </a:r>
              <a:r>
                <a:rPr lang="en-GB" sz="18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idle</a:t>
              </a:r>
              <a:endParaRPr lang="en-GB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smtClean="0"/>
              <a:t>Multi-Programming</a:t>
            </a:r>
            <a:endParaRPr lang="en-GB" altLang="en-GB" dirty="0"/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GB" dirty="0" smtClean="0"/>
              <a:t>Subset of jobs held in memory</a:t>
            </a:r>
          </a:p>
          <a:p>
            <a:endParaRPr lang="en-GB" altLang="en-GB" dirty="0" smtClean="0"/>
          </a:p>
          <a:p>
            <a:r>
              <a:rPr lang="en-GB" altLang="en-GB" dirty="0" smtClean="0"/>
              <a:t>Improves CPU utilisation</a:t>
            </a:r>
          </a:p>
          <a:p>
            <a:endParaRPr lang="en-GB" altLang="en-GB" dirty="0" smtClean="0"/>
          </a:p>
          <a:p>
            <a:r>
              <a:rPr lang="en-GB" altLang="en-GB" dirty="0" smtClean="0"/>
              <a:t>CPU never idle so long as there are jobs to run</a:t>
            </a:r>
          </a:p>
          <a:p>
            <a:pPr lvl="1"/>
            <a:endParaRPr lang="en-GB" alt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dirty="0" smtClean="0"/>
              <a:t>Time-Sharing</a:t>
            </a:r>
            <a:endParaRPr lang="en-GB" altLang="en-GB" dirty="0"/>
          </a:p>
        </p:txBody>
      </p:sp>
      <p:sp>
        <p:nvSpPr>
          <p:cNvPr id="721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GB" b="1" i="1" dirty="0" smtClean="0"/>
              <a:t>Multi-tasking</a:t>
            </a:r>
          </a:p>
          <a:p>
            <a:endParaRPr lang="en-GB" altLang="en-GB" dirty="0" smtClean="0"/>
          </a:p>
          <a:p>
            <a:r>
              <a:rPr lang="en-GB" altLang="en-GB" dirty="0" smtClean="0"/>
              <a:t>CPU executes multiple jobs </a:t>
            </a:r>
            <a:r>
              <a:rPr lang="en-GB" altLang="en-GB" b="1" i="1" dirty="0" smtClean="0"/>
              <a:t>concurrently</a:t>
            </a:r>
            <a:r>
              <a:rPr lang="en-GB" altLang="en-GB" dirty="0" smtClean="0"/>
              <a:t> by switching between jobs quickly</a:t>
            </a:r>
          </a:p>
          <a:p>
            <a:pPr lvl="1"/>
            <a:r>
              <a:rPr lang="en-GB" altLang="en-GB" dirty="0" smtClean="0"/>
              <a:t>Users interact with running programs</a:t>
            </a:r>
          </a:p>
          <a:p>
            <a:pPr lvl="1"/>
            <a:r>
              <a:rPr lang="en-GB" altLang="en-GB" dirty="0" smtClean="0"/>
              <a:t>Requires low response time</a:t>
            </a:r>
          </a:p>
          <a:p>
            <a:endParaRPr lang="en-GB" altLang="en-GB" dirty="0" smtClean="0"/>
          </a:p>
          <a:p>
            <a:r>
              <a:rPr lang="en-GB" altLang="en-GB" dirty="0" smtClean="0"/>
              <a:t>Multiple users share a computer simultaneously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dirty="0"/>
              <a:t>Course Overview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GB" dirty="0" smtClean="0"/>
              <a:t>Important concepts in general purpose time-sharing operating </a:t>
            </a:r>
            <a:r>
              <a:rPr lang="en-GB" altLang="en-GB" dirty="0"/>
              <a:t>systems</a:t>
            </a:r>
          </a:p>
          <a:p>
            <a:pPr lvl="1">
              <a:buNone/>
            </a:pPr>
            <a:endParaRPr lang="en-GB" altLang="en-GB" dirty="0"/>
          </a:p>
          <a:p>
            <a:pPr lvl="1"/>
            <a:r>
              <a:rPr lang="en-GB" altLang="en-GB" dirty="0" smtClean="0"/>
              <a:t>Processes management</a:t>
            </a:r>
            <a:endParaRPr lang="en-GB" altLang="en-GB" dirty="0"/>
          </a:p>
          <a:p>
            <a:pPr lvl="1"/>
            <a:endParaRPr lang="en-GB" altLang="en-GB" dirty="0"/>
          </a:p>
          <a:p>
            <a:pPr lvl="1"/>
            <a:r>
              <a:rPr lang="en-GB" altLang="en-GB" dirty="0" smtClean="0"/>
              <a:t>Main </a:t>
            </a:r>
            <a:r>
              <a:rPr lang="en-GB" altLang="en-GB" dirty="0"/>
              <a:t>memory management</a:t>
            </a:r>
          </a:p>
          <a:p>
            <a:pPr lvl="1"/>
            <a:endParaRPr lang="en-GB" altLang="en-GB" dirty="0"/>
          </a:p>
          <a:p>
            <a:pPr lvl="1"/>
            <a:r>
              <a:rPr lang="en-GB" altLang="en-GB" dirty="0" smtClean="0"/>
              <a:t>Secondary </a:t>
            </a:r>
            <a:r>
              <a:rPr lang="en-GB" altLang="en-GB" dirty="0"/>
              <a:t>storage management</a:t>
            </a:r>
          </a:p>
          <a:p>
            <a:pPr lvl="1">
              <a:buFontTx/>
              <a:buNone/>
            </a:pPr>
            <a:endParaRPr lang="en-GB" altLang="en-GB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</a:t>
            </a:r>
            <a:r>
              <a:rPr lang="en-GB" dirty="0" smtClean="0"/>
              <a:t>Organisation</a:t>
            </a:r>
            <a:endParaRPr lang="en-GB" dirty="0"/>
          </a:p>
        </p:txBody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602905"/>
            <a:ext cx="8572560" cy="4572000"/>
          </a:xfrm>
        </p:spPr>
        <p:txBody>
          <a:bodyPr>
            <a:normAutofit/>
          </a:bodyPr>
          <a:lstStyle/>
          <a:p>
            <a:r>
              <a:rPr lang="en-GB" altLang="en-GB" sz="2800" dirty="0" smtClean="0"/>
              <a:t>Overlap of CPU and IO device operation</a:t>
            </a:r>
          </a:p>
          <a:p>
            <a:pPr lvl="1"/>
            <a:r>
              <a:rPr lang="en-GB" altLang="en-GB" sz="2400" dirty="0" smtClean="0"/>
              <a:t>Disks, </a:t>
            </a:r>
            <a:r>
              <a:rPr lang="en-GB" altLang="en-GB" sz="2400" dirty="0"/>
              <a:t>i</a:t>
            </a:r>
            <a:r>
              <a:rPr lang="en-GB" altLang="en-GB" sz="2400" dirty="0" smtClean="0"/>
              <a:t>nput devices, display (and other output) devices</a:t>
            </a:r>
          </a:p>
          <a:p>
            <a:pPr lvl="1"/>
            <a:r>
              <a:rPr lang="en-GB" sz="2400" dirty="0" smtClean="0"/>
              <a:t>Each device is connected to a corresponding device controller</a:t>
            </a:r>
          </a:p>
          <a:p>
            <a:pPr lvl="2"/>
            <a:r>
              <a:rPr lang="en-GB" sz="2200" dirty="0" smtClean="0"/>
              <a:t> SATA, USB, graphics device</a:t>
            </a:r>
          </a:p>
          <a:p>
            <a:pPr lvl="2"/>
            <a:r>
              <a:rPr lang="en-GB" sz="2200" dirty="0" smtClean="0"/>
              <a:t>Mostly connected to the system’s PCI/</a:t>
            </a:r>
            <a:r>
              <a:rPr lang="en-GB" sz="2200" dirty="0" err="1" smtClean="0"/>
              <a:t>PCIe</a:t>
            </a:r>
            <a:r>
              <a:rPr lang="en-GB" sz="2200" dirty="0" smtClean="0"/>
              <a:t> buses</a:t>
            </a:r>
            <a:endParaRPr lang="en-GB" sz="2200" dirty="0"/>
          </a:p>
        </p:txBody>
      </p:sp>
      <p:pic>
        <p:nvPicPr>
          <p:cNvPr id="8" name="Content Placeholder 7" descr="computer_syst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95736" y="3954234"/>
            <a:ext cx="4988024" cy="2462441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598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smtClean="0"/>
              <a:t>Interrupt Driven Architecture</a:t>
            </a:r>
            <a:endParaRPr lang="en-GB" altLang="en-GB" dirty="0"/>
          </a:p>
        </p:txBody>
      </p:sp>
      <p:sp>
        <p:nvSpPr>
          <p:cNvPr id="598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GB" altLang="en-GB" dirty="0" smtClean="0"/>
              <a:t>Synchronisation between CPU and </a:t>
            </a:r>
            <a:r>
              <a:rPr lang="en-GB" altLang="en-GB" dirty="0" err="1" smtClean="0"/>
              <a:t>DCs</a:t>
            </a:r>
            <a:endParaRPr lang="en-GB" alt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Hardware or software can </a:t>
            </a:r>
            <a:r>
              <a:rPr lang="en-GB" b="1" i="1" dirty="0" smtClean="0"/>
              <a:t>interrupt </a:t>
            </a:r>
            <a:r>
              <a:rPr lang="en-GB" dirty="0" smtClean="0"/>
              <a:t>the CPU</a:t>
            </a:r>
          </a:p>
          <a:p>
            <a:pPr lvl="1"/>
            <a:r>
              <a:rPr lang="en-GB" dirty="0" smtClean="0"/>
              <a:t>Cause the CPU to stop what it is doing</a:t>
            </a:r>
          </a:p>
          <a:p>
            <a:pPr lvl="1"/>
            <a:r>
              <a:rPr lang="en-GB" dirty="0" smtClean="0"/>
              <a:t>Transfer execution to a routine to handle the interrupt</a:t>
            </a:r>
          </a:p>
          <a:p>
            <a:pPr lvl="2"/>
            <a:r>
              <a:rPr lang="en-GB" b="1" i="1" dirty="0" smtClean="0"/>
              <a:t>Interrupt Service Routine </a:t>
            </a:r>
            <a:r>
              <a:rPr lang="en-GB" dirty="0" smtClean="0"/>
              <a:t>(</a:t>
            </a:r>
            <a:r>
              <a:rPr lang="en-GB" b="1" i="1" dirty="0" err="1" smtClean="0"/>
              <a:t>ISR</a:t>
            </a:r>
            <a:r>
              <a:rPr lang="en-GB" dirty="0" smtClean="0"/>
              <a:t>)</a:t>
            </a:r>
            <a:endParaRPr lang="en-GB" altLang="en-GB" dirty="0" smtClean="0"/>
          </a:p>
          <a:p>
            <a:pPr>
              <a:lnSpc>
                <a:spcPct val="85000"/>
              </a:lnSpc>
            </a:pPr>
            <a:endParaRPr lang="en-GB" altLang="en-GB" dirty="0" smtClean="0"/>
          </a:p>
          <a:p>
            <a:pPr lvl="1">
              <a:lnSpc>
                <a:spcPct val="85000"/>
              </a:lnSpc>
            </a:pPr>
            <a:endParaRPr lang="en-GB" altLang="en-GB" dirty="0" smtClean="0"/>
          </a:p>
          <a:p>
            <a:pPr lvl="2">
              <a:lnSpc>
                <a:spcPct val="85000"/>
              </a:lnSpc>
            </a:pPr>
            <a:endParaRPr lang="en-GB" alt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Interrupt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GB" dirty="0" smtClean="0"/>
              <a:t>IO operation completion or error condition</a:t>
            </a:r>
          </a:p>
          <a:p>
            <a:pPr>
              <a:lnSpc>
                <a:spcPct val="80000"/>
              </a:lnSpc>
            </a:pPr>
            <a:r>
              <a:rPr lang="en-GB" altLang="en-GB" dirty="0" smtClean="0"/>
              <a:t>Program interrupts</a:t>
            </a:r>
          </a:p>
          <a:p>
            <a:pPr lvl="2">
              <a:lnSpc>
                <a:spcPct val="80000"/>
              </a:lnSpc>
            </a:pPr>
            <a:r>
              <a:rPr lang="en-GB" altLang="en-GB" dirty="0" smtClean="0"/>
              <a:t>divide by zero, illegal instruction, illegal memory access</a:t>
            </a:r>
          </a:p>
          <a:p>
            <a:pPr lvl="2">
              <a:lnSpc>
                <a:spcPct val="80000"/>
              </a:lnSpc>
            </a:pPr>
            <a:r>
              <a:rPr lang="en-GB" altLang="en-GB" dirty="0" smtClean="0"/>
              <a:t>Known as </a:t>
            </a:r>
            <a:r>
              <a:rPr lang="en-GB" altLang="en-GB" b="1" i="1" dirty="0" smtClean="0"/>
              <a:t>traps</a:t>
            </a:r>
          </a:p>
          <a:p>
            <a:pPr>
              <a:lnSpc>
                <a:spcPct val="80000"/>
              </a:lnSpc>
            </a:pPr>
            <a:r>
              <a:rPr lang="en-GB" altLang="en-GB" dirty="0" smtClean="0"/>
              <a:t>Timer interrupts</a:t>
            </a:r>
          </a:p>
          <a:p>
            <a:pPr>
              <a:lnSpc>
                <a:spcPct val="80000"/>
              </a:lnSpc>
            </a:pPr>
            <a:r>
              <a:rPr lang="en-GB" altLang="en-GB" dirty="0" smtClean="0"/>
              <a:t>Hardware failure</a:t>
            </a:r>
          </a:p>
          <a:p>
            <a:pPr>
              <a:lnSpc>
                <a:spcPct val="80000"/>
              </a:lnSpc>
            </a:pPr>
            <a:endParaRPr lang="en-GB" altLang="en-GB" dirty="0" smtClean="0"/>
          </a:p>
          <a:p>
            <a:pPr>
              <a:lnSpc>
                <a:spcPct val="80000"/>
              </a:lnSpc>
            </a:pPr>
            <a:r>
              <a:rPr lang="en-GB" altLang="en-GB" dirty="0" smtClean="0"/>
              <a:t>OS is </a:t>
            </a:r>
            <a:r>
              <a:rPr lang="en-GB" altLang="en-GB" b="1" dirty="0" smtClean="0"/>
              <a:t>interrupt-driven</a:t>
            </a:r>
            <a:endParaRPr lang="en-GB" alt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 Handling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Save current program counter</a:t>
            </a:r>
          </a:p>
          <a:p>
            <a:r>
              <a:rPr lang="en-GB" dirty="0" smtClean="0"/>
              <a:t>Transfer control to appropriate ISR for </a:t>
            </a:r>
            <a:r>
              <a:rPr lang="en-GB" dirty="0" smtClean="0"/>
              <a:t>interrupt</a:t>
            </a:r>
          </a:p>
          <a:p>
            <a:pPr lvl="1"/>
            <a:r>
              <a:rPr lang="en-GB" dirty="0" smtClean="0"/>
              <a:t>May </a:t>
            </a:r>
            <a:r>
              <a:rPr lang="en-GB" dirty="0"/>
              <a:t>need to save further </a:t>
            </a:r>
            <a:r>
              <a:rPr lang="en-GB" dirty="0" smtClean="0"/>
              <a:t>registers</a:t>
            </a:r>
            <a:endParaRPr lang="en-GB" dirty="0" smtClean="0"/>
          </a:p>
          <a:p>
            <a:pPr lvl="1"/>
            <a:r>
              <a:rPr lang="en-GB" dirty="0" smtClean="0"/>
              <a:t>ISR </a:t>
            </a:r>
            <a:r>
              <a:rPr lang="en-GB" dirty="0" smtClean="0"/>
              <a:t>executes on per-thread kernel stack</a:t>
            </a:r>
          </a:p>
          <a:p>
            <a:pPr lvl="2"/>
            <a:r>
              <a:rPr lang="en-GB" dirty="0" smtClean="0"/>
              <a:t>More on this later</a:t>
            </a:r>
          </a:p>
          <a:p>
            <a:pPr lvl="1"/>
            <a:r>
              <a:rPr lang="en-GB" dirty="0"/>
              <a:t>Potential for interrupt nesting</a:t>
            </a:r>
          </a:p>
          <a:p>
            <a:pPr lvl="1"/>
            <a:r>
              <a:rPr lang="en-GB" dirty="0" smtClean="0"/>
              <a:t>Restore </a:t>
            </a:r>
            <a:r>
              <a:rPr lang="en-GB" dirty="0" smtClean="0"/>
              <a:t>register </a:t>
            </a:r>
            <a:r>
              <a:rPr lang="en-GB" dirty="0" smtClean="0"/>
              <a:t>state before return</a:t>
            </a:r>
            <a:endParaRPr lang="en-GB" dirty="0" smtClean="0"/>
          </a:p>
          <a:p>
            <a:r>
              <a:rPr lang="en-GB" dirty="0" smtClean="0"/>
              <a:t>Transfer control back to original program</a:t>
            </a:r>
          </a:p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Interrupt Vector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Interrupt vector indexed by device ID</a:t>
            </a:r>
          </a:p>
          <a:p>
            <a:r>
              <a:rPr lang="en-GB" dirty="0" smtClean="0"/>
              <a:t>Each element contain the address of the corresponding ISR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3573016"/>
            <a:ext cx="56864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IO with interrupts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altLang="en-GB" dirty="0" smtClean="0"/>
              <a:t>CPU </a:t>
            </a:r>
            <a:r>
              <a:rPr lang="en-GB" altLang="en-GB" dirty="0"/>
              <a:t>writes to registers of </a:t>
            </a:r>
            <a:r>
              <a:rPr lang="en-GB" altLang="en-GB" dirty="0" smtClean="0"/>
              <a:t>DC specifying operation</a:t>
            </a:r>
            <a:endParaRPr lang="en-GB" altLang="en-GB" dirty="0"/>
          </a:p>
          <a:p>
            <a:pPr lvl="1">
              <a:lnSpc>
                <a:spcPct val="80000"/>
              </a:lnSpc>
            </a:pPr>
            <a:r>
              <a:rPr lang="en-GB" altLang="en-GB" dirty="0"/>
              <a:t>CPU continues other processing </a:t>
            </a:r>
          </a:p>
          <a:p>
            <a:pPr>
              <a:lnSpc>
                <a:spcPct val="80000"/>
              </a:lnSpc>
            </a:pPr>
            <a:r>
              <a:rPr lang="en-GB" altLang="en-GB" dirty="0"/>
              <a:t>DC instructs IO device to perform </a:t>
            </a:r>
            <a:r>
              <a:rPr lang="en-GB" altLang="en-GB" dirty="0" smtClean="0"/>
              <a:t>transfer</a:t>
            </a:r>
            <a:endParaRPr lang="en-GB" altLang="en-GB" dirty="0"/>
          </a:p>
          <a:p>
            <a:pPr lvl="1">
              <a:lnSpc>
                <a:spcPct val="80000"/>
              </a:lnSpc>
            </a:pPr>
            <a:r>
              <a:rPr lang="en-GB" altLang="en-GB" dirty="0"/>
              <a:t>DC interrupts CPU when transfer finished</a:t>
            </a:r>
          </a:p>
          <a:p>
            <a:pPr lvl="2">
              <a:lnSpc>
                <a:spcPct val="80000"/>
              </a:lnSpc>
            </a:pPr>
            <a:r>
              <a:rPr lang="en-GB" altLang="en-GB" dirty="0" smtClean="0"/>
              <a:t>Dedicated interrupt stage in CPU cycle</a:t>
            </a:r>
          </a:p>
          <a:p>
            <a:pPr lvl="1">
              <a:lnSpc>
                <a:spcPct val="80000"/>
              </a:lnSpc>
            </a:pPr>
            <a:endParaRPr lang="en-GB" altLang="en-GB" dirty="0"/>
          </a:p>
          <a:p>
            <a:pPr>
              <a:lnSpc>
                <a:spcPct val="80000"/>
              </a:lnSpc>
            </a:pPr>
            <a:r>
              <a:rPr lang="en-GB" altLang="en-GB" dirty="0"/>
              <a:t>On interrupt:</a:t>
            </a:r>
          </a:p>
          <a:p>
            <a:pPr lvl="1">
              <a:lnSpc>
                <a:spcPct val="80000"/>
              </a:lnSpc>
            </a:pPr>
            <a:r>
              <a:rPr lang="en-GB" altLang="en-GB" dirty="0"/>
              <a:t>program counter saved</a:t>
            </a:r>
          </a:p>
          <a:p>
            <a:pPr lvl="1">
              <a:lnSpc>
                <a:spcPct val="80000"/>
              </a:lnSpc>
            </a:pPr>
            <a:r>
              <a:rPr lang="en-GB" altLang="en-GB" dirty="0"/>
              <a:t>CPU transfers control to the </a:t>
            </a:r>
            <a:r>
              <a:rPr lang="en-GB" altLang="en-GB" b="1" dirty="0"/>
              <a:t>interrupt service routine </a:t>
            </a:r>
            <a:r>
              <a:rPr lang="en-GB" altLang="en-GB" dirty="0"/>
              <a:t>(</a:t>
            </a:r>
            <a:r>
              <a:rPr lang="en-GB" altLang="en-GB" dirty="0" err="1"/>
              <a:t>ISR</a:t>
            </a:r>
            <a:r>
              <a:rPr lang="en-GB" altLang="en-GB" dirty="0"/>
              <a:t>) for that device</a:t>
            </a:r>
          </a:p>
          <a:p>
            <a:pPr lvl="2">
              <a:lnSpc>
                <a:spcPct val="80000"/>
              </a:lnSpc>
            </a:pPr>
            <a:r>
              <a:rPr lang="en-GB" altLang="en-GB" dirty="0"/>
              <a:t>address found in </a:t>
            </a:r>
            <a:r>
              <a:rPr lang="en-GB" altLang="en-GB" b="1" dirty="0"/>
              <a:t>interrupt vector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Key Policy Points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18770" indent="-218770" defTabSz="287526">
              <a:spcBef>
                <a:spcPts val="2039"/>
              </a:spcBef>
              <a:defRPr sz="2520"/>
            </a:pPr>
            <a:r>
              <a:rPr dirty="0"/>
              <a:t>You are assumed to be familiar with the whole student handbook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rPr dirty="0"/>
              <a:t>Read the Good Academic Practice policy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rPr dirty="0"/>
              <a:t>Check that coursework submitted to MMS has been received successfully, and that it’s the right piece of coursework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rPr dirty="0"/>
              <a:t>Coursework submitted after deadline is subject to automatic penalty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rPr dirty="0"/>
              <a:t>Any special circumstances must be documented immediately through the self-certification system, and followed up with coordinator if you are seeking any allowance</a:t>
            </a:r>
          </a:p>
          <a:p>
            <a:pPr marL="218770" indent="-218770" defTabSz="287526">
              <a:spcBef>
                <a:spcPts val="2039"/>
              </a:spcBef>
              <a:defRPr sz="2520"/>
            </a:pPr>
            <a:r>
              <a:rPr dirty="0"/>
              <a:t>You must be available in St Andrews for the entire exam period</a:t>
            </a:r>
          </a:p>
          <a:p>
            <a:pPr marL="0" indent="0" algn="ctr" defTabSz="287526">
              <a:spcBef>
                <a:spcPts val="2039"/>
              </a:spcBef>
              <a:buSzTx/>
              <a:buNone/>
              <a:defRPr sz="2520" i="1"/>
            </a:pPr>
            <a:r>
              <a:rPr u="sng" dirty="0">
                <a:hlinkClick r:id="rId2"/>
              </a:rPr>
              <a:t>info.cs.st-andrews.ac.uk/student-handbook/key-points.html</a:t>
            </a:r>
          </a:p>
        </p:txBody>
      </p:sp>
    </p:spTree>
    <p:extLst>
      <p:ext uri="{BB962C8B-B14F-4D97-AF65-F5344CB8AC3E}">
        <p14:creationId xmlns:p14="http://schemas.microsoft.com/office/powerpoint/2010/main" val="40897549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/>
              <a:t>Example Timing</a:t>
            </a:r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40000"/>
              </a:spcBef>
            </a:pPr>
            <a:r>
              <a:rPr lang="en-GB" altLang="en-GB" dirty="0" smtClean="0"/>
              <a:t>Characters input on 9600 bps serial line</a:t>
            </a:r>
          </a:p>
          <a:p>
            <a:pPr lvl="1">
              <a:spcBef>
                <a:spcPct val="40000"/>
              </a:spcBef>
            </a:pPr>
            <a:endParaRPr lang="en-GB" altLang="en-GB" dirty="0" smtClean="0"/>
          </a:p>
          <a:p>
            <a:pPr lvl="1">
              <a:spcBef>
                <a:spcPct val="40000"/>
              </a:spcBef>
            </a:pPr>
            <a:r>
              <a:rPr lang="en-GB" altLang="en-GB" dirty="0" err="1" smtClean="0"/>
              <a:t>ISR</a:t>
            </a:r>
            <a:r>
              <a:rPr lang="en-GB" altLang="en-GB" dirty="0" smtClean="0"/>
              <a:t> takes 2 µs to process each interrupt</a:t>
            </a:r>
          </a:p>
          <a:p>
            <a:pPr lvl="1">
              <a:spcBef>
                <a:spcPct val="40000"/>
              </a:spcBef>
            </a:pPr>
            <a:endParaRPr lang="en-GB" alt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dirty="0" smtClean="0"/>
              <a:t>Direct Memory Access</a:t>
            </a:r>
            <a:endParaRPr lang="en-GB" altLang="en-GB" dirty="0"/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GB" dirty="0" smtClean="0"/>
              <a:t>Specialised processors for transferring data </a:t>
            </a:r>
          </a:p>
          <a:p>
            <a:pPr lvl="1"/>
            <a:r>
              <a:rPr lang="en-GB" altLang="en-GB" dirty="0" smtClean="0"/>
              <a:t>Directly between memory and IO devices</a:t>
            </a:r>
          </a:p>
          <a:p>
            <a:pPr lvl="1"/>
            <a:r>
              <a:rPr lang="en-GB" altLang="en-GB" dirty="0" smtClean="0"/>
              <a:t>CPU is not involved</a:t>
            </a:r>
          </a:p>
          <a:p>
            <a:pPr>
              <a:buNone/>
            </a:pPr>
            <a:endParaRPr lang="en-GB" altLang="en-GB" b="1" i="1" dirty="0" smtClean="0"/>
          </a:p>
          <a:p>
            <a:r>
              <a:rPr lang="en-GB" altLang="en-GB" b="1" i="1" dirty="0" smtClean="0"/>
              <a:t>DMA</a:t>
            </a:r>
          </a:p>
          <a:p>
            <a:pPr lvl="1"/>
            <a:r>
              <a:rPr lang="en-GB" altLang="en-GB" dirty="0" smtClean="0"/>
              <a:t>Transfers whole blocks at a time</a:t>
            </a:r>
          </a:p>
          <a:p>
            <a:pPr lvl="1"/>
            <a:r>
              <a:rPr lang="en-GB" altLang="en-GB" dirty="0" smtClean="0"/>
              <a:t>DMA controller registers</a:t>
            </a:r>
          </a:p>
          <a:p>
            <a:pPr lvl="2"/>
            <a:r>
              <a:rPr lang="en-GB" altLang="en-GB" dirty="0" smtClean="0"/>
              <a:t>Source address</a:t>
            </a:r>
          </a:p>
          <a:p>
            <a:pPr lvl="2"/>
            <a:r>
              <a:rPr lang="en-GB" altLang="en-GB" dirty="0" smtClean="0"/>
              <a:t>Destination address</a:t>
            </a:r>
          </a:p>
          <a:p>
            <a:pPr lvl="2"/>
            <a:r>
              <a:rPr lang="en-GB" altLang="en-GB" dirty="0" smtClean="0"/>
              <a:t>Length</a:t>
            </a:r>
          </a:p>
          <a:p>
            <a:pPr lvl="1"/>
            <a:r>
              <a:rPr lang="en-GB" altLang="en-GB" dirty="0" smtClean="0"/>
              <a:t>CPU only interrupted when block transfer completed</a:t>
            </a:r>
          </a:p>
          <a:p>
            <a:endParaRPr lang="en-GB" altLang="en-GB" dirty="0" smtClean="0"/>
          </a:p>
          <a:p>
            <a:endParaRPr lang="en-GB" alt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alt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CPU, Devices and Memory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pic>
        <p:nvPicPr>
          <p:cNvPr id="7" name="Picture 6" descr="process_devices_memory_i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3042" y="1571612"/>
            <a:ext cx="6143668" cy="488669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43438" y="5715016"/>
            <a:ext cx="2786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GB" dirty="0" err="1" smtClean="0">
                <a:solidFill>
                  <a:schemeClr val="bg1"/>
                </a:solidFill>
              </a:rPr>
              <a:t>DMA</a:t>
            </a:r>
            <a:r>
              <a:rPr lang="en-GB" altLang="en-GB" dirty="0" smtClean="0">
                <a:solidFill>
                  <a:schemeClr val="bg1"/>
                </a:solidFill>
              </a:rPr>
              <a:t> I/O Example…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Recommendation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Overview of process, memory and storage management in a general purpose OS</a:t>
            </a:r>
          </a:p>
          <a:p>
            <a:endParaRPr lang="en-GB" dirty="0" smtClean="0"/>
          </a:p>
          <a:p>
            <a:r>
              <a:rPr lang="en-GB" dirty="0"/>
              <a:t>Operating Systems Concepts Essentials, 2</a:t>
            </a:r>
            <a:r>
              <a:rPr lang="en-GB" baseline="30000" dirty="0"/>
              <a:t>nd</a:t>
            </a:r>
            <a:r>
              <a:rPr lang="en-GB" dirty="0"/>
              <a:t> Ed.</a:t>
            </a:r>
          </a:p>
          <a:p>
            <a:pPr lvl="1"/>
            <a:r>
              <a:rPr lang="en-GB" dirty="0" err="1" smtClean="0"/>
              <a:t>Silberschatz</a:t>
            </a:r>
            <a:r>
              <a:rPr lang="en-GB" dirty="0" smtClean="0"/>
              <a:t>, Galvin, </a:t>
            </a:r>
            <a:r>
              <a:rPr lang="en-GB" dirty="0" err="1" smtClean="0"/>
              <a:t>Gange</a:t>
            </a:r>
            <a:endParaRPr lang="en-GB" dirty="0" smtClean="0"/>
          </a:p>
          <a:p>
            <a:pPr lvl="1"/>
            <a:r>
              <a:rPr lang="en-GB" dirty="0" smtClean="0"/>
              <a:t>Sections 1.6, 1.7 </a:t>
            </a:r>
            <a:r>
              <a:rPr lang="en-GB" smtClean="0"/>
              <a:t>and 1.8</a:t>
            </a:r>
            <a:endParaRPr lang="en-GB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Lecture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User processes and privileged operations</a:t>
            </a:r>
          </a:p>
          <a:p>
            <a:r>
              <a:rPr lang="en-GB" dirty="0" smtClean="0"/>
              <a:t>System calls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Book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GB" dirty="0" smtClean="0"/>
              <a:t>Operating System Concepts Essentials, 2nd Ed.</a:t>
            </a:r>
          </a:p>
          <a:p>
            <a:pPr lvl="1"/>
            <a:r>
              <a:rPr lang="en-GB" altLang="en-GB" dirty="0" err="1" smtClean="0"/>
              <a:t>Silberschatz</a:t>
            </a:r>
            <a:r>
              <a:rPr lang="en-GB" altLang="en-GB" dirty="0" smtClean="0"/>
              <a:t>, Galvin, Gagne</a:t>
            </a:r>
          </a:p>
          <a:p>
            <a:pPr lvl="1"/>
            <a:r>
              <a:rPr lang="en-GB" altLang="en-GB" dirty="0">
                <a:hlinkClick r:id="rId3"/>
              </a:rPr>
              <a:t>http://</a:t>
            </a:r>
            <a:r>
              <a:rPr lang="en-GB" altLang="en-GB" dirty="0" smtClean="0">
                <a:hlinkClick r:id="rId3"/>
              </a:rPr>
              <a:t>library.st-andrews.ac.uk/record=b2096124</a:t>
            </a:r>
            <a:endParaRPr lang="en-GB" altLang="en-GB" dirty="0" smtClean="0"/>
          </a:p>
          <a:p>
            <a:pPr lvl="1"/>
            <a:endParaRPr lang="en-GB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Additional reading</a:t>
            </a:r>
            <a:endParaRPr lang="en-GB" dirty="0"/>
          </a:p>
        </p:txBody>
      </p:sp>
      <p:sp>
        <p:nvSpPr>
          <p:cNvPr id="73421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GB" dirty="0" smtClean="0"/>
              <a:t>Operating Systems, </a:t>
            </a:r>
            <a:r>
              <a:rPr lang="en-GB" altLang="en-GB" dirty="0"/>
              <a:t>7th Ed </a:t>
            </a:r>
            <a:endParaRPr lang="en-GB" altLang="en-GB" dirty="0" smtClean="0"/>
          </a:p>
          <a:p>
            <a:pPr lvl="1"/>
            <a:r>
              <a:rPr lang="en-GB" altLang="en-GB" dirty="0" smtClean="0"/>
              <a:t>Stallings </a:t>
            </a:r>
          </a:p>
          <a:p>
            <a:pPr lvl="1"/>
            <a:r>
              <a:rPr lang="en-GB" altLang="en-GB" dirty="0">
                <a:hlinkClick r:id="rId3"/>
              </a:rPr>
              <a:t>http://</a:t>
            </a:r>
            <a:r>
              <a:rPr lang="en-GB" altLang="en-GB" dirty="0" smtClean="0">
                <a:hlinkClick r:id="rId3"/>
              </a:rPr>
              <a:t>library.st-andrews.ac.uk/record=b1854755</a:t>
            </a:r>
            <a:endParaRPr lang="en-GB" altLang="en-GB" dirty="0" smtClean="0"/>
          </a:p>
          <a:p>
            <a:pPr lvl="1"/>
            <a:endParaRPr lang="en-GB" altLang="en-GB" dirty="0" smtClean="0"/>
          </a:p>
          <a:p>
            <a:r>
              <a:rPr lang="en-GB" altLang="en-GB" dirty="0" smtClean="0"/>
              <a:t>Operating Systems, 3rd Ed.</a:t>
            </a:r>
          </a:p>
          <a:p>
            <a:pPr lvl="1"/>
            <a:r>
              <a:rPr lang="en-GB" altLang="en-GB" dirty="0" err="1" smtClean="0"/>
              <a:t>Deitel</a:t>
            </a:r>
            <a:r>
              <a:rPr lang="en-GB" altLang="en-GB" dirty="0" smtClean="0"/>
              <a:t>, </a:t>
            </a:r>
            <a:r>
              <a:rPr lang="en-GB" altLang="en-GB" dirty="0" err="1" smtClean="0"/>
              <a:t>Deitel</a:t>
            </a:r>
            <a:r>
              <a:rPr lang="en-GB" altLang="en-GB" dirty="0" smtClean="0"/>
              <a:t>, </a:t>
            </a:r>
            <a:r>
              <a:rPr lang="en-GB" altLang="en-GB" dirty="0" err="1" smtClean="0"/>
              <a:t>Choffnes</a:t>
            </a:r>
            <a:endParaRPr lang="en-GB" altLang="en-GB" dirty="0" smtClean="0"/>
          </a:p>
          <a:p>
            <a:pPr lvl="1"/>
            <a:r>
              <a:rPr lang="en-GB" altLang="en-GB" dirty="0" smtClean="0">
                <a:hlinkClick r:id="rId4"/>
              </a:rPr>
              <a:t>http://library.st-andrews.ac.uk/record=b1528173</a:t>
            </a:r>
            <a:endParaRPr lang="en-GB" altLang="en-GB" dirty="0" smtClean="0"/>
          </a:p>
          <a:p>
            <a:endParaRPr lang="en-GB" altLang="en-GB" dirty="0" smtClean="0"/>
          </a:p>
          <a:p>
            <a:r>
              <a:rPr lang="en-GB" altLang="en-GB" dirty="0" smtClean="0"/>
              <a:t>Concurrent Systems</a:t>
            </a:r>
          </a:p>
          <a:p>
            <a:pPr lvl="1"/>
            <a:r>
              <a:rPr lang="en-GB" altLang="en-GB" dirty="0" smtClean="0"/>
              <a:t>Bacon</a:t>
            </a:r>
          </a:p>
          <a:p>
            <a:pPr lvl="1"/>
            <a:r>
              <a:rPr lang="en-GB" altLang="en-GB" dirty="0" smtClean="0">
                <a:hlinkClick r:id="rId5"/>
              </a:rPr>
              <a:t>http://library.st-and.ac.uk/record=b1020055</a:t>
            </a:r>
            <a:endParaRPr lang="en-GB" altLang="en-GB" dirty="0" smtClean="0"/>
          </a:p>
          <a:p>
            <a:pPr lvl="1"/>
            <a:endParaRPr lang="en-GB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smtClean="0"/>
              <a:t>Abstract Computer System</a:t>
            </a:r>
            <a:endParaRPr lang="en-GB" altLang="en-GB" dirty="0"/>
          </a:p>
        </p:txBody>
      </p:sp>
      <p:sp>
        <p:nvSpPr>
          <p:cNvPr id="6676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GB" dirty="0" smtClean="0"/>
              <a:t>Users</a:t>
            </a:r>
          </a:p>
          <a:p>
            <a:r>
              <a:rPr lang="en-GB" altLang="en-GB" dirty="0" smtClean="0"/>
              <a:t>System and application programs</a:t>
            </a:r>
          </a:p>
          <a:p>
            <a:pPr lvl="1"/>
            <a:r>
              <a:rPr lang="en-GB" altLang="en-GB" dirty="0" smtClean="0"/>
              <a:t>Compilers, Browsers, Text Editors …</a:t>
            </a:r>
          </a:p>
          <a:p>
            <a:r>
              <a:rPr lang="en-GB" altLang="en-GB" dirty="0" smtClean="0"/>
              <a:t>Operating System</a:t>
            </a:r>
          </a:p>
          <a:p>
            <a:r>
              <a:rPr lang="en-GB" altLang="en-GB" dirty="0" smtClean="0"/>
              <a:t>Computer Hardware</a:t>
            </a:r>
          </a:p>
          <a:p>
            <a:endParaRPr lang="en-GB" altLang="en-GB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5</a:t>
            </a:fld>
            <a:endParaRPr lang="en-GB"/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4572000" y="3477606"/>
            <a:ext cx="4078761" cy="2880320"/>
            <a:chOff x="869" y="640"/>
            <a:chExt cx="4083" cy="3383"/>
          </a:xfrm>
        </p:grpSpPr>
        <p:sp>
          <p:nvSpPr>
            <p:cNvPr id="667653" name="Rectangle 1029"/>
            <p:cNvSpPr>
              <a:spLocks noChangeArrowheads="1"/>
            </p:cNvSpPr>
            <p:nvPr/>
          </p:nvSpPr>
          <p:spPr bwMode="auto">
            <a:xfrm>
              <a:off x="869" y="640"/>
              <a:ext cx="4083" cy="3383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667652" name="Picture 1028"/>
            <p:cNvPicPr>
              <a:picLocks noChangeAspect="1" noChangeArrowheads="1"/>
            </p:cNvPicPr>
            <p:nvPr/>
          </p:nvPicPr>
          <p:blipFill>
            <a:blip r:embed="rId3" cstate="print"/>
            <a:srcRect l="6995" t="7478" r="7574" b="5096"/>
            <a:stretch>
              <a:fillRect/>
            </a:stretch>
          </p:blipFill>
          <p:spPr bwMode="auto">
            <a:xfrm>
              <a:off x="1004" y="784"/>
              <a:ext cx="3828" cy="3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an Operating System?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Software that manages computer hardware</a:t>
            </a:r>
          </a:p>
          <a:p>
            <a:pPr lvl="1">
              <a:buNone/>
            </a:pPr>
            <a:endParaRPr lang="en-GB" dirty="0" smtClean="0"/>
          </a:p>
          <a:p>
            <a:r>
              <a:rPr lang="en-GB" dirty="0" smtClean="0"/>
              <a:t>Goals </a:t>
            </a:r>
          </a:p>
          <a:p>
            <a:pPr lvl="1"/>
            <a:r>
              <a:rPr lang="en-GB" altLang="en-GB" dirty="0" smtClean="0"/>
              <a:t>Convenience</a:t>
            </a:r>
          </a:p>
          <a:p>
            <a:pPr lvl="1"/>
            <a:r>
              <a:rPr lang="en-GB" altLang="en-GB" dirty="0" smtClean="0"/>
              <a:t>Efficiency</a:t>
            </a:r>
          </a:p>
          <a:p>
            <a:pPr lvl="1"/>
            <a:r>
              <a:rPr lang="en-GB" altLang="en-GB" dirty="0" smtClean="0"/>
              <a:t>Flexibility</a:t>
            </a:r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dirty="0"/>
              <a:t>OS </a:t>
            </a:r>
            <a:r>
              <a:rPr lang="en-GB" altLang="en-GB" dirty="0" smtClean="0"/>
              <a:t>Roles</a:t>
            </a:r>
            <a:endParaRPr lang="en-GB" altLang="en-GB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GB" altLang="en-GB" dirty="0" smtClean="0"/>
              <a:t>Resource Allocator</a:t>
            </a:r>
          </a:p>
          <a:p>
            <a:pPr lvl="1">
              <a:lnSpc>
                <a:spcPct val="85000"/>
              </a:lnSpc>
            </a:pPr>
            <a:r>
              <a:rPr lang="en-GB" altLang="en-GB" dirty="0" smtClean="0"/>
              <a:t>Manage allocation of hardware resources</a:t>
            </a:r>
          </a:p>
          <a:p>
            <a:pPr lvl="1">
              <a:lnSpc>
                <a:spcPct val="85000"/>
              </a:lnSpc>
            </a:pPr>
            <a:r>
              <a:rPr lang="en-GB" altLang="en-GB" dirty="0" smtClean="0"/>
              <a:t>Concerned with fairness</a:t>
            </a:r>
            <a:r>
              <a:rPr lang="en-GB" altLang="en-GB" dirty="0"/>
              <a:t> </a:t>
            </a:r>
            <a:r>
              <a:rPr lang="en-GB" altLang="en-GB" dirty="0" smtClean="0"/>
              <a:t>and efficiency</a:t>
            </a:r>
          </a:p>
          <a:p>
            <a:pPr lvl="1">
              <a:lnSpc>
                <a:spcPct val="85000"/>
              </a:lnSpc>
            </a:pPr>
            <a:endParaRPr lang="en-GB" altLang="en-GB" dirty="0" smtClean="0"/>
          </a:p>
          <a:p>
            <a:pPr>
              <a:lnSpc>
                <a:spcPct val="85000"/>
              </a:lnSpc>
            </a:pPr>
            <a:r>
              <a:rPr lang="en-GB" altLang="en-GB" dirty="0" smtClean="0"/>
              <a:t>Protection Mechanism</a:t>
            </a:r>
          </a:p>
          <a:p>
            <a:pPr lvl="1"/>
            <a:r>
              <a:rPr lang="en-GB" altLang="en-GB" dirty="0" smtClean="0"/>
              <a:t>Control execution of applications</a:t>
            </a:r>
          </a:p>
          <a:p>
            <a:pPr lvl="1"/>
            <a:r>
              <a:rPr lang="en-GB" altLang="en-GB" dirty="0" smtClean="0"/>
              <a:t>Preventing errors and improper use</a:t>
            </a:r>
          </a:p>
          <a:p>
            <a:pPr lvl="1"/>
            <a:endParaRPr lang="en-GB" alt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65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GB" dirty="0"/>
              <a:t>OS </a:t>
            </a:r>
            <a:r>
              <a:rPr lang="en-GB" altLang="en-GB" dirty="0" smtClean="0"/>
              <a:t>Roles</a:t>
            </a:r>
            <a:endParaRPr lang="en-GB" altLang="en-GB" dirty="0"/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GB" altLang="en-GB" dirty="0" smtClean="0"/>
              <a:t>Resource Allocator</a:t>
            </a:r>
          </a:p>
          <a:p>
            <a:pPr lvl="1">
              <a:lnSpc>
                <a:spcPct val="85000"/>
              </a:lnSpc>
            </a:pPr>
            <a:r>
              <a:rPr lang="en-GB" altLang="en-GB" dirty="0" smtClean="0"/>
              <a:t>Manage allocation of hardware resources</a:t>
            </a:r>
          </a:p>
          <a:p>
            <a:pPr lvl="1">
              <a:lnSpc>
                <a:spcPct val="85000"/>
              </a:lnSpc>
            </a:pPr>
            <a:r>
              <a:rPr lang="en-GB" altLang="en-GB" dirty="0" smtClean="0"/>
              <a:t>Concerned with fairness</a:t>
            </a:r>
            <a:r>
              <a:rPr lang="en-GB" altLang="en-GB" dirty="0"/>
              <a:t> </a:t>
            </a:r>
            <a:r>
              <a:rPr lang="en-GB" altLang="en-GB" dirty="0" smtClean="0"/>
              <a:t>and efficiency</a:t>
            </a:r>
          </a:p>
          <a:p>
            <a:pPr lvl="1">
              <a:lnSpc>
                <a:spcPct val="85000"/>
              </a:lnSpc>
            </a:pPr>
            <a:endParaRPr lang="en-GB" altLang="en-GB" dirty="0" smtClean="0"/>
          </a:p>
          <a:p>
            <a:pPr>
              <a:lnSpc>
                <a:spcPct val="85000"/>
              </a:lnSpc>
            </a:pPr>
            <a:r>
              <a:rPr lang="en-GB" altLang="en-GB" dirty="0" smtClean="0"/>
              <a:t>Protection Mechanism</a:t>
            </a:r>
          </a:p>
          <a:p>
            <a:pPr lvl="1"/>
            <a:r>
              <a:rPr lang="en-GB" altLang="en-GB" dirty="0" smtClean="0"/>
              <a:t>Control execution of applications</a:t>
            </a:r>
          </a:p>
          <a:p>
            <a:pPr lvl="1"/>
            <a:r>
              <a:rPr lang="en-GB" altLang="en-GB" dirty="0" smtClean="0"/>
              <a:t>Preventing errors and improper use</a:t>
            </a:r>
          </a:p>
          <a:p>
            <a:pPr lvl="1"/>
            <a:endParaRPr lang="en-GB" altLang="en-GB" dirty="0" smtClean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GB" smtClean="0"/>
              <a:t>CS3104 © University of St Andrews</a:t>
            </a:r>
            <a:endParaRPr lang="en-GB" alt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Simplest 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Batch system</a:t>
            </a:r>
          </a:p>
          <a:p>
            <a:pPr lvl="1"/>
            <a:r>
              <a:rPr lang="en-GB" dirty="0" smtClean="0"/>
              <a:t>Unit of work is a </a:t>
            </a:r>
            <a:r>
              <a:rPr lang="en-GB" b="1" i="1" dirty="0" smtClean="0"/>
              <a:t>job</a:t>
            </a:r>
          </a:p>
          <a:p>
            <a:pPr lvl="2"/>
            <a:r>
              <a:rPr lang="en-GB" dirty="0" smtClean="0"/>
              <a:t>Program and data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Automatically switch from one job to the next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Resident monitor</a:t>
            </a:r>
          </a:p>
          <a:p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Lecture 1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CS3104 © University of St Andrews</a:t>
            </a:r>
            <a:endParaRPr lang="en-GB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 cstate="print"/>
          <a:srcRect l="28365" t="1007" r="28203" b="806"/>
          <a:stretch>
            <a:fillRect/>
          </a:stretch>
        </p:blipFill>
        <p:spPr bwMode="auto">
          <a:xfrm>
            <a:off x="5572132" y="1857364"/>
            <a:ext cx="215139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E153-E05E-46D0-BC49-2AA95AE592C1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art-CS3104-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16258</TotalTime>
  <Words>1071</Words>
  <Application>Microsoft Office PowerPoint</Application>
  <PresentationFormat>On-screen Show (4:3)</PresentationFormat>
  <Paragraphs>283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Corbel</vt:lpstr>
      <vt:lpstr>Courier New</vt:lpstr>
      <vt:lpstr>Tahoma</vt:lpstr>
      <vt:lpstr>Verdana</vt:lpstr>
      <vt:lpstr>Wingdings</vt:lpstr>
      <vt:lpstr>Wingdings 2</vt:lpstr>
      <vt:lpstr>Wingdings 3</vt:lpstr>
      <vt:lpstr>stuart-CS3104-metro</vt:lpstr>
      <vt:lpstr>Operating Systems CS3104</vt:lpstr>
      <vt:lpstr>Key Policy Points</vt:lpstr>
      <vt:lpstr>Book</vt:lpstr>
      <vt:lpstr>Additional reading</vt:lpstr>
      <vt:lpstr>Abstract Computer System</vt:lpstr>
      <vt:lpstr>What is an Operating System?</vt:lpstr>
      <vt:lpstr>OS Roles</vt:lpstr>
      <vt:lpstr>OS Roles</vt:lpstr>
      <vt:lpstr>Simplest OS</vt:lpstr>
      <vt:lpstr>Low CPU Utilisation</vt:lpstr>
      <vt:lpstr>Multi-Programming</vt:lpstr>
      <vt:lpstr>Time-Sharing</vt:lpstr>
      <vt:lpstr>Course Overview</vt:lpstr>
      <vt:lpstr>Computer Organisation</vt:lpstr>
      <vt:lpstr>Interrupt Driven Architecture</vt:lpstr>
      <vt:lpstr>Types of Interrupt</vt:lpstr>
      <vt:lpstr>Interrupt Handling</vt:lpstr>
      <vt:lpstr>Interrupt Vector</vt:lpstr>
      <vt:lpstr>IO with interrupts</vt:lpstr>
      <vt:lpstr>Example Timing</vt:lpstr>
      <vt:lpstr>Direct Memory Access</vt:lpstr>
      <vt:lpstr>CPU, Devices and Memory</vt:lpstr>
      <vt:lpstr>Reading Recommendation</vt:lpstr>
      <vt:lpstr>Next Lecture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CS3140</dc:title>
  <dc:creator>stuart</dc:creator>
  <cp:lastModifiedBy>stuart</cp:lastModifiedBy>
  <cp:revision>575</cp:revision>
  <cp:lastPrinted>2015-09-14T17:18:58Z</cp:lastPrinted>
  <dcterms:created xsi:type="dcterms:W3CDTF">2008-10-24T11:03:09Z</dcterms:created>
  <dcterms:modified xsi:type="dcterms:W3CDTF">2016-09-11T15:52:51Z</dcterms:modified>
</cp:coreProperties>
</file>