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 id="262" r:id="rId8"/>
    <p:sldId id="264" r:id="rId9"/>
    <p:sldId id="263" r:id="rId10"/>
    <p:sldId id="266" r:id="rId11"/>
    <p:sldId id="265" r:id="rId12"/>
    <p:sldId id="267" r:id="rId13"/>
    <p:sldId id="268" r:id="rId14"/>
    <p:sldId id="269" r:id="rId15"/>
    <p:sldId id="270" r:id="rId16"/>
    <p:sldId id="272" r:id="rId17"/>
    <p:sldId id="273"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4/3/2022</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‹Nº›</a:t>
            </a:fld>
            <a:endParaRPr lang="en-US" dirty="0"/>
          </a:p>
        </p:txBody>
      </p:sp>
    </p:spTree>
    <p:extLst>
      <p:ext uri="{BB962C8B-B14F-4D97-AF65-F5344CB8AC3E}">
        <p14:creationId xmlns:p14="http://schemas.microsoft.com/office/powerpoint/2010/main" val="84591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4/3/2022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1574375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4/3/2022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3455601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4/3/2022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4101743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4/3/2022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3333295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4/3/2022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3075143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4/3/2022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3630207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4/3/2022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2588483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4/3/2022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2501730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4/3/2022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367387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4/3/2022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1540479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4/3/2022</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‹Nº›</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107834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Mesa de área de trabajo con calendario y taza de programación de anteojos de tableta">
            <a:extLst>
              <a:ext uri="{FF2B5EF4-FFF2-40B4-BE49-F238E27FC236}">
                <a16:creationId xmlns:a16="http://schemas.microsoft.com/office/drawing/2014/main" id="{385CC540-200F-929C-8E95-50B8F671FBD2}"/>
              </a:ext>
            </a:extLst>
          </p:cNvPr>
          <p:cNvPicPr>
            <a:picLocks noChangeAspect="1"/>
          </p:cNvPicPr>
          <p:nvPr/>
        </p:nvPicPr>
        <p:blipFill rotWithShape="1">
          <a:blip r:embed="rId2">
            <a:alphaModFix amt="40000"/>
          </a:blip>
          <a:srcRect t="14858" r="-1" b="850"/>
          <a:stretch/>
        </p:blipFill>
        <p:spPr>
          <a:xfrm>
            <a:off x="-1" y="80968"/>
            <a:ext cx="12188951" cy="6857990"/>
          </a:xfrm>
          <a:prstGeom prst="rect">
            <a:avLst/>
          </a:prstGeom>
        </p:spPr>
      </p:pic>
      <p:grpSp>
        <p:nvGrpSpPr>
          <p:cNvPr id="7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7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40A29A2B-3839-46F6-8E54-7FF0AB613434}"/>
              </a:ext>
            </a:extLst>
          </p:cNvPr>
          <p:cNvSpPr>
            <a:spLocks noGrp="1"/>
          </p:cNvSpPr>
          <p:nvPr>
            <p:ph type="ctrTitle"/>
          </p:nvPr>
        </p:nvSpPr>
        <p:spPr>
          <a:xfrm>
            <a:off x="2562606" y="1122363"/>
            <a:ext cx="7063739" cy="2387600"/>
          </a:xfrm>
        </p:spPr>
        <p:txBody>
          <a:bodyPr>
            <a:normAutofit/>
          </a:bodyPr>
          <a:lstStyle/>
          <a:p>
            <a:r>
              <a:rPr lang="es-ES" dirty="0">
                <a:solidFill>
                  <a:srgbClr val="FFFFFF"/>
                </a:solidFill>
              </a:rPr>
              <a:t>Superación  Personal y Proyecto de Vida </a:t>
            </a:r>
            <a:endParaRPr lang="es-CO" dirty="0">
              <a:solidFill>
                <a:srgbClr val="FFFFFF"/>
              </a:solidFill>
            </a:endParaRPr>
          </a:p>
        </p:txBody>
      </p:sp>
      <p:sp>
        <p:nvSpPr>
          <p:cNvPr id="3" name="Subtítulo 2">
            <a:extLst>
              <a:ext uri="{FF2B5EF4-FFF2-40B4-BE49-F238E27FC236}">
                <a16:creationId xmlns:a16="http://schemas.microsoft.com/office/drawing/2014/main" id="{847100F8-0679-4B5A-8C92-53746B316C35}"/>
              </a:ext>
            </a:extLst>
          </p:cNvPr>
          <p:cNvSpPr>
            <a:spLocks noGrp="1"/>
          </p:cNvSpPr>
          <p:nvPr>
            <p:ph type="subTitle" idx="1"/>
          </p:nvPr>
        </p:nvSpPr>
        <p:spPr>
          <a:xfrm>
            <a:off x="5957400" y="4414836"/>
            <a:ext cx="5697415" cy="1655762"/>
          </a:xfrm>
        </p:spPr>
        <p:txBody>
          <a:bodyPr>
            <a:normAutofit/>
          </a:bodyPr>
          <a:lstStyle/>
          <a:p>
            <a:r>
              <a:rPr lang="es-ES" dirty="0">
                <a:solidFill>
                  <a:srgbClr val="FFFFFF"/>
                </a:solidFill>
              </a:rPr>
              <a:t>Me llamo</a:t>
            </a:r>
          </a:p>
          <a:p>
            <a:r>
              <a:rPr lang="es-ES" dirty="0">
                <a:solidFill>
                  <a:srgbClr val="FFFFFF"/>
                </a:solidFill>
              </a:rPr>
              <a:t>Sindy Yuliana Serna Ante</a:t>
            </a:r>
          </a:p>
          <a:p>
            <a:r>
              <a:rPr lang="es-ES" dirty="0">
                <a:solidFill>
                  <a:srgbClr val="FFFFFF"/>
                </a:solidFill>
              </a:rPr>
              <a:t>ADSI 2452442</a:t>
            </a:r>
            <a:endParaRPr lang="es-CO" dirty="0">
              <a:solidFill>
                <a:srgbClr val="FFFFFF"/>
              </a:solidFill>
            </a:endParaRPr>
          </a:p>
        </p:txBody>
      </p:sp>
    </p:spTree>
    <p:extLst>
      <p:ext uri="{BB962C8B-B14F-4D97-AF65-F5344CB8AC3E}">
        <p14:creationId xmlns:p14="http://schemas.microsoft.com/office/powerpoint/2010/main" val="3093540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A659D-7BD5-4B90-A8C9-393A916D269A}"/>
              </a:ext>
            </a:extLst>
          </p:cNvPr>
          <p:cNvSpPr>
            <a:spLocks noGrp="1"/>
          </p:cNvSpPr>
          <p:nvPr>
            <p:ph type="title"/>
          </p:nvPr>
        </p:nvSpPr>
        <p:spPr>
          <a:xfrm>
            <a:off x="4678017" y="378378"/>
            <a:ext cx="2199862" cy="1325563"/>
          </a:xfrm>
        </p:spPr>
        <p:txBody>
          <a:bodyPr>
            <a:normAutofit fontScale="90000"/>
          </a:bodyPr>
          <a:lstStyle/>
          <a:p>
            <a:r>
              <a:rPr lang="es-ES_tradnl" sz="3600" dirty="0">
                <a:solidFill>
                  <a:schemeClr val="accent3">
                    <a:lumMod val="75000"/>
                  </a:schemeClr>
                </a:solidFill>
                <a:latin typeface="Aharoni" panose="02010803020104030203" pitchFamily="2" charset="-79"/>
                <a:cs typeface="Aharoni" panose="02010803020104030203" pitchFamily="2" charset="-79"/>
              </a:rPr>
              <a:t>MISIÓN</a:t>
            </a:r>
            <a:br>
              <a:rPr lang="es-ES" sz="5400" dirty="0">
                <a:solidFill>
                  <a:schemeClr val="accent3">
                    <a:lumMod val="75000"/>
                  </a:schemeClr>
                </a:solidFill>
                <a:latin typeface="Aharoni" panose="02010803020104030203" pitchFamily="2" charset="-79"/>
                <a:cs typeface="Aharoni" panose="02010803020104030203" pitchFamily="2" charset="-79"/>
              </a:rPr>
            </a:br>
            <a:endParaRPr lang="es-CO" dirty="0"/>
          </a:p>
        </p:txBody>
      </p:sp>
      <p:sp>
        <p:nvSpPr>
          <p:cNvPr id="3" name="Marcador de contenido 2">
            <a:extLst>
              <a:ext uri="{FF2B5EF4-FFF2-40B4-BE49-F238E27FC236}">
                <a16:creationId xmlns:a16="http://schemas.microsoft.com/office/drawing/2014/main" id="{73C6E1DA-5722-4361-8BE9-F38C59CBCF1F}"/>
              </a:ext>
            </a:extLst>
          </p:cNvPr>
          <p:cNvSpPr>
            <a:spLocks noGrp="1"/>
          </p:cNvSpPr>
          <p:nvPr>
            <p:ph idx="1"/>
          </p:nvPr>
        </p:nvSpPr>
        <p:spPr>
          <a:xfrm>
            <a:off x="5102087" y="1454565"/>
            <a:ext cx="5925902" cy="4351338"/>
          </a:xfrm>
        </p:spPr>
        <p:txBody>
          <a:bodyPr/>
          <a:lstStyle/>
          <a:p>
            <a:r>
              <a:rPr lang="es-ES" dirty="0"/>
              <a:t> Ser una persona  responsable, comprometida con mi vida </a:t>
            </a:r>
          </a:p>
          <a:p>
            <a:pPr marL="0" indent="0">
              <a:buNone/>
            </a:pPr>
            <a:r>
              <a:rPr lang="es-ES" dirty="0"/>
              <a:t> personal y social. También amar  y aportar mi servicio  a los demás</a:t>
            </a:r>
          </a:p>
          <a:p>
            <a:pPr marL="0" indent="0">
              <a:buNone/>
            </a:pPr>
            <a:r>
              <a:rPr lang="es-ES" dirty="0"/>
              <a:t>con mis  habilidades y conocimientos, con el manejo de la tecnología. </a:t>
            </a:r>
          </a:p>
          <a:p>
            <a:pPr marL="0" indent="0">
              <a:buNone/>
            </a:pPr>
            <a:r>
              <a:rPr lang="es-ES" dirty="0"/>
              <a:t>Seré  la miembro de mi familia, cuidando y apoyando tanto a ellos como</a:t>
            </a:r>
          </a:p>
          <a:p>
            <a:pPr marL="0" indent="0">
              <a:buNone/>
            </a:pPr>
            <a:r>
              <a:rPr lang="es-ES" dirty="0"/>
              <a:t> mi trabajo generare impactos positivos en el lugar de trabajo como en </a:t>
            </a:r>
          </a:p>
          <a:p>
            <a:pPr marL="0" indent="0">
              <a:buNone/>
            </a:pPr>
            <a:r>
              <a:rPr lang="es-ES" dirty="0"/>
              <a:t>Las demás personas.</a:t>
            </a:r>
          </a:p>
        </p:txBody>
      </p:sp>
      <p:sp>
        <p:nvSpPr>
          <p:cNvPr id="4" name="Elipse 3">
            <a:extLst>
              <a:ext uri="{FF2B5EF4-FFF2-40B4-BE49-F238E27FC236}">
                <a16:creationId xmlns:a16="http://schemas.microsoft.com/office/drawing/2014/main" id="{E5C5D5A2-5612-4917-A110-073553E52FAF}"/>
              </a:ext>
            </a:extLst>
          </p:cNvPr>
          <p:cNvSpPr/>
          <p:nvPr/>
        </p:nvSpPr>
        <p:spPr>
          <a:xfrm>
            <a:off x="1563758" y="3563973"/>
            <a:ext cx="2385390" cy="2796209"/>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60430080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5B62D4B-2D51-4894-963C-3C927A4F725D}"/>
              </a:ext>
            </a:extLst>
          </p:cNvPr>
          <p:cNvSpPr>
            <a:spLocks noGrp="1"/>
          </p:cNvSpPr>
          <p:nvPr>
            <p:ph type="title"/>
          </p:nvPr>
        </p:nvSpPr>
        <p:spPr>
          <a:xfrm>
            <a:off x="1227814" y="2504662"/>
            <a:ext cx="9281160" cy="2578584"/>
          </a:xfrm>
        </p:spPr>
        <p:txBody>
          <a:bodyPr>
            <a:normAutofit fontScale="90000"/>
          </a:bodyPr>
          <a:lstStyle/>
          <a:p>
            <a:r>
              <a:rPr lang="es-ES_tradnl" sz="3600" dirty="0">
                <a:solidFill>
                  <a:schemeClr val="accent3">
                    <a:lumMod val="75000"/>
                  </a:schemeClr>
                </a:solidFill>
                <a:latin typeface="Aharoni" panose="02010803020104030203" pitchFamily="2" charset="-79"/>
                <a:cs typeface="Aharoni" panose="02010803020104030203" pitchFamily="2" charset="-79"/>
              </a:rPr>
              <a:t>DIAGNÓSTICO PERSONAL</a:t>
            </a:r>
            <a:br>
              <a:rPr lang="es-ES_tradnl" sz="3600" dirty="0">
                <a:solidFill>
                  <a:schemeClr val="accent3">
                    <a:lumMod val="75000"/>
                  </a:schemeClr>
                </a:solidFill>
                <a:latin typeface="Aharoni" panose="02010803020104030203" pitchFamily="2" charset="-79"/>
                <a:cs typeface="Aharoni" panose="02010803020104030203" pitchFamily="2" charset="-79"/>
              </a:rPr>
            </a:br>
            <a:r>
              <a:rPr lang="es-ES_tradnl" sz="3600" dirty="0">
                <a:solidFill>
                  <a:schemeClr val="accent3">
                    <a:lumMod val="75000"/>
                  </a:schemeClr>
                </a:solidFill>
                <a:latin typeface="Aharoni" panose="02010803020104030203" pitchFamily="2" charset="-79"/>
                <a:cs typeface="Aharoni" panose="02010803020104030203" pitchFamily="2" charset="-79"/>
              </a:rPr>
              <a:t>(Fortalezas, Debilidades, Oportunidades y Amenazas)</a:t>
            </a:r>
            <a:br>
              <a:rPr lang="es-ES_tradnl" sz="3600" dirty="0">
                <a:solidFill>
                  <a:schemeClr val="accent3">
                    <a:lumMod val="75000"/>
                  </a:schemeClr>
                </a:solidFill>
                <a:latin typeface="Aharoni" panose="02010803020104030203" pitchFamily="2" charset="-79"/>
                <a:cs typeface="Aharoni" panose="02010803020104030203" pitchFamily="2" charset="-79"/>
              </a:rPr>
            </a:br>
            <a:r>
              <a:rPr lang="es-ES" sz="3600" b="1" dirty="0"/>
              <a:t>Instrucciones</a:t>
            </a:r>
            <a:r>
              <a:rPr lang="es-ES" sz="3600" dirty="0"/>
              <a:t>: se debe identificar 3 fortalezas, 3 debilidades, 3 oportunidades y 3 amenazas personales que favorecen o afectan mi vida.</a:t>
            </a:r>
            <a:br>
              <a:rPr lang="es-CO" dirty="0"/>
            </a:br>
            <a:br>
              <a:rPr lang="es-ES" sz="5400" dirty="0">
                <a:solidFill>
                  <a:schemeClr val="accent3">
                    <a:lumMod val="75000"/>
                  </a:schemeClr>
                </a:solidFill>
                <a:latin typeface="Aharoni" panose="02010803020104030203" pitchFamily="2" charset="-79"/>
                <a:cs typeface="Aharoni" panose="02010803020104030203" pitchFamily="2" charset="-79"/>
              </a:rPr>
            </a:br>
            <a:endParaRPr lang="es-CO" dirty="0"/>
          </a:p>
        </p:txBody>
      </p:sp>
    </p:spTree>
    <p:extLst>
      <p:ext uri="{BB962C8B-B14F-4D97-AF65-F5344CB8AC3E}">
        <p14:creationId xmlns:p14="http://schemas.microsoft.com/office/powerpoint/2010/main" val="28523869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73CBB6-F3A4-4E04-8863-1ACD331B6D66}"/>
              </a:ext>
            </a:extLst>
          </p:cNvPr>
          <p:cNvSpPr>
            <a:spLocks noGrp="1"/>
          </p:cNvSpPr>
          <p:nvPr>
            <p:ph type="title"/>
          </p:nvPr>
        </p:nvSpPr>
        <p:spPr>
          <a:xfrm>
            <a:off x="2663687" y="683177"/>
            <a:ext cx="4903306" cy="1325563"/>
          </a:xfrm>
        </p:spPr>
        <p:txBody>
          <a:bodyPr>
            <a:normAutofit/>
          </a:bodyPr>
          <a:lstStyle/>
          <a:p>
            <a:r>
              <a:rPr lang="es-ES_tradnl" sz="3200" dirty="0">
                <a:solidFill>
                  <a:schemeClr val="accent3">
                    <a:lumMod val="75000"/>
                  </a:schemeClr>
                </a:solidFill>
                <a:latin typeface="Aharoni" panose="02010803020104030203" pitchFamily="2" charset="-79"/>
                <a:cs typeface="Aharoni" panose="02010803020104030203" pitchFamily="2" charset="-79"/>
              </a:rPr>
              <a:t>       FORTALEZAS</a:t>
            </a:r>
            <a:endParaRPr lang="es-CO" sz="3200" dirty="0"/>
          </a:p>
        </p:txBody>
      </p:sp>
      <p:sp>
        <p:nvSpPr>
          <p:cNvPr id="3" name="Marcador de contenido 2">
            <a:extLst>
              <a:ext uri="{FF2B5EF4-FFF2-40B4-BE49-F238E27FC236}">
                <a16:creationId xmlns:a16="http://schemas.microsoft.com/office/drawing/2014/main" id="{FDD9328E-ABA3-4324-B649-61B8E42C3FBF}"/>
              </a:ext>
            </a:extLst>
          </p:cNvPr>
          <p:cNvSpPr>
            <a:spLocks noGrp="1"/>
          </p:cNvSpPr>
          <p:nvPr>
            <p:ph idx="1"/>
          </p:nvPr>
        </p:nvSpPr>
        <p:spPr>
          <a:xfrm>
            <a:off x="5680546" y="2501486"/>
            <a:ext cx="4245334" cy="1603375"/>
          </a:xfrm>
        </p:spPr>
        <p:txBody>
          <a:bodyPr>
            <a:normAutofit/>
          </a:bodyPr>
          <a:lstStyle/>
          <a:p>
            <a:r>
              <a:rPr lang="es-ES" dirty="0"/>
              <a:t>Empatía</a:t>
            </a:r>
          </a:p>
          <a:p>
            <a:r>
              <a:rPr lang="es-ES" dirty="0"/>
              <a:t>Curiosidad  y Disposición de aprender</a:t>
            </a:r>
          </a:p>
          <a:p>
            <a:r>
              <a:rPr lang="es-CO" dirty="0"/>
              <a:t>Disciplina </a:t>
            </a:r>
          </a:p>
        </p:txBody>
      </p:sp>
      <p:sp>
        <p:nvSpPr>
          <p:cNvPr id="4" name="Elipse 3">
            <a:extLst>
              <a:ext uri="{FF2B5EF4-FFF2-40B4-BE49-F238E27FC236}">
                <a16:creationId xmlns:a16="http://schemas.microsoft.com/office/drawing/2014/main" id="{4CC853A2-6B38-4F69-85E6-D03DD81F776A}"/>
              </a:ext>
            </a:extLst>
          </p:cNvPr>
          <p:cNvSpPr/>
          <p:nvPr/>
        </p:nvSpPr>
        <p:spPr>
          <a:xfrm>
            <a:off x="1802296" y="3429000"/>
            <a:ext cx="2928730" cy="2454965"/>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5472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49E562-3E53-4D2B-9608-761680014178}"/>
              </a:ext>
            </a:extLst>
          </p:cNvPr>
          <p:cNvSpPr>
            <a:spLocks noGrp="1"/>
          </p:cNvSpPr>
          <p:nvPr>
            <p:ph type="title"/>
          </p:nvPr>
        </p:nvSpPr>
        <p:spPr>
          <a:xfrm>
            <a:off x="4174435" y="742191"/>
            <a:ext cx="3313044" cy="1325563"/>
          </a:xfrm>
        </p:spPr>
        <p:txBody>
          <a:bodyPr>
            <a:normAutofit/>
          </a:bodyPr>
          <a:lstStyle/>
          <a:p>
            <a:r>
              <a:rPr lang="es-ES_tradnl" sz="3200" dirty="0">
                <a:solidFill>
                  <a:schemeClr val="accent3">
                    <a:lumMod val="75000"/>
                  </a:schemeClr>
                </a:solidFill>
                <a:latin typeface="Aharoni" panose="02010803020104030203" pitchFamily="2" charset="-79"/>
                <a:cs typeface="Aharoni" panose="02010803020104030203" pitchFamily="2" charset="-79"/>
              </a:rPr>
              <a:t>  DEBILIDADES</a:t>
            </a:r>
            <a:endParaRPr lang="es-CO" sz="3200" dirty="0"/>
          </a:p>
        </p:txBody>
      </p:sp>
      <p:sp>
        <p:nvSpPr>
          <p:cNvPr id="3" name="Marcador de contenido 2">
            <a:extLst>
              <a:ext uri="{FF2B5EF4-FFF2-40B4-BE49-F238E27FC236}">
                <a16:creationId xmlns:a16="http://schemas.microsoft.com/office/drawing/2014/main" id="{87D709BF-2DA3-4770-AC11-A66496F166A7}"/>
              </a:ext>
            </a:extLst>
          </p:cNvPr>
          <p:cNvSpPr>
            <a:spLocks noGrp="1"/>
          </p:cNvSpPr>
          <p:nvPr>
            <p:ph idx="1"/>
          </p:nvPr>
        </p:nvSpPr>
        <p:spPr>
          <a:xfrm>
            <a:off x="2147129" y="2786338"/>
            <a:ext cx="5340350" cy="1603375"/>
          </a:xfrm>
        </p:spPr>
        <p:txBody>
          <a:bodyPr/>
          <a:lstStyle/>
          <a:p>
            <a:r>
              <a:rPr lang="es-ES" dirty="0"/>
              <a:t>Inseguridad </a:t>
            </a:r>
          </a:p>
          <a:p>
            <a:r>
              <a:rPr lang="es-CO" dirty="0"/>
              <a:t>Pereza</a:t>
            </a:r>
          </a:p>
          <a:p>
            <a:r>
              <a:rPr lang="es-CO" dirty="0"/>
              <a:t>Ira o Rencor </a:t>
            </a:r>
          </a:p>
        </p:txBody>
      </p:sp>
      <p:sp>
        <p:nvSpPr>
          <p:cNvPr id="4" name="Elipse 3">
            <a:extLst>
              <a:ext uri="{FF2B5EF4-FFF2-40B4-BE49-F238E27FC236}">
                <a16:creationId xmlns:a16="http://schemas.microsoft.com/office/drawing/2014/main" id="{D08FF11A-CBA9-4C8A-9C5C-C2603640C93D}"/>
              </a:ext>
            </a:extLst>
          </p:cNvPr>
          <p:cNvSpPr/>
          <p:nvPr/>
        </p:nvSpPr>
        <p:spPr>
          <a:xfrm>
            <a:off x="6096000" y="3761547"/>
            <a:ext cx="2875721" cy="20574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31217810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9226CA-1EDA-4C07-B7DB-D4C825F6495B}"/>
              </a:ext>
            </a:extLst>
          </p:cNvPr>
          <p:cNvSpPr>
            <a:spLocks noGrp="1"/>
          </p:cNvSpPr>
          <p:nvPr>
            <p:ph type="title"/>
          </p:nvPr>
        </p:nvSpPr>
        <p:spPr>
          <a:xfrm>
            <a:off x="3604591" y="457890"/>
            <a:ext cx="4359965" cy="1325563"/>
          </a:xfrm>
        </p:spPr>
        <p:txBody>
          <a:bodyPr>
            <a:normAutofit fontScale="90000"/>
          </a:bodyPr>
          <a:lstStyle/>
          <a:p>
            <a:br>
              <a:rPr lang="es-ES_tradnl" sz="3600" dirty="0">
                <a:solidFill>
                  <a:schemeClr val="accent3">
                    <a:lumMod val="75000"/>
                  </a:schemeClr>
                </a:solidFill>
                <a:latin typeface="Aharoni" panose="02010803020104030203" pitchFamily="2" charset="-79"/>
                <a:cs typeface="Aharoni" panose="02010803020104030203" pitchFamily="2" charset="-79"/>
              </a:rPr>
            </a:br>
            <a:br>
              <a:rPr lang="es-ES_tradnl" sz="3600" dirty="0">
                <a:solidFill>
                  <a:schemeClr val="accent3">
                    <a:lumMod val="75000"/>
                  </a:schemeClr>
                </a:solidFill>
                <a:latin typeface="Aharoni" panose="02010803020104030203" pitchFamily="2" charset="-79"/>
                <a:cs typeface="Aharoni" panose="02010803020104030203" pitchFamily="2" charset="-79"/>
              </a:rPr>
            </a:br>
            <a:r>
              <a:rPr lang="es-ES_tradnl" sz="3600" dirty="0">
                <a:solidFill>
                  <a:schemeClr val="accent3">
                    <a:lumMod val="75000"/>
                  </a:schemeClr>
                </a:solidFill>
                <a:latin typeface="Aharoni" panose="02010803020104030203" pitchFamily="2" charset="-79"/>
                <a:cs typeface="Aharoni" panose="02010803020104030203" pitchFamily="2" charset="-79"/>
              </a:rPr>
              <a:t>OPORTUNIDADES</a:t>
            </a:r>
            <a:br>
              <a:rPr lang="es-ES" sz="5400" dirty="0">
                <a:solidFill>
                  <a:schemeClr val="accent3">
                    <a:lumMod val="75000"/>
                  </a:schemeClr>
                </a:solidFill>
                <a:latin typeface="Aharoni" panose="02010803020104030203" pitchFamily="2" charset="-79"/>
                <a:cs typeface="Aharoni" panose="02010803020104030203" pitchFamily="2" charset="-79"/>
              </a:rPr>
            </a:br>
            <a:endParaRPr lang="es-CO" dirty="0"/>
          </a:p>
        </p:txBody>
      </p:sp>
      <p:sp>
        <p:nvSpPr>
          <p:cNvPr id="3" name="Marcador de contenido 2">
            <a:extLst>
              <a:ext uri="{FF2B5EF4-FFF2-40B4-BE49-F238E27FC236}">
                <a16:creationId xmlns:a16="http://schemas.microsoft.com/office/drawing/2014/main" id="{F39869E2-B165-4031-980D-24E84BE4E9DA}"/>
              </a:ext>
            </a:extLst>
          </p:cNvPr>
          <p:cNvSpPr>
            <a:spLocks noGrp="1"/>
          </p:cNvSpPr>
          <p:nvPr>
            <p:ph idx="1"/>
          </p:nvPr>
        </p:nvSpPr>
        <p:spPr>
          <a:xfrm>
            <a:off x="5667016" y="2513012"/>
            <a:ext cx="5027212" cy="2362062"/>
          </a:xfrm>
        </p:spPr>
        <p:txBody>
          <a:bodyPr/>
          <a:lstStyle/>
          <a:p>
            <a:r>
              <a:rPr lang="es-ES" dirty="0"/>
              <a:t>Estudiar en el SENA</a:t>
            </a:r>
          </a:p>
          <a:p>
            <a:r>
              <a:rPr lang="es-ES" dirty="0"/>
              <a:t>Ganarme una beca  </a:t>
            </a:r>
          </a:p>
          <a:p>
            <a:r>
              <a:rPr lang="es-CO" dirty="0"/>
              <a:t>Trabajar para mejorar mi economía </a:t>
            </a:r>
          </a:p>
        </p:txBody>
      </p:sp>
      <p:sp>
        <p:nvSpPr>
          <p:cNvPr id="4" name="Elipse 3">
            <a:extLst>
              <a:ext uri="{FF2B5EF4-FFF2-40B4-BE49-F238E27FC236}">
                <a16:creationId xmlns:a16="http://schemas.microsoft.com/office/drawing/2014/main" id="{9C25DB6F-AACA-4AEA-8905-B3970F08D9A1}"/>
              </a:ext>
            </a:extLst>
          </p:cNvPr>
          <p:cNvSpPr/>
          <p:nvPr/>
        </p:nvSpPr>
        <p:spPr>
          <a:xfrm>
            <a:off x="3087756" y="3707294"/>
            <a:ext cx="2305878" cy="217335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010779091"/>
      </p:ext>
    </p:extLst>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0A4F52-054D-4D14-A6CA-11A896E8BA99}"/>
              </a:ext>
            </a:extLst>
          </p:cNvPr>
          <p:cNvSpPr>
            <a:spLocks noGrp="1"/>
          </p:cNvSpPr>
          <p:nvPr>
            <p:ph type="title"/>
          </p:nvPr>
        </p:nvSpPr>
        <p:spPr>
          <a:xfrm>
            <a:off x="4253948" y="696429"/>
            <a:ext cx="4108174" cy="1325563"/>
          </a:xfrm>
        </p:spPr>
        <p:txBody>
          <a:bodyPr>
            <a:normAutofit fontScale="90000"/>
          </a:bodyPr>
          <a:lstStyle/>
          <a:p>
            <a:br>
              <a:rPr lang="es-ES_tradnl" sz="3600" dirty="0">
                <a:solidFill>
                  <a:schemeClr val="accent3">
                    <a:lumMod val="75000"/>
                  </a:schemeClr>
                </a:solidFill>
                <a:latin typeface="Aharoni" panose="02010803020104030203" pitchFamily="2" charset="-79"/>
                <a:cs typeface="Aharoni" panose="02010803020104030203" pitchFamily="2" charset="-79"/>
              </a:rPr>
            </a:br>
            <a:r>
              <a:rPr lang="es-ES_tradnl" sz="3600" dirty="0">
                <a:solidFill>
                  <a:schemeClr val="accent3">
                    <a:lumMod val="75000"/>
                  </a:schemeClr>
                </a:solidFill>
                <a:latin typeface="Aharoni" panose="02010803020104030203" pitchFamily="2" charset="-79"/>
                <a:cs typeface="Aharoni" panose="02010803020104030203" pitchFamily="2" charset="-79"/>
              </a:rPr>
              <a:t>AMENAZAS</a:t>
            </a:r>
            <a:br>
              <a:rPr lang="es-ES" sz="5400" dirty="0">
                <a:solidFill>
                  <a:schemeClr val="accent3">
                    <a:lumMod val="75000"/>
                  </a:schemeClr>
                </a:solidFill>
                <a:latin typeface="Aharoni" panose="02010803020104030203" pitchFamily="2" charset="-79"/>
                <a:cs typeface="Aharoni" panose="02010803020104030203" pitchFamily="2" charset="-79"/>
              </a:rPr>
            </a:br>
            <a:endParaRPr lang="es-CO" dirty="0"/>
          </a:p>
        </p:txBody>
      </p:sp>
      <p:sp>
        <p:nvSpPr>
          <p:cNvPr id="3" name="Marcador de contenido 2">
            <a:extLst>
              <a:ext uri="{FF2B5EF4-FFF2-40B4-BE49-F238E27FC236}">
                <a16:creationId xmlns:a16="http://schemas.microsoft.com/office/drawing/2014/main" id="{730F82DC-3A43-4AF7-8F42-1F96FB5221E5}"/>
              </a:ext>
            </a:extLst>
          </p:cNvPr>
          <p:cNvSpPr>
            <a:spLocks noGrp="1"/>
          </p:cNvSpPr>
          <p:nvPr>
            <p:ph idx="1"/>
          </p:nvPr>
        </p:nvSpPr>
        <p:spPr>
          <a:xfrm>
            <a:off x="808383" y="2408720"/>
            <a:ext cx="5287617" cy="2388566"/>
          </a:xfrm>
        </p:spPr>
        <p:txBody>
          <a:bodyPr/>
          <a:lstStyle/>
          <a:p>
            <a:pPr marL="0" indent="0">
              <a:buNone/>
            </a:pPr>
            <a:r>
              <a:rPr lang="es-CO" dirty="0"/>
              <a:t>Esto afectan mucho mi  estado de animo frente  lo que </a:t>
            </a:r>
          </a:p>
          <a:p>
            <a:pPr marL="0" indent="0">
              <a:buNone/>
            </a:pPr>
            <a:r>
              <a:rPr lang="es-CO" dirty="0"/>
              <a:t>hago o  lo que  me propongo </a:t>
            </a:r>
            <a:endParaRPr lang="es-ES" dirty="0"/>
          </a:p>
          <a:p>
            <a:r>
              <a:rPr lang="es-ES" dirty="0"/>
              <a:t>Malos comentarios de las personas</a:t>
            </a:r>
          </a:p>
          <a:p>
            <a:r>
              <a:rPr lang="es-ES" dirty="0"/>
              <a:t>Dificultada de no aprender </a:t>
            </a:r>
          </a:p>
          <a:p>
            <a:r>
              <a:rPr lang="es-CO" dirty="0"/>
              <a:t>Dificultad de presupuesto</a:t>
            </a:r>
          </a:p>
          <a:p>
            <a:endParaRPr lang="es-CO" dirty="0"/>
          </a:p>
        </p:txBody>
      </p:sp>
      <p:sp>
        <p:nvSpPr>
          <p:cNvPr id="4" name="Elipse 3">
            <a:extLst>
              <a:ext uri="{FF2B5EF4-FFF2-40B4-BE49-F238E27FC236}">
                <a16:creationId xmlns:a16="http://schemas.microsoft.com/office/drawing/2014/main" id="{ABDC2879-0AF2-4877-B364-5F94128EF3F8}"/>
              </a:ext>
            </a:extLst>
          </p:cNvPr>
          <p:cNvSpPr/>
          <p:nvPr/>
        </p:nvSpPr>
        <p:spPr>
          <a:xfrm>
            <a:off x="6838121" y="3337545"/>
            <a:ext cx="2835965" cy="246821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4926050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E4FF08-FA63-460A-8AC0-17C11E876B34}"/>
              </a:ext>
            </a:extLst>
          </p:cNvPr>
          <p:cNvSpPr>
            <a:spLocks noGrp="1"/>
          </p:cNvSpPr>
          <p:nvPr>
            <p:ph type="title"/>
          </p:nvPr>
        </p:nvSpPr>
        <p:spPr>
          <a:xfrm>
            <a:off x="896510" y="1513164"/>
            <a:ext cx="10659110" cy="564253"/>
          </a:xfrm>
        </p:spPr>
        <p:txBody>
          <a:bodyPr>
            <a:normAutofit fontScale="90000"/>
          </a:bodyPr>
          <a:lstStyle/>
          <a:p>
            <a:r>
              <a:rPr lang="es-ES_tradnl" sz="3600" dirty="0">
                <a:solidFill>
                  <a:schemeClr val="accent3">
                    <a:lumMod val="75000"/>
                  </a:schemeClr>
                </a:solidFill>
                <a:latin typeface="Aharoni" panose="02010803020104030203" pitchFamily="2" charset="-79"/>
                <a:cs typeface="Aharoni" panose="02010803020104030203" pitchFamily="2" charset="-79"/>
              </a:rPr>
              <a:t>ESTRATEGIAS DE CAMBIO – COMPROMISOS PERSONALES / ALTERNATIVAS DE SOLUCIÓN</a:t>
            </a:r>
            <a:br>
              <a:rPr lang="es-ES" sz="5400" dirty="0">
                <a:solidFill>
                  <a:schemeClr val="accent3">
                    <a:lumMod val="75000"/>
                  </a:schemeClr>
                </a:solidFill>
                <a:latin typeface="Aharoni" panose="02010803020104030203" pitchFamily="2" charset="-79"/>
                <a:cs typeface="Aharoni" panose="02010803020104030203" pitchFamily="2" charset="-79"/>
              </a:rPr>
            </a:br>
            <a:endParaRPr lang="es-CO" dirty="0"/>
          </a:p>
        </p:txBody>
      </p:sp>
      <p:sp>
        <p:nvSpPr>
          <p:cNvPr id="3" name="Marcador de contenido 2">
            <a:extLst>
              <a:ext uri="{FF2B5EF4-FFF2-40B4-BE49-F238E27FC236}">
                <a16:creationId xmlns:a16="http://schemas.microsoft.com/office/drawing/2014/main" id="{F4648EFC-62EE-4796-947E-8B1E1422A3E4}"/>
              </a:ext>
            </a:extLst>
          </p:cNvPr>
          <p:cNvSpPr>
            <a:spLocks noGrp="1"/>
          </p:cNvSpPr>
          <p:nvPr>
            <p:ph idx="1"/>
          </p:nvPr>
        </p:nvSpPr>
        <p:spPr>
          <a:xfrm>
            <a:off x="4320209" y="2077417"/>
            <a:ext cx="5830957" cy="4351338"/>
          </a:xfrm>
        </p:spPr>
        <p:txBody>
          <a:bodyPr>
            <a:normAutofit fontScale="92500" lnSpcReduction="10000"/>
          </a:bodyPr>
          <a:lstStyle/>
          <a:p>
            <a:r>
              <a:rPr lang="es-ES" dirty="0"/>
              <a:t>Buscar</a:t>
            </a:r>
          </a:p>
          <a:p>
            <a:r>
              <a:rPr lang="es-ES" dirty="0"/>
              <a:t>Conocer</a:t>
            </a:r>
          </a:p>
          <a:p>
            <a:r>
              <a:rPr lang="es-CO" dirty="0"/>
              <a:t>Cumplir </a:t>
            </a:r>
          </a:p>
          <a:p>
            <a:pPr marL="0" indent="0">
              <a:buNone/>
            </a:pPr>
            <a:r>
              <a:rPr lang="es-CO" dirty="0"/>
              <a:t>Estas  acciones me ayudaran  a mejorar  mis fortalezas, a modificar mis debilidades, aprovechar mis oportunidades y a desaparecer mis amenazas.</a:t>
            </a:r>
          </a:p>
          <a:p>
            <a:pPr marL="0" indent="0">
              <a:buNone/>
            </a:pPr>
            <a:r>
              <a:rPr lang="es-CO" dirty="0"/>
              <a:t>Me brindara mas confianzas a organizar y desarrollar mejor mi vida.</a:t>
            </a:r>
          </a:p>
          <a:p>
            <a:pPr marL="0" indent="0">
              <a:buNone/>
            </a:pPr>
            <a:r>
              <a:rPr lang="es-CO" dirty="0"/>
              <a:t>Buscar lo que me  conviene o me sirva  y me brinda mejores conocimientos </a:t>
            </a:r>
          </a:p>
          <a:p>
            <a:pPr marL="0" indent="0">
              <a:buNone/>
            </a:pPr>
            <a:r>
              <a:rPr lang="es-CO" dirty="0"/>
              <a:t>Conocer todas las ventajas que tenga y me ayuden a solucionar.</a:t>
            </a:r>
          </a:p>
          <a:p>
            <a:pPr marL="0" indent="0">
              <a:buNone/>
            </a:pPr>
            <a:r>
              <a:rPr lang="es-CO" dirty="0"/>
              <a:t>Cumplir con todo lo que me sea concedido sin miedo y pero con mucho empeño a realizar las cosas.</a:t>
            </a:r>
          </a:p>
          <a:p>
            <a:pPr marL="0" indent="0">
              <a:buNone/>
            </a:pPr>
            <a:endParaRPr lang="es-CO" dirty="0"/>
          </a:p>
        </p:txBody>
      </p:sp>
      <p:sp>
        <p:nvSpPr>
          <p:cNvPr id="4" name="Elipse 3">
            <a:extLst>
              <a:ext uri="{FF2B5EF4-FFF2-40B4-BE49-F238E27FC236}">
                <a16:creationId xmlns:a16="http://schemas.microsoft.com/office/drawing/2014/main" id="{BE983F77-83CF-464A-A2DC-4814BFCFD49E}"/>
              </a:ext>
            </a:extLst>
          </p:cNvPr>
          <p:cNvSpPr/>
          <p:nvPr/>
        </p:nvSpPr>
        <p:spPr>
          <a:xfrm>
            <a:off x="1292087" y="4133817"/>
            <a:ext cx="2632545" cy="2063199"/>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2492221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C0E27-F647-43A7-8692-487853E67D3F}"/>
              </a:ext>
            </a:extLst>
          </p:cNvPr>
          <p:cNvSpPr>
            <a:spLocks noGrp="1"/>
          </p:cNvSpPr>
          <p:nvPr>
            <p:ph type="title"/>
          </p:nvPr>
        </p:nvSpPr>
        <p:spPr/>
        <p:txBody>
          <a:bodyPr>
            <a:normAutofit fontScale="90000"/>
          </a:bodyPr>
          <a:lstStyle/>
          <a:p>
            <a:r>
              <a:rPr lang="es-ES_tradnl" sz="3600" dirty="0">
                <a:solidFill>
                  <a:schemeClr val="accent3">
                    <a:lumMod val="75000"/>
                  </a:schemeClr>
                </a:solidFill>
                <a:latin typeface="Aharoni" panose="02010803020104030203" pitchFamily="2" charset="-79"/>
                <a:cs typeface="Aharoni" panose="02010803020104030203" pitchFamily="2" charset="-79"/>
              </a:rPr>
              <a:t>CONCLUSIONES FINALES Y RECOMENDACIONES</a:t>
            </a:r>
            <a:br>
              <a:rPr lang="es-ES" sz="5400" dirty="0">
                <a:solidFill>
                  <a:schemeClr val="accent3">
                    <a:lumMod val="75000"/>
                  </a:schemeClr>
                </a:solidFill>
                <a:latin typeface="Aharoni" panose="02010803020104030203" pitchFamily="2" charset="-79"/>
                <a:cs typeface="Aharoni" panose="02010803020104030203" pitchFamily="2" charset="-79"/>
              </a:rPr>
            </a:br>
            <a:endParaRPr lang="es-CO" dirty="0"/>
          </a:p>
        </p:txBody>
      </p:sp>
      <p:sp>
        <p:nvSpPr>
          <p:cNvPr id="3" name="Marcador de contenido 2">
            <a:extLst>
              <a:ext uri="{FF2B5EF4-FFF2-40B4-BE49-F238E27FC236}">
                <a16:creationId xmlns:a16="http://schemas.microsoft.com/office/drawing/2014/main" id="{2EACAC06-9838-4B01-86BF-0B23DB52F44D}"/>
              </a:ext>
            </a:extLst>
          </p:cNvPr>
          <p:cNvSpPr>
            <a:spLocks noGrp="1"/>
          </p:cNvSpPr>
          <p:nvPr>
            <p:ph idx="1"/>
          </p:nvPr>
        </p:nvSpPr>
        <p:spPr>
          <a:xfrm>
            <a:off x="1258956" y="1417982"/>
            <a:ext cx="7367933" cy="4955623"/>
          </a:xfrm>
        </p:spPr>
        <p:txBody>
          <a:bodyPr>
            <a:normAutofit fontScale="92500" lnSpcReduction="10000"/>
          </a:bodyPr>
          <a:lstStyle/>
          <a:p>
            <a:pPr marL="0" indent="0">
              <a:buNone/>
            </a:pPr>
            <a:r>
              <a:rPr lang="es-ES" dirty="0"/>
              <a:t>Esto es una base para proponer y desarrollar mejor mi futuro.</a:t>
            </a:r>
          </a:p>
          <a:p>
            <a:pPr marL="0" indent="0">
              <a:buNone/>
            </a:pPr>
            <a:r>
              <a:rPr lang="es-ES" dirty="0"/>
              <a:t>Están importante  porque son cosas que uno necesita reforzar o eliminar para tener mejor un proyecto de vida.</a:t>
            </a:r>
          </a:p>
          <a:p>
            <a:pPr marL="0" indent="0">
              <a:buNone/>
            </a:pPr>
            <a:r>
              <a:rPr lang="es-ES" dirty="0"/>
              <a:t> Que muchas veces dejamos nuestro proyecto de vida aun lado por hacer cosas innecesarias que no nos benéficas en nada en tanto en el presente como en el futuro,  es bueno saber en  que  nos va ayudar y como un proyecto de vida, muchas personas no tienen  claro este concepto pero no es porque no estudiaron si no que muchas veces nos preocupamos por cosas que nos pasan o  a nuestra familia o entre otras. porque con esto me puede </a:t>
            </a:r>
          </a:p>
          <a:p>
            <a:pPr marL="0" indent="0">
              <a:buNone/>
            </a:pPr>
            <a:r>
              <a:rPr lang="es-ES" dirty="0"/>
              <a:t>Debemos  preocuparlos por lo que nos gusta, nos di gusta de nuestra vida para mejorarla o eliminarla no es fácil pero proponiéndose se puede lograr. </a:t>
            </a:r>
          </a:p>
          <a:p>
            <a:pPr marL="0" indent="0">
              <a:buNone/>
            </a:pPr>
            <a:r>
              <a:rPr lang="es-ES" dirty="0"/>
              <a:t>Confiar en si mismo lograr mejorar y triunfar, dejar las cosas que no te dejan triunfar como la inseguridad, la pereza y la intolerancia, buscar aspectos buenos y malos, tener objetivos de lo que se quieren logar, tener</a:t>
            </a:r>
            <a:r>
              <a:rPr lang="es-CO" dirty="0"/>
              <a:t> una estrategia para desarrollar dudas y desafíos que presenta la vida.</a:t>
            </a:r>
            <a:endParaRPr lang="es-ES" dirty="0"/>
          </a:p>
        </p:txBody>
      </p:sp>
      <p:sp>
        <p:nvSpPr>
          <p:cNvPr id="4" name="Elipse 3">
            <a:extLst>
              <a:ext uri="{FF2B5EF4-FFF2-40B4-BE49-F238E27FC236}">
                <a16:creationId xmlns:a16="http://schemas.microsoft.com/office/drawing/2014/main" id="{266F9EFF-8F06-443C-8E69-236FD4A119C7}"/>
              </a:ext>
            </a:extLst>
          </p:cNvPr>
          <p:cNvSpPr/>
          <p:nvPr/>
        </p:nvSpPr>
        <p:spPr>
          <a:xfrm>
            <a:off x="9108605" y="3895793"/>
            <a:ext cx="2305741" cy="2226365"/>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7131672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5ADE2FC-E5B0-4105-B93A-87C25D8C34BE}"/>
              </a:ext>
            </a:extLst>
          </p:cNvPr>
          <p:cNvSpPr>
            <a:spLocks noGrp="1"/>
          </p:cNvSpPr>
          <p:nvPr>
            <p:ph type="title"/>
          </p:nvPr>
        </p:nvSpPr>
        <p:spPr>
          <a:xfrm>
            <a:off x="8145448" y="4460047"/>
            <a:ext cx="2959873" cy="1325563"/>
          </a:xfrm>
        </p:spPr>
        <p:txBody>
          <a:bodyPr/>
          <a:lstStyle/>
          <a:p>
            <a:r>
              <a:rPr lang="es-ES" dirty="0">
                <a:solidFill>
                  <a:srgbClr val="00B050"/>
                </a:solidFill>
              </a:rPr>
              <a:t>Gracias </a:t>
            </a:r>
            <a:endParaRPr lang="es-CO" dirty="0">
              <a:solidFill>
                <a:srgbClr val="00B050"/>
              </a:solidFill>
            </a:endParaRPr>
          </a:p>
        </p:txBody>
      </p:sp>
    </p:spTree>
    <p:extLst>
      <p:ext uri="{BB962C8B-B14F-4D97-AF65-F5344CB8AC3E}">
        <p14:creationId xmlns:p14="http://schemas.microsoft.com/office/powerpoint/2010/main" val="3425893058"/>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CDAAE-CBFB-4765-BF06-B798E0F35277}"/>
              </a:ext>
            </a:extLst>
          </p:cNvPr>
          <p:cNvSpPr>
            <a:spLocks noGrp="1"/>
          </p:cNvSpPr>
          <p:nvPr>
            <p:ph type="title"/>
          </p:nvPr>
        </p:nvSpPr>
        <p:spPr>
          <a:xfrm>
            <a:off x="766445" y="974724"/>
            <a:ext cx="10659110" cy="1325563"/>
          </a:xfrm>
        </p:spPr>
        <p:txBody>
          <a:bodyPr>
            <a:normAutofit fontScale="90000"/>
          </a:bodyPr>
          <a:lstStyle/>
          <a:p>
            <a:r>
              <a:rPr lang="es-ES_tradnl" sz="5400" dirty="0">
                <a:solidFill>
                  <a:schemeClr val="accent3">
                    <a:lumMod val="75000"/>
                  </a:schemeClr>
                </a:solidFill>
                <a:latin typeface="Aharoni" panose="02010803020104030203" pitchFamily="2" charset="-79"/>
                <a:cs typeface="Aharoni" panose="02010803020104030203" pitchFamily="2" charset="-79"/>
              </a:rPr>
              <a:t>¿</a:t>
            </a:r>
            <a:r>
              <a:rPr lang="es-ES_tradnl" sz="3100" dirty="0">
                <a:solidFill>
                  <a:schemeClr val="accent3">
                    <a:lumMod val="75000"/>
                  </a:schemeClr>
                </a:solidFill>
                <a:latin typeface="Aharoni" panose="02010803020104030203" pitchFamily="2" charset="-79"/>
                <a:cs typeface="Aharoni" panose="02010803020104030203" pitchFamily="2" charset="-79"/>
              </a:rPr>
              <a:t>QUÉ ASPECTOS TIENES EN TU VIDA QUE TE FAVORECEN?</a:t>
            </a:r>
            <a:br>
              <a:rPr lang="es-ES" sz="5400" dirty="0">
                <a:solidFill>
                  <a:schemeClr val="accent3">
                    <a:lumMod val="75000"/>
                  </a:schemeClr>
                </a:solidFill>
                <a:latin typeface="Aharoni" panose="02010803020104030203" pitchFamily="2" charset="-79"/>
                <a:cs typeface="Aharoni" panose="02010803020104030203" pitchFamily="2" charset="-79"/>
              </a:rPr>
            </a:br>
            <a:endParaRPr lang="es-CO" dirty="0"/>
          </a:p>
        </p:txBody>
      </p:sp>
      <p:sp>
        <p:nvSpPr>
          <p:cNvPr id="3" name="Marcador de contenido 2">
            <a:extLst>
              <a:ext uri="{FF2B5EF4-FFF2-40B4-BE49-F238E27FC236}">
                <a16:creationId xmlns:a16="http://schemas.microsoft.com/office/drawing/2014/main" id="{A22940BE-3CA6-407A-A073-CA6D619A62DD}"/>
              </a:ext>
            </a:extLst>
          </p:cNvPr>
          <p:cNvSpPr>
            <a:spLocks noGrp="1"/>
          </p:cNvSpPr>
          <p:nvPr>
            <p:ph idx="1"/>
          </p:nvPr>
        </p:nvSpPr>
        <p:spPr>
          <a:xfrm>
            <a:off x="1417983" y="2531442"/>
            <a:ext cx="6839752" cy="3803098"/>
          </a:xfrm>
        </p:spPr>
        <p:txBody>
          <a:bodyPr>
            <a:normAutofit fontScale="92500" lnSpcReduction="20000"/>
          </a:bodyPr>
          <a:lstStyle/>
          <a:p>
            <a:r>
              <a:rPr lang="es-ES" dirty="0"/>
              <a:t> Salud a estar bien poder desarrollar mejor las actividades diarias.</a:t>
            </a:r>
          </a:p>
          <a:p>
            <a:r>
              <a:rPr lang="es-ES" dirty="0"/>
              <a:t>Familia que en cualquier circunstancia o en cualquier momento puedo contar con ellos.</a:t>
            </a:r>
          </a:p>
          <a:p>
            <a:r>
              <a:rPr lang="es-ES" dirty="0"/>
              <a:t>Tiempo en el sentido que puedo hacer mis cosas que tengan nada que ver con mis labores, tiempo para desestresarme y ayudar analizar las cosas buenas y malas que tengo que mejorar.</a:t>
            </a:r>
          </a:p>
          <a:p>
            <a:r>
              <a:rPr lang="es-ES" dirty="0"/>
              <a:t>Buen autoestima en el cual puedo desarrollar mejor las cosas y sentirme feliz </a:t>
            </a:r>
          </a:p>
          <a:p>
            <a:r>
              <a:rPr lang="es-ES" dirty="0"/>
              <a:t>Valorar y ser valorada en el esfuerzo de uno y de la otra persona para una mejor vida.</a:t>
            </a:r>
          </a:p>
          <a:p>
            <a:r>
              <a:rPr lang="es-ES" dirty="0"/>
              <a:t>Propósito para lograr mis sueños  porque estoy enfocada y motiva a desarrollar  mis sueños y metas mas adelante. </a:t>
            </a:r>
          </a:p>
          <a:p>
            <a:r>
              <a:rPr lang="es-ES" dirty="0"/>
              <a:t>Vivir con estilo y ambiente </a:t>
            </a:r>
            <a:r>
              <a:rPr lang="es-ES"/>
              <a:t>social  en </a:t>
            </a:r>
            <a:r>
              <a:rPr lang="es-ES" dirty="0"/>
              <a:t>el sentido que estoy segura y poder generar conocimientos e ideas en mi entorno. </a:t>
            </a:r>
          </a:p>
          <a:p>
            <a:endParaRPr lang="es-CO" dirty="0"/>
          </a:p>
        </p:txBody>
      </p:sp>
      <p:sp>
        <p:nvSpPr>
          <p:cNvPr id="11" name="Elipse 10">
            <a:extLst>
              <a:ext uri="{FF2B5EF4-FFF2-40B4-BE49-F238E27FC236}">
                <a16:creationId xmlns:a16="http://schemas.microsoft.com/office/drawing/2014/main" id="{9096928D-9DC2-41EA-8389-8ACD3A2AD06D}"/>
              </a:ext>
            </a:extLst>
          </p:cNvPr>
          <p:cNvSpPr/>
          <p:nvPr/>
        </p:nvSpPr>
        <p:spPr>
          <a:xfrm>
            <a:off x="8257736" y="3021354"/>
            <a:ext cx="2743200" cy="199761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83437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36A966-A539-4CFF-BF42-F508E7859027}"/>
              </a:ext>
            </a:extLst>
          </p:cNvPr>
          <p:cNvSpPr>
            <a:spLocks noGrp="1"/>
          </p:cNvSpPr>
          <p:nvPr>
            <p:ph type="title"/>
          </p:nvPr>
        </p:nvSpPr>
        <p:spPr>
          <a:xfrm>
            <a:off x="795997" y="1125415"/>
            <a:ext cx="10659110" cy="970671"/>
          </a:xfrm>
        </p:spPr>
        <p:txBody>
          <a:bodyPr>
            <a:normAutofit/>
          </a:bodyPr>
          <a:lstStyle/>
          <a:p>
            <a:r>
              <a:rPr lang="es-ES_tradnl" sz="3100" dirty="0">
                <a:solidFill>
                  <a:schemeClr val="accent3">
                    <a:lumMod val="75000"/>
                  </a:schemeClr>
                </a:solidFill>
                <a:latin typeface="Aharoni" panose="02010803020104030203" pitchFamily="2" charset="-79"/>
                <a:cs typeface="Aharoni" panose="02010803020104030203" pitchFamily="2" charset="-79"/>
              </a:rPr>
              <a:t>¿QUÉ ASPECTOS NO QUISIERAS TENER EN TU VIDA?</a:t>
            </a:r>
            <a:endParaRPr lang="es-CO" dirty="0"/>
          </a:p>
        </p:txBody>
      </p:sp>
      <p:sp>
        <p:nvSpPr>
          <p:cNvPr id="3" name="Marcador de contenido 2">
            <a:extLst>
              <a:ext uri="{FF2B5EF4-FFF2-40B4-BE49-F238E27FC236}">
                <a16:creationId xmlns:a16="http://schemas.microsoft.com/office/drawing/2014/main" id="{6FC5DDB9-A2F3-4A69-B982-FF2BAB90EBB1}"/>
              </a:ext>
            </a:extLst>
          </p:cNvPr>
          <p:cNvSpPr>
            <a:spLocks noGrp="1"/>
          </p:cNvSpPr>
          <p:nvPr>
            <p:ph idx="1"/>
          </p:nvPr>
        </p:nvSpPr>
        <p:spPr>
          <a:xfrm>
            <a:off x="3829878" y="2524437"/>
            <a:ext cx="5512905" cy="2975215"/>
          </a:xfrm>
        </p:spPr>
        <p:txBody>
          <a:bodyPr>
            <a:normAutofit fontScale="92500" lnSpcReduction="20000"/>
          </a:bodyPr>
          <a:lstStyle/>
          <a:p>
            <a:r>
              <a:rPr lang="es-ES" dirty="0"/>
              <a:t>Que el pasado dirija mi vida </a:t>
            </a:r>
          </a:p>
          <a:p>
            <a:r>
              <a:rPr lang="es-CO" dirty="0"/>
              <a:t>Pensar todo con lo  negativo</a:t>
            </a:r>
          </a:p>
          <a:p>
            <a:r>
              <a:rPr lang="es-CO" dirty="0"/>
              <a:t>Pensar las cosas que dicen de mi</a:t>
            </a:r>
          </a:p>
          <a:p>
            <a:r>
              <a:rPr lang="es-CO" dirty="0"/>
              <a:t> Ser dura conmigo misma </a:t>
            </a:r>
          </a:p>
          <a:p>
            <a:r>
              <a:rPr lang="es-CO" dirty="0"/>
              <a:t>Permanecer en mi zona de confort</a:t>
            </a:r>
          </a:p>
          <a:p>
            <a:r>
              <a:rPr lang="es-CO" dirty="0"/>
              <a:t>Ser rencorosa </a:t>
            </a:r>
          </a:p>
          <a:p>
            <a:r>
              <a:rPr lang="es-CO" dirty="0"/>
              <a:t> hacer siempre las mismas cosas </a:t>
            </a:r>
          </a:p>
          <a:p>
            <a:r>
              <a:rPr lang="es-CO" dirty="0"/>
              <a:t>Inseguridad </a:t>
            </a:r>
          </a:p>
          <a:p>
            <a:r>
              <a:rPr lang="es-CO" dirty="0"/>
              <a:t>Depresión </a:t>
            </a:r>
          </a:p>
          <a:p>
            <a:endParaRPr lang="es-CO" dirty="0"/>
          </a:p>
          <a:p>
            <a:endParaRPr lang="es-CO" dirty="0"/>
          </a:p>
        </p:txBody>
      </p:sp>
      <p:sp>
        <p:nvSpPr>
          <p:cNvPr id="4" name="Elipse 3">
            <a:extLst>
              <a:ext uri="{FF2B5EF4-FFF2-40B4-BE49-F238E27FC236}">
                <a16:creationId xmlns:a16="http://schemas.microsoft.com/office/drawing/2014/main" id="{5850AA47-096E-468E-A1E1-D117BFBA44A6}"/>
              </a:ext>
            </a:extLst>
          </p:cNvPr>
          <p:cNvSpPr/>
          <p:nvPr/>
        </p:nvSpPr>
        <p:spPr>
          <a:xfrm>
            <a:off x="318052" y="4598506"/>
            <a:ext cx="3074505" cy="1987826"/>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373858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8559B3-EFF9-4934-BCB0-C40CAB25B222}"/>
              </a:ext>
            </a:extLst>
          </p:cNvPr>
          <p:cNvSpPr>
            <a:spLocks noGrp="1"/>
          </p:cNvSpPr>
          <p:nvPr>
            <p:ph type="title"/>
          </p:nvPr>
        </p:nvSpPr>
        <p:spPr>
          <a:xfrm>
            <a:off x="766445" y="681037"/>
            <a:ext cx="10659110" cy="1020417"/>
          </a:xfrm>
        </p:spPr>
        <p:txBody>
          <a:bodyPr>
            <a:normAutofit/>
          </a:bodyPr>
          <a:lstStyle/>
          <a:p>
            <a:r>
              <a:rPr lang="es-ES_tradnl" sz="3200" dirty="0">
                <a:solidFill>
                  <a:schemeClr val="accent3">
                    <a:lumMod val="75000"/>
                  </a:schemeClr>
                </a:solidFill>
                <a:latin typeface="Aharoni" panose="02010803020104030203" pitchFamily="2" charset="-79"/>
                <a:cs typeface="Aharoni" panose="02010803020104030203" pitchFamily="2" charset="-79"/>
              </a:rPr>
              <a:t>¿QUÉ ESTAS TOLERANDO?</a:t>
            </a:r>
            <a:endParaRPr lang="es-CO" dirty="0"/>
          </a:p>
        </p:txBody>
      </p:sp>
      <p:sp>
        <p:nvSpPr>
          <p:cNvPr id="3" name="Marcador de contenido 2">
            <a:extLst>
              <a:ext uri="{FF2B5EF4-FFF2-40B4-BE49-F238E27FC236}">
                <a16:creationId xmlns:a16="http://schemas.microsoft.com/office/drawing/2014/main" id="{E4DCE440-B1CD-4B7F-88B8-28FFCD784F83}"/>
              </a:ext>
            </a:extLst>
          </p:cNvPr>
          <p:cNvSpPr>
            <a:spLocks noGrp="1"/>
          </p:cNvSpPr>
          <p:nvPr>
            <p:ph idx="1"/>
          </p:nvPr>
        </p:nvSpPr>
        <p:spPr>
          <a:xfrm>
            <a:off x="2332383" y="1825625"/>
            <a:ext cx="5870713" cy="4351338"/>
          </a:xfrm>
        </p:spPr>
        <p:txBody>
          <a:bodyPr/>
          <a:lstStyle/>
          <a:p>
            <a:pPr marL="0" indent="0">
              <a:buNone/>
            </a:pPr>
            <a:r>
              <a:rPr lang="es-ES" dirty="0"/>
              <a:t>Lo que mas tolero en mi vida cotidiana es lo siguiente:</a:t>
            </a:r>
          </a:p>
          <a:p>
            <a:pPr marL="0" indent="0">
              <a:buNone/>
            </a:pPr>
            <a:r>
              <a:rPr lang="es-ES" dirty="0">
                <a:solidFill>
                  <a:schemeClr val="tx1"/>
                </a:solidFill>
              </a:rPr>
              <a:t>Estudio: </a:t>
            </a:r>
          </a:p>
          <a:p>
            <a:r>
              <a:rPr lang="es-ES" dirty="0"/>
              <a:t>Instructores/a , condiciones, horarios , trabajos , compañero/as ,  ambiente , orden , empeño y diciplina. </a:t>
            </a:r>
          </a:p>
          <a:p>
            <a:pPr marL="0" indent="0">
              <a:buNone/>
            </a:pPr>
            <a:r>
              <a:rPr lang="es-ES" dirty="0"/>
              <a:t> </a:t>
            </a:r>
            <a:r>
              <a:rPr lang="es-ES" dirty="0">
                <a:solidFill>
                  <a:schemeClr val="tx1"/>
                </a:solidFill>
              </a:rPr>
              <a:t>Personas que me rodean:</a:t>
            </a:r>
          </a:p>
          <a:p>
            <a:r>
              <a:rPr lang="es-ES" dirty="0"/>
              <a:t>Compañero/as , familiares , amigos , vecinos y conocidos.</a:t>
            </a:r>
          </a:p>
          <a:p>
            <a:pPr marL="0" indent="0">
              <a:buNone/>
            </a:pPr>
            <a:r>
              <a:rPr lang="es-ES" dirty="0"/>
              <a:t> </a:t>
            </a:r>
            <a:r>
              <a:rPr lang="es-ES" dirty="0">
                <a:solidFill>
                  <a:schemeClr val="tx1"/>
                </a:solidFill>
              </a:rPr>
              <a:t>Conmigo misma:</a:t>
            </a:r>
          </a:p>
          <a:p>
            <a:r>
              <a:rPr lang="es-ES" dirty="0"/>
              <a:t>Miedos, aburrimiento, tristeza  y baja autoestima.</a:t>
            </a:r>
          </a:p>
          <a:p>
            <a:pPr marL="0" indent="0">
              <a:buNone/>
            </a:pPr>
            <a:endParaRPr lang="es-ES" dirty="0"/>
          </a:p>
          <a:p>
            <a:pPr marL="0" indent="0">
              <a:buNone/>
            </a:pPr>
            <a:endParaRPr lang="es-ES" dirty="0"/>
          </a:p>
          <a:p>
            <a:endParaRPr lang="es-CO" dirty="0"/>
          </a:p>
        </p:txBody>
      </p:sp>
      <p:sp>
        <p:nvSpPr>
          <p:cNvPr id="4" name="Elipse 3">
            <a:extLst>
              <a:ext uri="{FF2B5EF4-FFF2-40B4-BE49-F238E27FC236}">
                <a16:creationId xmlns:a16="http://schemas.microsoft.com/office/drawing/2014/main" id="{5AFA6C49-EBD1-4B39-9435-F0065B120C93}"/>
              </a:ext>
            </a:extLst>
          </p:cNvPr>
          <p:cNvSpPr/>
          <p:nvPr/>
        </p:nvSpPr>
        <p:spPr>
          <a:xfrm>
            <a:off x="8746435" y="3429000"/>
            <a:ext cx="2557669" cy="225618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726939025"/>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B29D6A-F495-413F-A25C-5B38FAEC0EC8}"/>
              </a:ext>
            </a:extLst>
          </p:cNvPr>
          <p:cNvSpPr>
            <a:spLocks noGrp="1"/>
          </p:cNvSpPr>
          <p:nvPr>
            <p:ph type="title"/>
          </p:nvPr>
        </p:nvSpPr>
        <p:spPr>
          <a:xfrm>
            <a:off x="777240" y="683177"/>
            <a:ext cx="10659110" cy="1325563"/>
          </a:xfrm>
        </p:spPr>
        <p:txBody>
          <a:bodyPr>
            <a:normAutofit fontScale="90000"/>
          </a:bodyPr>
          <a:lstStyle/>
          <a:p>
            <a:r>
              <a:rPr lang="es-ES_tradnl" sz="5400" dirty="0">
                <a:solidFill>
                  <a:schemeClr val="accent3">
                    <a:lumMod val="75000"/>
                  </a:schemeClr>
                </a:solidFill>
                <a:latin typeface="Aharoni" panose="02010803020104030203" pitchFamily="2" charset="-79"/>
                <a:cs typeface="Aharoni" panose="02010803020104030203" pitchFamily="2" charset="-79"/>
              </a:rPr>
              <a:t>¿</a:t>
            </a:r>
            <a:r>
              <a:rPr lang="es-ES_tradnl" sz="3600" dirty="0">
                <a:solidFill>
                  <a:schemeClr val="accent3">
                    <a:lumMod val="75000"/>
                  </a:schemeClr>
                </a:solidFill>
                <a:latin typeface="Aharoni" panose="02010803020104030203" pitchFamily="2" charset="-79"/>
                <a:cs typeface="Aharoni" panose="02010803020104030203" pitchFamily="2" charset="-79"/>
              </a:rPr>
              <a:t>CÓMO AFECTA EN TU VIDA LOS ASPECTOS NEGATIVOS?</a:t>
            </a:r>
            <a:endParaRPr lang="es-CO" dirty="0"/>
          </a:p>
        </p:txBody>
      </p:sp>
      <p:sp>
        <p:nvSpPr>
          <p:cNvPr id="3" name="Marcador de contenido 2">
            <a:extLst>
              <a:ext uri="{FF2B5EF4-FFF2-40B4-BE49-F238E27FC236}">
                <a16:creationId xmlns:a16="http://schemas.microsoft.com/office/drawing/2014/main" id="{6E31B0BA-E4E8-4022-92A9-2D8F93FDFBA1}"/>
              </a:ext>
            </a:extLst>
          </p:cNvPr>
          <p:cNvSpPr>
            <a:spLocks noGrp="1"/>
          </p:cNvSpPr>
          <p:nvPr>
            <p:ph idx="1"/>
          </p:nvPr>
        </p:nvSpPr>
        <p:spPr>
          <a:xfrm>
            <a:off x="2531165" y="2329208"/>
            <a:ext cx="8905185" cy="4351338"/>
          </a:xfrm>
        </p:spPr>
        <p:txBody>
          <a:bodyPr>
            <a:normAutofit/>
          </a:bodyPr>
          <a:lstStyle/>
          <a:p>
            <a:pPr marL="0" indent="0">
              <a:buNone/>
            </a:pPr>
            <a:r>
              <a:rPr lang="es-ES" dirty="0"/>
              <a:t> En mi vida existen varios que me afectan el día a día  en cual me acusan enfermedad  como :</a:t>
            </a:r>
          </a:p>
          <a:p>
            <a:r>
              <a:rPr lang="es-ES" dirty="0"/>
              <a:t>El negativismos  que me da el día a día para desarrollar mis actividades.</a:t>
            </a:r>
          </a:p>
          <a:p>
            <a:r>
              <a:rPr lang="es-ES" dirty="0"/>
              <a:t>Depresión cuando no puedo hacer lo que deseo o me salen mal las cosas, no tengo con quien hablar de la cosas que me pasan.</a:t>
            </a:r>
          </a:p>
          <a:p>
            <a:r>
              <a:rPr lang="es-CO" dirty="0"/>
              <a:t>Controlar mis emociones  o  ira  cuando  algo sale mal  o  no tiene solución algún problema.</a:t>
            </a:r>
          </a:p>
          <a:p>
            <a:r>
              <a:rPr lang="es-CO" dirty="0"/>
              <a:t> la inseguridad de decir  o hacer las cosas</a:t>
            </a:r>
          </a:p>
        </p:txBody>
      </p:sp>
      <p:sp>
        <p:nvSpPr>
          <p:cNvPr id="4" name="Elipse 3">
            <a:extLst>
              <a:ext uri="{FF2B5EF4-FFF2-40B4-BE49-F238E27FC236}">
                <a16:creationId xmlns:a16="http://schemas.microsoft.com/office/drawing/2014/main" id="{904A2707-2243-43E9-8BD9-8A34A9E17243}"/>
              </a:ext>
            </a:extLst>
          </p:cNvPr>
          <p:cNvSpPr/>
          <p:nvPr/>
        </p:nvSpPr>
        <p:spPr>
          <a:xfrm>
            <a:off x="490330" y="4240695"/>
            <a:ext cx="1709530" cy="1709531"/>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31580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3ACD76-C51D-454A-B9E4-E724AC7ECE30}"/>
              </a:ext>
            </a:extLst>
          </p:cNvPr>
          <p:cNvSpPr>
            <a:spLocks noGrp="1"/>
          </p:cNvSpPr>
          <p:nvPr>
            <p:ph type="title"/>
          </p:nvPr>
        </p:nvSpPr>
        <p:spPr>
          <a:xfrm>
            <a:off x="777240" y="914400"/>
            <a:ext cx="10659110" cy="776288"/>
          </a:xfrm>
        </p:spPr>
        <p:txBody>
          <a:bodyPr>
            <a:normAutofit fontScale="90000"/>
          </a:bodyPr>
          <a:lstStyle/>
          <a:p>
            <a:r>
              <a:rPr lang="es-ES_tradnl" sz="5400" dirty="0">
                <a:solidFill>
                  <a:schemeClr val="accent3">
                    <a:lumMod val="75000"/>
                  </a:schemeClr>
                </a:solidFill>
                <a:latin typeface="Aharoni" panose="02010803020104030203" pitchFamily="2" charset="-79"/>
                <a:cs typeface="Aharoni" panose="02010803020104030203" pitchFamily="2" charset="-79"/>
              </a:rPr>
              <a:t>¿</a:t>
            </a:r>
            <a:r>
              <a:rPr lang="es-ES_tradnl" sz="3600" dirty="0">
                <a:solidFill>
                  <a:schemeClr val="accent3">
                    <a:lumMod val="75000"/>
                  </a:schemeClr>
                </a:solidFill>
                <a:latin typeface="Aharoni" panose="02010803020104030203" pitchFamily="2" charset="-79"/>
                <a:cs typeface="Aharoni" panose="02010803020104030203" pitchFamily="2" charset="-79"/>
              </a:rPr>
              <a:t>SI PUDIERAS DEJAR ATRÁS, PARA SIEMPRE, CIERTA SITUACIÓN, ¿CUÁL SERÍA?</a:t>
            </a:r>
            <a:br>
              <a:rPr lang="es-ES" sz="5400" dirty="0">
                <a:solidFill>
                  <a:schemeClr val="accent3">
                    <a:lumMod val="75000"/>
                  </a:schemeClr>
                </a:solidFill>
                <a:latin typeface="Aharoni" panose="02010803020104030203" pitchFamily="2" charset="-79"/>
                <a:cs typeface="Aharoni" panose="02010803020104030203" pitchFamily="2" charset="-79"/>
              </a:rPr>
            </a:br>
            <a:endParaRPr lang="es-CO" dirty="0"/>
          </a:p>
        </p:txBody>
      </p:sp>
      <p:sp>
        <p:nvSpPr>
          <p:cNvPr id="3" name="Marcador de contenido 2">
            <a:extLst>
              <a:ext uri="{FF2B5EF4-FFF2-40B4-BE49-F238E27FC236}">
                <a16:creationId xmlns:a16="http://schemas.microsoft.com/office/drawing/2014/main" id="{12635B8E-13D0-4355-A987-DEBD5780DF7B}"/>
              </a:ext>
            </a:extLst>
          </p:cNvPr>
          <p:cNvSpPr>
            <a:spLocks noGrp="1"/>
          </p:cNvSpPr>
          <p:nvPr>
            <p:ph idx="1"/>
          </p:nvPr>
        </p:nvSpPr>
        <p:spPr>
          <a:xfrm>
            <a:off x="3916017" y="2372138"/>
            <a:ext cx="5029200" cy="2173357"/>
          </a:xfrm>
        </p:spPr>
        <p:txBody>
          <a:bodyPr>
            <a:noAutofit/>
          </a:bodyPr>
          <a:lstStyle/>
          <a:p>
            <a:pPr marL="0" indent="0">
              <a:buNone/>
            </a:pPr>
            <a:r>
              <a:rPr lang="es-ES" dirty="0"/>
              <a:t>la situación  que dejaría atrás es de los  problemas y discusiones que se generan continuamente en mi familia . </a:t>
            </a:r>
          </a:p>
          <a:p>
            <a:pPr marL="0" indent="0">
              <a:buNone/>
            </a:pPr>
            <a:r>
              <a:rPr lang="es-ES" dirty="0"/>
              <a:t>Me gustaría que las cosas se digieran dialogando y con una buena </a:t>
            </a:r>
          </a:p>
          <a:p>
            <a:pPr marL="0" indent="0">
              <a:buNone/>
            </a:pPr>
            <a:r>
              <a:rPr lang="es-ES" dirty="0"/>
              <a:t>comunicación así nadie tenga la razón.</a:t>
            </a:r>
          </a:p>
          <a:p>
            <a:pPr marL="0" indent="0">
              <a:buNone/>
            </a:pPr>
            <a:endParaRPr lang="es-ES" dirty="0"/>
          </a:p>
        </p:txBody>
      </p:sp>
      <p:sp>
        <p:nvSpPr>
          <p:cNvPr id="4" name="Elipse 3">
            <a:extLst>
              <a:ext uri="{FF2B5EF4-FFF2-40B4-BE49-F238E27FC236}">
                <a16:creationId xmlns:a16="http://schemas.microsoft.com/office/drawing/2014/main" id="{5BD4EBEB-E3EB-4A05-8A06-82A297EAD361}"/>
              </a:ext>
            </a:extLst>
          </p:cNvPr>
          <p:cNvSpPr/>
          <p:nvPr/>
        </p:nvSpPr>
        <p:spPr>
          <a:xfrm>
            <a:off x="1225825" y="3173895"/>
            <a:ext cx="2027583" cy="13716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Elipse 4">
            <a:extLst>
              <a:ext uri="{FF2B5EF4-FFF2-40B4-BE49-F238E27FC236}">
                <a16:creationId xmlns:a16="http://schemas.microsoft.com/office/drawing/2014/main" id="{416465BE-742D-44A0-B860-90398CAF145E}"/>
              </a:ext>
            </a:extLst>
          </p:cNvPr>
          <p:cNvSpPr/>
          <p:nvPr/>
        </p:nvSpPr>
        <p:spPr>
          <a:xfrm>
            <a:off x="5539408" y="4919869"/>
            <a:ext cx="2027583" cy="13716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387043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91403-94E9-430C-B8AE-11DC707F5FAE}"/>
              </a:ext>
            </a:extLst>
          </p:cNvPr>
          <p:cNvSpPr>
            <a:spLocks noGrp="1"/>
          </p:cNvSpPr>
          <p:nvPr>
            <p:ph type="title"/>
          </p:nvPr>
        </p:nvSpPr>
        <p:spPr/>
        <p:txBody>
          <a:bodyPr>
            <a:normAutofit fontScale="90000"/>
          </a:bodyPr>
          <a:lstStyle/>
          <a:p>
            <a:r>
              <a:rPr lang="es-ES_tradnl" sz="5400" dirty="0">
                <a:solidFill>
                  <a:schemeClr val="accent3">
                    <a:lumMod val="75000"/>
                  </a:schemeClr>
                </a:solidFill>
                <a:latin typeface="Aharoni" panose="02010803020104030203" pitchFamily="2" charset="-79"/>
                <a:cs typeface="Aharoni" panose="02010803020104030203" pitchFamily="2" charset="-79"/>
              </a:rPr>
              <a:t>¿</a:t>
            </a:r>
            <a:r>
              <a:rPr lang="es-ES_tradnl" sz="3600" dirty="0">
                <a:solidFill>
                  <a:schemeClr val="accent3">
                    <a:lumMod val="75000"/>
                  </a:schemeClr>
                </a:solidFill>
                <a:latin typeface="Aharoni" panose="02010803020104030203" pitchFamily="2" charset="-79"/>
                <a:cs typeface="Aharoni" panose="02010803020104030203" pitchFamily="2" charset="-79"/>
              </a:rPr>
              <a:t>QUÉ ASPECTO (S) DE TU VIDA CONSUME MÁS ENERGÍA, TE PONEN MAL?</a:t>
            </a:r>
            <a:br>
              <a:rPr lang="es-ES" sz="5400" dirty="0">
                <a:solidFill>
                  <a:schemeClr val="accent3">
                    <a:lumMod val="75000"/>
                  </a:schemeClr>
                </a:solidFill>
                <a:latin typeface="Aharoni" panose="02010803020104030203" pitchFamily="2" charset="-79"/>
                <a:cs typeface="Aharoni" panose="02010803020104030203" pitchFamily="2" charset="-79"/>
              </a:rPr>
            </a:br>
            <a:endParaRPr lang="es-CO" dirty="0"/>
          </a:p>
        </p:txBody>
      </p:sp>
      <p:sp>
        <p:nvSpPr>
          <p:cNvPr id="3" name="Marcador de contenido 2">
            <a:extLst>
              <a:ext uri="{FF2B5EF4-FFF2-40B4-BE49-F238E27FC236}">
                <a16:creationId xmlns:a16="http://schemas.microsoft.com/office/drawing/2014/main" id="{6D8C9C7B-8E3C-42CA-B595-63AC3516EF13}"/>
              </a:ext>
            </a:extLst>
          </p:cNvPr>
          <p:cNvSpPr>
            <a:spLocks noGrp="1"/>
          </p:cNvSpPr>
          <p:nvPr>
            <p:ph idx="1"/>
          </p:nvPr>
        </p:nvSpPr>
        <p:spPr>
          <a:xfrm>
            <a:off x="5552661" y="2226365"/>
            <a:ext cx="4744278" cy="3009693"/>
          </a:xfrm>
        </p:spPr>
        <p:txBody>
          <a:bodyPr/>
          <a:lstStyle/>
          <a:p>
            <a:r>
              <a:rPr lang="es-ES" dirty="0"/>
              <a:t>El aspecto es la depresión me causa estrés, dolor de cabeza y ansiedad.</a:t>
            </a:r>
          </a:p>
          <a:p>
            <a:pPr marL="0" indent="0">
              <a:buNone/>
            </a:pPr>
            <a:endParaRPr lang="es-ES" dirty="0"/>
          </a:p>
          <a:p>
            <a:r>
              <a:rPr lang="es-ES" dirty="0"/>
              <a:t>Inseguridad me causa  ansiedad y malestar  que no me  deja hacer nada en el trascurso del día.</a:t>
            </a:r>
          </a:p>
          <a:p>
            <a:pPr marL="0" indent="0">
              <a:buNone/>
            </a:pPr>
            <a:r>
              <a:rPr lang="es-ES" dirty="0"/>
              <a:t>Estos aspectos me consume tanta  energía que dificulta hacer mis actividades diarias.  </a:t>
            </a:r>
          </a:p>
          <a:p>
            <a:endParaRPr lang="es-CO" dirty="0"/>
          </a:p>
        </p:txBody>
      </p:sp>
      <p:sp>
        <p:nvSpPr>
          <p:cNvPr id="4" name="Elipse 3">
            <a:extLst>
              <a:ext uri="{FF2B5EF4-FFF2-40B4-BE49-F238E27FC236}">
                <a16:creationId xmlns:a16="http://schemas.microsoft.com/office/drawing/2014/main" id="{5B713F3D-33AC-4093-87ED-CE8312B2CAA9}"/>
              </a:ext>
            </a:extLst>
          </p:cNvPr>
          <p:cNvSpPr/>
          <p:nvPr/>
        </p:nvSpPr>
        <p:spPr>
          <a:xfrm>
            <a:off x="1550504" y="3429000"/>
            <a:ext cx="2491409" cy="237545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842286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0F18CD-7913-4A28-B9BA-D68B69727EBB}"/>
              </a:ext>
            </a:extLst>
          </p:cNvPr>
          <p:cNvSpPr>
            <a:spLocks noGrp="1"/>
          </p:cNvSpPr>
          <p:nvPr>
            <p:ph type="title"/>
          </p:nvPr>
        </p:nvSpPr>
        <p:spPr>
          <a:xfrm>
            <a:off x="4503761" y="365125"/>
            <a:ext cx="2483893" cy="1325563"/>
          </a:xfrm>
        </p:spPr>
        <p:txBody>
          <a:bodyPr>
            <a:normAutofit/>
          </a:bodyPr>
          <a:lstStyle/>
          <a:p>
            <a:r>
              <a:rPr lang="es-ES_tradnl" sz="3200" dirty="0">
                <a:solidFill>
                  <a:schemeClr val="accent3">
                    <a:lumMod val="75000"/>
                  </a:schemeClr>
                </a:solidFill>
                <a:latin typeface="Aharoni" panose="02010803020104030203" pitchFamily="2" charset="-79"/>
                <a:cs typeface="Aharoni" panose="02010803020104030203" pitchFamily="2" charset="-79"/>
              </a:rPr>
              <a:t>OBJETIVOS</a:t>
            </a:r>
            <a:endParaRPr lang="es-CO" sz="3200" dirty="0"/>
          </a:p>
        </p:txBody>
      </p:sp>
      <p:sp>
        <p:nvSpPr>
          <p:cNvPr id="3" name="Marcador de contenido 2">
            <a:extLst>
              <a:ext uri="{FF2B5EF4-FFF2-40B4-BE49-F238E27FC236}">
                <a16:creationId xmlns:a16="http://schemas.microsoft.com/office/drawing/2014/main" id="{D88BD1E3-A6AF-44C0-A842-C764306FCF39}"/>
              </a:ext>
            </a:extLst>
          </p:cNvPr>
          <p:cNvSpPr>
            <a:spLocks noGrp="1"/>
          </p:cNvSpPr>
          <p:nvPr>
            <p:ph idx="1"/>
          </p:nvPr>
        </p:nvSpPr>
        <p:spPr>
          <a:xfrm>
            <a:off x="1459717" y="2634008"/>
            <a:ext cx="5691116" cy="2441575"/>
          </a:xfrm>
        </p:spPr>
        <p:txBody>
          <a:bodyPr/>
          <a:lstStyle/>
          <a:p>
            <a:r>
              <a:rPr lang="es-ES" dirty="0"/>
              <a:t>Unos de mis principales objetivos es  poder  terminar el tecnólogo en software para continuar con la especialización y  luego esto,  la ingeniería en sistemas.</a:t>
            </a:r>
          </a:p>
          <a:p>
            <a:r>
              <a:rPr lang="es-ES" dirty="0"/>
              <a:t>Realizar mas capacitaciones para desarrollar mejorar  mi carrera y tener mas  conocimiento</a:t>
            </a:r>
            <a:r>
              <a:rPr lang="es-CO" dirty="0"/>
              <a:t> para así lograr una de mis  metas importantes.</a:t>
            </a:r>
            <a:endParaRPr lang="es-ES" dirty="0"/>
          </a:p>
        </p:txBody>
      </p:sp>
      <p:sp>
        <p:nvSpPr>
          <p:cNvPr id="4" name="Elipse 3">
            <a:extLst>
              <a:ext uri="{FF2B5EF4-FFF2-40B4-BE49-F238E27FC236}">
                <a16:creationId xmlns:a16="http://schemas.microsoft.com/office/drawing/2014/main" id="{D0357591-547D-45F1-A73D-85EDF2CAD8F5}"/>
              </a:ext>
            </a:extLst>
          </p:cNvPr>
          <p:cNvSpPr/>
          <p:nvPr/>
        </p:nvSpPr>
        <p:spPr>
          <a:xfrm>
            <a:off x="8325134" y="3016155"/>
            <a:ext cx="2797791" cy="2347415"/>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7819153"/>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057379-46F4-4240-880B-EEA41F48B934}"/>
              </a:ext>
            </a:extLst>
          </p:cNvPr>
          <p:cNvSpPr>
            <a:spLocks noGrp="1"/>
          </p:cNvSpPr>
          <p:nvPr>
            <p:ph type="title"/>
          </p:nvPr>
        </p:nvSpPr>
        <p:spPr>
          <a:xfrm>
            <a:off x="4026484" y="815699"/>
            <a:ext cx="2538485" cy="1325563"/>
          </a:xfrm>
        </p:spPr>
        <p:txBody>
          <a:bodyPr>
            <a:normAutofit/>
          </a:bodyPr>
          <a:lstStyle/>
          <a:p>
            <a:r>
              <a:rPr lang="es-ES_tradnl" sz="3200" dirty="0">
                <a:solidFill>
                  <a:schemeClr val="accent3">
                    <a:lumMod val="75000"/>
                  </a:schemeClr>
                </a:solidFill>
                <a:latin typeface="Aharoni" panose="02010803020104030203" pitchFamily="2" charset="-79"/>
                <a:cs typeface="Aharoni" panose="02010803020104030203" pitchFamily="2" charset="-79"/>
              </a:rPr>
              <a:t>   Visión</a:t>
            </a:r>
            <a:endParaRPr lang="es-CO" sz="3200" dirty="0"/>
          </a:p>
        </p:txBody>
      </p:sp>
      <p:sp>
        <p:nvSpPr>
          <p:cNvPr id="3" name="Marcador de contenido 2">
            <a:extLst>
              <a:ext uri="{FF2B5EF4-FFF2-40B4-BE49-F238E27FC236}">
                <a16:creationId xmlns:a16="http://schemas.microsoft.com/office/drawing/2014/main" id="{2BFE6D6E-4D80-486D-B391-93932602A671}"/>
              </a:ext>
            </a:extLst>
          </p:cNvPr>
          <p:cNvSpPr>
            <a:spLocks noGrp="1"/>
          </p:cNvSpPr>
          <p:nvPr>
            <p:ph idx="1"/>
          </p:nvPr>
        </p:nvSpPr>
        <p:spPr>
          <a:xfrm>
            <a:off x="5645426" y="2448340"/>
            <a:ext cx="5544047" cy="2332382"/>
          </a:xfrm>
        </p:spPr>
        <p:txBody>
          <a:bodyPr/>
          <a:lstStyle/>
          <a:p>
            <a:r>
              <a:rPr lang="es-ES" dirty="0"/>
              <a:t> En 2 años tendré un logro que es mi  certificado de  software en el cual este me ayudara a tener trabajo, una economía estable, independizarme, ayudar a mi familia a salir adelante, tener las cosas que deseo y ahorrar para crear mi propio negocio.</a:t>
            </a:r>
            <a:endParaRPr lang="es-CO" dirty="0"/>
          </a:p>
        </p:txBody>
      </p:sp>
      <p:sp>
        <p:nvSpPr>
          <p:cNvPr id="4" name="Elipse 3">
            <a:extLst>
              <a:ext uri="{FF2B5EF4-FFF2-40B4-BE49-F238E27FC236}">
                <a16:creationId xmlns:a16="http://schemas.microsoft.com/office/drawing/2014/main" id="{56C5C866-1AE0-47B7-9E91-FD27A575A6ED}"/>
              </a:ext>
            </a:extLst>
          </p:cNvPr>
          <p:cNvSpPr/>
          <p:nvPr/>
        </p:nvSpPr>
        <p:spPr>
          <a:xfrm>
            <a:off x="2226365" y="3154018"/>
            <a:ext cx="2372139" cy="233238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3590087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ConfettiVTI">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555</TotalTime>
  <Words>1064</Words>
  <Application>Microsoft Office PowerPoint</Application>
  <PresentationFormat>Panorámica</PresentationFormat>
  <Paragraphs>93</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Aharoni</vt:lpstr>
      <vt:lpstr>Arial</vt:lpstr>
      <vt:lpstr>Calibri</vt:lpstr>
      <vt:lpstr>Gill Sans Nova</vt:lpstr>
      <vt:lpstr>ConfettiVTI</vt:lpstr>
      <vt:lpstr>Superación  Personal y Proyecto de Vida </vt:lpstr>
      <vt:lpstr>¿QUÉ ASPECTOS TIENES EN TU VIDA QUE TE FAVORECEN? </vt:lpstr>
      <vt:lpstr>¿QUÉ ASPECTOS NO QUISIERAS TENER EN TU VIDA?</vt:lpstr>
      <vt:lpstr>¿QUÉ ESTAS TOLERANDO?</vt:lpstr>
      <vt:lpstr>¿CÓMO AFECTA EN TU VIDA LOS ASPECTOS NEGATIVOS?</vt:lpstr>
      <vt:lpstr>¿SI PUDIERAS DEJAR ATRÁS, PARA SIEMPRE, CIERTA SITUACIÓN, ¿CUÁL SERÍA? </vt:lpstr>
      <vt:lpstr>¿QUÉ ASPECTO (S) DE TU VIDA CONSUME MÁS ENERGÍA, TE PONEN MAL? </vt:lpstr>
      <vt:lpstr>OBJETIVOS</vt:lpstr>
      <vt:lpstr>   Visión</vt:lpstr>
      <vt:lpstr>MISIÓN </vt:lpstr>
      <vt:lpstr>DIAGNÓSTICO PERSONAL (Fortalezas, Debilidades, Oportunidades y Amenazas) Instrucciones: se debe identificar 3 fortalezas, 3 debilidades, 3 oportunidades y 3 amenazas personales que favorecen o afectan mi vida.  </vt:lpstr>
      <vt:lpstr>       FORTALEZAS</vt:lpstr>
      <vt:lpstr>  DEBILIDADES</vt:lpstr>
      <vt:lpstr>  OPORTUNIDADES </vt:lpstr>
      <vt:lpstr> AMENAZAS </vt:lpstr>
      <vt:lpstr>ESTRATEGIAS DE CAMBIO – COMPROMISOS PERSONALES / ALTERNATIVAS DE SOLUCIÓN </vt:lpstr>
      <vt:lpstr>CONCLUSIONES FINALES Y RECOMENDACIONES </vt:lpstr>
      <vt:lpstr>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Superación  personal y proyecto de vida </dc:title>
  <dc:creator>yuliana ante</dc:creator>
  <cp:lastModifiedBy>yuliana ante</cp:lastModifiedBy>
  <cp:revision>3</cp:revision>
  <dcterms:created xsi:type="dcterms:W3CDTF">2022-04-02T04:57:18Z</dcterms:created>
  <dcterms:modified xsi:type="dcterms:W3CDTF">2022-04-03T16:41:52Z</dcterms:modified>
</cp:coreProperties>
</file>