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Public Sans Bold Italics" charset="0"/>
      <p:regular r:id="rId10"/>
    </p:embeddedFont>
    <p:embeddedFont>
      <p:font typeface="TT Rounds Condensed Bold" charset="0"/>
      <p:regular r:id="rId11"/>
    </p:embeddedFont>
    <p:embeddedFont>
      <p:font typeface="Arimo Bold" charset="0"/>
      <p:regular r:id="rId12"/>
    </p:embeddedFont>
    <p:embeddedFont>
      <p:font typeface="TT Rounds Condensed" charset="0"/>
      <p:regular r:id="rId13"/>
    </p:embeddedFont>
    <p:embeddedFont>
      <p:font typeface="Public Sans Bold" charset="0"/>
      <p:regular r:id="rId14"/>
    </p:embeddedFont>
    <p:embeddedFont>
      <p:font typeface="Arimo" charset="0"/>
      <p:regular r:id="rId15"/>
    </p:embeddedFont>
    <p:embeddedFont>
      <p:font typeface="Arial Bold" pitchFamily="34" charset="0"/>
      <p:bold r:id="rId16"/>
    </p:embeddedFont>
    <p:embeddedFont>
      <p:font typeface="Calibri"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75926" autoAdjust="0"/>
  </p:normalViewPr>
  <p:slideViewPr>
    <p:cSldViewPr>
      <p:cViewPr>
        <p:scale>
          <a:sx n="63" d="100"/>
          <a:sy n="63" d="100"/>
        </p:scale>
        <p:origin x="-730"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51A26-9F7C-4E72-926A-5CDCF00B8BC8}" type="datetimeFigureOut">
              <a:rPr lang="en-IN" smtClean="0"/>
              <a:t>25-11-2023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40C1F-9417-4E96-BE0C-F6E40DC91E04}" type="slidenum">
              <a:rPr lang="en-IN" smtClean="0"/>
              <a:t>‹#›</a:t>
            </a:fld>
            <a:endParaRPr lang="en-IN"/>
          </a:p>
        </p:txBody>
      </p:sp>
    </p:spTree>
    <p:extLst>
      <p:ext uri="{BB962C8B-B14F-4D97-AF65-F5344CB8AC3E}">
        <p14:creationId xmlns:p14="http://schemas.microsoft.com/office/powerpoint/2010/main" val="3184464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440C1F-9417-4E96-BE0C-F6E40DC91E04}" type="slidenum">
              <a:rPr lang="en-IN" smtClean="0"/>
              <a:t>2</a:t>
            </a:fld>
            <a:endParaRPr lang="en-IN"/>
          </a:p>
        </p:txBody>
      </p:sp>
    </p:spTree>
    <p:extLst>
      <p:ext uri="{BB962C8B-B14F-4D97-AF65-F5344CB8AC3E}">
        <p14:creationId xmlns:p14="http://schemas.microsoft.com/office/powerpoint/2010/main" val="1270600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github.com/13-akshaya/Online_Food_Delivery"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82"/>
            <a:ext cx="18288000" cy="10270434"/>
          </a:xfrm>
          <a:custGeom>
            <a:avLst/>
            <a:gdLst/>
            <a:ahLst/>
            <a:cxnLst/>
            <a:rect l="l" t="t" r="r" b="b"/>
            <a:pathLst>
              <a:path w="18288000" h="10270434">
                <a:moveTo>
                  <a:pt x="0" y="0"/>
                </a:moveTo>
                <a:lnTo>
                  <a:pt x="18288000" y="0"/>
                </a:lnTo>
                <a:lnTo>
                  <a:pt x="18288000" y="10270434"/>
                </a:lnTo>
                <a:lnTo>
                  <a:pt x="0" y="10270434"/>
                </a:lnTo>
                <a:lnTo>
                  <a:pt x="0" y="0"/>
                </a:lnTo>
                <a:close/>
              </a:path>
            </a:pathLst>
          </a:custGeom>
          <a:blipFill>
            <a:blip r:embed="rId2"/>
            <a:stretch>
              <a:fillRect r="-9"/>
            </a:stretch>
          </a:blipFill>
        </p:spPr>
      </p:sp>
      <p:sp>
        <p:nvSpPr>
          <p:cNvPr id="3" name="AutoShape 3"/>
          <p:cNvSpPr/>
          <p:nvPr/>
        </p:nvSpPr>
        <p:spPr>
          <a:xfrm rot="176645">
            <a:off x="658319" y="6505285"/>
            <a:ext cx="1112705" cy="0"/>
          </a:xfrm>
          <a:prstGeom prst="line">
            <a:avLst/>
          </a:prstGeom>
          <a:ln w="19050" cap="rnd">
            <a:solidFill>
              <a:srgbClr val="22366A"/>
            </a:solidFill>
            <a:prstDash val="solid"/>
            <a:headEnd type="none" w="sm" len="sm"/>
            <a:tailEnd type="none" w="sm" len="sm"/>
          </a:ln>
        </p:spPr>
      </p:sp>
      <p:sp>
        <p:nvSpPr>
          <p:cNvPr id="4" name="TextBox 4"/>
          <p:cNvSpPr txBox="1"/>
          <p:nvPr/>
        </p:nvSpPr>
        <p:spPr>
          <a:xfrm>
            <a:off x="613935" y="5308552"/>
            <a:ext cx="7195994" cy="628650"/>
          </a:xfrm>
          <a:prstGeom prst="rect">
            <a:avLst/>
          </a:prstGeom>
        </p:spPr>
        <p:txBody>
          <a:bodyPr lIns="0" tIns="0" rIns="0" bIns="0" rtlCol="0" anchor="t">
            <a:spAutoFit/>
          </a:bodyPr>
          <a:lstStyle/>
          <a:p>
            <a:pPr algn="l">
              <a:lnSpc>
                <a:spcPts val="4800"/>
              </a:lnSpc>
            </a:pPr>
            <a:r>
              <a:rPr lang="en-US" sz="4000">
                <a:solidFill>
                  <a:srgbClr val="223669"/>
                </a:solidFill>
                <a:latin typeface="Arimo Bold"/>
              </a:rPr>
              <a:t>Online Food Delivery Website</a:t>
            </a:r>
          </a:p>
        </p:txBody>
      </p:sp>
      <p:sp>
        <p:nvSpPr>
          <p:cNvPr id="5" name="TextBox 5"/>
          <p:cNvSpPr txBox="1"/>
          <p:nvPr/>
        </p:nvSpPr>
        <p:spPr>
          <a:xfrm>
            <a:off x="613959" y="6749402"/>
            <a:ext cx="7195950" cy="628650"/>
          </a:xfrm>
          <a:prstGeom prst="rect">
            <a:avLst/>
          </a:prstGeom>
        </p:spPr>
        <p:txBody>
          <a:bodyPr lIns="0" tIns="0" rIns="0" bIns="0" rtlCol="0" anchor="t">
            <a:spAutoFit/>
          </a:bodyPr>
          <a:lstStyle/>
          <a:p>
            <a:pPr algn="l">
              <a:lnSpc>
                <a:spcPts val="4800"/>
              </a:lnSpc>
            </a:pPr>
            <a:r>
              <a:rPr lang="en-US" sz="4000">
                <a:solidFill>
                  <a:srgbClr val="223669"/>
                </a:solidFill>
                <a:latin typeface="Public Sans Bold"/>
              </a:rPr>
              <a:t>Task - 5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9" cy="10286999"/>
          </a:xfrm>
          <a:custGeom>
            <a:avLst/>
            <a:gdLst/>
            <a:ahLst/>
            <a:cxnLst/>
            <a:rect l="l" t="t" r="r" b="b"/>
            <a:pathLst>
              <a:path w="18287999" h="10286999">
                <a:moveTo>
                  <a:pt x="0" y="0"/>
                </a:moveTo>
                <a:lnTo>
                  <a:pt x="18287999" y="0"/>
                </a:lnTo>
                <a:lnTo>
                  <a:pt x="18287999" y="10286999"/>
                </a:lnTo>
                <a:lnTo>
                  <a:pt x="0" y="10286999"/>
                </a:lnTo>
                <a:lnTo>
                  <a:pt x="0" y="0"/>
                </a:lnTo>
                <a:close/>
              </a:path>
            </a:pathLst>
          </a:custGeom>
          <a:blipFill>
            <a:blip r:embed="rId3"/>
            <a:stretch>
              <a:fillRect l="-2" r="-2"/>
            </a:stretch>
          </a:blipFill>
        </p:spPr>
      </p:sp>
      <p:grpSp>
        <p:nvGrpSpPr>
          <p:cNvPr id="3" name="Group 3"/>
          <p:cNvGrpSpPr/>
          <p:nvPr/>
        </p:nvGrpSpPr>
        <p:grpSpPr>
          <a:xfrm>
            <a:off x="0" y="1276341"/>
            <a:ext cx="9467850" cy="8058150"/>
            <a:chOff x="0" y="0"/>
            <a:chExt cx="12623800" cy="10744200"/>
          </a:xfrm>
        </p:grpSpPr>
        <p:sp>
          <p:nvSpPr>
            <p:cNvPr id="4" name="Freeform 4"/>
            <p:cNvSpPr/>
            <p:nvPr/>
          </p:nvSpPr>
          <p:spPr>
            <a:xfrm>
              <a:off x="0" y="0"/>
              <a:ext cx="12623800" cy="10744200"/>
            </a:xfrm>
            <a:custGeom>
              <a:avLst/>
              <a:gdLst/>
              <a:ahLst/>
              <a:cxnLst/>
              <a:rect l="l" t="t" r="r" b="b"/>
              <a:pathLst>
                <a:path w="12623800" h="10744200">
                  <a:moveTo>
                    <a:pt x="12623800" y="10744200"/>
                  </a:moveTo>
                  <a:lnTo>
                    <a:pt x="0" y="10744200"/>
                  </a:lnTo>
                  <a:lnTo>
                    <a:pt x="0" y="0"/>
                  </a:lnTo>
                  <a:lnTo>
                    <a:pt x="12623800" y="0"/>
                  </a:lnTo>
                  <a:lnTo>
                    <a:pt x="12623800" y="10744200"/>
                  </a:lnTo>
                  <a:close/>
                </a:path>
              </a:pathLst>
            </a:custGeom>
            <a:solidFill>
              <a:srgbClr val="213669"/>
            </a:solidFill>
          </p:spPr>
        </p:sp>
      </p:grpSp>
      <p:grpSp>
        <p:nvGrpSpPr>
          <p:cNvPr id="5" name="Group 5"/>
          <p:cNvGrpSpPr/>
          <p:nvPr/>
        </p:nvGrpSpPr>
        <p:grpSpPr>
          <a:xfrm>
            <a:off x="0" y="1639883"/>
            <a:ext cx="285750" cy="647700"/>
            <a:chOff x="0" y="0"/>
            <a:chExt cx="381000" cy="863600"/>
          </a:xfrm>
        </p:grpSpPr>
        <p:sp>
          <p:nvSpPr>
            <p:cNvPr id="6" name="Freeform 6"/>
            <p:cNvSpPr/>
            <p:nvPr/>
          </p:nvSpPr>
          <p:spPr>
            <a:xfrm>
              <a:off x="0" y="0"/>
              <a:ext cx="381000" cy="863600"/>
            </a:xfrm>
            <a:custGeom>
              <a:avLst/>
              <a:gdLst/>
              <a:ahLst/>
              <a:cxnLst/>
              <a:rect l="l" t="t" r="r" b="b"/>
              <a:pathLst>
                <a:path w="381000" h="863600">
                  <a:moveTo>
                    <a:pt x="381000" y="863600"/>
                  </a:moveTo>
                  <a:lnTo>
                    <a:pt x="0" y="863600"/>
                  </a:lnTo>
                  <a:lnTo>
                    <a:pt x="0" y="0"/>
                  </a:lnTo>
                  <a:lnTo>
                    <a:pt x="381000" y="0"/>
                  </a:lnTo>
                  <a:lnTo>
                    <a:pt x="381000" y="863600"/>
                  </a:lnTo>
                  <a:close/>
                </a:path>
              </a:pathLst>
            </a:custGeom>
            <a:solidFill>
              <a:srgbClr val="C78B32"/>
            </a:solidFill>
          </p:spPr>
        </p:sp>
      </p:grpSp>
      <p:sp>
        <p:nvSpPr>
          <p:cNvPr id="7" name="TextBox 7"/>
          <p:cNvSpPr txBox="1"/>
          <p:nvPr/>
        </p:nvSpPr>
        <p:spPr>
          <a:xfrm>
            <a:off x="366721" y="1587575"/>
            <a:ext cx="6581775" cy="636270"/>
          </a:xfrm>
          <a:prstGeom prst="rect">
            <a:avLst/>
          </a:prstGeom>
        </p:spPr>
        <p:txBody>
          <a:bodyPr lIns="0" tIns="0" rIns="0" bIns="0" rtlCol="0" anchor="t">
            <a:spAutoFit/>
          </a:bodyPr>
          <a:lstStyle/>
          <a:p>
            <a:pPr algn="l">
              <a:lnSpc>
                <a:spcPts val="4380"/>
              </a:lnSpc>
            </a:pPr>
            <a:r>
              <a:rPr lang="en-US" sz="3650" spc="-5">
                <a:solidFill>
                  <a:srgbClr val="C78B32"/>
                </a:solidFill>
                <a:latin typeface="Arial Bold"/>
              </a:rPr>
              <a:t>Online Food Delivery Website</a:t>
            </a:r>
          </a:p>
        </p:txBody>
      </p:sp>
      <p:sp>
        <p:nvSpPr>
          <p:cNvPr id="8" name="Freeform 8"/>
          <p:cNvSpPr/>
          <p:nvPr/>
        </p:nvSpPr>
        <p:spPr>
          <a:xfrm>
            <a:off x="776132" y="2677639"/>
            <a:ext cx="114300" cy="114299"/>
          </a:xfrm>
          <a:custGeom>
            <a:avLst/>
            <a:gdLst/>
            <a:ahLst/>
            <a:cxnLst/>
            <a:rect l="l" t="t" r="r" b="b"/>
            <a:pathLst>
              <a:path w="114300" h="114299">
                <a:moveTo>
                  <a:pt x="0" y="0"/>
                </a:moveTo>
                <a:lnTo>
                  <a:pt x="114300" y="0"/>
                </a:lnTo>
                <a:lnTo>
                  <a:pt x="114300" y="114299"/>
                </a:lnTo>
                <a:lnTo>
                  <a:pt x="0" y="114299"/>
                </a:lnTo>
                <a:lnTo>
                  <a:pt x="0" y="0"/>
                </a:lnTo>
                <a:close/>
              </a:path>
            </a:pathLst>
          </a:custGeom>
          <a:blipFill>
            <a:blip r:embed="rId4"/>
            <a:stretch>
              <a:fillRect/>
            </a:stretch>
          </a:blipFill>
        </p:spPr>
      </p:sp>
      <p:sp>
        <p:nvSpPr>
          <p:cNvPr id="9" name="Freeform 9"/>
          <p:cNvSpPr/>
          <p:nvPr/>
        </p:nvSpPr>
        <p:spPr>
          <a:xfrm>
            <a:off x="776132" y="3934939"/>
            <a:ext cx="114300" cy="114299"/>
          </a:xfrm>
          <a:custGeom>
            <a:avLst/>
            <a:gdLst/>
            <a:ahLst/>
            <a:cxnLst/>
            <a:rect l="l" t="t" r="r" b="b"/>
            <a:pathLst>
              <a:path w="114300" h="114299">
                <a:moveTo>
                  <a:pt x="0" y="0"/>
                </a:moveTo>
                <a:lnTo>
                  <a:pt x="114300" y="0"/>
                </a:lnTo>
                <a:lnTo>
                  <a:pt x="114300" y="114299"/>
                </a:lnTo>
                <a:lnTo>
                  <a:pt x="0" y="114299"/>
                </a:lnTo>
                <a:lnTo>
                  <a:pt x="0" y="0"/>
                </a:lnTo>
                <a:close/>
              </a:path>
            </a:pathLst>
          </a:custGeom>
          <a:blipFill>
            <a:blip r:embed="rId5"/>
            <a:stretch>
              <a:fillRect/>
            </a:stretch>
          </a:blipFill>
        </p:spPr>
      </p:sp>
      <p:sp>
        <p:nvSpPr>
          <p:cNvPr id="10" name="TextBox 10"/>
          <p:cNvSpPr txBox="1"/>
          <p:nvPr/>
        </p:nvSpPr>
        <p:spPr>
          <a:xfrm>
            <a:off x="1043527" y="2479963"/>
            <a:ext cx="8124190" cy="2534286"/>
          </a:xfrm>
          <a:prstGeom prst="rect">
            <a:avLst/>
          </a:prstGeom>
        </p:spPr>
        <p:txBody>
          <a:bodyPr lIns="0" tIns="0" rIns="0" bIns="0" rtlCol="0" anchor="t">
            <a:spAutoFit/>
          </a:bodyPr>
          <a:lstStyle/>
          <a:p>
            <a:pPr algn="l">
              <a:lnSpc>
                <a:spcPts val="3300"/>
              </a:lnSpc>
            </a:pPr>
            <a:r>
              <a:rPr lang="en-US" sz="2799" spc="-5">
                <a:solidFill>
                  <a:srgbClr val="FFFFFF"/>
                </a:solidFill>
                <a:latin typeface="Arimo"/>
              </a:rPr>
              <a:t>It is a online food delivery platform that connects  hungry customers with a wide variety of restaurants  and cuisines .</a:t>
            </a:r>
          </a:p>
          <a:p>
            <a:pPr algn="just">
              <a:lnSpc>
                <a:spcPts val="3300"/>
              </a:lnSpc>
            </a:pPr>
            <a:r>
              <a:rPr lang="en-US" sz="2799" spc="-5">
                <a:solidFill>
                  <a:srgbClr val="FFFFFF"/>
                </a:solidFill>
                <a:latin typeface="Arimo"/>
              </a:rPr>
              <a:t>It is a user-friendly website ensuring seamless and  satisfying experience for both users and restaurant  partners.</a:t>
            </a:r>
          </a:p>
        </p:txBody>
      </p:sp>
      <p:sp>
        <p:nvSpPr>
          <p:cNvPr id="11" name="Freeform 11"/>
          <p:cNvSpPr/>
          <p:nvPr/>
        </p:nvSpPr>
        <p:spPr>
          <a:xfrm>
            <a:off x="8534550" y="484226"/>
            <a:ext cx="9753449" cy="9802773"/>
          </a:xfrm>
          <a:custGeom>
            <a:avLst/>
            <a:gdLst/>
            <a:ahLst/>
            <a:cxnLst/>
            <a:rect l="l" t="t" r="r" b="b"/>
            <a:pathLst>
              <a:path w="9753449" h="9802773">
                <a:moveTo>
                  <a:pt x="0" y="0"/>
                </a:moveTo>
                <a:lnTo>
                  <a:pt x="9753449" y="0"/>
                </a:lnTo>
                <a:lnTo>
                  <a:pt x="9753449" y="9802773"/>
                </a:lnTo>
                <a:lnTo>
                  <a:pt x="0" y="9802773"/>
                </a:lnTo>
                <a:lnTo>
                  <a:pt x="0" y="0"/>
                </a:lnTo>
                <a:close/>
              </a:path>
            </a:pathLst>
          </a:custGeom>
          <a:blipFill>
            <a:blip r:embed="rId6"/>
            <a:stretch>
              <a:fillRect t="-38" b="-38"/>
            </a:stretch>
          </a:blipFill>
        </p:spPr>
      </p:sp>
      <p:graphicFrame>
        <p:nvGraphicFramePr>
          <p:cNvPr id="12" name="Table 12"/>
          <p:cNvGraphicFramePr>
            <a:graphicFrameLocks noGrp="1"/>
          </p:cNvGraphicFramePr>
          <p:nvPr>
            <p:extLst>
              <p:ext uri="{D42A27DB-BD31-4B8C-83A1-F6EECF244321}">
                <p14:modId xmlns:p14="http://schemas.microsoft.com/office/powerpoint/2010/main" val="3129856719"/>
              </p:ext>
            </p:extLst>
          </p:nvPr>
        </p:nvGraphicFramePr>
        <p:xfrm>
          <a:off x="485917" y="5143493"/>
          <a:ext cx="8483600" cy="2590807"/>
        </p:xfrm>
        <a:graphic>
          <a:graphicData uri="http://schemas.openxmlformats.org/drawingml/2006/table">
            <a:tbl>
              <a:tblPr/>
              <a:tblGrid>
                <a:gridCol w="3697069">
                  <a:extLst>
                    <a:ext uri="{9D8B030D-6E8A-4147-A177-3AD203B41FA5}">
                      <a16:colId xmlns:a16="http://schemas.microsoft.com/office/drawing/2014/main" xmlns="" val="20000"/>
                    </a:ext>
                  </a:extLst>
                </a:gridCol>
                <a:gridCol w="2829558">
                  <a:extLst>
                    <a:ext uri="{9D8B030D-6E8A-4147-A177-3AD203B41FA5}">
                      <a16:colId xmlns:a16="http://schemas.microsoft.com/office/drawing/2014/main" xmlns="" val="20001"/>
                    </a:ext>
                  </a:extLst>
                </a:gridCol>
                <a:gridCol w="1956973">
                  <a:extLst>
                    <a:ext uri="{9D8B030D-6E8A-4147-A177-3AD203B41FA5}">
                      <a16:colId xmlns:a16="http://schemas.microsoft.com/office/drawing/2014/main" xmlns="" val="20002"/>
                    </a:ext>
                  </a:extLst>
                </a:gridCol>
              </a:tblGrid>
              <a:tr h="682246">
                <a:tc>
                  <a:txBody>
                    <a:bodyPr/>
                    <a:lstStyle/>
                    <a:p>
                      <a:pPr algn="ctr">
                        <a:lnSpc>
                          <a:spcPts val="3359"/>
                        </a:lnSpc>
                        <a:defRPr/>
                      </a:pPr>
                      <a:r>
                        <a:rPr lang="en-US" sz="2799" spc="16">
                          <a:solidFill>
                            <a:srgbClr val="C78B32"/>
                          </a:solidFill>
                          <a:latin typeface="TT Rounds Condensed Bold"/>
                        </a:rPr>
                        <a:t>LMS Username</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spc="21" dirty="0">
                          <a:solidFill>
                            <a:srgbClr val="C78B32"/>
                          </a:solidFill>
                          <a:latin typeface="TT Rounds Condensed Bold"/>
                        </a:rPr>
                        <a:t>           Name</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spc="21" dirty="0">
                          <a:solidFill>
                            <a:srgbClr val="C78B32"/>
                          </a:solidFill>
                          <a:latin typeface="TT Rounds Condensed Bold"/>
                        </a:rPr>
                        <a:t>      Batch</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12561">
                <a:tc>
                  <a:txBody>
                    <a:bodyPr/>
                    <a:lstStyle/>
                    <a:p>
                      <a:pPr algn="ctr">
                        <a:lnSpc>
                          <a:spcPts val="2160"/>
                        </a:lnSpc>
                        <a:defRPr/>
                      </a:pPr>
                      <a:r>
                        <a:rPr lang="en-US" sz="1800" spc="16">
                          <a:solidFill>
                            <a:srgbClr val="FFFFFF"/>
                          </a:solidFill>
                          <a:latin typeface="TT Rounds Condensed"/>
                        </a:rPr>
                        <a:t>au910020104002</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ABINAYA  P</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CC2</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5648">
                <a:tc>
                  <a:txBody>
                    <a:bodyPr/>
                    <a:lstStyle/>
                    <a:p>
                      <a:pPr algn="ctr">
                        <a:lnSpc>
                          <a:spcPts val="2160"/>
                        </a:lnSpc>
                        <a:defRPr/>
                      </a:pPr>
                      <a:r>
                        <a:rPr lang="en-US" sz="1800" spc="16">
                          <a:solidFill>
                            <a:srgbClr val="F1F2F5"/>
                          </a:solidFill>
                          <a:latin typeface="TT Rounds Condensed"/>
                        </a:rPr>
                        <a:t>au910020104004</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AKSHAYA   S</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CC2</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52796">
                <a:tc>
                  <a:txBody>
                    <a:bodyPr/>
                    <a:lstStyle/>
                    <a:p>
                      <a:pPr algn="ctr">
                        <a:lnSpc>
                          <a:spcPts val="2160"/>
                        </a:lnSpc>
                        <a:defRPr/>
                      </a:pPr>
                      <a:r>
                        <a:rPr lang="en-US" sz="1800" spc="16">
                          <a:solidFill>
                            <a:srgbClr val="FFFFFF"/>
                          </a:solidFill>
                          <a:latin typeface="TT Rounds Condensed"/>
                        </a:rPr>
                        <a:t>au910020104015</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JAYAPRIYA   S</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CC2</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57556">
                <a:tc>
                  <a:txBody>
                    <a:bodyPr/>
                    <a:lstStyle/>
                    <a:p>
                      <a:pPr algn="ctr">
                        <a:lnSpc>
                          <a:spcPts val="2160"/>
                        </a:lnSpc>
                        <a:defRPr/>
                      </a:pPr>
                      <a:r>
                        <a:rPr lang="en-US" sz="1800" spc="16">
                          <a:solidFill>
                            <a:srgbClr val="FFFFFF"/>
                          </a:solidFill>
                          <a:latin typeface="TT Rounds Condensed"/>
                        </a:rPr>
                        <a:t>au910020104038</a:t>
                      </a:r>
                      <a:endParaRPr lang="en-US" sz="110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SANJAY   N</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160"/>
                        </a:lnSpc>
                        <a:defRPr/>
                      </a:pPr>
                      <a:r>
                        <a:rPr lang="en-US" sz="1800" spc="16" dirty="0">
                          <a:solidFill>
                            <a:srgbClr val="FFFFFF"/>
                          </a:solidFill>
                          <a:latin typeface="TT Rounds Condensed"/>
                        </a:rPr>
                        <a:t>              CC2</a:t>
                      </a:r>
                      <a:endParaRPr lang="en-US" sz="1100" dirty="0"/>
                    </a:p>
                  </a:txBody>
                  <a:tcPr marL="0" marR="0" marT="0" marB="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98"/>
            <a:ext cx="18287976" cy="10295998"/>
          </a:xfrm>
          <a:custGeom>
            <a:avLst/>
            <a:gdLst/>
            <a:ahLst/>
            <a:cxnLst/>
            <a:rect l="l" t="t" r="r" b="b"/>
            <a:pathLst>
              <a:path w="18287976" h="10295998">
                <a:moveTo>
                  <a:pt x="0" y="0"/>
                </a:moveTo>
                <a:lnTo>
                  <a:pt x="18287976" y="0"/>
                </a:lnTo>
                <a:lnTo>
                  <a:pt x="18287976" y="10295998"/>
                </a:lnTo>
                <a:lnTo>
                  <a:pt x="0" y="10295998"/>
                </a:lnTo>
                <a:lnTo>
                  <a:pt x="0" y="0"/>
                </a:lnTo>
                <a:close/>
              </a:path>
            </a:pathLst>
          </a:custGeom>
          <a:blipFill>
            <a:blip r:embed="rId2"/>
            <a:stretch>
              <a:fillRect b="-14"/>
            </a:stretch>
          </a:blipFill>
        </p:spPr>
      </p:sp>
      <p:grpSp>
        <p:nvGrpSpPr>
          <p:cNvPr id="3" name="Group 3"/>
          <p:cNvGrpSpPr/>
          <p:nvPr/>
        </p:nvGrpSpPr>
        <p:grpSpPr>
          <a:xfrm>
            <a:off x="541040" y="7270622"/>
            <a:ext cx="350400" cy="747600"/>
            <a:chOff x="0" y="0"/>
            <a:chExt cx="467200" cy="996800"/>
          </a:xfrm>
        </p:grpSpPr>
        <p:sp>
          <p:nvSpPr>
            <p:cNvPr id="4" name="Freeform 4"/>
            <p:cNvSpPr/>
            <p:nvPr/>
          </p:nvSpPr>
          <p:spPr>
            <a:xfrm>
              <a:off x="0" y="0"/>
              <a:ext cx="467233" cy="996823"/>
            </a:xfrm>
            <a:custGeom>
              <a:avLst/>
              <a:gdLst/>
              <a:ahLst/>
              <a:cxnLst/>
              <a:rect l="l" t="t" r="r" b="b"/>
              <a:pathLst>
                <a:path w="467233" h="996823">
                  <a:moveTo>
                    <a:pt x="0" y="0"/>
                  </a:moveTo>
                  <a:lnTo>
                    <a:pt x="467233" y="0"/>
                  </a:lnTo>
                  <a:lnTo>
                    <a:pt x="467233" y="996823"/>
                  </a:lnTo>
                  <a:lnTo>
                    <a:pt x="0" y="996823"/>
                  </a:lnTo>
                  <a:close/>
                </a:path>
              </a:pathLst>
            </a:custGeom>
            <a:solidFill>
              <a:srgbClr val="C88C32"/>
            </a:solidFill>
          </p:spPr>
        </p:sp>
      </p:grpSp>
      <p:sp>
        <p:nvSpPr>
          <p:cNvPr id="5" name="AutoShape 5"/>
          <p:cNvSpPr/>
          <p:nvPr/>
        </p:nvSpPr>
        <p:spPr>
          <a:xfrm rot="5361207">
            <a:off x="-409172" y="8806320"/>
            <a:ext cx="2250943" cy="0"/>
          </a:xfrm>
          <a:prstGeom prst="line">
            <a:avLst/>
          </a:prstGeom>
          <a:ln w="9525" cap="rnd">
            <a:solidFill>
              <a:srgbClr val="C88C32"/>
            </a:solidFill>
            <a:prstDash val="solid"/>
            <a:headEnd type="none" w="sm" len="sm"/>
            <a:tailEnd type="none" w="sm" len="sm"/>
          </a:ln>
        </p:spPr>
      </p:sp>
      <p:sp>
        <p:nvSpPr>
          <p:cNvPr id="6" name="AutoShape 6"/>
          <p:cNvSpPr/>
          <p:nvPr/>
        </p:nvSpPr>
        <p:spPr>
          <a:xfrm rot="5384546">
            <a:off x="-2108929" y="3676280"/>
            <a:ext cx="5650457" cy="0"/>
          </a:xfrm>
          <a:prstGeom prst="line">
            <a:avLst/>
          </a:prstGeom>
          <a:ln w="9525" cap="rnd">
            <a:solidFill>
              <a:srgbClr val="223669"/>
            </a:solidFill>
            <a:prstDash val="solid"/>
            <a:headEnd type="none" w="sm" len="sm"/>
            <a:tailEnd type="none" w="sm" len="sm"/>
          </a:ln>
        </p:spPr>
      </p:sp>
      <p:grpSp>
        <p:nvGrpSpPr>
          <p:cNvPr id="7" name="Group 7"/>
          <p:cNvGrpSpPr/>
          <p:nvPr/>
        </p:nvGrpSpPr>
        <p:grpSpPr>
          <a:xfrm>
            <a:off x="541040" y="451934"/>
            <a:ext cx="350400" cy="747600"/>
            <a:chOff x="0" y="0"/>
            <a:chExt cx="467200" cy="996800"/>
          </a:xfrm>
        </p:grpSpPr>
        <p:sp>
          <p:nvSpPr>
            <p:cNvPr id="8" name="Freeform 8"/>
            <p:cNvSpPr/>
            <p:nvPr/>
          </p:nvSpPr>
          <p:spPr>
            <a:xfrm>
              <a:off x="0" y="0"/>
              <a:ext cx="467233" cy="996823"/>
            </a:xfrm>
            <a:custGeom>
              <a:avLst/>
              <a:gdLst/>
              <a:ahLst/>
              <a:cxnLst/>
              <a:rect l="l" t="t" r="r" b="b"/>
              <a:pathLst>
                <a:path w="467233" h="996823">
                  <a:moveTo>
                    <a:pt x="0" y="0"/>
                  </a:moveTo>
                  <a:lnTo>
                    <a:pt x="467233" y="0"/>
                  </a:lnTo>
                  <a:lnTo>
                    <a:pt x="467233" y="996823"/>
                  </a:lnTo>
                  <a:lnTo>
                    <a:pt x="0" y="996823"/>
                  </a:lnTo>
                  <a:close/>
                </a:path>
              </a:pathLst>
            </a:custGeom>
            <a:solidFill>
              <a:srgbClr val="223669"/>
            </a:solidFill>
          </p:spPr>
        </p:sp>
      </p:grpSp>
      <p:sp>
        <p:nvSpPr>
          <p:cNvPr id="9" name="TextBox 9"/>
          <p:cNvSpPr txBox="1"/>
          <p:nvPr/>
        </p:nvSpPr>
        <p:spPr>
          <a:xfrm>
            <a:off x="967768" y="341088"/>
            <a:ext cx="10133131" cy="2229853"/>
          </a:xfrm>
          <a:prstGeom prst="rect">
            <a:avLst/>
          </a:prstGeom>
        </p:spPr>
        <p:txBody>
          <a:bodyPr lIns="0" tIns="0" rIns="0" bIns="0" rtlCol="0" anchor="t">
            <a:spAutoFit/>
          </a:bodyPr>
          <a:lstStyle/>
          <a:p>
            <a:pPr algn="l">
              <a:lnSpc>
                <a:spcPts val="6355"/>
              </a:lnSpc>
            </a:pPr>
            <a:r>
              <a:rPr lang="en-US" sz="4539" dirty="0">
                <a:solidFill>
                  <a:srgbClr val="223669"/>
                </a:solidFill>
                <a:latin typeface="Arimo Bold"/>
              </a:rPr>
              <a:t>Task 5 :Evaluation Metric:</a:t>
            </a:r>
          </a:p>
          <a:p>
            <a:pPr algn="l">
              <a:lnSpc>
                <a:spcPts val="5447"/>
              </a:lnSpc>
            </a:pPr>
            <a:endParaRPr lang="en-US" sz="4539" dirty="0">
              <a:solidFill>
                <a:srgbClr val="223669"/>
              </a:solidFill>
              <a:latin typeface="Arimo Bold"/>
            </a:endParaRPr>
          </a:p>
          <a:p>
            <a:pPr algn="l">
              <a:lnSpc>
                <a:spcPts val="5447"/>
              </a:lnSpc>
            </a:pPr>
            <a:endParaRPr lang="en-US" sz="4539" dirty="0">
              <a:solidFill>
                <a:srgbClr val="223669"/>
              </a:solidFill>
              <a:latin typeface="Arimo Bold"/>
            </a:endParaRPr>
          </a:p>
        </p:txBody>
      </p:sp>
      <p:sp>
        <p:nvSpPr>
          <p:cNvPr id="13" name="TextBox 13"/>
          <p:cNvSpPr txBox="1"/>
          <p:nvPr/>
        </p:nvSpPr>
        <p:spPr>
          <a:xfrm>
            <a:off x="1180908" y="1601017"/>
            <a:ext cx="16139324" cy="6960688"/>
          </a:xfrm>
          <a:prstGeom prst="rect">
            <a:avLst/>
          </a:prstGeom>
        </p:spPr>
        <p:txBody>
          <a:bodyPr wrap="square" lIns="0" tIns="0" rIns="0" bIns="0" rtlCol="0" anchor="t">
            <a:spAutoFit/>
          </a:bodyPr>
          <a:lstStyle/>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Set Up Backend on AWS : </a:t>
            </a:r>
            <a:r>
              <a:rPr lang="en-US" sz="3200" dirty="0">
                <a:solidFill>
                  <a:srgbClr val="000000"/>
                </a:solidFill>
                <a:latin typeface="Arimo" panose="020B0604020202020204" charset="0"/>
                <a:ea typeface="Arimo" panose="020B0604020202020204" charset="0"/>
                <a:cs typeface="Arimo" panose="020B0604020202020204" charset="0"/>
              </a:rPr>
              <a:t>Use an EC2 instance for hosting your Node.js backend. Choose an appropriate instance type based on your application's requirements.</a:t>
            </a:r>
            <a:endParaRPr lang="en-US" sz="3200" b="1" dirty="0">
              <a:solidFill>
                <a:srgbClr val="000000"/>
              </a:solidFill>
              <a:latin typeface="Arimo" panose="020B0604020202020204" charset="0"/>
              <a:ea typeface="Arimo" panose="020B0604020202020204" charset="0"/>
              <a:cs typeface="Arimo" panose="020B0604020202020204" charset="0"/>
            </a:endParaRP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Migrate Database to MongoDB Atlas : </a:t>
            </a:r>
            <a:r>
              <a:rPr lang="en-US" sz="3200" dirty="0">
                <a:solidFill>
                  <a:srgbClr val="000000"/>
                </a:solidFill>
                <a:latin typeface="Arimo" panose="020B0604020202020204" charset="0"/>
                <a:ea typeface="Arimo" panose="020B0604020202020204" charset="0"/>
                <a:cs typeface="Arimo" panose="020B0604020202020204" charset="0"/>
              </a:rPr>
              <a:t>Sign up for a MongoDB Atlas account if you don't have </a:t>
            </a:r>
            <a:r>
              <a:rPr lang="en-US" sz="3200" dirty="0" err="1">
                <a:solidFill>
                  <a:srgbClr val="000000"/>
                </a:solidFill>
                <a:latin typeface="Arimo" panose="020B0604020202020204" charset="0"/>
                <a:ea typeface="Arimo" panose="020B0604020202020204" charset="0"/>
                <a:cs typeface="Arimo" panose="020B0604020202020204" charset="0"/>
              </a:rPr>
              <a:t>one.Create</a:t>
            </a:r>
            <a:r>
              <a:rPr lang="en-US" sz="3200" dirty="0">
                <a:solidFill>
                  <a:srgbClr val="000000"/>
                </a:solidFill>
                <a:latin typeface="Arimo" panose="020B0604020202020204" charset="0"/>
                <a:ea typeface="Arimo" panose="020B0604020202020204" charset="0"/>
                <a:cs typeface="Arimo" panose="020B0604020202020204" charset="0"/>
              </a:rPr>
              <a:t> a new cluster on MongoDB Atlas and configure the necessary settings.</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Build React App : </a:t>
            </a:r>
            <a:r>
              <a:rPr lang="en-US" sz="3200" dirty="0">
                <a:solidFill>
                  <a:srgbClr val="000000"/>
                </a:solidFill>
                <a:latin typeface="Arimo" panose="020B0604020202020204" charset="0"/>
                <a:ea typeface="Arimo" panose="020B0604020202020204" charset="0"/>
                <a:cs typeface="Arimo" panose="020B0604020202020204" charset="0"/>
              </a:rPr>
              <a:t>Set up a new React app using Create React App or your preferred </a:t>
            </a:r>
            <a:r>
              <a:rPr lang="en-US" sz="3200" dirty="0" err="1">
                <a:solidFill>
                  <a:srgbClr val="000000"/>
                </a:solidFill>
                <a:latin typeface="Arimo" panose="020B0604020202020204" charset="0"/>
                <a:ea typeface="Arimo" panose="020B0604020202020204" charset="0"/>
                <a:cs typeface="Arimo" panose="020B0604020202020204" charset="0"/>
              </a:rPr>
              <a:t>method.Update</a:t>
            </a:r>
            <a:r>
              <a:rPr lang="en-US" sz="3200" dirty="0">
                <a:solidFill>
                  <a:srgbClr val="000000"/>
                </a:solidFill>
                <a:latin typeface="Arimo" panose="020B0604020202020204" charset="0"/>
                <a:ea typeface="Arimo" panose="020B0604020202020204" charset="0"/>
                <a:cs typeface="Arimo" panose="020B0604020202020204" charset="0"/>
              </a:rPr>
              <a:t> the frontend code to make API calls to your hosted backend URL.</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Host React App on AWS : </a:t>
            </a:r>
            <a:r>
              <a:rPr lang="en-US" sz="3200" dirty="0">
                <a:solidFill>
                  <a:srgbClr val="000000"/>
                </a:solidFill>
                <a:latin typeface="Arimo" panose="020B0604020202020204" charset="0"/>
                <a:ea typeface="Arimo" panose="020B0604020202020204" charset="0"/>
                <a:cs typeface="Arimo" panose="020B0604020202020204" charset="0"/>
              </a:rPr>
              <a:t>Set up an S3 bucket to host your React app's static files.</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You can use AWS Amplify or set up CloudFront to serve your React app from the S3 bucket.</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Connect Backend and Frontend : </a:t>
            </a:r>
            <a:r>
              <a:rPr lang="en-US" sz="3200" dirty="0">
                <a:solidFill>
                  <a:srgbClr val="000000"/>
                </a:solidFill>
                <a:latin typeface="Arimo" panose="020B0604020202020204" charset="0"/>
                <a:ea typeface="Arimo" panose="020B0604020202020204" charset="0"/>
                <a:cs typeface="Arimo" panose="020B0604020202020204" charset="0"/>
              </a:rPr>
              <a:t>Update your frontend code with the hosted backend URL. Ensure that API calls from the React app reach the correct backend.</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Testing : </a:t>
            </a:r>
            <a:r>
              <a:rPr lang="en-US" sz="3200" dirty="0">
                <a:solidFill>
                  <a:srgbClr val="000000"/>
                </a:solidFill>
                <a:latin typeface="Arimo" panose="020B0604020202020204" charset="0"/>
                <a:ea typeface="Arimo" panose="020B0604020202020204" charset="0"/>
                <a:cs typeface="Arimo" panose="020B0604020202020204" charset="0"/>
              </a:rPr>
              <a:t>Test various scenarios related to online food delivery, such as user registration, menu browsing, order placement, and order tracking.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80" cy="10296000"/>
          </a:xfrm>
          <a:custGeom>
            <a:avLst/>
            <a:gdLst/>
            <a:ahLst/>
            <a:cxnLst/>
            <a:rect l="l" t="t" r="r" b="b"/>
            <a:pathLst>
              <a:path w="18287980" h="10296000">
                <a:moveTo>
                  <a:pt x="0" y="0"/>
                </a:moveTo>
                <a:lnTo>
                  <a:pt x="18287980" y="0"/>
                </a:lnTo>
                <a:lnTo>
                  <a:pt x="18287980" y="10296000"/>
                </a:lnTo>
                <a:lnTo>
                  <a:pt x="0" y="10296000"/>
                </a:lnTo>
                <a:lnTo>
                  <a:pt x="0" y="0"/>
                </a:lnTo>
                <a:close/>
              </a:path>
            </a:pathLst>
          </a:custGeom>
          <a:blipFill>
            <a:blip r:embed="rId2"/>
            <a:stretch>
              <a:fillRect b="-14"/>
            </a:stretch>
          </a:blipFill>
        </p:spPr>
      </p:sp>
      <p:grpSp>
        <p:nvGrpSpPr>
          <p:cNvPr id="3" name="Group 3"/>
          <p:cNvGrpSpPr/>
          <p:nvPr/>
        </p:nvGrpSpPr>
        <p:grpSpPr>
          <a:xfrm>
            <a:off x="541026" y="6898867"/>
            <a:ext cx="350484" cy="876228"/>
            <a:chOff x="0" y="0"/>
            <a:chExt cx="467312" cy="1168304"/>
          </a:xfrm>
        </p:grpSpPr>
        <p:sp>
          <p:nvSpPr>
            <p:cNvPr id="4" name="Freeform 4"/>
            <p:cNvSpPr/>
            <p:nvPr/>
          </p:nvSpPr>
          <p:spPr>
            <a:xfrm>
              <a:off x="0" y="0"/>
              <a:ext cx="467360" cy="1168273"/>
            </a:xfrm>
            <a:custGeom>
              <a:avLst/>
              <a:gdLst/>
              <a:ahLst/>
              <a:cxnLst/>
              <a:rect l="l" t="t" r="r" b="b"/>
              <a:pathLst>
                <a:path w="467360" h="1168273">
                  <a:moveTo>
                    <a:pt x="0" y="0"/>
                  </a:moveTo>
                  <a:lnTo>
                    <a:pt x="467360" y="0"/>
                  </a:lnTo>
                  <a:lnTo>
                    <a:pt x="467360" y="1168273"/>
                  </a:lnTo>
                  <a:lnTo>
                    <a:pt x="0" y="1168273"/>
                  </a:lnTo>
                  <a:close/>
                </a:path>
              </a:pathLst>
            </a:custGeom>
            <a:solidFill>
              <a:srgbClr val="C88C32"/>
            </a:solidFill>
          </p:spPr>
        </p:sp>
      </p:grpSp>
      <p:sp>
        <p:nvSpPr>
          <p:cNvPr id="5" name="AutoShape 5"/>
          <p:cNvSpPr/>
          <p:nvPr/>
        </p:nvSpPr>
        <p:spPr>
          <a:xfrm rot="5366899">
            <a:off x="-602592" y="8698412"/>
            <a:ext cx="2637720" cy="0"/>
          </a:xfrm>
          <a:prstGeom prst="line">
            <a:avLst/>
          </a:prstGeom>
          <a:ln w="9525" cap="rnd">
            <a:solidFill>
              <a:srgbClr val="C88C32"/>
            </a:solidFill>
            <a:prstDash val="solid"/>
            <a:headEnd type="none" w="sm" len="sm"/>
            <a:tailEnd type="none" w="sm" len="sm"/>
          </a:ln>
        </p:spPr>
      </p:sp>
      <p:sp>
        <p:nvSpPr>
          <p:cNvPr id="6" name="AutoShape 6"/>
          <p:cNvSpPr/>
          <p:nvPr/>
        </p:nvSpPr>
        <p:spPr>
          <a:xfrm rot="5419303">
            <a:off x="-1974992" y="3608433"/>
            <a:ext cx="5377720" cy="0"/>
          </a:xfrm>
          <a:prstGeom prst="line">
            <a:avLst/>
          </a:prstGeom>
          <a:ln w="9525" cap="rnd">
            <a:solidFill>
              <a:srgbClr val="223669"/>
            </a:solidFill>
            <a:prstDash val="solid"/>
            <a:headEnd type="none" w="sm" len="sm"/>
            <a:tailEnd type="none" w="sm" len="sm"/>
          </a:ln>
        </p:spPr>
      </p:sp>
      <p:grpSp>
        <p:nvGrpSpPr>
          <p:cNvPr id="7" name="Group 7"/>
          <p:cNvGrpSpPr/>
          <p:nvPr/>
        </p:nvGrpSpPr>
        <p:grpSpPr>
          <a:xfrm>
            <a:off x="541026" y="451936"/>
            <a:ext cx="350484" cy="876228"/>
            <a:chOff x="0" y="0"/>
            <a:chExt cx="467312" cy="1168304"/>
          </a:xfrm>
        </p:grpSpPr>
        <p:sp>
          <p:nvSpPr>
            <p:cNvPr id="8" name="Freeform 8"/>
            <p:cNvSpPr/>
            <p:nvPr/>
          </p:nvSpPr>
          <p:spPr>
            <a:xfrm>
              <a:off x="0" y="0"/>
              <a:ext cx="467360" cy="1168273"/>
            </a:xfrm>
            <a:custGeom>
              <a:avLst/>
              <a:gdLst/>
              <a:ahLst/>
              <a:cxnLst/>
              <a:rect l="l" t="t" r="r" b="b"/>
              <a:pathLst>
                <a:path w="467360" h="1168273">
                  <a:moveTo>
                    <a:pt x="0" y="0"/>
                  </a:moveTo>
                  <a:lnTo>
                    <a:pt x="467360" y="0"/>
                  </a:lnTo>
                  <a:lnTo>
                    <a:pt x="467360" y="1168273"/>
                  </a:lnTo>
                  <a:lnTo>
                    <a:pt x="0" y="1168273"/>
                  </a:lnTo>
                  <a:close/>
                </a:path>
              </a:pathLst>
            </a:custGeom>
            <a:solidFill>
              <a:srgbClr val="223669"/>
            </a:solidFill>
          </p:spPr>
        </p:sp>
      </p:grpSp>
      <p:sp>
        <p:nvSpPr>
          <p:cNvPr id="9" name="TextBox 9"/>
          <p:cNvSpPr txBox="1"/>
          <p:nvPr/>
        </p:nvSpPr>
        <p:spPr>
          <a:xfrm>
            <a:off x="982982" y="519942"/>
            <a:ext cx="6256017" cy="641201"/>
          </a:xfrm>
          <a:prstGeom prst="rect">
            <a:avLst/>
          </a:prstGeom>
        </p:spPr>
        <p:txBody>
          <a:bodyPr wrap="square" lIns="0" tIns="0" rIns="0" bIns="0" rtlCol="0" anchor="t">
            <a:spAutoFit/>
          </a:bodyPr>
          <a:lstStyle/>
          <a:p>
            <a:pPr algn="l">
              <a:lnSpc>
                <a:spcPts val="5039"/>
              </a:lnSpc>
            </a:pPr>
            <a:r>
              <a:rPr lang="en-US" sz="4199" b="1" dirty="0">
                <a:solidFill>
                  <a:srgbClr val="223669"/>
                </a:solidFill>
                <a:latin typeface="Arimo" panose="020B0604020202020204" charset="0"/>
                <a:ea typeface="Arimo" panose="020B0604020202020204" charset="0"/>
                <a:cs typeface="Arimo" panose="020B0604020202020204" charset="0"/>
              </a:rPr>
              <a:t>Step-Wise Description</a:t>
            </a:r>
          </a:p>
        </p:txBody>
      </p:sp>
      <p:sp>
        <p:nvSpPr>
          <p:cNvPr id="10" name="TextBox 10"/>
          <p:cNvSpPr txBox="1"/>
          <p:nvPr/>
        </p:nvSpPr>
        <p:spPr>
          <a:xfrm>
            <a:off x="982983" y="1309114"/>
            <a:ext cx="16119022" cy="8585235"/>
          </a:xfrm>
          <a:prstGeom prst="rect">
            <a:avLst/>
          </a:prstGeom>
        </p:spPr>
        <p:txBody>
          <a:bodyPr lIns="0" tIns="0" rIns="0" bIns="0" rtlCol="0" anchor="t">
            <a:spAutoFit/>
          </a:bodyPr>
          <a:lstStyle/>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Infrastructure Setup on AWS:</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Choose and configure an EC2 instance for the </a:t>
            </a:r>
            <a:r>
              <a:rPr lang="en-US" sz="3200" dirty="0" err="1">
                <a:solidFill>
                  <a:srgbClr val="000000"/>
                </a:solidFill>
                <a:latin typeface="Arimo" panose="020B0604020202020204" charset="0"/>
                <a:ea typeface="Arimo" panose="020B0604020202020204" charset="0"/>
                <a:cs typeface="Arimo" panose="020B0604020202020204" charset="0"/>
              </a:rPr>
              <a:t>backend.Install</a:t>
            </a:r>
            <a:r>
              <a:rPr lang="en-US" sz="3200" dirty="0">
                <a:solidFill>
                  <a:srgbClr val="000000"/>
                </a:solidFill>
                <a:latin typeface="Arimo" panose="020B0604020202020204" charset="0"/>
                <a:ea typeface="Arimo" panose="020B0604020202020204" charset="0"/>
                <a:cs typeface="Arimo" panose="020B0604020202020204" charset="0"/>
              </a:rPr>
              <a:t> necessary software and deploy the Node.</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Database Migration to MongoDB Atlas:</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Create a MongoDB Atlas account and set up a </a:t>
            </a:r>
            <a:r>
              <a:rPr lang="en-US" sz="3200" dirty="0" err="1">
                <a:solidFill>
                  <a:srgbClr val="000000"/>
                </a:solidFill>
                <a:latin typeface="Arimo" panose="020B0604020202020204" charset="0"/>
                <a:ea typeface="Arimo" panose="020B0604020202020204" charset="0"/>
                <a:cs typeface="Arimo" panose="020B0604020202020204" charset="0"/>
              </a:rPr>
              <a:t>cluster.Whitelist</a:t>
            </a:r>
            <a:r>
              <a:rPr lang="en-US" sz="3200" dirty="0">
                <a:solidFill>
                  <a:srgbClr val="000000"/>
                </a:solidFill>
                <a:latin typeface="Arimo" panose="020B0604020202020204" charset="0"/>
                <a:ea typeface="Arimo" panose="020B0604020202020204" charset="0"/>
                <a:cs typeface="Arimo" panose="020B0604020202020204" charset="0"/>
              </a:rPr>
              <a:t> IP addresses for secure connections.</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Frontend Development with React:</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Create a React app and configure API calls to the hosted backend URL.</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Buil the React app using </a:t>
            </a:r>
            <a:r>
              <a:rPr lang="en-US" sz="3200" dirty="0" err="1">
                <a:solidFill>
                  <a:srgbClr val="000000"/>
                </a:solidFill>
                <a:latin typeface="Arimo" panose="020B0604020202020204" charset="0"/>
                <a:ea typeface="Arimo" panose="020B0604020202020204" charset="0"/>
                <a:cs typeface="Arimo" panose="020B0604020202020204" charset="0"/>
              </a:rPr>
              <a:t>npm</a:t>
            </a:r>
            <a:r>
              <a:rPr lang="en-US" sz="3200" dirty="0">
                <a:solidFill>
                  <a:srgbClr val="000000"/>
                </a:solidFill>
                <a:latin typeface="Arimo" panose="020B0604020202020204" charset="0"/>
                <a:ea typeface="Arimo" panose="020B0604020202020204" charset="0"/>
                <a:cs typeface="Arimo" panose="020B0604020202020204" charset="0"/>
              </a:rPr>
              <a:t> commands.</a:t>
            </a:r>
          </a:p>
          <a:p>
            <a:pPr>
              <a:lnSpc>
                <a:spcPts val="4199"/>
              </a:lnSpc>
              <a:spcBef>
                <a:spcPct val="0"/>
              </a:spcBef>
            </a:pPr>
            <a:r>
              <a:rPr lang="en-US" sz="3200" b="1" dirty="0">
                <a:solidFill>
                  <a:srgbClr val="000000"/>
                </a:solidFill>
                <a:latin typeface="Arimo" panose="020B0604020202020204" charset="0"/>
                <a:ea typeface="Arimo" panose="020B0604020202020204" charset="0"/>
                <a:cs typeface="Arimo" panose="020B0604020202020204" charset="0"/>
              </a:rPr>
              <a:t>Hosting React App on AWS:</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Configure an S3 bucket to host static files for the React app.</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Use AWS Amplify or CloudFront to serve the React app from the S3 bucket.5. Integration, </a:t>
            </a:r>
            <a:r>
              <a:rPr lang="en-US" sz="3200" b="1" dirty="0">
                <a:solidFill>
                  <a:srgbClr val="000000"/>
                </a:solidFill>
                <a:latin typeface="Arimo" panose="020B0604020202020204" charset="0"/>
                <a:ea typeface="Arimo" panose="020B0604020202020204" charset="0"/>
                <a:cs typeface="Arimo" panose="020B0604020202020204" charset="0"/>
              </a:rPr>
              <a:t>Testing, and Evaluation:</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Update the frontend code with the hosted backend URL.</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Ensure API calls reach the backend and test the entire application thoroughly.</a:t>
            </a:r>
          </a:p>
          <a:p>
            <a:pPr>
              <a:lnSpc>
                <a:spcPts val="4199"/>
              </a:lnSpc>
              <a:spcBef>
                <a:spcPct val="0"/>
              </a:spcBef>
            </a:pPr>
            <a:r>
              <a:rPr lang="en-US" sz="3200" dirty="0">
                <a:solidFill>
                  <a:srgbClr val="000000"/>
                </a:solidFill>
                <a:latin typeface="Arimo" panose="020B0604020202020204" charset="0"/>
                <a:ea typeface="Arimo" panose="020B0604020202020204" charset="0"/>
                <a:cs typeface="Arimo" panose="020B060402020202020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1026" y="6898867"/>
            <a:ext cx="350484" cy="876228"/>
            <a:chOff x="0" y="0"/>
            <a:chExt cx="467312" cy="1168304"/>
          </a:xfrm>
        </p:grpSpPr>
        <p:sp>
          <p:nvSpPr>
            <p:cNvPr id="3" name="Freeform 3"/>
            <p:cNvSpPr/>
            <p:nvPr/>
          </p:nvSpPr>
          <p:spPr>
            <a:xfrm>
              <a:off x="0" y="0"/>
              <a:ext cx="467360" cy="1168273"/>
            </a:xfrm>
            <a:custGeom>
              <a:avLst/>
              <a:gdLst/>
              <a:ahLst/>
              <a:cxnLst/>
              <a:rect l="l" t="t" r="r" b="b"/>
              <a:pathLst>
                <a:path w="467360" h="1168273">
                  <a:moveTo>
                    <a:pt x="0" y="0"/>
                  </a:moveTo>
                  <a:lnTo>
                    <a:pt x="467360" y="0"/>
                  </a:lnTo>
                  <a:lnTo>
                    <a:pt x="467360" y="1168273"/>
                  </a:lnTo>
                  <a:lnTo>
                    <a:pt x="0" y="1168273"/>
                  </a:lnTo>
                  <a:close/>
                </a:path>
              </a:pathLst>
            </a:custGeom>
            <a:solidFill>
              <a:srgbClr val="C88C32"/>
            </a:solidFill>
          </p:spPr>
        </p:sp>
      </p:grpSp>
      <p:sp>
        <p:nvSpPr>
          <p:cNvPr id="4" name="AutoShape 4"/>
          <p:cNvSpPr/>
          <p:nvPr/>
        </p:nvSpPr>
        <p:spPr>
          <a:xfrm rot="5366899">
            <a:off x="-602592" y="8698412"/>
            <a:ext cx="2637720" cy="0"/>
          </a:xfrm>
          <a:prstGeom prst="line">
            <a:avLst/>
          </a:prstGeom>
          <a:ln w="9525" cap="rnd">
            <a:solidFill>
              <a:srgbClr val="C88C32"/>
            </a:solidFill>
            <a:prstDash val="solid"/>
            <a:headEnd type="none" w="sm" len="sm"/>
            <a:tailEnd type="none" w="sm" len="sm"/>
          </a:ln>
        </p:spPr>
      </p:sp>
      <p:sp>
        <p:nvSpPr>
          <p:cNvPr id="5" name="AutoShape 5"/>
          <p:cNvSpPr/>
          <p:nvPr/>
        </p:nvSpPr>
        <p:spPr>
          <a:xfrm rot="5419303">
            <a:off x="-1974992" y="3608433"/>
            <a:ext cx="5377720" cy="0"/>
          </a:xfrm>
          <a:prstGeom prst="line">
            <a:avLst/>
          </a:prstGeom>
          <a:ln w="9525" cap="rnd">
            <a:solidFill>
              <a:srgbClr val="223669"/>
            </a:solidFill>
            <a:prstDash val="solid"/>
            <a:headEnd type="none" w="sm" len="sm"/>
            <a:tailEnd type="none" w="sm" len="sm"/>
          </a:ln>
        </p:spPr>
      </p:sp>
      <p:grpSp>
        <p:nvGrpSpPr>
          <p:cNvPr id="6" name="Group 6"/>
          <p:cNvGrpSpPr/>
          <p:nvPr/>
        </p:nvGrpSpPr>
        <p:grpSpPr>
          <a:xfrm>
            <a:off x="541026" y="451936"/>
            <a:ext cx="350484" cy="876228"/>
            <a:chOff x="0" y="0"/>
            <a:chExt cx="467312" cy="1168304"/>
          </a:xfrm>
        </p:grpSpPr>
        <p:sp>
          <p:nvSpPr>
            <p:cNvPr id="7" name="Freeform 7"/>
            <p:cNvSpPr/>
            <p:nvPr/>
          </p:nvSpPr>
          <p:spPr>
            <a:xfrm>
              <a:off x="0" y="0"/>
              <a:ext cx="467360" cy="1168273"/>
            </a:xfrm>
            <a:custGeom>
              <a:avLst/>
              <a:gdLst/>
              <a:ahLst/>
              <a:cxnLst/>
              <a:rect l="l" t="t" r="r" b="b"/>
              <a:pathLst>
                <a:path w="467360" h="1168273">
                  <a:moveTo>
                    <a:pt x="0" y="0"/>
                  </a:moveTo>
                  <a:lnTo>
                    <a:pt x="467360" y="0"/>
                  </a:lnTo>
                  <a:lnTo>
                    <a:pt x="467360" y="1168273"/>
                  </a:lnTo>
                  <a:lnTo>
                    <a:pt x="0" y="1168273"/>
                  </a:lnTo>
                  <a:close/>
                </a:path>
              </a:pathLst>
            </a:custGeom>
            <a:solidFill>
              <a:srgbClr val="223669"/>
            </a:solidFill>
          </p:spPr>
        </p:sp>
      </p:grpSp>
      <p:sp>
        <p:nvSpPr>
          <p:cNvPr id="8" name="TextBox 8"/>
          <p:cNvSpPr txBox="1"/>
          <p:nvPr/>
        </p:nvSpPr>
        <p:spPr>
          <a:xfrm>
            <a:off x="1752600" y="2047638"/>
            <a:ext cx="13838204" cy="7502054"/>
          </a:xfrm>
          <a:prstGeom prst="rect">
            <a:avLst/>
          </a:prstGeom>
        </p:spPr>
        <p:txBody>
          <a:bodyPr wrap="square" lIns="0" tIns="0" rIns="0" bIns="0" rtlCol="0" anchor="t">
            <a:spAutoFit/>
          </a:bodyPr>
          <a:lstStyle/>
          <a:p>
            <a:pPr>
              <a:lnSpc>
                <a:spcPts val="3949"/>
              </a:lnSpc>
              <a:spcBef>
                <a:spcPct val="0"/>
              </a:spcBef>
            </a:pPr>
            <a:r>
              <a:rPr lang="en-US" sz="3290" dirty="0">
                <a:solidFill>
                  <a:srgbClr val="000000"/>
                </a:solidFill>
                <a:latin typeface="Arimo"/>
              </a:rPr>
              <a:t>To launch an online food delivery site, begin by configuring an AWS EC2 instance for backend hosting, ensuring secure API communication. Migrate the database to MongoDB Atlas, creating a cluster and whitelisting IPs for connection. Develop a React app, configuring it to make API calls to the backend. Host the React app on AWS using S3 and AWS Amplify or CloudFront. Integrate the backend and frontend, testing thoroughly for </a:t>
            </a:r>
            <a:r>
              <a:rPr lang="en-US" sz="3290" dirty="0">
                <a:solidFill>
                  <a:srgbClr val="000000"/>
                </a:solidFill>
                <a:latin typeface="Arial" panose="020B0604020202020204" pitchFamily="34" charset="0"/>
                <a:cs typeface="Arial" panose="020B0604020202020204" pitchFamily="34" charset="0"/>
              </a:rPr>
              <a:t>functionality</a:t>
            </a:r>
            <a:r>
              <a:rPr lang="en-US" sz="3290" dirty="0">
                <a:solidFill>
                  <a:srgbClr val="000000"/>
                </a:solidFill>
                <a:latin typeface="Arimo"/>
              </a:rPr>
              <a:t> like user authentication, menu browsing, and order placement. Evaluate compliance, security, and performance against predefined criteria. This structured approach ensures a seamless, secure, and responsive online food delivery platform accessible from anywhere.</a:t>
            </a:r>
          </a:p>
          <a:p>
            <a:pPr>
              <a:lnSpc>
                <a:spcPts val="3949"/>
              </a:lnSpc>
              <a:spcBef>
                <a:spcPct val="0"/>
              </a:spcBef>
            </a:pPr>
            <a:endParaRPr lang="en-US" sz="3290" dirty="0">
              <a:solidFill>
                <a:srgbClr val="000000"/>
              </a:solidFill>
              <a:latin typeface="Arimo"/>
            </a:endParaRPr>
          </a:p>
          <a:p>
            <a:pPr>
              <a:lnSpc>
                <a:spcPts val="3949"/>
              </a:lnSpc>
              <a:spcBef>
                <a:spcPct val="0"/>
              </a:spcBef>
            </a:pPr>
            <a:endParaRPr lang="en-US" sz="3290" dirty="0">
              <a:solidFill>
                <a:srgbClr val="000000"/>
              </a:solidFill>
              <a:latin typeface="Arimo"/>
            </a:endParaRPr>
          </a:p>
          <a:p>
            <a:pPr>
              <a:lnSpc>
                <a:spcPts val="3949"/>
              </a:lnSpc>
              <a:spcBef>
                <a:spcPct val="0"/>
              </a:spcBef>
            </a:pPr>
            <a:endParaRPr lang="en-US" sz="3290" dirty="0">
              <a:solidFill>
                <a:srgbClr val="000000"/>
              </a:solidFill>
              <a:latin typeface="Arimo"/>
            </a:endParaRPr>
          </a:p>
          <a:p>
            <a:pPr>
              <a:lnSpc>
                <a:spcPts val="3949"/>
              </a:lnSpc>
              <a:spcBef>
                <a:spcPct val="0"/>
              </a:spcBef>
            </a:pPr>
            <a:endParaRPr lang="en-US" sz="3290" dirty="0">
              <a:solidFill>
                <a:srgbClr val="000000"/>
              </a:solidFill>
              <a:latin typeface="Arimo"/>
            </a:endParaRPr>
          </a:p>
          <a:p>
            <a:pPr>
              <a:lnSpc>
                <a:spcPts val="3949"/>
              </a:lnSpc>
              <a:spcBef>
                <a:spcPct val="0"/>
              </a:spcBef>
            </a:pPr>
            <a:endParaRPr lang="en-US" sz="3290" dirty="0">
              <a:solidFill>
                <a:srgbClr val="000000"/>
              </a:solidFill>
              <a:latin typeface="Arimo"/>
            </a:endParaRPr>
          </a:p>
        </p:txBody>
      </p:sp>
      <p:sp>
        <p:nvSpPr>
          <p:cNvPr id="9" name="TextBox 9"/>
          <p:cNvSpPr txBox="1"/>
          <p:nvPr/>
        </p:nvSpPr>
        <p:spPr>
          <a:xfrm>
            <a:off x="1219200" y="677450"/>
            <a:ext cx="3865552" cy="650691"/>
          </a:xfrm>
          <a:prstGeom prst="rect">
            <a:avLst/>
          </a:prstGeom>
        </p:spPr>
        <p:txBody>
          <a:bodyPr wrap="square" lIns="0" tIns="0" rIns="0" bIns="0" rtlCol="0" anchor="t">
            <a:spAutoFit/>
          </a:bodyPr>
          <a:lstStyle/>
          <a:p>
            <a:pPr algn="ctr">
              <a:lnSpc>
                <a:spcPts val="5399"/>
              </a:lnSpc>
              <a:spcBef>
                <a:spcPct val="0"/>
              </a:spcBef>
            </a:pPr>
            <a:r>
              <a:rPr lang="en-US" sz="4499" dirty="0">
                <a:solidFill>
                  <a:srgbClr val="BC8638"/>
                </a:solidFill>
                <a:latin typeface="Arimo"/>
              </a:rPr>
              <a:t>Summary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00" y="-25400"/>
            <a:ext cx="18288002" cy="10287002"/>
          </a:xfrm>
          <a:custGeom>
            <a:avLst/>
            <a:gdLst/>
            <a:ahLst/>
            <a:cxnLst/>
            <a:rect l="l" t="t" r="r" b="b"/>
            <a:pathLst>
              <a:path w="18288002" h="10287002">
                <a:moveTo>
                  <a:pt x="0" y="0"/>
                </a:moveTo>
                <a:lnTo>
                  <a:pt x="18288002" y="0"/>
                </a:lnTo>
                <a:lnTo>
                  <a:pt x="18288002" y="10287002"/>
                </a:lnTo>
                <a:lnTo>
                  <a:pt x="0" y="10287002"/>
                </a:lnTo>
                <a:lnTo>
                  <a:pt x="0" y="0"/>
                </a:lnTo>
                <a:close/>
              </a:path>
            </a:pathLst>
          </a:custGeom>
          <a:blipFill>
            <a:blip r:embed="rId2"/>
            <a:stretch>
              <a:fillRect t="-10316" r="-1862" b="-10316"/>
            </a:stretch>
          </a:blipFill>
        </p:spPr>
      </p:sp>
      <p:sp>
        <p:nvSpPr>
          <p:cNvPr id="3" name="Freeform 3"/>
          <p:cNvSpPr/>
          <p:nvPr/>
        </p:nvSpPr>
        <p:spPr>
          <a:xfrm>
            <a:off x="0" y="0"/>
            <a:ext cx="18287980" cy="10286988"/>
          </a:xfrm>
          <a:custGeom>
            <a:avLst/>
            <a:gdLst/>
            <a:ahLst/>
            <a:cxnLst/>
            <a:rect l="l" t="t" r="r" b="b"/>
            <a:pathLst>
              <a:path w="18287980" h="10286988">
                <a:moveTo>
                  <a:pt x="0" y="0"/>
                </a:moveTo>
                <a:lnTo>
                  <a:pt x="18287980" y="0"/>
                </a:lnTo>
                <a:lnTo>
                  <a:pt x="18287980" y="10286988"/>
                </a:lnTo>
                <a:lnTo>
                  <a:pt x="0" y="10286988"/>
                </a:lnTo>
                <a:lnTo>
                  <a:pt x="0" y="0"/>
                </a:lnTo>
                <a:close/>
              </a:path>
            </a:pathLst>
          </a:custGeom>
          <a:blipFill>
            <a:blip r:embed="rId3"/>
            <a:stretch>
              <a:fillRect b="-102"/>
            </a:stretch>
          </a:blipFill>
        </p:spPr>
      </p:sp>
      <p:grpSp>
        <p:nvGrpSpPr>
          <p:cNvPr id="4" name="Group 4"/>
          <p:cNvGrpSpPr/>
          <p:nvPr/>
        </p:nvGrpSpPr>
        <p:grpSpPr>
          <a:xfrm>
            <a:off x="4480990" y="2815770"/>
            <a:ext cx="9623142" cy="153340"/>
            <a:chOff x="0" y="0"/>
            <a:chExt cx="12830856" cy="204453"/>
          </a:xfrm>
        </p:grpSpPr>
        <p:sp>
          <p:nvSpPr>
            <p:cNvPr id="5" name="Freeform 5"/>
            <p:cNvSpPr/>
            <p:nvPr/>
          </p:nvSpPr>
          <p:spPr>
            <a:xfrm>
              <a:off x="0" y="0"/>
              <a:ext cx="12830810" cy="204470"/>
            </a:xfrm>
            <a:custGeom>
              <a:avLst/>
              <a:gdLst/>
              <a:ahLst/>
              <a:cxnLst/>
              <a:rect l="l" t="t" r="r" b="b"/>
              <a:pathLst>
                <a:path w="12830810" h="204470">
                  <a:moveTo>
                    <a:pt x="0" y="0"/>
                  </a:moveTo>
                  <a:lnTo>
                    <a:pt x="12830810" y="0"/>
                  </a:lnTo>
                  <a:lnTo>
                    <a:pt x="12830810" y="204470"/>
                  </a:lnTo>
                  <a:lnTo>
                    <a:pt x="0" y="204470"/>
                  </a:lnTo>
                  <a:close/>
                </a:path>
              </a:pathLst>
            </a:custGeom>
            <a:solidFill>
              <a:srgbClr val="F0C8CE"/>
            </a:solidFill>
          </p:spPr>
        </p:sp>
      </p:grpSp>
      <p:sp>
        <p:nvSpPr>
          <p:cNvPr id="6" name="Freeform 6"/>
          <p:cNvSpPr/>
          <p:nvPr/>
        </p:nvSpPr>
        <p:spPr>
          <a:xfrm>
            <a:off x="5385670" y="3570514"/>
            <a:ext cx="2362200" cy="2362200"/>
          </a:xfrm>
          <a:custGeom>
            <a:avLst/>
            <a:gdLst/>
            <a:ahLst/>
            <a:cxnLst/>
            <a:rect l="l" t="t" r="r" b="b"/>
            <a:pathLst>
              <a:path w="2362200" h="2362200">
                <a:moveTo>
                  <a:pt x="0" y="0"/>
                </a:moveTo>
                <a:lnTo>
                  <a:pt x="2362200" y="0"/>
                </a:lnTo>
                <a:lnTo>
                  <a:pt x="2362200" y="2362200"/>
                </a:lnTo>
                <a:lnTo>
                  <a:pt x="0" y="2362200"/>
                </a:lnTo>
                <a:lnTo>
                  <a:pt x="0" y="0"/>
                </a:lnTo>
                <a:close/>
              </a:path>
            </a:pathLst>
          </a:custGeom>
          <a:blipFill>
            <a:blip r:embed="rId4"/>
            <a:stretch>
              <a:fillRect/>
            </a:stretch>
          </a:blipFill>
        </p:spPr>
      </p:sp>
      <p:grpSp>
        <p:nvGrpSpPr>
          <p:cNvPr id="7" name="Group 7"/>
          <p:cNvGrpSpPr/>
          <p:nvPr/>
        </p:nvGrpSpPr>
        <p:grpSpPr>
          <a:xfrm>
            <a:off x="4466646" y="1226916"/>
            <a:ext cx="9637486" cy="1588854"/>
            <a:chOff x="0" y="0"/>
            <a:chExt cx="12849981" cy="2118472"/>
          </a:xfrm>
        </p:grpSpPr>
        <p:sp>
          <p:nvSpPr>
            <p:cNvPr id="8" name="Freeform 8"/>
            <p:cNvSpPr/>
            <p:nvPr/>
          </p:nvSpPr>
          <p:spPr>
            <a:xfrm>
              <a:off x="0" y="0"/>
              <a:ext cx="12849987" cy="2118487"/>
            </a:xfrm>
            <a:custGeom>
              <a:avLst/>
              <a:gdLst/>
              <a:ahLst/>
              <a:cxnLst/>
              <a:rect l="l" t="t" r="r" b="b"/>
              <a:pathLst>
                <a:path w="12849987" h="2118487">
                  <a:moveTo>
                    <a:pt x="0" y="0"/>
                  </a:moveTo>
                  <a:lnTo>
                    <a:pt x="12849987" y="0"/>
                  </a:lnTo>
                  <a:lnTo>
                    <a:pt x="12849987" y="2118487"/>
                  </a:lnTo>
                  <a:lnTo>
                    <a:pt x="0" y="2118487"/>
                  </a:lnTo>
                  <a:close/>
                </a:path>
              </a:pathLst>
            </a:custGeom>
            <a:solidFill>
              <a:srgbClr val="223669"/>
            </a:solidFill>
          </p:spPr>
        </p:sp>
      </p:grpSp>
      <p:sp>
        <p:nvSpPr>
          <p:cNvPr id="9" name="TextBox 9"/>
          <p:cNvSpPr txBox="1"/>
          <p:nvPr/>
        </p:nvSpPr>
        <p:spPr>
          <a:xfrm>
            <a:off x="5359857" y="1640803"/>
            <a:ext cx="7851062" cy="816651"/>
          </a:xfrm>
          <a:prstGeom prst="rect">
            <a:avLst/>
          </a:prstGeom>
        </p:spPr>
        <p:txBody>
          <a:bodyPr lIns="0" tIns="0" rIns="0" bIns="0" rtlCol="0" anchor="t">
            <a:spAutoFit/>
          </a:bodyPr>
          <a:lstStyle/>
          <a:p>
            <a:pPr algn="ctr">
              <a:lnSpc>
                <a:spcPts val="4320"/>
              </a:lnSpc>
            </a:pPr>
            <a:r>
              <a:rPr lang="en-US" sz="3600">
                <a:solidFill>
                  <a:srgbClr val="FFFFFF"/>
                </a:solidFill>
                <a:latin typeface="Public Sans Bold Italics"/>
              </a:rPr>
              <a:t>Submission Github</a:t>
            </a:r>
          </a:p>
        </p:txBody>
      </p:sp>
      <p:sp>
        <p:nvSpPr>
          <p:cNvPr id="11" name="Rectangle 10"/>
          <p:cNvSpPr/>
          <p:nvPr/>
        </p:nvSpPr>
        <p:spPr>
          <a:xfrm>
            <a:off x="8001000" y="4360219"/>
            <a:ext cx="5400590"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dirty="0">
                <a:hlinkClick r:id="rId5"/>
              </a:rPr>
              <a:t>https://github.com/13-akshaya/Online_Food_Delivery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102"/>
            </a:stretch>
          </a:blipFill>
        </p:spPr>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b="-102"/>
            </a:stretch>
          </a:blipFill>
        </p:spPr>
      </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b="-10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529</Words>
  <Application>Microsoft Office PowerPoint</Application>
  <PresentationFormat>Custom</PresentationFormat>
  <Paragraphs>50</Paragraphs>
  <Slides>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Public Sans Bold Italics</vt:lpstr>
      <vt:lpstr>TT Rounds Condensed Bold</vt:lpstr>
      <vt:lpstr>Arimo Bold</vt:lpstr>
      <vt:lpstr>TT Rounds Condensed</vt:lpstr>
      <vt:lpstr>Public Sans Bold</vt:lpstr>
      <vt:lpstr>Arimo</vt:lpstr>
      <vt:lpstr>Arial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 2.0__Task 5.pptx</dc:title>
  <cp:lastModifiedBy>hp</cp:lastModifiedBy>
  <cp:revision>5</cp:revision>
  <dcterms:created xsi:type="dcterms:W3CDTF">2006-08-16T00:00:00Z</dcterms:created>
  <dcterms:modified xsi:type="dcterms:W3CDTF">2023-11-25T17:23:41Z</dcterms:modified>
  <dc:identifier>DAF1DT2yTY8</dc:identifier>
</cp:coreProperties>
</file>