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8" r:id="rId3"/>
    <p:sldId id="259" r:id="rId4"/>
    <p:sldId id="257" r:id="rId5"/>
    <p:sldId id="281" r:id="rId6"/>
    <p:sldId id="282" r:id="rId7"/>
    <p:sldId id="273" r:id="rId8"/>
    <p:sldId id="274" r:id="rId9"/>
    <p:sldId id="275" r:id="rId10"/>
    <p:sldId id="262" r:id="rId11"/>
    <p:sldId id="271" r:id="rId12"/>
    <p:sldId id="258" r:id="rId13"/>
    <p:sldId id="261" r:id="rId14"/>
    <p:sldId id="263" r:id="rId15"/>
    <p:sldId id="276" r:id="rId16"/>
    <p:sldId id="277" r:id="rId17"/>
    <p:sldId id="278" r:id="rId18"/>
    <p:sldId id="272" r:id="rId19"/>
    <p:sldId id="266" r:id="rId20"/>
    <p:sldId id="270" r:id="rId21"/>
    <p:sldId id="265" r:id="rId22"/>
  </p:sldIdLst>
  <p:sldSz cx="9144000" cy="6858000" type="screen4x3"/>
  <p:notesSz cx="67849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3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 varScale="1">
        <p:scale>
          <a:sx n="82" d="100"/>
          <a:sy n="82" d="100"/>
        </p:scale>
        <p:origin x="1339" y="53"/>
      </p:cViewPr>
      <p:guideLst>
        <p:guide orient="horz" pos="214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221" y="-96"/>
      </p:cViewPr>
      <p:guideLst>
        <p:guide orient="horz" pos="3083"/>
        <p:guide pos="21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58902912"/>
        <c:axId val="158968448"/>
      </c:barChart>
      <c:catAx>
        <c:axId val="158902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2"/>
                </a:solidFill>
                <a:latin typeface="Tenorite" pitchFamily="2" charset="0"/>
                <a:ea typeface="+mn-ea"/>
                <a:cs typeface="+mn-cs"/>
              </a:defRPr>
            </a:pPr>
            <a:endParaRPr lang="en-US"/>
          </a:p>
        </c:txPr>
        <c:crossAx val="158968448"/>
        <c:crosses val="autoZero"/>
        <c:auto val="1"/>
        <c:lblAlgn val="ctr"/>
        <c:lblOffset val="100"/>
        <c:noMultiLvlLbl val="0"/>
      </c:catAx>
      <c:valAx>
        <c:axId val="1589684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89029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2"/>
              </a:solidFill>
              <a:latin typeface="Tenorite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05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3338" y="0"/>
            <a:ext cx="294005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53CC5-7A0E-4420-AB78-7BBB5B390212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1488"/>
            <a:ext cx="294005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3338" y="9361488"/>
            <a:ext cx="294005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1EA4B-1EA9-456B-BC58-9065B546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05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3338" y="0"/>
            <a:ext cx="294005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DD2FC-1718-4382-83BD-9D0E1E596CA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681538"/>
            <a:ext cx="5429250" cy="44354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1488"/>
            <a:ext cx="294005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3338" y="9361488"/>
            <a:ext cx="294005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8F5D5-9C0C-4B0F-B39A-AB671382F4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566452"/>
            <a:ext cx="21336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fld id="{5A08DA0B-850E-4507-A502-32C96D9B16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8600" y="1371600"/>
            <a:ext cx="8686800" cy="48768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838200"/>
            <a:ext cx="8686800" cy="457200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8DA0B-850E-4507-A502-32C96D9B16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701" y="0"/>
            <a:ext cx="9144000" cy="8381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6781800" y="38099"/>
            <a:ext cx="21336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98" y="80191"/>
            <a:ext cx="1954499" cy="6486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file:///D:\Projects\BookStore\daisyUI%20&#8212;%20Tailwind%20CSS%20Components%20(%20version%204%20update%20is%20here%20).html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t>1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47800" y="985100"/>
            <a:ext cx="63246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Integrated Project-II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8800" y="2209800"/>
            <a:ext cx="526796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Readify</a:t>
            </a:r>
          </a:p>
          <a:p>
            <a:pPr algn="ctr">
              <a:defRPr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4340258"/>
            <a:ext cx="4267200" cy="12985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ts val="0"/>
              </a:spcAft>
            </a:pPr>
            <a:r>
              <a:rPr lang="en-GB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Of-  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Himanshu Sharma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ts val="0"/>
              </a:spcAft>
            </a:pP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Designation- 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Incharge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ts val="0"/>
              </a:spcAft>
            </a:pPr>
            <a:r>
              <a:rPr lang="en-GB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 Science &amp; Engineering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400" dirty="0"/>
          </a:p>
        </p:txBody>
      </p:sp>
      <p:sp>
        <p:nvSpPr>
          <p:cNvPr id="15" name="Rectangle 14"/>
          <p:cNvSpPr/>
          <p:nvPr/>
        </p:nvSpPr>
        <p:spPr>
          <a:xfrm>
            <a:off x="4419600" y="4227528"/>
            <a:ext cx="4724400" cy="1524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 fontAlgn="base">
              <a:spcBef>
                <a:spcPct val="0"/>
              </a:spcBef>
            </a:pPr>
            <a:r>
              <a:rPr lang="en-GB" sz="1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</a:t>
            </a: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By- 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Anmoldeep Singh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 fontAlgn="base">
              <a:spcBef>
                <a:spcPct val="0"/>
              </a:spcBef>
            </a:pPr>
            <a:r>
              <a:rPr lang="en-GB" sz="1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</a:t>
            </a: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ID- 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2111981041</a:t>
            </a:r>
          </a:p>
          <a:p>
            <a:pPr lvl="1" algn="just" fontAlgn="base">
              <a:lnSpc>
                <a:spcPct val="115000"/>
              </a:lnSpc>
              <a:spcBef>
                <a:spcPct val="0"/>
              </a:spcBef>
            </a:pPr>
            <a:r>
              <a:rPr lang="en-GB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 Science &amp; Engineering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60138" y="6200038"/>
            <a:ext cx="4096058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15000"/>
              </a:lnSpc>
              <a:spcBef>
                <a:spcPct val="0"/>
              </a:spcBef>
              <a:spcAft>
                <a:spcPts val="0"/>
              </a:spcAft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Chitkara University, Himachal Pradesh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05165" cy="856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graphicFrame>
        <p:nvGraphicFramePr>
          <p:cNvPr id="6" name="Content Placeholder 5" descr="Chart"/>
          <p:cNvGraphicFramePr/>
          <p:nvPr/>
        </p:nvGraphicFramePr>
        <p:xfrm>
          <a:off x="5486400" y="1074359"/>
          <a:ext cx="3505200" cy="3733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Date Placeholder 2"/>
          <p:cNvSpPr txBox="1"/>
          <p:nvPr/>
        </p:nvSpPr>
        <p:spPr>
          <a:xfrm>
            <a:off x="-35859" y="6377560"/>
            <a:ext cx="170101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 Placeholder 6"/>
          <p:cNvSpPr txBox="1"/>
          <p:nvPr/>
        </p:nvSpPr>
        <p:spPr>
          <a:xfrm>
            <a:off x="9736417" y="6377560"/>
            <a:ext cx="165772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0F93B-CF98-5CF4-9233-BDAE4AD42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50" y="1059119"/>
            <a:ext cx="4553039" cy="54036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EB16-2E60-8CF8-6904-80DD7B94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4800"/>
            <a:ext cx="3810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46382-AF96-4197-AA73-DD98D9FC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0901F0-1F69-0951-2E69-C36ACE325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43000"/>
            <a:ext cx="7643242" cy="507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01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485" y="36830"/>
            <a:ext cx="7877433" cy="877570"/>
          </a:xfrm>
        </p:spPr>
        <p:txBody>
          <a:bodyPr/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E8DDAA-F73B-5C3E-3642-77A75A065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19" y="990600"/>
            <a:ext cx="7338762" cy="559611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82000" cy="871855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 Page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/>
          <p:cNvSpPr txBox="1"/>
          <p:nvPr/>
        </p:nvSpPr>
        <p:spPr>
          <a:xfrm>
            <a:off x="228600" y="2286000"/>
            <a:ext cx="914463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3"/>
          <p:cNvSpPr txBox="1"/>
          <p:nvPr/>
        </p:nvSpPr>
        <p:spPr>
          <a:xfrm>
            <a:off x="152400" y="990600"/>
            <a:ext cx="8756435" cy="4547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" y="883285"/>
            <a:ext cx="913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B0D46B-8A90-0F4C-9BB5-54A12A18E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29" y="887095"/>
            <a:ext cx="6346975" cy="57207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23248"/>
            <a:ext cx="6096000" cy="876935"/>
          </a:xfrm>
        </p:spPr>
        <p:txBody>
          <a:bodyPr>
            <a:noAutofit/>
          </a:bodyPr>
          <a:lstStyle/>
          <a:p>
            <a:pPr algn="l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 Page</a:t>
            </a:r>
          </a:p>
        </p:txBody>
      </p:sp>
      <p:sp>
        <p:nvSpPr>
          <p:cNvPr id="6" name="Date Placeholder 2"/>
          <p:cNvSpPr txBox="1"/>
          <p:nvPr/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Footer Placeholder 4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Slide Number Placeholder 5"/>
          <p:cNvSpPr txBox="1"/>
          <p:nvPr/>
        </p:nvSpPr>
        <p:spPr>
          <a:xfrm>
            <a:off x="7202141" y="6058694"/>
            <a:ext cx="165772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9C3C57-008D-3E99-64C5-934CB3EC715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457200" y="6126163"/>
            <a:ext cx="7239000" cy="3651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                             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2AC076-9BE3-B378-B26C-6B6F742A5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73028"/>
            <a:ext cx="7621217" cy="472441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F58F-9748-24BA-1B7C-CA962BE3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011" y="-24113"/>
            <a:ext cx="6816811" cy="1143000"/>
          </a:xfrm>
        </p:spPr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5C71BC-7E83-A93D-AAFD-A5353BC4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76E0B-B157-67A4-AF38-77151D8B4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01468"/>
            <a:ext cx="6816811" cy="545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33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265D0E-BFE0-8E29-C18E-304032CE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1F7FE-7399-49BD-B8E2-C83929EC2A33}"/>
              </a:ext>
            </a:extLst>
          </p:cNvPr>
          <p:cNvSpPr txBox="1"/>
          <p:nvPr/>
        </p:nvSpPr>
        <p:spPr>
          <a:xfrm>
            <a:off x="0" y="-37070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66F86-C2EF-FF64-B331-06E1439F9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04" y="990600"/>
            <a:ext cx="7467795" cy="555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69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F1281B-1E52-BC15-06C8-AE52C194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0E559-3EA4-A955-B153-C633A29E8B8C}"/>
              </a:ext>
            </a:extLst>
          </p:cNvPr>
          <p:cNvSpPr txBox="1"/>
          <p:nvPr/>
        </p:nvSpPr>
        <p:spPr>
          <a:xfrm flipH="1">
            <a:off x="0" y="25314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BDD37-0981-3D5E-B4A9-37223A345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5" y="1524000"/>
            <a:ext cx="8823629" cy="363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2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9197-EAFC-199F-D377-315B3709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200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2503BB-5381-A539-6A58-EE8A65AE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CE460-3BCB-904A-1FC4-4531959AFA2E}"/>
              </a:ext>
            </a:extLst>
          </p:cNvPr>
          <p:cNvSpPr txBox="1"/>
          <p:nvPr/>
        </p:nvSpPr>
        <p:spPr>
          <a:xfrm>
            <a:off x="137160" y="914400"/>
            <a:ext cx="899160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lvl="1" indent="-355600">
              <a:buFont typeface="Wingdings" panose="05000000000000000000" pitchFamily="2" charset="2"/>
              <a:buChar char="ü"/>
            </a:pPr>
            <a:r>
              <a:rPr lang="en-IN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Captivating User Experience:</a:t>
            </a:r>
            <a:r>
              <a:rPr lang="en-US" sz="2800" b="0" i="0" dirty="0">
                <a:effectLst/>
                <a:latin typeface="Söhne"/>
              </a:rPr>
              <a:t> </a:t>
            </a: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cs typeface="Times New Roman" panose="02020603050405020304" pitchFamily="18" charset="0"/>
              </a:rPr>
              <a:t>Successfully created a captivating and user-centric bookstore website.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cs typeface="Times New Roman" panose="02020603050405020304" pitchFamily="18" charset="0"/>
              </a:rPr>
              <a:t>Seamlessly blended e-commerce functionalities with digital library features.</a:t>
            </a:r>
          </a:p>
          <a:p>
            <a:endParaRPr lang="en-US" sz="2000" b="0" i="0" dirty="0">
              <a:effectLst/>
              <a:latin typeface="Söhne"/>
              <a:cs typeface="Times New Roman" panose="02020603050405020304" pitchFamily="18" charset="0"/>
            </a:endParaRPr>
          </a:p>
          <a:p>
            <a:pPr marL="538163" indent="-355600" algn="l">
              <a:buFont typeface="Wingdings" panose="05000000000000000000" pitchFamily="2" charset="2"/>
              <a:buChar char="ü"/>
            </a:pPr>
            <a:r>
              <a:rPr lang="en-GB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Diverse Book Collection:</a:t>
            </a:r>
            <a:endParaRPr lang="en-GB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Offered users a rich and diverse collection of books across various genres.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All books accessible for free, promoting inclusivity and accessibility.</a:t>
            </a:r>
          </a:p>
          <a:p>
            <a:pPr lvl="1" algn="l"/>
            <a:endParaRPr lang="en-GB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2225" algn="l">
              <a:buFont typeface="Wingdings" panose="05000000000000000000" pitchFamily="2" charset="2"/>
              <a:buChar char="ü"/>
            </a:pPr>
            <a:r>
              <a:rPr lang="en-GB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Premium Book Section:</a:t>
            </a:r>
            <a:endParaRPr lang="en-GB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Introduced a dedicated paid section for premium books, adding value to the platform.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Provided users with access to exclusive content and the opportunity to support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favorite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authors.</a:t>
            </a:r>
            <a:endParaRPr lang="en-US" sz="2800" b="0" i="0" dirty="0">
              <a:effectLst/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GB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Impact on Literature:</a:t>
            </a:r>
            <a:endParaRPr lang="en-GB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104775"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Fostered a love for literature and enhanced the reading experience for  individuals worldwide</a:t>
            </a:r>
            <a:r>
              <a:rPr lang="en-GB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ECECEC"/>
              </a:solidFill>
              <a:effectLst/>
              <a:latin typeface="Söhne"/>
            </a:endParaRPr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22108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209099-70CF-2090-6660-8BC63C62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DC2FE-8E5F-508D-377D-AD8D262A9006}"/>
              </a:ext>
            </a:extLst>
          </p:cNvPr>
          <p:cNvSpPr txBox="1"/>
          <p:nvPr/>
        </p:nvSpPr>
        <p:spPr>
          <a:xfrm>
            <a:off x="0" y="152400"/>
            <a:ext cx="4953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DD541-5764-1F9C-294B-68E62E1F03CB}"/>
              </a:ext>
            </a:extLst>
          </p:cNvPr>
          <p:cNvSpPr txBox="1"/>
          <p:nvPr/>
        </p:nvSpPr>
        <p:spPr>
          <a:xfrm>
            <a:off x="76200" y="1219200"/>
            <a:ext cx="8915400" cy="5075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3000"/>
              </a:lnSpc>
              <a:buFont typeface="Symbol" panose="05050102010706020507" pitchFamily="18" charset="2"/>
              <a:buChar char=""/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Expanding Data Sources: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The project can explore integrating with additional data sources to provide users with a more comprehensive and diverse range of Books collection.</a:t>
            </a:r>
          </a:p>
          <a:p>
            <a:pPr marL="342900" lvl="0" indent="-342900" algn="just">
              <a:lnSpc>
                <a:spcPct val="113000"/>
              </a:lnSpc>
              <a:buFont typeface="Symbol" panose="05050102010706020507" pitchFamily="18" charset="2"/>
              <a:buChar char=""/>
            </a:pPr>
            <a:endParaRPr lang="en-IN" sz="2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13000"/>
              </a:lnSpc>
              <a:buFont typeface="Symbol" panose="05050102010706020507" pitchFamily="18" charset="2"/>
              <a:buChar char=""/>
            </a:pPr>
            <a:r>
              <a:rPr lang="en-US" sz="2400" b="1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Personalized Features: </a:t>
            </a:r>
            <a:r>
              <a:rPr lang="en-US" sz="24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The application can introduce personalized features, such as allowing users to create and manage a Wishlist of their favorite books. Additionally, users can enjoy the convenience of adding books to their cart for seamless purchasing. </a:t>
            </a:r>
            <a:endParaRPr lang="en-US" sz="2400" kern="1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13000"/>
              </a:lnSpc>
              <a:buFont typeface="Symbol" panose="05050102010706020507" pitchFamily="18" charset="2"/>
              <a:buChar char=""/>
            </a:pPr>
            <a:endParaRPr lang="en-IN" sz="2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13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Mobile Integration: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Developing a mobile application or integrating the "Readify" project with popular mobile reading apps can further enhance the accessibility and convenience for users on the go.</a:t>
            </a:r>
            <a:endParaRPr lang="en-IN" sz="2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45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EBAD4B-5609-B2BE-52C5-55D8D8AB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0E424-0972-CEEC-59E6-82A4952A4F2F}"/>
              </a:ext>
            </a:extLst>
          </p:cNvPr>
          <p:cNvSpPr txBox="1"/>
          <p:nvPr/>
        </p:nvSpPr>
        <p:spPr>
          <a:xfrm flipH="1">
            <a:off x="0" y="83403"/>
            <a:ext cx="3688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F73F03-C51D-614D-F162-166299CA348A}"/>
              </a:ext>
            </a:extLst>
          </p:cNvPr>
          <p:cNvSpPr txBox="1"/>
          <p:nvPr/>
        </p:nvSpPr>
        <p:spPr>
          <a:xfrm>
            <a:off x="0" y="990600"/>
            <a:ext cx="91440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and Features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</a:p>
        </p:txBody>
      </p:sp>
    </p:spTree>
    <p:extLst>
      <p:ext uri="{BB962C8B-B14F-4D97-AF65-F5344CB8AC3E}">
        <p14:creationId xmlns:p14="http://schemas.microsoft.com/office/powerpoint/2010/main" val="902458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D43C-CC50-14EE-AEB8-52795748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400"/>
            <a:ext cx="4953000" cy="11430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86384D-819A-65BF-8981-2382F117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5D3D1-EC0A-8E76-2155-10D9214D9906}"/>
              </a:ext>
            </a:extLst>
          </p:cNvPr>
          <p:cNvSpPr txBox="1"/>
          <p:nvPr/>
        </p:nvSpPr>
        <p:spPr>
          <a:xfrm flipH="1">
            <a:off x="365760" y="1143000"/>
            <a:ext cx="84124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 err="1">
                <a:hlinkClick r:id="rId2" action="ppaction://hlinkfile"/>
              </a:rPr>
              <a:t>daisyUI</a:t>
            </a:r>
            <a:r>
              <a:rPr lang="en-US" sz="3600" dirty="0">
                <a:hlinkClick r:id="rId2" action="ppaction://hlinkfile"/>
              </a:rPr>
              <a:t> — Tailwind CSS Components</a:t>
            </a:r>
          </a:p>
          <a:p>
            <a:r>
              <a:rPr lang="en-US" sz="3600" dirty="0">
                <a:hlinkClick r:id="rId2" action="ppaction://hlinkfile"/>
              </a:rPr>
              <a:t> </a:t>
            </a: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hlinkClick r:id="rId3"/>
              </a:rPr>
              <a:t>https://www.w3schools.com</a:t>
            </a: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3600" dirty="0"/>
          </a:p>
          <a:p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3600" dirty="0"/>
          </a:p>
          <a:p>
            <a:endParaRPr lang="en-US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30091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" y="2567940"/>
            <a:ext cx="8229600" cy="17221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405734" cy="86996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2485"/>
            <a:ext cx="9112250" cy="5797550"/>
          </a:xfrm>
        </p:spPr>
        <p:txBody>
          <a:bodyPr>
            <a:noAutofit/>
          </a:bodyPr>
          <a:lstStyle/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1F27A-D834-C6F0-C3BA-6DC970D29C0C}"/>
              </a:ext>
            </a:extLst>
          </p:cNvPr>
          <p:cNvSpPr txBox="1"/>
          <p:nvPr/>
        </p:nvSpPr>
        <p:spPr>
          <a:xfrm>
            <a:off x="212725" y="1066800"/>
            <a:ext cx="8686800" cy="5667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today's fast-paced world, access to quality literature is essential for personal growth and enrichment. With READIFY, we're revolutionizing the way readers discover and purchase books. Our project is a comprehensive MERN stack application that offers users a vast collection of books across various categories, ensuring that everyone can find something that piques their interest.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simply browsing through our intuitive interface, users can explore a plethora of books spanning genres such as fiction, non-fiction, self-help, and more. With a dedicated paid book section, readers can access premium content and support their favourite authors while indulging in their literary pursuits.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1167493" y="1122363"/>
            <a:ext cx="7096933" cy="1827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10" name="Subtitle 2"/>
          <p:cNvSpPr txBox="1"/>
          <p:nvPr/>
        </p:nvSpPr>
        <p:spPr>
          <a:xfrm>
            <a:off x="304800" y="3276600"/>
            <a:ext cx="8424742" cy="1579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8599" y="1066800"/>
            <a:ext cx="8686801" cy="4876800"/>
          </a:xfrm>
        </p:spPr>
        <p:txBody>
          <a:bodyPr/>
          <a:lstStyle/>
          <a:p>
            <a:pPr marL="0" indent="0" algn="just">
              <a:buNone/>
            </a:pP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project, we'll dive deep into the intricacies of building a robust bookstore application. From integrating payment gateways for secure transactions to implementing algorithms for personalized book recommendations, we'll cover it all. Our goal is to create a seamless and enjoyable experience for book enthusiasts, allowing them to easily navigate through our extensive library and find their next literary adventure.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6579-D24A-3621-182E-4197E12D5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8190470" cy="899353"/>
          </a:xfrm>
        </p:spPr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A03C5F-4FFD-2700-3916-84FAB102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31C5E-F8CB-FF77-A25B-A0C3094ADB67}"/>
              </a:ext>
            </a:extLst>
          </p:cNvPr>
          <p:cNvSpPr txBox="1"/>
          <p:nvPr/>
        </p:nvSpPr>
        <p:spPr>
          <a:xfrm>
            <a:off x="247650" y="1275562"/>
            <a:ext cx="8648700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“Readify” project represents a pioneering endeavor in the realm of e-commerce and digital libraries, designed to elevate the reading experience for users through a sophisticated bookstore website. Leveraging the capabilities of the MERN stack, Readify offers a seamlessly integrated platform where book enthusiasts can effortlessly explore, purchase, and immerse themselves in a diverse array of literary works. With an extensive selection of categories and a dedicated paid book section, Readify caters to the varied interests and preferences of readers, ensuring that every individual discovers content that resonates with them. </a:t>
            </a:r>
            <a:endParaRPr lang="en-IN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23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D4CDB5-C3AA-1A4C-E37E-BA25AD8F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98A991-1AD9-D0E9-0EEE-5CBCE4ECC4AC}"/>
              </a:ext>
            </a:extLst>
          </p:cNvPr>
          <p:cNvSpPr txBox="1"/>
          <p:nvPr/>
        </p:nvSpPr>
        <p:spPr>
          <a:xfrm>
            <a:off x="22654" y="136525"/>
            <a:ext cx="670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59478-63BF-8F8A-E668-585FED72BE0A}"/>
              </a:ext>
            </a:extLst>
          </p:cNvPr>
          <p:cNvSpPr txBox="1"/>
          <p:nvPr/>
        </p:nvSpPr>
        <p:spPr>
          <a:xfrm>
            <a:off x="228600" y="1174037"/>
            <a:ext cx="8382000" cy="585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algn="just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Readify e</a:t>
            </a:r>
            <a:r>
              <a:rPr lang="en-US" sz="20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nables users to explore a wide range of books across various genres and categories. Facilitates seamless navigation through the bookstore website, allowing users to discover, preview, and access detailed information about each book. Offers a dedicated paid section for premium books, providing exclusive content and supporting authors.</a:t>
            </a:r>
          </a:p>
          <a:p>
            <a:pPr marL="342900" lvl="0" indent="-342900">
              <a:lnSpc>
                <a:spcPct val="113000"/>
              </a:lnSpc>
              <a:buFont typeface="Arial" panose="020B0604020202020204" pitchFamily="34" charset="0"/>
              <a:buChar char="•"/>
            </a:pPr>
            <a:r>
              <a:rPr lang="en-IN" sz="2000" kern="1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Utilization of Advanced Technologies: Incorporates cutting-edge technologies to optimize book recommendations, improve search functionalities, and enhance overall website performance.</a:t>
            </a:r>
          </a:p>
          <a:p>
            <a:pPr lvl="0">
              <a:lnSpc>
                <a:spcPct val="113000"/>
              </a:lnSpc>
            </a:pPr>
            <a:r>
              <a:rPr lang="en-IN" sz="2000" kern="1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                                                                                                                                 </a:t>
            </a:r>
            <a:endParaRPr lang="en-IN" sz="20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3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Promoting Literary Engagement: Aims to foster a culture of reading and literary appreciation by providing access to a vast library of books and encouraging exploration and discovery within the literary world.</a:t>
            </a:r>
            <a:endParaRPr lang="en-IN" sz="20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92075" algn="just">
              <a:lnSpc>
                <a:spcPct val="115000"/>
              </a:lnSpc>
              <a:spcAft>
                <a:spcPts val="1000"/>
              </a:spcAft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3765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16A94-37EC-9CED-5B1F-EA7A0165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04B74-FC9C-E921-55BA-24039C37C7EF}"/>
              </a:ext>
            </a:extLst>
          </p:cNvPr>
          <p:cNvSpPr txBox="1"/>
          <p:nvPr/>
        </p:nvSpPr>
        <p:spPr>
          <a:xfrm>
            <a:off x="0" y="136525"/>
            <a:ext cx="6705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&amp;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D8D03-D3C2-8BCA-D27E-DBFE85662B2A}"/>
              </a:ext>
            </a:extLst>
          </p:cNvPr>
          <p:cNvSpPr txBox="1"/>
          <p:nvPr/>
        </p:nvSpPr>
        <p:spPr>
          <a:xfrm>
            <a:off x="419100" y="1371600"/>
            <a:ext cx="8305800" cy="3343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I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en-I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System:  Window </a:t>
            </a:r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I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later versions.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fr-L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GUI internet browser (Like Microsoft Edge)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en-I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2020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31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5C60-CA79-BC88-CD72-88AFE6D1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546" y="-73540"/>
            <a:ext cx="8229600" cy="1143000"/>
          </a:xfrm>
        </p:spPr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69745F-45AA-6C05-A307-3DB7A762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73CAC1-7976-32B9-13B9-04816565C7E6}"/>
              </a:ext>
            </a:extLst>
          </p:cNvPr>
          <p:cNvSpPr txBox="1"/>
          <p:nvPr/>
        </p:nvSpPr>
        <p:spPr>
          <a:xfrm>
            <a:off x="533400" y="1600200"/>
            <a:ext cx="8153400" cy="404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Hardware Requirement that can support GUI Internet browser and Window </a:t>
            </a: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 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System.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233 MHz Processor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RAM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15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81A556-D7E4-C8E8-DC8E-31861F03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93376-EC02-001B-0CAF-8FFE8C5D4549}"/>
              </a:ext>
            </a:extLst>
          </p:cNvPr>
          <p:cNvSpPr txBox="1"/>
          <p:nvPr/>
        </p:nvSpPr>
        <p:spPr>
          <a:xfrm>
            <a:off x="228600" y="1447800"/>
            <a:ext cx="7399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0" i="0" dirty="0">
                <a:effectLst/>
                <a:latin typeface="Söhne"/>
              </a:rPr>
              <a:t>MongoDB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6792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</TotalTime>
  <Words>760</Words>
  <Application>Microsoft Office PowerPoint</Application>
  <PresentationFormat>On-screen Show (4:3)</PresentationFormat>
  <Paragraphs>114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Söhne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INTRODUCTION</vt:lpstr>
      <vt:lpstr>PowerPoint Presentation</vt:lpstr>
      <vt:lpstr>OBJECTIVES</vt:lpstr>
      <vt:lpstr>PowerPoint Presentation</vt:lpstr>
      <vt:lpstr>PowerPoint Presentation</vt:lpstr>
      <vt:lpstr>CONTINUED</vt:lpstr>
      <vt:lpstr>PowerPoint Presentation</vt:lpstr>
      <vt:lpstr>Activity Diagram</vt:lpstr>
      <vt:lpstr>ER Diagram</vt:lpstr>
      <vt:lpstr>HOMEPAGE</vt:lpstr>
      <vt:lpstr>Books Page</vt:lpstr>
      <vt:lpstr>Contact Us Page</vt:lpstr>
      <vt:lpstr>CODING </vt:lpstr>
      <vt:lpstr>PowerPoint Presentation</vt:lpstr>
      <vt:lpstr>PowerPoint Presentation</vt:lpstr>
      <vt:lpstr>CONCLUSION </vt:lpstr>
      <vt:lpstr>PowerPoint Presentation</vt:lpstr>
      <vt:lpstr>REFERENCES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Universe</dc:creator>
  <cp:lastModifiedBy>Anmoldeep Singh</cp:lastModifiedBy>
  <cp:revision>137</cp:revision>
  <cp:lastPrinted>2015-04-03T05:52:00Z</cp:lastPrinted>
  <dcterms:created xsi:type="dcterms:W3CDTF">2015-03-17T05:59:00Z</dcterms:created>
  <dcterms:modified xsi:type="dcterms:W3CDTF">2024-05-14T06:53:58Z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E6036D9C9CE449A6A9EA3D91825A3623</vt:lpwstr>
  </property>
  <property fmtid="{D5CDD505-2E9C-101B-9397-08002B2CF9AE}" pid="3" name="KSOProductBuildVer">
    <vt:lpwstr>1033-11.2.0.11536</vt:lpwstr>
  </property>
</Properties>
</file>