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17"/>
  </p:notesMasterIdLst>
  <p:sldIdLst>
    <p:sldId id="256" r:id="rId3"/>
    <p:sldId id="257" r:id="rId4"/>
    <p:sldId id="280" r:id="rId5"/>
    <p:sldId id="283" r:id="rId6"/>
    <p:sldId id="284" r:id="rId7"/>
    <p:sldId id="319" r:id="rId8"/>
    <p:sldId id="275" r:id="rId9"/>
    <p:sldId id="276" r:id="rId10"/>
    <p:sldId id="262" r:id="rId11"/>
    <p:sldId id="272" r:id="rId12"/>
    <p:sldId id="271" r:id="rId13"/>
    <p:sldId id="282" r:id="rId14"/>
    <p:sldId id="264" r:id="rId15"/>
    <p:sldId id="263" r:id="rId16"/>
  </p:sldIdLst>
  <p:sldSz cx="9144000" cy="5143500" type="screen16x9"/>
  <p:notesSz cx="6858000" cy="9144000"/>
  <p:embeddedFontLst>
    <p:embeddedFont>
      <p:font typeface="AngsanaUPC" panose="02020603050405020304" pitchFamily="18" charset="-34"/>
      <p:regular r:id="rId18"/>
      <p:bold r:id="rId19"/>
      <p:italic r:id="rId20"/>
      <p:boldItalic r:id="rId21"/>
    </p:embeddedFont>
    <p:embeddedFont>
      <p:font typeface="Georgia" panose="02040502050405020303" pitchFamily="18" charset="0"/>
      <p:regular r:id="rId22"/>
      <p:bold r:id="rId23"/>
      <p:italic r:id="rId24"/>
      <p:boldItalic r:id="rId25"/>
    </p:embeddedFont>
    <p:embeddedFont>
      <p:font typeface="Lato" panose="020F0502020204030203" pitchFamily="34" charset="0"/>
      <p:regular r:id="rId26"/>
      <p:bold r:id="rId27"/>
    </p:embeddedFont>
    <p:embeddedFont>
      <p:font typeface="Montserrat" panose="000005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77" autoAdjust="0"/>
    <p:restoredTop sz="94660"/>
  </p:normalViewPr>
  <p:slideViewPr>
    <p:cSldViewPr snapToGrid="0">
      <p:cViewPr varScale="1">
        <p:scale>
          <a:sx n="84" d="100"/>
          <a:sy n="84" d="100"/>
        </p:scale>
        <p:origin x="684"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111b9594e4_6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111b9594e4_6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1139695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2443403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867848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ea56a50138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ea56a5013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132e99b63a_2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132e99b63a_2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ea56a5013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2ea56a5013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2387927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943458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927125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2626029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447367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1139695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447367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www.almabetter.com/" TargetMode="External"/><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51"/>
        <p:cNvGrpSpPr/>
        <p:nvPr/>
      </p:nvGrpSpPr>
      <p:grpSpPr>
        <a:xfrm>
          <a:off x="0" y="0"/>
          <a:ext cx="0" cy="0"/>
          <a:chOff x="0" y="0"/>
          <a:chExt cx="0" cy="0"/>
        </a:xfrm>
      </p:grpSpPr>
      <p:sp>
        <p:nvSpPr>
          <p:cNvPr id="52" name="Google Shape;52;p13"/>
          <p:cNvSpPr/>
          <p:nvPr/>
        </p:nvSpPr>
        <p:spPr>
          <a:xfrm>
            <a:off x="-2306" y="222950"/>
            <a:ext cx="504900" cy="25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2">
  <p:cSld name="TITLE_AND_BODY_2">
    <p:spTree>
      <p:nvGrpSpPr>
        <p:cNvPr id="1" name="Shape 53"/>
        <p:cNvGrpSpPr/>
        <p:nvPr/>
      </p:nvGrpSpPr>
      <p:grpSpPr>
        <a:xfrm>
          <a:off x="0" y="0"/>
          <a:ext cx="0" cy="0"/>
          <a:chOff x="0" y="0"/>
          <a:chExt cx="0" cy="0"/>
        </a:xfrm>
      </p:grpSpPr>
      <p:sp>
        <p:nvSpPr>
          <p:cNvPr id="54" name="Google Shape;54;p14"/>
          <p:cNvSpPr/>
          <p:nvPr/>
        </p:nvSpPr>
        <p:spPr>
          <a:xfrm>
            <a:off x="-2306" y="222950"/>
            <a:ext cx="504900" cy="25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5"/>
        <p:cNvGrpSpPr/>
        <p:nvPr/>
      </p:nvGrpSpPr>
      <p:grpSpPr>
        <a:xfrm>
          <a:off x="0" y="0"/>
          <a:ext cx="0" cy="0"/>
          <a:chOff x="0" y="0"/>
          <a:chExt cx="0" cy="0"/>
        </a:xfrm>
      </p:grpSpPr>
      <p:sp>
        <p:nvSpPr>
          <p:cNvPr id="56" name="Google Shape;56;p15"/>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57" name="Google Shape;57;p15"/>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8" name="Google Shape;58;p15"/>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lt1"/>
                </a:solidFill>
                <a:latin typeface="Arial"/>
                <a:ea typeface="Arial"/>
                <a:cs typeface="Arial"/>
                <a:sym typeface="Arial"/>
              </a:rPr>
              <a:t>www.almabetter.com</a:t>
            </a:r>
            <a:endParaRPr sz="1100"/>
          </a:p>
        </p:txBody>
      </p:sp>
      <p:sp>
        <p:nvSpPr>
          <p:cNvPr id="59" name="Google Shape;59;p15"/>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60" name="Google Shape;60;p15"/>
          <p:cNvPicPr preferRelativeResize="0"/>
          <p:nvPr/>
        </p:nvPicPr>
        <p:blipFill rotWithShape="1">
          <a:blip r:embed="rId2">
            <a:alphaModFix/>
          </a:blip>
          <a:srcRect/>
          <a:stretch/>
        </p:blipFill>
        <p:spPr>
          <a:xfrm>
            <a:off x="6085564" y="401521"/>
            <a:ext cx="2692674" cy="27696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01">
  <p:cSld name="Title Slide 01">
    <p:spTree>
      <p:nvGrpSpPr>
        <p:cNvPr id="1" name="Shape 62"/>
        <p:cNvGrpSpPr/>
        <p:nvPr/>
      </p:nvGrpSpPr>
      <p:grpSpPr>
        <a:xfrm>
          <a:off x="0" y="0"/>
          <a:ext cx="0" cy="0"/>
          <a:chOff x="0" y="0"/>
          <a:chExt cx="0" cy="0"/>
        </a:xfrm>
      </p:grpSpPr>
      <p:sp>
        <p:nvSpPr>
          <p:cNvPr id="63" name="Google Shape;63;p17"/>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64" name="Google Shape;64;p17"/>
          <p:cNvPicPr preferRelativeResize="0"/>
          <p:nvPr/>
        </p:nvPicPr>
        <p:blipFill rotWithShape="1">
          <a:blip r:embed="rId2">
            <a:alphaModFix/>
          </a:blip>
          <a:srcRect/>
          <a:stretch/>
        </p:blipFill>
        <p:spPr>
          <a:xfrm>
            <a:off x="6648739" y="353676"/>
            <a:ext cx="2122282" cy="1054019"/>
          </a:xfrm>
          <a:prstGeom prst="rect">
            <a:avLst/>
          </a:prstGeom>
          <a:noFill/>
          <a:ln>
            <a:noFill/>
          </a:ln>
        </p:spPr>
      </p:pic>
      <p:sp>
        <p:nvSpPr>
          <p:cNvPr id="65" name="Google Shape;65;p17"/>
          <p:cNvSpPr/>
          <p:nvPr/>
        </p:nvSpPr>
        <p:spPr>
          <a:xfrm>
            <a:off x="324853" y="1407695"/>
            <a:ext cx="6324000" cy="34434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66" name="Google Shape;66;p17"/>
          <p:cNvSpPr txBox="1">
            <a:spLocks noGrp="1"/>
          </p:cNvSpPr>
          <p:nvPr>
            <p:ph type="body" idx="1"/>
          </p:nvPr>
        </p:nvSpPr>
        <p:spPr>
          <a:xfrm>
            <a:off x="520303" y="1609724"/>
            <a:ext cx="5781900" cy="2534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p:nvPr/>
        </p:nvSpPr>
        <p:spPr>
          <a:xfrm>
            <a:off x="469770" y="4511842"/>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b="0" i="0" u="none" strike="noStrike" cap="none">
                <a:solidFill>
                  <a:schemeClr val="lt1"/>
                </a:solidFill>
                <a:latin typeface="Arial"/>
                <a:ea typeface="Arial"/>
                <a:cs typeface="Arial"/>
                <a:sym typeface="Arial"/>
              </a:rPr>
              <a:t>www.almabetter.com</a:t>
            </a:r>
            <a:endParaRPr sz="11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8"/>
        <p:cNvGrpSpPr/>
        <p:nvPr/>
      </p:nvGrpSpPr>
      <p:grpSpPr>
        <a:xfrm>
          <a:off x="0" y="0"/>
          <a:ext cx="0" cy="0"/>
          <a:chOff x="0" y="0"/>
          <a:chExt cx="0" cy="0"/>
        </a:xfrm>
      </p:grpSpPr>
      <p:sp>
        <p:nvSpPr>
          <p:cNvPr id="69" name="Google Shape;69;p18"/>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0" name="Google Shape;70;p18"/>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1" name="Google Shape;71;p18"/>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lt1"/>
                </a:solidFill>
                <a:latin typeface="Arial"/>
                <a:ea typeface="Arial"/>
                <a:cs typeface="Arial"/>
                <a:sym typeface="Arial"/>
              </a:rPr>
              <a:t>www.almabetter.com</a:t>
            </a:r>
            <a:endParaRPr sz="1100"/>
          </a:p>
        </p:txBody>
      </p:sp>
      <p:sp>
        <p:nvSpPr>
          <p:cNvPr id="72" name="Google Shape;72;p18"/>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73" name="Google Shape;73;p18"/>
          <p:cNvPicPr preferRelativeResize="0"/>
          <p:nvPr/>
        </p:nvPicPr>
        <p:blipFill rotWithShape="1">
          <a:blip r:embed="rId2">
            <a:alphaModFix/>
          </a:blip>
          <a:srcRect/>
          <a:stretch/>
        </p:blipFill>
        <p:spPr>
          <a:xfrm>
            <a:off x="6085564" y="401521"/>
            <a:ext cx="2692674" cy="27696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Content 02">
  <p:cSld name="Title &amp; Content 02">
    <p:spTree>
      <p:nvGrpSpPr>
        <p:cNvPr id="1" name="Shape 74"/>
        <p:cNvGrpSpPr/>
        <p:nvPr/>
      </p:nvGrpSpPr>
      <p:grpSpPr>
        <a:xfrm>
          <a:off x="0" y="0"/>
          <a:ext cx="0" cy="0"/>
          <a:chOff x="0" y="0"/>
          <a:chExt cx="0" cy="0"/>
        </a:xfrm>
      </p:grpSpPr>
      <p:sp>
        <p:nvSpPr>
          <p:cNvPr id="75" name="Google Shape;75;p19"/>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5400"/>
              <a:buFont typeface="Arial"/>
              <a:buNone/>
              <a:defRPr sz="54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6" name="Google Shape;76;p19"/>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dk1"/>
                </a:solidFill>
                <a:latin typeface="Arial"/>
                <a:ea typeface="Arial"/>
                <a:cs typeface="Arial"/>
                <a:sym typeface="Arial"/>
              </a:rPr>
              <a:t>www.almabetter.com</a:t>
            </a:r>
            <a:endParaRPr sz="1100"/>
          </a:p>
        </p:txBody>
      </p:sp>
      <p:sp>
        <p:nvSpPr>
          <p:cNvPr id="77" name="Google Shape;77;p19"/>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78" name="Google Shape;78;p19"/>
          <p:cNvPicPr preferRelativeResize="0"/>
          <p:nvPr/>
        </p:nvPicPr>
        <p:blipFill rotWithShape="1">
          <a:blip r:embed="rId2">
            <a:alphaModFix/>
          </a:blip>
          <a:srcRect/>
          <a:stretch/>
        </p:blipFill>
        <p:spPr>
          <a:xfrm>
            <a:off x="6085572" y="401522"/>
            <a:ext cx="2692666" cy="27696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About">
  <p:cSld name="About">
    <p:spTree>
      <p:nvGrpSpPr>
        <p:cNvPr id="1" name="Shape 84"/>
        <p:cNvGrpSpPr/>
        <p:nvPr/>
      </p:nvGrpSpPr>
      <p:grpSpPr>
        <a:xfrm>
          <a:off x="0" y="0"/>
          <a:ext cx="0" cy="0"/>
          <a:chOff x="0" y="0"/>
          <a:chExt cx="0" cy="0"/>
        </a:xfrm>
      </p:grpSpPr>
      <p:sp>
        <p:nvSpPr>
          <p:cNvPr id="85" name="Google Shape;85;p21"/>
          <p:cNvSpPr/>
          <p:nvPr/>
        </p:nvSpPr>
        <p:spPr>
          <a:xfrm>
            <a:off x="3030494" y="0"/>
            <a:ext cx="6113400" cy="51435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86" name="Google Shape;86;p21"/>
          <p:cNvSpPr txBox="1"/>
          <p:nvPr/>
        </p:nvSpPr>
        <p:spPr>
          <a:xfrm>
            <a:off x="454111" y="417040"/>
            <a:ext cx="2205600" cy="9003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5400" b="1" i="0">
                <a:solidFill>
                  <a:srgbClr val="F00037"/>
                </a:solidFill>
                <a:latin typeface="Arial"/>
                <a:ea typeface="Arial"/>
                <a:cs typeface="Arial"/>
                <a:sym typeface="Arial"/>
              </a:rPr>
              <a:t>About</a:t>
            </a:r>
            <a:endParaRPr sz="1100"/>
          </a:p>
        </p:txBody>
      </p:sp>
      <p:sp>
        <p:nvSpPr>
          <p:cNvPr id="87" name="Google Shape;87;p21"/>
          <p:cNvSpPr txBox="1"/>
          <p:nvPr/>
        </p:nvSpPr>
        <p:spPr>
          <a:xfrm>
            <a:off x="3679224" y="713603"/>
            <a:ext cx="5010600" cy="1793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lt1"/>
                </a:solidFill>
                <a:latin typeface="Arial"/>
                <a:ea typeface="Arial"/>
                <a:cs typeface="Arial"/>
                <a:sym typeface="Arial"/>
              </a:rPr>
              <a:t>AlmaBetter is a learner-centric career growth institute, that provides T.R.U.E. learning to every ambitious growth aspirant, enabling them to acquire the skills of tomorrow and get assured results.</a:t>
            </a:r>
            <a:endParaRPr sz="1100"/>
          </a:p>
          <a:p>
            <a:pPr marL="0" marR="0" lvl="0" indent="0" algn="l" rtl="0">
              <a:spcBef>
                <a:spcPts val="0"/>
              </a:spcBef>
              <a:spcAft>
                <a:spcPts val="0"/>
              </a:spcAft>
              <a:buNone/>
            </a:pPr>
            <a:endParaRPr sz="1400">
              <a:solidFill>
                <a:schemeClr val="lt1"/>
              </a:solidFill>
              <a:latin typeface="Arial"/>
              <a:ea typeface="Arial"/>
              <a:cs typeface="Arial"/>
              <a:sym typeface="Arial"/>
            </a:endParaRPr>
          </a:p>
          <a:p>
            <a:pPr marL="0" marR="0" lvl="0" indent="0" algn="l" rtl="0">
              <a:spcBef>
                <a:spcPts val="0"/>
              </a:spcBef>
              <a:spcAft>
                <a:spcPts val="0"/>
              </a:spcAft>
              <a:buNone/>
            </a:pPr>
            <a:r>
              <a:rPr lang="en-GB" sz="1400">
                <a:solidFill>
                  <a:schemeClr val="lt1"/>
                </a:solidFill>
                <a:latin typeface="Arial"/>
                <a:ea typeface="Arial"/>
                <a:cs typeface="Arial"/>
                <a:sym typeface="Arial"/>
              </a:rPr>
              <a:t>We are revolutionising the way skills, experiences, and learning outcomes are delivered online. Join the largest tech community and fast forward your career with AlmaBetter.</a:t>
            </a:r>
            <a:endParaRPr sz="110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88"/>
        <p:cNvGrpSpPr/>
        <p:nvPr/>
      </p:nvGrpSpPr>
      <p:grpSpPr>
        <a:xfrm>
          <a:off x="0" y="0"/>
          <a:ext cx="0" cy="0"/>
          <a:chOff x="0" y="0"/>
          <a:chExt cx="0" cy="0"/>
        </a:xfrm>
      </p:grpSpPr>
      <p:sp>
        <p:nvSpPr>
          <p:cNvPr id="89" name="Google Shape;89;p22"/>
          <p:cNvSpPr txBox="1">
            <a:spLocks noGrp="1"/>
          </p:cNvSpPr>
          <p:nvPr>
            <p:ph type="body" idx="1"/>
          </p:nvPr>
        </p:nvSpPr>
        <p:spPr>
          <a:xfrm>
            <a:off x="375386" y="368066"/>
            <a:ext cx="76737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90" name="Google Shape;90;p22"/>
          <p:cNvPicPr preferRelativeResize="0"/>
          <p:nvPr/>
        </p:nvPicPr>
        <p:blipFill rotWithShape="1">
          <a:blip r:embed="rId2">
            <a:alphaModFix/>
          </a:blip>
          <a:srcRect/>
          <a:stretch/>
        </p:blipFill>
        <p:spPr>
          <a:xfrm>
            <a:off x="375386" y="4793310"/>
            <a:ext cx="830144" cy="138358"/>
          </a:xfrm>
          <a:prstGeom prst="rect">
            <a:avLst/>
          </a:prstGeom>
          <a:noFill/>
          <a:ln>
            <a:noFill/>
          </a:ln>
        </p:spPr>
      </p:pic>
      <p:pic>
        <p:nvPicPr>
          <p:cNvPr id="91" name="Google Shape;91;p22"/>
          <p:cNvPicPr preferRelativeResize="0"/>
          <p:nvPr/>
        </p:nvPicPr>
        <p:blipFill rotWithShape="1">
          <a:blip r:embed="rId3">
            <a:alphaModFix/>
          </a:blip>
          <a:srcRect/>
          <a:stretch/>
        </p:blipFill>
        <p:spPr>
          <a:xfrm>
            <a:off x="8265895" y="4748764"/>
            <a:ext cx="570095" cy="197340"/>
          </a:xfrm>
          <a:prstGeom prst="rect">
            <a:avLst/>
          </a:prstGeom>
          <a:noFill/>
          <a:ln>
            <a:noFill/>
          </a:ln>
        </p:spPr>
      </p:pic>
      <p:sp>
        <p:nvSpPr>
          <p:cNvPr id="92" name="Google Shape;92;p22"/>
          <p:cNvSpPr txBox="1">
            <a:spLocks noGrp="1"/>
          </p:cNvSpPr>
          <p:nvPr>
            <p:ph type="body" idx="2"/>
          </p:nvPr>
        </p:nvSpPr>
        <p:spPr>
          <a:xfrm>
            <a:off x="375385" y="1606587"/>
            <a:ext cx="7673700" cy="258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p:cSld name="Numbers">
    <p:spTree>
      <p:nvGrpSpPr>
        <p:cNvPr id="1" name="Shape 93"/>
        <p:cNvGrpSpPr/>
        <p:nvPr/>
      </p:nvGrpSpPr>
      <p:grpSpPr>
        <a:xfrm>
          <a:off x="0" y="0"/>
          <a:ext cx="0" cy="0"/>
          <a:chOff x="0" y="0"/>
          <a:chExt cx="0" cy="0"/>
        </a:xfrm>
      </p:grpSpPr>
      <p:sp>
        <p:nvSpPr>
          <p:cNvPr id="94" name="Google Shape;94;p23"/>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95" name="Google Shape;95;p23"/>
          <p:cNvPicPr preferRelativeResize="0"/>
          <p:nvPr/>
        </p:nvPicPr>
        <p:blipFill rotWithShape="1">
          <a:blip r:embed="rId2">
            <a:alphaModFix/>
          </a:blip>
          <a:srcRect/>
          <a:stretch/>
        </p:blipFill>
        <p:spPr>
          <a:xfrm>
            <a:off x="8265539" y="4743467"/>
            <a:ext cx="570452" cy="197340"/>
          </a:xfrm>
          <a:prstGeom prst="rect">
            <a:avLst/>
          </a:prstGeom>
          <a:noFill/>
          <a:ln>
            <a:noFill/>
          </a:ln>
        </p:spPr>
      </p:pic>
      <p:pic>
        <p:nvPicPr>
          <p:cNvPr id="96" name="Google Shape;96;p23"/>
          <p:cNvPicPr preferRelativeResize="0"/>
          <p:nvPr/>
        </p:nvPicPr>
        <p:blipFill rotWithShape="1">
          <a:blip r:embed="rId3">
            <a:alphaModFix/>
          </a:blip>
          <a:srcRect/>
          <a:stretch/>
        </p:blipFill>
        <p:spPr>
          <a:xfrm>
            <a:off x="375385" y="4800896"/>
            <a:ext cx="830146" cy="139911"/>
          </a:xfrm>
          <a:prstGeom prst="rect">
            <a:avLst/>
          </a:prstGeom>
          <a:noFill/>
          <a:ln>
            <a:noFill/>
          </a:ln>
        </p:spPr>
      </p:pic>
      <p:sp>
        <p:nvSpPr>
          <p:cNvPr id="97" name="Google Shape;97;p23"/>
          <p:cNvSpPr txBox="1">
            <a:spLocks noGrp="1"/>
          </p:cNvSpPr>
          <p:nvPr>
            <p:ph type="body" idx="1"/>
          </p:nvPr>
        </p:nvSpPr>
        <p:spPr>
          <a:xfrm>
            <a:off x="924025" y="1651285"/>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8" name="Google Shape;98;p23"/>
          <p:cNvSpPr txBox="1">
            <a:spLocks noGrp="1"/>
          </p:cNvSpPr>
          <p:nvPr>
            <p:ph type="body" idx="2"/>
          </p:nvPr>
        </p:nvSpPr>
        <p:spPr>
          <a:xfrm>
            <a:off x="3492767" y="1651284"/>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9" name="Google Shape;99;p23"/>
          <p:cNvSpPr txBox="1">
            <a:spLocks noGrp="1"/>
          </p:cNvSpPr>
          <p:nvPr>
            <p:ph type="body" idx="3"/>
          </p:nvPr>
        </p:nvSpPr>
        <p:spPr>
          <a:xfrm>
            <a:off x="6061509" y="1651284"/>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0" name="Google Shape;100;p23"/>
          <p:cNvSpPr txBox="1">
            <a:spLocks noGrp="1"/>
          </p:cNvSpPr>
          <p:nvPr>
            <p:ph type="body" idx="4"/>
          </p:nvPr>
        </p:nvSpPr>
        <p:spPr>
          <a:xfrm>
            <a:off x="924026" y="2999846"/>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1" name="Google Shape;101;p23"/>
          <p:cNvSpPr txBox="1">
            <a:spLocks noGrp="1"/>
          </p:cNvSpPr>
          <p:nvPr>
            <p:ph type="body" idx="5"/>
          </p:nvPr>
        </p:nvSpPr>
        <p:spPr>
          <a:xfrm>
            <a:off x="3492767" y="3017063"/>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2" name="Google Shape;102;p23"/>
          <p:cNvSpPr txBox="1">
            <a:spLocks noGrp="1"/>
          </p:cNvSpPr>
          <p:nvPr>
            <p:ph type="body" idx="6"/>
          </p:nvPr>
        </p:nvSpPr>
        <p:spPr>
          <a:xfrm>
            <a:off x="6061509" y="2999846"/>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amp; Numbers">
  <p:cSld name="Content &amp; Numbers">
    <p:spTree>
      <p:nvGrpSpPr>
        <p:cNvPr id="1" name="Shape 103"/>
        <p:cNvGrpSpPr/>
        <p:nvPr/>
      </p:nvGrpSpPr>
      <p:grpSpPr>
        <a:xfrm>
          <a:off x="0" y="0"/>
          <a:ext cx="0" cy="0"/>
          <a:chOff x="0" y="0"/>
          <a:chExt cx="0" cy="0"/>
        </a:xfrm>
      </p:grpSpPr>
      <p:sp>
        <p:nvSpPr>
          <p:cNvPr id="104" name="Google Shape;104;p24"/>
          <p:cNvSpPr/>
          <p:nvPr/>
        </p:nvSpPr>
        <p:spPr>
          <a:xfrm>
            <a:off x="4572000" y="0"/>
            <a:ext cx="4572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05" name="Google Shape;105;p24"/>
          <p:cNvSpPr txBox="1">
            <a:spLocks noGrp="1"/>
          </p:cNvSpPr>
          <p:nvPr>
            <p:ph type="body" idx="1"/>
          </p:nvPr>
        </p:nvSpPr>
        <p:spPr>
          <a:xfrm>
            <a:off x="5262614" y="369871"/>
            <a:ext cx="2894700" cy="15612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9000"/>
              <a:buFont typeface="Arial"/>
              <a:buNone/>
              <a:defRPr sz="90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6" name="Google Shape;106;p24"/>
          <p:cNvSpPr txBox="1">
            <a:spLocks noGrp="1"/>
          </p:cNvSpPr>
          <p:nvPr>
            <p:ph type="body" idx="2"/>
          </p:nvPr>
        </p:nvSpPr>
        <p:spPr>
          <a:xfrm>
            <a:off x="5262614" y="2142545"/>
            <a:ext cx="2894700" cy="746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7" name="Google Shape;107;p24"/>
          <p:cNvSpPr txBox="1">
            <a:spLocks noGrp="1"/>
          </p:cNvSpPr>
          <p:nvPr>
            <p:ph type="body" idx="3"/>
          </p:nvPr>
        </p:nvSpPr>
        <p:spPr>
          <a:xfrm>
            <a:off x="375385" y="368066"/>
            <a:ext cx="36312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8" name="Google Shape;108;p24"/>
          <p:cNvSpPr txBox="1">
            <a:spLocks noGrp="1"/>
          </p:cNvSpPr>
          <p:nvPr>
            <p:ph type="body" idx="4"/>
          </p:nvPr>
        </p:nvSpPr>
        <p:spPr>
          <a:xfrm>
            <a:off x="375385" y="1606587"/>
            <a:ext cx="3631200" cy="2717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109" name="Google Shape;109;p24"/>
          <p:cNvPicPr preferRelativeResize="0"/>
          <p:nvPr/>
        </p:nvPicPr>
        <p:blipFill rotWithShape="1">
          <a:blip r:embed="rId2">
            <a:alphaModFix/>
          </a:blip>
          <a:srcRect/>
          <a:stretch/>
        </p:blipFill>
        <p:spPr>
          <a:xfrm>
            <a:off x="375386" y="4793310"/>
            <a:ext cx="830144" cy="138358"/>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Image">
  <p:cSld name="Content with Image">
    <p:spTree>
      <p:nvGrpSpPr>
        <p:cNvPr id="1" name="Shape 110"/>
        <p:cNvGrpSpPr/>
        <p:nvPr/>
      </p:nvGrpSpPr>
      <p:grpSpPr>
        <a:xfrm>
          <a:off x="0" y="0"/>
          <a:ext cx="0" cy="0"/>
          <a:chOff x="0" y="0"/>
          <a:chExt cx="0" cy="0"/>
        </a:xfrm>
      </p:grpSpPr>
      <p:sp>
        <p:nvSpPr>
          <p:cNvPr id="111" name="Google Shape;111;p25"/>
          <p:cNvSpPr txBox="1">
            <a:spLocks noGrp="1"/>
          </p:cNvSpPr>
          <p:nvPr>
            <p:ph type="body" idx="1"/>
          </p:nvPr>
        </p:nvSpPr>
        <p:spPr>
          <a:xfrm>
            <a:off x="375385" y="368066"/>
            <a:ext cx="36312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2" name="Google Shape;112;p25"/>
          <p:cNvSpPr txBox="1">
            <a:spLocks noGrp="1"/>
          </p:cNvSpPr>
          <p:nvPr>
            <p:ph type="body" idx="2"/>
          </p:nvPr>
        </p:nvSpPr>
        <p:spPr>
          <a:xfrm>
            <a:off x="375385" y="1606587"/>
            <a:ext cx="3631200" cy="2717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113" name="Google Shape;113;p25"/>
          <p:cNvPicPr preferRelativeResize="0"/>
          <p:nvPr/>
        </p:nvPicPr>
        <p:blipFill rotWithShape="1">
          <a:blip r:embed="rId2">
            <a:alphaModFix/>
          </a:blip>
          <a:srcRect/>
          <a:stretch/>
        </p:blipFill>
        <p:spPr>
          <a:xfrm>
            <a:off x="375386" y="4793310"/>
            <a:ext cx="830144" cy="138358"/>
          </a:xfrm>
          <a:prstGeom prst="rect">
            <a:avLst/>
          </a:prstGeom>
          <a:noFill/>
          <a:ln>
            <a:noFill/>
          </a:ln>
        </p:spPr>
      </p:pic>
      <p:sp>
        <p:nvSpPr>
          <p:cNvPr id="114" name="Google Shape;114;p25"/>
          <p:cNvSpPr>
            <a:spLocks noGrp="1"/>
          </p:cNvSpPr>
          <p:nvPr>
            <p:ph type="pic" idx="3"/>
          </p:nvPr>
        </p:nvSpPr>
        <p:spPr>
          <a:xfrm>
            <a:off x="4572000" y="0"/>
            <a:ext cx="4572000" cy="5143500"/>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reaker">
  <p:cSld name="Breaker">
    <p:spTree>
      <p:nvGrpSpPr>
        <p:cNvPr id="1" name="Shape 115"/>
        <p:cNvGrpSpPr/>
        <p:nvPr/>
      </p:nvGrpSpPr>
      <p:grpSpPr>
        <a:xfrm>
          <a:off x="0" y="0"/>
          <a:ext cx="0" cy="0"/>
          <a:chOff x="0" y="0"/>
          <a:chExt cx="0" cy="0"/>
        </a:xfrm>
      </p:grpSpPr>
      <p:sp>
        <p:nvSpPr>
          <p:cNvPr id="116" name="Google Shape;116;p26"/>
          <p:cNvSpPr/>
          <p:nvPr/>
        </p:nvSpPr>
        <p:spPr>
          <a:xfrm>
            <a:off x="0" y="0"/>
            <a:ext cx="9144000" cy="51435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7" name="Google Shape;117;p26"/>
          <p:cNvSpPr txBox="1">
            <a:spLocks noGrp="1"/>
          </p:cNvSpPr>
          <p:nvPr>
            <p:ph type="body" idx="1"/>
          </p:nvPr>
        </p:nvSpPr>
        <p:spPr>
          <a:xfrm>
            <a:off x="1540042" y="1913898"/>
            <a:ext cx="6063900" cy="13158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118"/>
        <p:cNvGrpSpPr/>
        <p:nvPr/>
      </p:nvGrpSpPr>
      <p:grpSpPr>
        <a:xfrm>
          <a:off x="0" y="0"/>
          <a:ext cx="0" cy="0"/>
          <a:chOff x="0" y="0"/>
          <a:chExt cx="0" cy="0"/>
        </a:xfrm>
      </p:grpSpPr>
      <p:sp>
        <p:nvSpPr>
          <p:cNvPr id="119" name="Google Shape;119;p27"/>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20" name="Google Shape;120;p27"/>
          <p:cNvPicPr preferRelativeResize="0"/>
          <p:nvPr/>
        </p:nvPicPr>
        <p:blipFill rotWithShape="1">
          <a:blip r:embed="rId2">
            <a:alphaModFix/>
          </a:blip>
          <a:srcRect/>
          <a:stretch/>
        </p:blipFill>
        <p:spPr>
          <a:xfrm>
            <a:off x="4826752" y="4314287"/>
            <a:ext cx="3658701" cy="376324"/>
          </a:xfrm>
          <a:prstGeom prst="rect">
            <a:avLst/>
          </a:prstGeom>
          <a:noFill/>
          <a:ln>
            <a:noFill/>
          </a:ln>
        </p:spPr>
      </p:pic>
      <p:sp>
        <p:nvSpPr>
          <p:cNvPr id="121" name="Google Shape;121;p27"/>
          <p:cNvSpPr txBox="1"/>
          <p:nvPr/>
        </p:nvSpPr>
        <p:spPr>
          <a:xfrm>
            <a:off x="658544" y="3865409"/>
            <a:ext cx="2659500" cy="1038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b="1" i="0">
                <a:solidFill>
                  <a:schemeClr val="lt1"/>
                </a:solidFill>
                <a:latin typeface="Arial"/>
                <a:ea typeface="Arial"/>
                <a:cs typeface="Arial"/>
                <a:sym typeface="Arial"/>
              </a:rPr>
              <a:t>AlmaBetter Edutech Pvt. Ltd.</a:t>
            </a:r>
            <a:endParaRPr sz="1100"/>
          </a:p>
          <a:p>
            <a:pPr marL="0" marR="0" lvl="0" indent="0" algn="l" rtl="0">
              <a:spcBef>
                <a:spcPts val="0"/>
              </a:spcBef>
              <a:spcAft>
                <a:spcPts val="0"/>
              </a:spcAft>
              <a:buNone/>
            </a:pPr>
            <a:r>
              <a:rPr lang="en-GB" sz="900">
                <a:solidFill>
                  <a:schemeClr val="lt1"/>
                </a:solidFill>
                <a:latin typeface="Arial"/>
                <a:ea typeface="Arial"/>
                <a:cs typeface="Arial"/>
                <a:sym typeface="Arial"/>
              </a:rPr>
              <a:t>4th Floor, 133/2, Janardhan Towers,</a:t>
            </a:r>
            <a:endParaRPr sz="1100"/>
          </a:p>
          <a:p>
            <a:pPr marL="0" marR="0" lvl="0" indent="0" algn="l" rtl="0">
              <a:spcBef>
                <a:spcPts val="0"/>
              </a:spcBef>
              <a:spcAft>
                <a:spcPts val="0"/>
              </a:spcAft>
              <a:buNone/>
            </a:pPr>
            <a:r>
              <a:rPr lang="en-GB" sz="900">
                <a:solidFill>
                  <a:schemeClr val="lt1"/>
                </a:solidFill>
                <a:latin typeface="Arial"/>
                <a:ea typeface="Arial"/>
                <a:cs typeface="Arial"/>
                <a:sym typeface="Arial"/>
              </a:rPr>
              <a:t>Residency Road, Bengaluru 560025</a:t>
            </a:r>
            <a:endParaRPr sz="1100"/>
          </a:p>
          <a:p>
            <a:pPr marL="0" marR="0" lvl="0" indent="0" algn="l" rtl="0">
              <a:spcBef>
                <a:spcPts val="0"/>
              </a:spcBef>
              <a:spcAft>
                <a:spcPts val="0"/>
              </a:spcAft>
              <a:buNone/>
            </a:pPr>
            <a:endParaRPr sz="900">
              <a:solidFill>
                <a:schemeClr val="lt1"/>
              </a:solidFill>
              <a:latin typeface="Arial"/>
              <a:ea typeface="Arial"/>
              <a:cs typeface="Arial"/>
              <a:sym typeface="Arial"/>
            </a:endParaRPr>
          </a:p>
          <a:p>
            <a:pPr marL="0" marR="0" lvl="0" indent="0" algn="l" rtl="0">
              <a:spcBef>
                <a:spcPts val="0"/>
              </a:spcBef>
              <a:spcAft>
                <a:spcPts val="0"/>
              </a:spcAft>
              <a:buNone/>
            </a:pPr>
            <a:r>
              <a:rPr lang="en-GB" sz="900" u="sng">
                <a:solidFill>
                  <a:schemeClr val="hlink"/>
                </a:solidFill>
                <a:latin typeface="Arial"/>
                <a:ea typeface="Arial"/>
                <a:cs typeface="Arial"/>
                <a:sym typeface="Arial"/>
                <a:hlinkClick r:id="rId3"/>
              </a:rPr>
              <a:t>www.almabetter.com</a:t>
            </a:r>
            <a:endParaRPr sz="900">
              <a:solidFill>
                <a:schemeClr val="lt1"/>
              </a:solidFill>
              <a:latin typeface="Arial"/>
              <a:ea typeface="Arial"/>
              <a:cs typeface="Arial"/>
              <a:sym typeface="Arial"/>
            </a:endParaRPr>
          </a:p>
          <a:p>
            <a:pPr marL="0" marR="0" lvl="0" indent="0" algn="l" rtl="0">
              <a:spcBef>
                <a:spcPts val="0"/>
              </a:spcBef>
              <a:spcAft>
                <a:spcPts val="0"/>
              </a:spcAft>
              <a:buNone/>
            </a:pPr>
            <a:r>
              <a:rPr lang="en-GB" sz="900">
                <a:solidFill>
                  <a:schemeClr val="lt1"/>
                </a:solidFill>
                <a:latin typeface="Arial"/>
                <a:ea typeface="Arial"/>
                <a:cs typeface="Arial"/>
                <a:sym typeface="Arial"/>
              </a:rPr>
              <a:t>+91-9513166012 / +91-9513164998</a:t>
            </a:r>
            <a:endParaRPr sz="1100"/>
          </a:p>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27"/>
          <p:cNvSpPr txBox="1"/>
          <p:nvPr/>
        </p:nvSpPr>
        <p:spPr>
          <a:xfrm>
            <a:off x="545348" y="480693"/>
            <a:ext cx="5098500" cy="1177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7200" b="1" i="0">
                <a:solidFill>
                  <a:schemeClr val="lt1"/>
                </a:solidFill>
                <a:latin typeface="Arial"/>
                <a:ea typeface="Arial"/>
                <a:cs typeface="Arial"/>
                <a:sym typeface="Arial"/>
              </a:rPr>
              <a:t>Thank you.</a:t>
            </a:r>
            <a:endParaRPr sz="1100"/>
          </a:p>
        </p:txBody>
      </p:sp>
      <p:sp>
        <p:nvSpPr>
          <p:cNvPr id="123" name="Google Shape;123;p27"/>
          <p:cNvSpPr/>
          <p:nvPr/>
        </p:nvSpPr>
        <p:spPr>
          <a:xfrm>
            <a:off x="658544" y="1586872"/>
            <a:ext cx="2659500" cy="1080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2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125"/>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69CF-BF54-497B-929B-9A17CA1ECBBF}"/>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55B1DAE3-1F4F-46D1-B43F-2B506CCAE22E}"/>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6D4AAB-0914-4327-8BC5-8BC0E9E2779C}"/>
              </a:ext>
            </a:extLst>
          </p:cNvPr>
          <p:cNvSpPr>
            <a:spLocks noGrp="1"/>
          </p:cNvSpPr>
          <p:nvPr>
            <p:ph type="dt" sz="half" idx="10"/>
          </p:nvPr>
        </p:nvSpPr>
        <p:spPr/>
        <p:txBody>
          <a:bodyPr/>
          <a:lstStyle/>
          <a:p>
            <a:fld id="{7E3D4EF1-0385-43D3-A179-699E3F2FE344}" type="datetime1">
              <a:rPr lang="en-IN" smtClean="0"/>
              <a:t>23-12-2024</a:t>
            </a:fld>
            <a:endParaRPr lang="en-IN" dirty="0"/>
          </a:p>
        </p:txBody>
      </p:sp>
      <p:sp>
        <p:nvSpPr>
          <p:cNvPr id="5" name="Footer Placeholder 4">
            <a:extLst>
              <a:ext uri="{FF2B5EF4-FFF2-40B4-BE49-F238E27FC236}">
                <a16:creationId xmlns:a16="http://schemas.microsoft.com/office/drawing/2014/main" id="{CA160BEC-DF77-4342-85BB-13D798252E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B6B01EF-C618-4494-A74C-1BE7B29ED7A5}"/>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481003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6">
            <a:alphaModFix/>
          </a:blip>
          <a:stretch>
            <a:fill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0"/>
          <p:cNvSpPr txBox="1"/>
          <p:nvPr/>
        </p:nvSpPr>
        <p:spPr>
          <a:xfrm>
            <a:off x="446900" y="11882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a:solidFill>
                  <a:srgbClr val="FFFFFF"/>
                </a:solidFill>
              </a:rPr>
              <a:t>Welcome to </a:t>
            </a:r>
            <a:endParaRPr sz="4800" b="1">
              <a:solidFill>
                <a:srgbClr val="FFFFFF"/>
              </a:solidFill>
            </a:endParaRPr>
          </a:p>
        </p:txBody>
      </p:sp>
      <p:sp>
        <p:nvSpPr>
          <p:cNvPr id="131" name="Google Shape;131;p30"/>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0"/>
          <p:cNvSpPr txBox="1"/>
          <p:nvPr/>
        </p:nvSpPr>
        <p:spPr>
          <a:xfrm>
            <a:off x="516975" y="3653925"/>
            <a:ext cx="6545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b="1">
                <a:solidFill>
                  <a:srgbClr val="FFFFFF"/>
                </a:solidFill>
                <a:latin typeface="Montserrat"/>
                <a:ea typeface="Montserrat"/>
                <a:cs typeface="Montserrat"/>
                <a:sym typeface="Montserrat"/>
              </a:rPr>
              <a:t>New age upskilling platform for high growth careers</a:t>
            </a:r>
            <a:endParaRPr sz="1700" b="1">
              <a:solidFill>
                <a:srgbClr val="FFFFFF"/>
              </a:solidFill>
              <a:latin typeface="Montserrat"/>
              <a:ea typeface="Montserrat"/>
              <a:cs typeface="Montserrat"/>
              <a:sym typeface="Montserrat"/>
            </a:endParaRPr>
          </a:p>
        </p:txBody>
      </p:sp>
      <p:pic>
        <p:nvPicPr>
          <p:cNvPr id="133" name="Google Shape;133;p30"/>
          <p:cNvPicPr preferRelativeResize="0"/>
          <p:nvPr/>
        </p:nvPicPr>
        <p:blipFill rotWithShape="1">
          <a:blip r:embed="rId3">
            <a:alphaModFix/>
          </a:blip>
          <a:srcRect l="7791" t="27051" r="8061" b="27898"/>
          <a:stretch/>
        </p:blipFill>
        <p:spPr>
          <a:xfrm>
            <a:off x="525775" y="2037800"/>
            <a:ext cx="3759027" cy="739875"/>
          </a:xfrm>
          <a:prstGeom prst="rect">
            <a:avLst/>
          </a:prstGeom>
          <a:noFill/>
          <a:ln>
            <a:noFill/>
          </a:ln>
        </p:spPr>
      </p:pic>
      <p:pic>
        <p:nvPicPr>
          <p:cNvPr id="134" name="Google Shape;134;p30"/>
          <p:cNvPicPr preferRelativeResize="0"/>
          <p:nvPr/>
        </p:nvPicPr>
        <p:blipFill rotWithShape="1">
          <a:blip r:embed="rId3">
            <a:alphaModFix/>
          </a:blip>
          <a:srcRect l="7791" t="27051" r="8061" b="27898"/>
          <a:stretch/>
        </p:blipFill>
        <p:spPr>
          <a:xfrm>
            <a:off x="7643452" y="212375"/>
            <a:ext cx="1285376" cy="253000"/>
          </a:xfrm>
          <a:prstGeom prst="rect">
            <a:avLst/>
          </a:prstGeom>
          <a:noFill/>
          <a:ln>
            <a:noFill/>
          </a:ln>
        </p:spPr>
      </p:pic>
      <p:sp>
        <p:nvSpPr>
          <p:cNvPr id="2" name="Google Shape;132;p30">
            <a:extLst>
              <a:ext uri="{FF2B5EF4-FFF2-40B4-BE49-F238E27FC236}">
                <a16:creationId xmlns:a16="http://schemas.microsoft.com/office/drawing/2014/main" id="{45A30687-11AF-2562-A0DA-DD59DE3F92F6}"/>
              </a:ext>
            </a:extLst>
          </p:cNvPr>
          <p:cNvSpPr txBox="1"/>
          <p:nvPr/>
        </p:nvSpPr>
        <p:spPr>
          <a:xfrm>
            <a:off x="6509842" y="4201830"/>
            <a:ext cx="2109372" cy="446400"/>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GB" sz="1700" b="1" dirty="0">
                <a:solidFill>
                  <a:srgbClr val="FFFFFF"/>
                </a:solidFill>
                <a:latin typeface="Montserrat"/>
                <a:ea typeface="Montserrat"/>
                <a:cs typeface="Montserrat"/>
                <a:sym typeface="Montserrat"/>
              </a:rPr>
              <a:t>By </a:t>
            </a:r>
            <a:r>
              <a:rPr lang="en-GB" sz="1700" b="1" dirty="0" err="1">
                <a:solidFill>
                  <a:srgbClr val="FFFFFF"/>
                </a:solidFill>
                <a:latin typeface="Montserrat"/>
                <a:ea typeface="Montserrat"/>
                <a:cs typeface="Montserrat"/>
                <a:sym typeface="Montserrat"/>
              </a:rPr>
              <a:t>Urvshi</a:t>
            </a:r>
            <a:r>
              <a:rPr lang="en-GB" sz="1700" b="1" dirty="0">
                <a:solidFill>
                  <a:srgbClr val="FFFFFF"/>
                </a:solidFill>
                <a:latin typeface="Montserrat"/>
                <a:ea typeface="Montserrat"/>
                <a:cs typeface="Montserrat"/>
                <a:sym typeface="Montserrat"/>
              </a:rPr>
              <a:t> Singla</a:t>
            </a:r>
            <a:endParaRPr sz="1700" b="1" dirty="0">
              <a:solidFill>
                <a:srgbClr val="FFFFFF"/>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381001" y="463426"/>
            <a:ext cx="8542193" cy="33250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6258788" y="1059873"/>
            <a:ext cx="2646218" cy="1564402"/>
          </a:xfrm>
        </p:spPr>
        <p:txBody>
          <a:bodyPr>
            <a:normAutofit/>
          </a:bodyPr>
          <a:lstStyle/>
          <a:p>
            <a:r>
              <a:rPr lang="en-IN" sz="2100" b="1" dirty="0">
                <a:solidFill>
                  <a:srgbClr val="FFFFFF"/>
                </a:solidFill>
                <a:cs typeface="AngsanaUPC" panose="020B0502040204020203" pitchFamily="18" charset="-34"/>
              </a:rPr>
              <a:t>HTML</a:t>
            </a:r>
            <a:endParaRPr lang="en-IN" sz="1800" b="1" dirty="0">
              <a:solidFill>
                <a:srgbClr val="FFFFFF"/>
              </a:solidFill>
              <a:cs typeface="AngsanaUPC" panose="020B0502040204020203" pitchFamily="18" charset="-34"/>
            </a:endParaRPr>
          </a:p>
        </p:txBody>
      </p:sp>
      <p:sp>
        <p:nvSpPr>
          <p:cNvPr id="3" name="TextBox 2"/>
          <p:cNvSpPr txBox="1"/>
          <p:nvPr/>
        </p:nvSpPr>
        <p:spPr>
          <a:xfrm>
            <a:off x="381000" y="417426"/>
            <a:ext cx="4922520" cy="415498"/>
          </a:xfrm>
          <a:prstGeom prst="rect">
            <a:avLst/>
          </a:prstGeom>
          <a:noFill/>
        </p:spPr>
        <p:txBody>
          <a:bodyPr wrap="square" rtlCol="0">
            <a:spAutoFit/>
          </a:bodyPr>
          <a:lstStyle/>
          <a:p>
            <a:r>
              <a:rPr lang="en-US" sz="2100" b="1" dirty="0"/>
              <a:t>TYPECHECKING</a:t>
            </a:r>
            <a:endParaRPr lang="en-IN" sz="2100" b="1" dirty="0"/>
          </a:p>
        </p:txBody>
      </p:sp>
      <p:sp>
        <p:nvSpPr>
          <p:cNvPr id="9" name="Rectangle 8">
            <a:extLst>
              <a:ext uri="{FF2B5EF4-FFF2-40B4-BE49-F238E27FC236}">
                <a16:creationId xmlns:a16="http://schemas.microsoft.com/office/drawing/2014/main" id="{E3C711B4-9267-450B-911B-D23C4FF9AB79}"/>
              </a:ext>
            </a:extLst>
          </p:cNvPr>
          <p:cNvSpPr/>
          <p:nvPr/>
        </p:nvSpPr>
        <p:spPr>
          <a:xfrm>
            <a:off x="381000" y="213012"/>
            <a:ext cx="5713268" cy="1143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050"/>
          </a:p>
        </p:txBody>
      </p:sp>
      <p:sp>
        <p:nvSpPr>
          <p:cNvPr id="12" name="Rectangle 11">
            <a:extLst>
              <a:ext uri="{FF2B5EF4-FFF2-40B4-BE49-F238E27FC236}">
                <a16:creationId xmlns:a16="http://schemas.microsoft.com/office/drawing/2014/main" id="{E4AA21B7-659F-44B6-B547-5D9BB3366B48}"/>
              </a:ext>
            </a:extLst>
          </p:cNvPr>
          <p:cNvSpPr/>
          <p:nvPr/>
        </p:nvSpPr>
        <p:spPr>
          <a:xfrm>
            <a:off x="4572001" y="213012"/>
            <a:ext cx="4351193" cy="11430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19" name="Rectangle 1">
            <a:extLst>
              <a:ext uri="{FF2B5EF4-FFF2-40B4-BE49-F238E27FC236}">
                <a16:creationId xmlns:a16="http://schemas.microsoft.com/office/drawing/2014/main" id="{0188D785-1207-41BB-A5C3-0F6216DCC5EF}"/>
              </a:ext>
            </a:extLst>
          </p:cNvPr>
          <p:cNvSpPr>
            <a:spLocks noChangeArrowheads="1"/>
          </p:cNvSpPr>
          <p:nvPr/>
        </p:nvSpPr>
        <p:spPr bwMode="auto">
          <a:xfrm>
            <a:off x="381000" y="1038453"/>
            <a:ext cx="8196478" cy="1823576"/>
          </a:xfrm>
          <a:prstGeom prst="rect">
            <a:avLst/>
          </a:prstGeom>
          <a:solidFill>
            <a:schemeClr val="bg1"/>
          </a:solidFill>
          <a:ln>
            <a:noFill/>
          </a:ln>
          <a:effec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en-IN" sz="1800" dirty="0">
                <a:latin typeface="Calibri" panose="020F0502020204030204" pitchFamily="34" charset="0"/>
                <a:cs typeface="Calibri" panose="020F0502020204030204" pitchFamily="34" charset="0"/>
              </a:rPr>
              <a:t>As your app grows, you can catch a lot of bugs with </a:t>
            </a:r>
            <a:r>
              <a:rPr lang="en-IN" sz="1800" dirty="0" err="1">
                <a:latin typeface="Calibri" panose="020F0502020204030204" pitchFamily="34" charset="0"/>
                <a:cs typeface="Calibri" panose="020F0502020204030204" pitchFamily="34" charset="0"/>
              </a:rPr>
              <a:t>typechecking</a:t>
            </a:r>
            <a:r>
              <a:rPr lang="en-IN" sz="1800" dirty="0">
                <a:latin typeface="Calibri" panose="020F0502020204030204" pitchFamily="34" charset="0"/>
                <a:cs typeface="Calibri" panose="020F0502020204030204" pitchFamily="34" charset="0"/>
              </a:rPr>
              <a:t>. React has some built-in </a:t>
            </a:r>
            <a:r>
              <a:rPr lang="en-IN" sz="1800" dirty="0" err="1">
                <a:latin typeface="Calibri" panose="020F0502020204030204" pitchFamily="34" charset="0"/>
                <a:cs typeface="Calibri" panose="020F0502020204030204" pitchFamily="34" charset="0"/>
              </a:rPr>
              <a:t>typechecking</a:t>
            </a:r>
            <a:r>
              <a:rPr lang="en-IN" sz="1800" dirty="0">
                <a:latin typeface="Calibri" panose="020F0502020204030204" pitchFamily="34" charset="0"/>
                <a:cs typeface="Calibri" panose="020F0502020204030204" pitchFamily="34" charset="0"/>
              </a:rPr>
              <a:t> abilities.</a:t>
            </a:r>
          </a:p>
          <a:p>
            <a:pPr defTabSz="685800" eaLnBrk="0" fontAlgn="base" hangingPunct="0">
              <a:spcBef>
                <a:spcPct val="0"/>
              </a:spcBef>
              <a:spcAft>
                <a:spcPct val="0"/>
              </a:spcAft>
            </a:pPr>
            <a:endParaRPr lang="en-IN" sz="1800" dirty="0">
              <a:latin typeface="Calibri" panose="020F0502020204030204" pitchFamily="34" charset="0"/>
              <a:cs typeface="Calibri" panose="020F0502020204030204" pitchFamily="34" charset="0"/>
            </a:endParaRPr>
          </a:p>
          <a:p>
            <a:pPr marL="257175" indent="-257175" defTabSz="685800" eaLnBrk="0" fontAlgn="base" hangingPunct="0">
              <a:spcBef>
                <a:spcPct val="0"/>
              </a:spcBef>
              <a:spcAft>
                <a:spcPct val="0"/>
              </a:spcAft>
              <a:buFont typeface="Arial" panose="020B0604020202020204" pitchFamily="34" charset="0"/>
              <a:buChar char="•"/>
            </a:pPr>
            <a:r>
              <a:rPr lang="en-IN" sz="1800" dirty="0">
                <a:latin typeface="Calibri" panose="020F0502020204030204" pitchFamily="34" charset="0"/>
                <a:cs typeface="Calibri" panose="020F0502020204030204" pitchFamily="34" charset="0"/>
              </a:rPr>
              <a:t>Default Prop Values</a:t>
            </a:r>
          </a:p>
          <a:p>
            <a:pPr marL="257175" indent="-257175" defTabSz="685800" eaLnBrk="0" fontAlgn="base" hangingPunct="0">
              <a:spcBef>
                <a:spcPct val="0"/>
              </a:spcBef>
              <a:spcAft>
                <a:spcPct val="0"/>
              </a:spcAft>
              <a:buFont typeface="Arial" panose="020B0604020202020204" pitchFamily="34" charset="0"/>
              <a:buChar char="•"/>
            </a:pPr>
            <a:endParaRPr lang="en-IN" sz="1800" dirty="0">
              <a:latin typeface="Calibri" panose="020F0502020204030204" pitchFamily="34" charset="0"/>
              <a:cs typeface="Calibri" panose="020F0502020204030204" pitchFamily="34" charset="0"/>
            </a:endParaRPr>
          </a:p>
          <a:p>
            <a:pPr defTabSz="685800" eaLnBrk="0" fontAlgn="base" hangingPunct="0">
              <a:spcBef>
                <a:spcPct val="0"/>
              </a:spcBef>
              <a:spcAft>
                <a:spcPct val="0"/>
              </a:spcAft>
            </a:pPr>
            <a:endParaRPr lang="en-US" altLang="en-US" sz="2400"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9535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381001" y="463426"/>
            <a:ext cx="8542193" cy="33250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6258788" y="1059873"/>
            <a:ext cx="2646218" cy="1564402"/>
          </a:xfrm>
        </p:spPr>
        <p:txBody>
          <a:bodyPr>
            <a:normAutofit/>
          </a:bodyPr>
          <a:lstStyle/>
          <a:p>
            <a:r>
              <a:rPr lang="en-IN" sz="2100" b="1" dirty="0">
                <a:solidFill>
                  <a:srgbClr val="FFFFFF"/>
                </a:solidFill>
                <a:cs typeface="AngsanaUPC" panose="020B0502040204020203" pitchFamily="18" charset="-34"/>
              </a:rPr>
              <a:t>HTML</a:t>
            </a:r>
            <a:endParaRPr lang="en-IN" sz="1800" b="1" dirty="0">
              <a:solidFill>
                <a:srgbClr val="FFFFFF"/>
              </a:solidFill>
              <a:cs typeface="AngsanaUPC" panose="020B0502040204020203" pitchFamily="18" charset="-34"/>
            </a:endParaRPr>
          </a:p>
        </p:txBody>
      </p:sp>
      <p:sp>
        <p:nvSpPr>
          <p:cNvPr id="3" name="TextBox 2"/>
          <p:cNvSpPr txBox="1"/>
          <p:nvPr/>
        </p:nvSpPr>
        <p:spPr>
          <a:xfrm>
            <a:off x="381000" y="417426"/>
            <a:ext cx="4922520" cy="415498"/>
          </a:xfrm>
          <a:prstGeom prst="rect">
            <a:avLst/>
          </a:prstGeom>
          <a:noFill/>
        </p:spPr>
        <p:txBody>
          <a:bodyPr wrap="square" rtlCol="0">
            <a:spAutoFit/>
          </a:bodyPr>
          <a:lstStyle/>
          <a:p>
            <a:r>
              <a:rPr lang="en-US" sz="2100" b="1" dirty="0"/>
              <a:t>HOOKS - </a:t>
            </a:r>
            <a:r>
              <a:rPr lang="en-US" sz="2100" b="1" dirty="0" err="1"/>
              <a:t>useState</a:t>
            </a:r>
            <a:endParaRPr lang="en-IN" sz="2100" b="1" dirty="0"/>
          </a:p>
        </p:txBody>
      </p:sp>
      <p:sp>
        <p:nvSpPr>
          <p:cNvPr id="9" name="Rectangle 8">
            <a:extLst>
              <a:ext uri="{FF2B5EF4-FFF2-40B4-BE49-F238E27FC236}">
                <a16:creationId xmlns:a16="http://schemas.microsoft.com/office/drawing/2014/main" id="{E3C711B4-9267-450B-911B-D23C4FF9AB79}"/>
              </a:ext>
            </a:extLst>
          </p:cNvPr>
          <p:cNvSpPr/>
          <p:nvPr/>
        </p:nvSpPr>
        <p:spPr>
          <a:xfrm>
            <a:off x="381000" y="213012"/>
            <a:ext cx="5713268" cy="1143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050"/>
          </a:p>
        </p:txBody>
      </p:sp>
      <p:sp>
        <p:nvSpPr>
          <p:cNvPr id="12" name="Rectangle 11">
            <a:extLst>
              <a:ext uri="{FF2B5EF4-FFF2-40B4-BE49-F238E27FC236}">
                <a16:creationId xmlns:a16="http://schemas.microsoft.com/office/drawing/2014/main" id="{E4AA21B7-659F-44B6-B547-5D9BB3366B48}"/>
              </a:ext>
            </a:extLst>
          </p:cNvPr>
          <p:cNvSpPr/>
          <p:nvPr/>
        </p:nvSpPr>
        <p:spPr>
          <a:xfrm>
            <a:off x="4572001" y="213012"/>
            <a:ext cx="4351193" cy="11430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19" name="Rectangle 18">
            <a:extLst>
              <a:ext uri="{FF2B5EF4-FFF2-40B4-BE49-F238E27FC236}">
                <a16:creationId xmlns:a16="http://schemas.microsoft.com/office/drawing/2014/main" id="{9FB8900A-8BB8-4255-8306-4546C5C835A7}"/>
              </a:ext>
            </a:extLst>
          </p:cNvPr>
          <p:cNvSpPr/>
          <p:nvPr/>
        </p:nvSpPr>
        <p:spPr>
          <a:xfrm>
            <a:off x="261854" y="912234"/>
            <a:ext cx="8501991" cy="3780522"/>
          </a:xfrm>
          <a:prstGeom prst="rect">
            <a:avLst/>
          </a:prstGeom>
        </p:spPr>
        <p:txBody>
          <a:bodyPr wrap="square">
            <a:spAutoFit/>
          </a:bodyPr>
          <a:lstStyle/>
          <a:p>
            <a:pPr marL="342900" indent="-233363">
              <a:lnSpc>
                <a:spcPct val="150000"/>
              </a:lnSpc>
              <a:buSzPts val="1300"/>
              <a:buChar char="●"/>
            </a:pPr>
            <a:r>
              <a:rPr lang="en-IN" sz="1800" dirty="0"/>
              <a:t>A Hook is a special function that lets you “hook into” React features. For example, </a:t>
            </a:r>
            <a:r>
              <a:rPr lang="en-IN" sz="1800" dirty="0" err="1"/>
              <a:t>useState</a:t>
            </a:r>
            <a:r>
              <a:rPr lang="en-IN" sz="1800" dirty="0"/>
              <a:t> is a Hook that lets you add React state to function components</a:t>
            </a:r>
          </a:p>
          <a:p>
            <a:pPr marL="342900" indent="-233363">
              <a:lnSpc>
                <a:spcPct val="150000"/>
              </a:lnSpc>
              <a:buSzPts val="1300"/>
              <a:buChar char="●"/>
            </a:pPr>
            <a:r>
              <a:rPr lang="en-IN" sz="1800" dirty="0"/>
              <a:t> If you write a function component and realize you need to add some state to it, previously you had to convert it to a class. Now you can use a Hook inside the existing function component. </a:t>
            </a:r>
          </a:p>
          <a:p>
            <a:pPr marL="342900" indent="-233363">
              <a:lnSpc>
                <a:spcPct val="150000"/>
              </a:lnSpc>
              <a:buSzPts val="1300"/>
              <a:buChar char="●"/>
            </a:pPr>
            <a:r>
              <a:rPr lang="en-IN" sz="1800" b="1" dirty="0"/>
              <a:t>What does </a:t>
            </a:r>
            <a:r>
              <a:rPr lang="en-IN" sz="1800" b="1" dirty="0" err="1"/>
              <a:t>useState</a:t>
            </a:r>
            <a:r>
              <a:rPr lang="en-IN" sz="1800" b="1" dirty="0"/>
              <a:t> do:</a:t>
            </a:r>
          </a:p>
          <a:p>
            <a:pPr marL="342900" indent="-233363">
              <a:lnSpc>
                <a:spcPct val="150000"/>
              </a:lnSpc>
              <a:buSzPts val="1300"/>
              <a:buChar char="●"/>
            </a:pPr>
            <a:r>
              <a:rPr lang="en-IN" sz="1800" b="1" dirty="0"/>
              <a:t>What does </a:t>
            </a:r>
            <a:r>
              <a:rPr lang="en-IN" sz="1800" b="1" dirty="0" err="1"/>
              <a:t>useState</a:t>
            </a:r>
            <a:r>
              <a:rPr lang="en-IN" sz="1800" b="1" dirty="0"/>
              <a:t> return:</a:t>
            </a:r>
          </a:p>
          <a:p>
            <a:pPr marL="342900" indent="-233363">
              <a:lnSpc>
                <a:spcPct val="150000"/>
              </a:lnSpc>
              <a:buSzPts val="1300"/>
              <a:buChar char="●"/>
            </a:pPr>
            <a:r>
              <a:rPr lang="en-IN" sz="1800" b="1" dirty="0"/>
              <a:t>How to display/read the State Variables:</a:t>
            </a:r>
          </a:p>
        </p:txBody>
      </p:sp>
    </p:spTree>
    <p:extLst>
      <p:ext uri="{BB962C8B-B14F-4D97-AF65-F5344CB8AC3E}">
        <p14:creationId xmlns:p14="http://schemas.microsoft.com/office/powerpoint/2010/main" val="2327530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381001" y="463426"/>
            <a:ext cx="8542193" cy="33250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6258788" y="1059873"/>
            <a:ext cx="2646218" cy="1564402"/>
          </a:xfrm>
        </p:spPr>
        <p:txBody>
          <a:bodyPr>
            <a:normAutofit/>
          </a:bodyPr>
          <a:lstStyle/>
          <a:p>
            <a:r>
              <a:rPr lang="en-IN" sz="2100" b="1" dirty="0">
                <a:solidFill>
                  <a:srgbClr val="FFFFFF"/>
                </a:solidFill>
                <a:cs typeface="AngsanaUPC" panose="020B0502040204020203" pitchFamily="18" charset="-34"/>
              </a:rPr>
              <a:t>HTML</a:t>
            </a:r>
            <a:endParaRPr lang="en-IN" sz="1800" b="1" dirty="0">
              <a:solidFill>
                <a:srgbClr val="FFFFFF"/>
              </a:solidFill>
              <a:cs typeface="AngsanaUPC" panose="020B0502040204020203" pitchFamily="18" charset="-34"/>
            </a:endParaRPr>
          </a:p>
        </p:txBody>
      </p:sp>
      <p:sp>
        <p:nvSpPr>
          <p:cNvPr id="3" name="TextBox 2"/>
          <p:cNvSpPr txBox="1"/>
          <p:nvPr/>
        </p:nvSpPr>
        <p:spPr>
          <a:xfrm>
            <a:off x="381000" y="417426"/>
            <a:ext cx="4922520" cy="415498"/>
          </a:xfrm>
          <a:prstGeom prst="rect">
            <a:avLst/>
          </a:prstGeom>
          <a:noFill/>
        </p:spPr>
        <p:txBody>
          <a:bodyPr wrap="square" rtlCol="0">
            <a:spAutoFit/>
          </a:bodyPr>
          <a:lstStyle/>
          <a:p>
            <a:r>
              <a:rPr lang="en-IN" sz="2100" b="1" dirty="0"/>
              <a:t>CONDITIONAL RENDERING</a:t>
            </a:r>
          </a:p>
        </p:txBody>
      </p:sp>
      <p:sp>
        <p:nvSpPr>
          <p:cNvPr id="9" name="Rectangle 8">
            <a:extLst>
              <a:ext uri="{FF2B5EF4-FFF2-40B4-BE49-F238E27FC236}">
                <a16:creationId xmlns:a16="http://schemas.microsoft.com/office/drawing/2014/main" id="{E3C711B4-9267-450B-911B-D23C4FF9AB79}"/>
              </a:ext>
            </a:extLst>
          </p:cNvPr>
          <p:cNvSpPr/>
          <p:nvPr/>
        </p:nvSpPr>
        <p:spPr>
          <a:xfrm>
            <a:off x="381000" y="213012"/>
            <a:ext cx="5713268" cy="1143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050"/>
          </a:p>
        </p:txBody>
      </p:sp>
      <p:sp>
        <p:nvSpPr>
          <p:cNvPr id="12" name="Rectangle 11">
            <a:extLst>
              <a:ext uri="{FF2B5EF4-FFF2-40B4-BE49-F238E27FC236}">
                <a16:creationId xmlns:a16="http://schemas.microsoft.com/office/drawing/2014/main" id="{E4AA21B7-659F-44B6-B547-5D9BB3366B48}"/>
              </a:ext>
            </a:extLst>
          </p:cNvPr>
          <p:cNvSpPr/>
          <p:nvPr/>
        </p:nvSpPr>
        <p:spPr>
          <a:xfrm>
            <a:off x="4572001" y="213012"/>
            <a:ext cx="4351193" cy="11430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11" name="Rectangle 2">
            <a:extLst>
              <a:ext uri="{FF2B5EF4-FFF2-40B4-BE49-F238E27FC236}">
                <a16:creationId xmlns:a16="http://schemas.microsoft.com/office/drawing/2014/main" id="{C4C5C4F0-3DE1-4DE8-AD9B-162C12629441}"/>
              </a:ext>
            </a:extLst>
          </p:cNvPr>
          <p:cNvSpPr>
            <a:spLocks noChangeArrowheads="1"/>
          </p:cNvSpPr>
          <p:nvPr/>
        </p:nvSpPr>
        <p:spPr bwMode="auto">
          <a:xfrm>
            <a:off x="381000" y="932047"/>
            <a:ext cx="833500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buClrTx/>
            </a:pPr>
            <a:r>
              <a:rPr lang="en-US" altLang="en-US" sz="1800" dirty="0">
                <a:latin typeface="+mn-lt"/>
              </a:rPr>
              <a:t>In React, you can create distinct components that encapsulate behavior you need. Then, you can render only some of them, depending on the state of your application.</a:t>
            </a:r>
          </a:p>
          <a:p>
            <a:pPr defTabSz="685800">
              <a:buClrTx/>
            </a:pPr>
            <a:endParaRPr lang="en-US" altLang="en-US" sz="1800" dirty="0">
              <a:latin typeface="+mn-lt"/>
            </a:endParaRPr>
          </a:p>
          <a:p>
            <a:pPr defTabSz="685800">
              <a:buClrTx/>
            </a:pPr>
            <a:r>
              <a:rPr lang="en-US" altLang="en-US" sz="1800" dirty="0">
                <a:latin typeface="+mn-lt"/>
              </a:rPr>
              <a:t>Conditional rendering in React works the same way conditions work in JavaScript. Use JavaScript operators like if or the conditional operator to create elements representing the current state, and let React update the UI to match them.</a:t>
            </a:r>
          </a:p>
        </p:txBody>
      </p:sp>
    </p:spTree>
    <p:extLst>
      <p:ext uri="{BB962C8B-B14F-4D97-AF65-F5344CB8AC3E}">
        <p14:creationId xmlns:p14="http://schemas.microsoft.com/office/powerpoint/2010/main" val="3582622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8"/>
          <p:cNvSpPr txBox="1"/>
          <p:nvPr/>
        </p:nvSpPr>
        <p:spPr>
          <a:xfrm>
            <a:off x="446900" y="17757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a:solidFill>
                  <a:srgbClr val="FFFFFF"/>
                </a:solidFill>
              </a:rPr>
              <a:t>Q &amp; </a:t>
            </a:r>
            <a:r>
              <a:rPr lang="en-GB" sz="4800" b="1">
                <a:solidFill>
                  <a:srgbClr val="F00037"/>
                </a:solidFill>
              </a:rPr>
              <a:t>A</a:t>
            </a:r>
            <a:endParaRPr sz="4800" b="1">
              <a:solidFill>
                <a:srgbClr val="F00037"/>
              </a:solidFill>
            </a:endParaRPr>
          </a:p>
        </p:txBody>
      </p:sp>
      <p:sp>
        <p:nvSpPr>
          <p:cNvPr id="206" name="Google Shape;206;p38"/>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7" name="Google Shape;207;p38"/>
          <p:cNvPicPr preferRelativeResize="0"/>
          <p:nvPr/>
        </p:nvPicPr>
        <p:blipFill rotWithShape="1">
          <a:blip r:embed="rId3">
            <a:alphaModFix/>
          </a:blip>
          <a:srcRect l="7791" t="27051" r="8061" b="27898"/>
          <a:stretch/>
        </p:blipFill>
        <p:spPr>
          <a:xfrm>
            <a:off x="6831545" y="4355125"/>
            <a:ext cx="2097280" cy="412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7"/>
          <p:cNvSpPr txBox="1"/>
          <p:nvPr/>
        </p:nvSpPr>
        <p:spPr>
          <a:xfrm>
            <a:off x="446900" y="17757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a:solidFill>
                  <a:srgbClr val="FFFFFF"/>
                </a:solidFill>
              </a:rPr>
              <a:t>Thank </a:t>
            </a:r>
            <a:r>
              <a:rPr lang="en-GB" sz="4800" b="1">
                <a:solidFill>
                  <a:srgbClr val="F00037"/>
                </a:solidFill>
              </a:rPr>
              <a:t>You</a:t>
            </a:r>
            <a:endParaRPr sz="4800" b="1">
              <a:solidFill>
                <a:srgbClr val="F00037"/>
              </a:solidFill>
            </a:endParaRPr>
          </a:p>
        </p:txBody>
      </p:sp>
      <p:sp>
        <p:nvSpPr>
          <p:cNvPr id="199" name="Google Shape;199;p37"/>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0" name="Google Shape;200;p37"/>
          <p:cNvPicPr preferRelativeResize="0"/>
          <p:nvPr/>
        </p:nvPicPr>
        <p:blipFill rotWithShape="1">
          <a:blip r:embed="rId3">
            <a:alphaModFix/>
          </a:blip>
          <a:srcRect l="7791" t="27051" r="8061" b="27898"/>
          <a:stretch/>
        </p:blipFill>
        <p:spPr>
          <a:xfrm>
            <a:off x="6831545" y="4355125"/>
            <a:ext cx="2097280" cy="412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Shape 138"/>
        <p:cNvGrpSpPr/>
        <p:nvPr/>
      </p:nvGrpSpPr>
      <p:grpSpPr>
        <a:xfrm>
          <a:off x="0" y="0"/>
          <a:ext cx="0" cy="0"/>
          <a:chOff x="0" y="0"/>
          <a:chExt cx="0" cy="0"/>
        </a:xfrm>
      </p:grpSpPr>
      <p:sp>
        <p:nvSpPr>
          <p:cNvPr id="139" name="Google Shape;139;p31"/>
          <p:cNvSpPr txBox="1">
            <a:spLocks noGrp="1"/>
          </p:cNvSpPr>
          <p:nvPr>
            <p:ph type="body" idx="1"/>
          </p:nvPr>
        </p:nvSpPr>
        <p:spPr>
          <a:xfrm>
            <a:off x="735160" y="129516"/>
            <a:ext cx="7673700" cy="960300"/>
          </a:xfrm>
          <a:prstGeom prst="rect">
            <a:avLst/>
          </a:prstGeom>
          <a:noFill/>
          <a:ln>
            <a:noFill/>
          </a:ln>
        </p:spPr>
        <p:txBody>
          <a:bodyPr spcFirstLastPara="1" wrap="square" lIns="68575" tIns="34275" rIns="68575" bIns="34275" anchor="ctr" anchorCtr="0">
            <a:noAutofit/>
          </a:bodyPr>
          <a:lstStyle/>
          <a:p>
            <a:pPr marL="177800" lvl="0" indent="-177800" algn="ctr" rtl="0">
              <a:lnSpc>
                <a:spcPct val="90000"/>
              </a:lnSpc>
              <a:spcBef>
                <a:spcPts val="0"/>
              </a:spcBef>
              <a:spcAft>
                <a:spcPts val="0"/>
              </a:spcAft>
              <a:buClr>
                <a:schemeClr val="lt1"/>
              </a:buClr>
              <a:buSzPts val="5400"/>
              <a:buNone/>
            </a:pPr>
            <a:r>
              <a:rPr lang="en-GB" sz="3600"/>
              <a:t>Session Agenda</a:t>
            </a:r>
            <a:endParaRPr sz="3600">
              <a:solidFill>
                <a:srgbClr val="F00037"/>
              </a:solidFill>
            </a:endParaRPr>
          </a:p>
        </p:txBody>
      </p:sp>
      <p:sp>
        <p:nvSpPr>
          <p:cNvPr id="140" name="Google Shape;140;p31"/>
          <p:cNvSpPr txBox="1"/>
          <p:nvPr/>
        </p:nvSpPr>
        <p:spPr>
          <a:xfrm>
            <a:off x="735150" y="1339275"/>
            <a:ext cx="5555400" cy="2031295"/>
          </a:xfrm>
          <a:prstGeom prst="rect">
            <a:avLst/>
          </a:prstGeom>
          <a:noFill/>
          <a:ln>
            <a:noFill/>
          </a:ln>
        </p:spPr>
        <p:txBody>
          <a:bodyPr spcFirstLastPara="1" wrap="square" lIns="91425" tIns="91425" rIns="91425" bIns="91425" anchor="t" anchorCtr="0">
            <a:spAutoFit/>
          </a:bodyPr>
          <a:lstStyle/>
          <a:p>
            <a:pPr marL="342900" indent="-342900" algn="l" fontAlgn="base">
              <a:buClr>
                <a:schemeClr val="bg1"/>
              </a:buClr>
              <a:buFont typeface="Arial" panose="020B0604020202020204" pitchFamily="34" charset="0"/>
              <a:buChar char="•"/>
            </a:pPr>
            <a:r>
              <a:rPr lang="en-US" sz="2000">
                <a:solidFill>
                  <a:schemeClr val="bg1"/>
                </a:solidFill>
                <a:latin typeface="Calibri" panose="020F0502020204030204" pitchFamily="34" charset="0"/>
                <a:cs typeface="Calibri" panose="020F0502020204030204" pitchFamily="34" charset="0"/>
              </a:rPr>
              <a:t>Virtual DOM</a:t>
            </a:r>
          </a:p>
          <a:p>
            <a:pPr marL="342900" indent="-342900" algn="l" fontAlgn="base">
              <a:buClr>
                <a:schemeClr val="bg1"/>
              </a:buClr>
              <a:buFont typeface="Arial" panose="020B0604020202020204" pitchFamily="34" charset="0"/>
              <a:buChar char="•"/>
            </a:pPr>
            <a:r>
              <a:rPr lang="en-US" sz="2000">
                <a:solidFill>
                  <a:schemeClr val="bg1"/>
                </a:solidFill>
                <a:latin typeface="Calibri" panose="020F0502020204030204" pitchFamily="34" charset="0"/>
                <a:cs typeface="Calibri" panose="020F0502020204030204" pitchFamily="34" charset="0"/>
              </a:rPr>
              <a:t>SPA VS MPA</a:t>
            </a:r>
          </a:p>
          <a:p>
            <a:pPr marL="342900" indent="-342900" algn="l" fontAlgn="base">
              <a:buClr>
                <a:schemeClr val="bg1"/>
              </a:buClr>
              <a:buFont typeface="Arial" panose="020B0604020202020204" pitchFamily="34" charset="0"/>
              <a:buChar char="•"/>
            </a:pPr>
            <a:r>
              <a:rPr lang="en-US" sz="2000" dirty="0">
                <a:solidFill>
                  <a:schemeClr val="bg1"/>
                </a:solidFill>
                <a:latin typeface="Calibri" panose="020F0502020204030204" pitchFamily="34" charset="0"/>
                <a:cs typeface="Calibri" panose="020F0502020204030204" pitchFamily="34" charset="0"/>
              </a:rPr>
              <a:t>Props</a:t>
            </a:r>
            <a:r>
              <a:rPr lang="en-US" sz="2000" b="0" i="0" dirty="0">
                <a:solidFill>
                  <a:schemeClr val="bg1"/>
                </a:solidFill>
                <a:effectLst/>
                <a:latin typeface="Calibri" panose="020F0502020204030204" pitchFamily="34" charset="0"/>
                <a:cs typeface="Calibri" panose="020F0502020204030204" pitchFamily="34" charset="0"/>
              </a:rPr>
              <a:t> </a:t>
            </a:r>
          </a:p>
          <a:p>
            <a:pPr marL="342900" indent="-342900" algn="l" fontAlgn="base">
              <a:buClr>
                <a:schemeClr val="bg1"/>
              </a:buClr>
              <a:buFont typeface="Arial" panose="020B0604020202020204" pitchFamily="34" charset="0"/>
              <a:buChar char="•"/>
            </a:pPr>
            <a:r>
              <a:rPr lang="en-US" sz="2000" b="0" i="0" dirty="0" err="1">
                <a:solidFill>
                  <a:schemeClr val="bg1"/>
                </a:solidFill>
                <a:effectLst/>
                <a:latin typeface="Calibri" panose="020F0502020204030204" pitchFamily="34" charset="0"/>
                <a:cs typeface="Calibri" panose="020F0502020204030204" pitchFamily="34" charset="0"/>
              </a:rPr>
              <a:t>useState</a:t>
            </a:r>
            <a:r>
              <a:rPr lang="en-US" sz="2000" b="0" i="0" dirty="0">
                <a:solidFill>
                  <a:schemeClr val="bg1"/>
                </a:solidFill>
                <a:effectLst/>
                <a:latin typeface="Calibri" panose="020F0502020204030204" pitchFamily="34" charset="0"/>
                <a:cs typeface="Calibri" panose="020F0502020204030204" pitchFamily="34" charset="0"/>
              </a:rPr>
              <a:t> Hook</a:t>
            </a:r>
          </a:p>
          <a:p>
            <a:pPr marL="342900" indent="-342900" algn="l" fontAlgn="base">
              <a:buClr>
                <a:schemeClr val="bg1"/>
              </a:buClr>
              <a:buFont typeface="Arial" panose="020B0604020202020204" pitchFamily="34" charset="0"/>
              <a:buChar char="•"/>
            </a:pPr>
            <a:r>
              <a:rPr lang="en-US" sz="2000" b="0" i="0" dirty="0">
                <a:solidFill>
                  <a:schemeClr val="bg1"/>
                </a:solidFill>
                <a:effectLst/>
                <a:latin typeface="Calibri" panose="020F0502020204030204" pitchFamily="34" charset="0"/>
                <a:cs typeface="Calibri" panose="020F0502020204030204" pitchFamily="34" charset="0"/>
              </a:rPr>
              <a:t>Conditional Rendering </a:t>
            </a:r>
          </a:p>
          <a:p>
            <a:pPr marL="342900" indent="-342900" algn="l" fontAlgn="base">
              <a:buClr>
                <a:schemeClr val="bg1"/>
              </a:buClr>
              <a:buFont typeface="Arial" panose="020B0604020202020204" pitchFamily="34" charset="0"/>
              <a:buChar char="•"/>
            </a:pPr>
            <a:r>
              <a:rPr lang="en-US" sz="2000" dirty="0">
                <a:solidFill>
                  <a:schemeClr val="bg1"/>
                </a:solidFill>
                <a:latin typeface="Calibri" panose="020F0502020204030204" pitchFamily="34" charset="0"/>
                <a:cs typeface="Calibri" panose="020F0502020204030204" pitchFamily="34" charset="0"/>
              </a:rPr>
              <a:t>HOC</a:t>
            </a:r>
            <a:endParaRPr lang="en-US" sz="2000" b="0" i="0" dirty="0">
              <a:solidFill>
                <a:schemeClr val="bg1"/>
              </a:solidFill>
              <a:effectLst/>
              <a:latin typeface="Calibri" panose="020F0502020204030204" pitchFamily="34" charset="0"/>
              <a:cs typeface="Calibri" panose="020F0502020204030204" pitchFamily="34" charset="0"/>
            </a:endParaRPr>
          </a:p>
        </p:txBody>
      </p:sp>
      <p:pic>
        <p:nvPicPr>
          <p:cNvPr id="141" name="Google Shape;141;p31"/>
          <p:cNvPicPr preferRelativeResize="0"/>
          <p:nvPr/>
        </p:nvPicPr>
        <p:blipFill rotWithShape="1">
          <a:blip r:embed="rId3">
            <a:alphaModFix/>
          </a:blip>
          <a:srcRect l="7791" t="27051" r="8061" b="27898"/>
          <a:stretch/>
        </p:blipFill>
        <p:spPr>
          <a:xfrm>
            <a:off x="7643452" y="212375"/>
            <a:ext cx="1285376" cy="253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381001" y="463426"/>
            <a:ext cx="8542193" cy="33250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b="1">
              <a:solidFill>
                <a:schemeClr val="tx1"/>
              </a:solidFill>
            </a:endParaRPr>
          </a:p>
        </p:txBody>
      </p:sp>
      <p:sp>
        <p:nvSpPr>
          <p:cNvPr id="3" name="TextBox 2"/>
          <p:cNvSpPr txBox="1"/>
          <p:nvPr/>
        </p:nvSpPr>
        <p:spPr>
          <a:xfrm>
            <a:off x="381000" y="417426"/>
            <a:ext cx="4290060" cy="415498"/>
          </a:xfrm>
          <a:prstGeom prst="rect">
            <a:avLst/>
          </a:prstGeom>
          <a:noFill/>
          <a:ln>
            <a:noFill/>
          </a:ln>
        </p:spPr>
        <p:txBody>
          <a:bodyPr wrap="square" rtlCol="0">
            <a:spAutoFit/>
          </a:bodyPr>
          <a:lstStyle/>
          <a:p>
            <a:r>
              <a:rPr lang="en-US" sz="2100" b="1" dirty="0"/>
              <a:t>WHY REACTJS?</a:t>
            </a:r>
            <a:endParaRPr lang="en-IN" sz="2100" b="1" dirty="0"/>
          </a:p>
        </p:txBody>
      </p:sp>
      <p:sp>
        <p:nvSpPr>
          <p:cNvPr id="9" name="Rectangle 8">
            <a:extLst>
              <a:ext uri="{FF2B5EF4-FFF2-40B4-BE49-F238E27FC236}">
                <a16:creationId xmlns:a16="http://schemas.microsoft.com/office/drawing/2014/main" id="{E3C711B4-9267-450B-911B-D23C4FF9AB79}"/>
              </a:ext>
            </a:extLst>
          </p:cNvPr>
          <p:cNvSpPr/>
          <p:nvPr/>
        </p:nvSpPr>
        <p:spPr>
          <a:xfrm>
            <a:off x="381000" y="213012"/>
            <a:ext cx="5713268" cy="11430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050"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4572001" y="213012"/>
            <a:ext cx="4351193" cy="11430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b="1">
              <a:solidFill>
                <a:schemeClr val="tx1"/>
              </a:solidFill>
            </a:endParaRPr>
          </a:p>
        </p:txBody>
      </p:sp>
      <p:sp>
        <p:nvSpPr>
          <p:cNvPr id="11" name="Rectangle 10">
            <a:extLst>
              <a:ext uri="{FF2B5EF4-FFF2-40B4-BE49-F238E27FC236}">
                <a16:creationId xmlns:a16="http://schemas.microsoft.com/office/drawing/2014/main" id="{C9C1D3AB-B942-4D0F-8FD9-F7B95161BCE1}"/>
              </a:ext>
            </a:extLst>
          </p:cNvPr>
          <p:cNvSpPr/>
          <p:nvPr/>
        </p:nvSpPr>
        <p:spPr>
          <a:xfrm>
            <a:off x="2096479" y="1531354"/>
            <a:ext cx="4979192" cy="393299"/>
          </a:xfrm>
          <a:prstGeom prst="rect">
            <a:avLst/>
          </a:prstGeom>
          <a:solidFill>
            <a:schemeClr val="accent4">
              <a:lumMod val="60000"/>
              <a:lumOff val="40000"/>
            </a:schemeClr>
          </a:solidFill>
          <a:ln>
            <a:solidFill>
              <a:schemeClr val="accent4">
                <a:lumMod val="60000"/>
                <a:lumOff val="40000"/>
              </a:schemeClr>
            </a:solidFill>
          </a:ln>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r>
              <a:rPr lang="en-IN" sz="1800" b="1" dirty="0">
                <a:solidFill>
                  <a:schemeClr val="tx1"/>
                </a:solidFill>
              </a:rPr>
              <a:t>      Virtual DOM</a:t>
            </a:r>
          </a:p>
        </p:txBody>
      </p:sp>
      <p:sp>
        <p:nvSpPr>
          <p:cNvPr id="16" name="Rectangle 15">
            <a:extLst>
              <a:ext uri="{FF2B5EF4-FFF2-40B4-BE49-F238E27FC236}">
                <a16:creationId xmlns:a16="http://schemas.microsoft.com/office/drawing/2014/main" id="{45E79AB4-D6BE-4CEF-863B-012D29A4BDDC}"/>
              </a:ext>
            </a:extLst>
          </p:cNvPr>
          <p:cNvSpPr/>
          <p:nvPr/>
        </p:nvSpPr>
        <p:spPr>
          <a:xfrm>
            <a:off x="2096480" y="2620339"/>
            <a:ext cx="4979192" cy="375854"/>
          </a:xfrm>
          <a:prstGeom prst="rect">
            <a:avLst/>
          </a:prstGeom>
          <a:solidFill>
            <a:schemeClr val="accent4">
              <a:lumMod val="60000"/>
              <a:lumOff val="40000"/>
            </a:schemeClr>
          </a:solidFill>
          <a:ln>
            <a:solidFill>
              <a:schemeClr val="accent4">
                <a:lumMod val="60000"/>
                <a:lumOff val="40000"/>
              </a:schemeClr>
            </a:solidFill>
          </a:ln>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r>
              <a:rPr lang="en-IN" sz="1800" b="1" dirty="0">
                <a:solidFill>
                  <a:schemeClr val="tx1"/>
                </a:solidFill>
              </a:rPr>
              <a:t>      Unidirectional Data Flow </a:t>
            </a:r>
          </a:p>
        </p:txBody>
      </p:sp>
      <p:sp>
        <p:nvSpPr>
          <p:cNvPr id="17" name="Rectangle 16">
            <a:extLst>
              <a:ext uri="{FF2B5EF4-FFF2-40B4-BE49-F238E27FC236}">
                <a16:creationId xmlns:a16="http://schemas.microsoft.com/office/drawing/2014/main" id="{486B0C4C-4334-4CE7-89EE-349295F68ECA}"/>
              </a:ext>
            </a:extLst>
          </p:cNvPr>
          <p:cNvSpPr/>
          <p:nvPr/>
        </p:nvSpPr>
        <p:spPr>
          <a:xfrm>
            <a:off x="2091385" y="3715976"/>
            <a:ext cx="4961230" cy="396264"/>
          </a:xfrm>
          <a:prstGeom prst="rect">
            <a:avLst/>
          </a:prstGeom>
          <a:solidFill>
            <a:schemeClr val="accent4">
              <a:lumMod val="60000"/>
              <a:lumOff val="40000"/>
            </a:schemeClr>
          </a:solidFill>
          <a:ln>
            <a:solidFill>
              <a:schemeClr val="accent4">
                <a:lumMod val="60000"/>
                <a:lumOff val="40000"/>
              </a:schemeClr>
            </a:solidFill>
          </a:ln>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r>
              <a:rPr lang="en-IN" sz="1800" b="1" dirty="0">
                <a:solidFill>
                  <a:schemeClr val="tx1"/>
                </a:solidFill>
              </a:rPr>
              <a:t>      Component Based System</a:t>
            </a:r>
          </a:p>
        </p:txBody>
      </p:sp>
      <p:sp>
        <p:nvSpPr>
          <p:cNvPr id="18" name="Rectangle 17">
            <a:extLst>
              <a:ext uri="{FF2B5EF4-FFF2-40B4-BE49-F238E27FC236}">
                <a16:creationId xmlns:a16="http://schemas.microsoft.com/office/drawing/2014/main" id="{E3CE3798-B26B-41B8-8D0C-3D10C1C0DB26}"/>
              </a:ext>
            </a:extLst>
          </p:cNvPr>
          <p:cNvSpPr/>
          <p:nvPr/>
        </p:nvSpPr>
        <p:spPr>
          <a:xfrm>
            <a:off x="2096480" y="3156108"/>
            <a:ext cx="4961230" cy="380902"/>
          </a:xfrm>
          <a:prstGeom prst="rect">
            <a:avLst/>
          </a:prstGeom>
          <a:solidFill>
            <a:schemeClr val="accent4">
              <a:lumMod val="60000"/>
              <a:lumOff val="40000"/>
            </a:schemeClr>
          </a:solidFill>
          <a:ln>
            <a:solidFill>
              <a:schemeClr val="accent4">
                <a:lumMod val="60000"/>
                <a:lumOff val="40000"/>
              </a:schemeClr>
            </a:solidFill>
          </a:ln>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pPr algn="just"/>
            <a:r>
              <a:rPr lang="en-IN" sz="1500" b="1" dirty="0">
                <a:solidFill>
                  <a:schemeClr val="tx1"/>
                </a:solidFill>
              </a:rPr>
              <a:t>        </a:t>
            </a:r>
            <a:r>
              <a:rPr lang="en-IN" sz="1800" b="1" dirty="0">
                <a:solidFill>
                  <a:schemeClr val="tx1"/>
                </a:solidFill>
              </a:rPr>
              <a:t>JSX</a:t>
            </a:r>
          </a:p>
        </p:txBody>
      </p:sp>
      <p:sp>
        <p:nvSpPr>
          <p:cNvPr id="20" name="Rectangle 19">
            <a:extLst>
              <a:ext uri="{FF2B5EF4-FFF2-40B4-BE49-F238E27FC236}">
                <a16:creationId xmlns:a16="http://schemas.microsoft.com/office/drawing/2014/main" id="{E7B7A3EC-F033-481D-A60E-B6AEE864A689}"/>
              </a:ext>
            </a:extLst>
          </p:cNvPr>
          <p:cNvSpPr/>
          <p:nvPr/>
        </p:nvSpPr>
        <p:spPr>
          <a:xfrm>
            <a:off x="2096479" y="2084569"/>
            <a:ext cx="4979192" cy="375854"/>
          </a:xfrm>
          <a:prstGeom prst="rect">
            <a:avLst/>
          </a:prstGeom>
          <a:solidFill>
            <a:schemeClr val="accent4">
              <a:lumMod val="60000"/>
              <a:lumOff val="40000"/>
            </a:schemeClr>
          </a:solidFill>
          <a:ln>
            <a:solidFill>
              <a:schemeClr val="accent4">
                <a:lumMod val="60000"/>
                <a:lumOff val="40000"/>
              </a:schemeClr>
            </a:solidFill>
          </a:ln>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r>
              <a:rPr lang="en-IN" sz="1800" b="1" dirty="0">
                <a:solidFill>
                  <a:schemeClr val="tx1"/>
                </a:solidFill>
              </a:rPr>
              <a:t>      SPA VS MPA </a:t>
            </a:r>
          </a:p>
        </p:txBody>
      </p:sp>
    </p:spTree>
    <p:extLst>
      <p:ext uri="{BB962C8B-B14F-4D97-AF65-F5344CB8AC3E}">
        <p14:creationId xmlns:p14="http://schemas.microsoft.com/office/powerpoint/2010/main" val="3985561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381001" y="463426"/>
            <a:ext cx="8542193" cy="33250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b="1">
              <a:solidFill>
                <a:schemeClr val="tx1"/>
              </a:solidFill>
            </a:endParaRPr>
          </a:p>
        </p:txBody>
      </p:sp>
      <p:sp>
        <p:nvSpPr>
          <p:cNvPr id="3" name="TextBox 2"/>
          <p:cNvSpPr txBox="1"/>
          <p:nvPr/>
        </p:nvSpPr>
        <p:spPr>
          <a:xfrm>
            <a:off x="381000" y="417426"/>
            <a:ext cx="4922520" cy="415498"/>
          </a:xfrm>
          <a:prstGeom prst="rect">
            <a:avLst/>
          </a:prstGeom>
          <a:noFill/>
        </p:spPr>
        <p:txBody>
          <a:bodyPr wrap="square" rtlCol="0">
            <a:spAutoFit/>
          </a:bodyPr>
          <a:lstStyle/>
          <a:p>
            <a:r>
              <a:rPr lang="en-IN" sz="2100" b="1" dirty="0"/>
              <a:t>Virtual DOM</a:t>
            </a:r>
          </a:p>
        </p:txBody>
      </p:sp>
      <p:sp>
        <p:nvSpPr>
          <p:cNvPr id="9" name="Rectangle 8">
            <a:extLst>
              <a:ext uri="{FF2B5EF4-FFF2-40B4-BE49-F238E27FC236}">
                <a16:creationId xmlns:a16="http://schemas.microsoft.com/office/drawing/2014/main" id="{E3C711B4-9267-450B-911B-D23C4FF9AB79}"/>
              </a:ext>
            </a:extLst>
          </p:cNvPr>
          <p:cNvSpPr/>
          <p:nvPr/>
        </p:nvSpPr>
        <p:spPr>
          <a:xfrm>
            <a:off x="381000" y="213012"/>
            <a:ext cx="5713268" cy="1143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050"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4572001" y="213012"/>
            <a:ext cx="4351193" cy="11430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b="1">
              <a:solidFill>
                <a:schemeClr val="tx1"/>
              </a:solidFill>
            </a:endParaRPr>
          </a:p>
        </p:txBody>
      </p:sp>
      <p:sp>
        <p:nvSpPr>
          <p:cNvPr id="10" name="Google Shape;141;p20">
            <a:extLst>
              <a:ext uri="{FF2B5EF4-FFF2-40B4-BE49-F238E27FC236}">
                <a16:creationId xmlns:a16="http://schemas.microsoft.com/office/drawing/2014/main" id="{97186C87-6388-427A-A518-EC7703381751}"/>
              </a:ext>
            </a:extLst>
          </p:cNvPr>
          <p:cNvSpPr/>
          <p:nvPr/>
        </p:nvSpPr>
        <p:spPr>
          <a:xfrm>
            <a:off x="1485815" y="2055728"/>
            <a:ext cx="1496386" cy="738239"/>
          </a:xfrm>
          <a:prstGeom prst="rect">
            <a:avLst/>
          </a:prstGeom>
          <a:solidFill>
            <a:schemeClr val="accent4">
              <a:lumMod val="60000"/>
              <a:lumOff val="40000"/>
            </a:schemeClr>
          </a:solidFill>
          <a:ln>
            <a:solidFill>
              <a:schemeClr val="accent4">
                <a:lumMod val="60000"/>
                <a:lumOff val="40000"/>
              </a:schemeClr>
            </a:solidFill>
            <a:headEnd type="none" w="sm" len="sm"/>
            <a:tailEnd type="none" w="sm" len="sm"/>
          </a:ln>
        </p:spPr>
        <p:style>
          <a:lnRef idx="1">
            <a:schemeClr val="accent4"/>
          </a:lnRef>
          <a:fillRef idx="2">
            <a:schemeClr val="accent4"/>
          </a:fillRef>
          <a:effectRef idx="1">
            <a:schemeClr val="accent4"/>
          </a:effectRef>
          <a:fontRef idx="minor">
            <a:schemeClr val="dk1"/>
          </a:fontRef>
        </p:style>
        <p:txBody>
          <a:bodyPr spcFirstLastPara="1" wrap="square" lIns="68569" tIns="68569" rIns="68569" bIns="68569" anchor="ctr" anchorCtr="0">
            <a:noAutofit/>
          </a:bodyPr>
          <a:lstStyle/>
          <a:p>
            <a:pPr algn="ctr"/>
            <a:r>
              <a:rPr lang="en" sz="1050" b="1" dirty="0">
                <a:solidFill>
                  <a:schemeClr val="tx1"/>
                </a:solidFill>
              </a:rPr>
              <a:t>UI Component</a:t>
            </a:r>
            <a:br>
              <a:rPr lang="en" sz="1050" b="1" dirty="0">
                <a:solidFill>
                  <a:schemeClr val="tx1"/>
                </a:solidFill>
              </a:rPr>
            </a:br>
            <a:r>
              <a:rPr lang="en" sz="1050" b="1" dirty="0">
                <a:solidFill>
                  <a:schemeClr val="tx1"/>
                </a:solidFill>
              </a:rPr>
              <a:t>App.js</a:t>
            </a:r>
            <a:endParaRPr sz="1050" b="1" dirty="0">
              <a:solidFill>
                <a:schemeClr val="tx1"/>
              </a:solidFill>
            </a:endParaRPr>
          </a:p>
        </p:txBody>
      </p:sp>
      <p:sp>
        <p:nvSpPr>
          <p:cNvPr id="11" name="Google Shape;139;p20">
            <a:extLst>
              <a:ext uri="{FF2B5EF4-FFF2-40B4-BE49-F238E27FC236}">
                <a16:creationId xmlns:a16="http://schemas.microsoft.com/office/drawing/2014/main" id="{6F06C418-B2CE-44D9-87F6-9B0E3C5A82F8}"/>
              </a:ext>
            </a:extLst>
          </p:cNvPr>
          <p:cNvSpPr/>
          <p:nvPr/>
        </p:nvSpPr>
        <p:spPr>
          <a:xfrm>
            <a:off x="2930384" y="3006765"/>
            <a:ext cx="1224116" cy="687257"/>
          </a:xfrm>
          <a:prstGeom prst="rect">
            <a:avLst/>
          </a:prstGeom>
          <a:solidFill>
            <a:schemeClr val="accent4">
              <a:lumMod val="60000"/>
              <a:lumOff val="40000"/>
            </a:schemeClr>
          </a:solidFill>
          <a:ln>
            <a:solidFill>
              <a:schemeClr val="accent4">
                <a:lumMod val="60000"/>
                <a:lumOff val="40000"/>
              </a:schemeClr>
            </a:solidFill>
            <a:headEnd type="none" w="sm" len="sm"/>
            <a:tailEnd type="none" w="sm" len="sm"/>
          </a:ln>
        </p:spPr>
        <p:style>
          <a:lnRef idx="1">
            <a:schemeClr val="accent4"/>
          </a:lnRef>
          <a:fillRef idx="2">
            <a:schemeClr val="accent4"/>
          </a:fillRef>
          <a:effectRef idx="1">
            <a:schemeClr val="accent4"/>
          </a:effectRef>
          <a:fontRef idx="minor">
            <a:schemeClr val="dk1"/>
          </a:fontRef>
        </p:style>
        <p:txBody>
          <a:bodyPr spcFirstLastPara="1" wrap="square" lIns="68569" tIns="68569" rIns="68569" bIns="68569" anchor="ctr" anchorCtr="0">
            <a:noAutofit/>
          </a:bodyPr>
          <a:lstStyle/>
          <a:p>
            <a:pPr algn="ctr"/>
            <a:r>
              <a:rPr lang="en" sz="1050" b="1" dirty="0">
                <a:solidFill>
                  <a:schemeClr val="tx1"/>
                </a:solidFill>
              </a:rPr>
              <a:t>VirtualDom</a:t>
            </a:r>
            <a:br>
              <a:rPr lang="en" sz="1050" b="1" dirty="0">
                <a:solidFill>
                  <a:schemeClr val="tx1"/>
                </a:solidFill>
              </a:rPr>
            </a:br>
            <a:r>
              <a:rPr lang="en" sz="1050" b="1" dirty="0">
                <a:solidFill>
                  <a:schemeClr val="tx1"/>
                </a:solidFill>
              </a:rPr>
              <a:t>(New)</a:t>
            </a:r>
            <a:endParaRPr sz="1050" b="1" dirty="0">
              <a:solidFill>
                <a:schemeClr val="tx1"/>
              </a:solidFill>
            </a:endParaRPr>
          </a:p>
        </p:txBody>
      </p:sp>
      <p:sp>
        <p:nvSpPr>
          <p:cNvPr id="16" name="Google Shape;139;p20">
            <a:extLst>
              <a:ext uri="{FF2B5EF4-FFF2-40B4-BE49-F238E27FC236}">
                <a16:creationId xmlns:a16="http://schemas.microsoft.com/office/drawing/2014/main" id="{EAE3A695-8B63-453A-94C5-82B9DFFEE458}"/>
              </a:ext>
            </a:extLst>
          </p:cNvPr>
          <p:cNvSpPr/>
          <p:nvPr/>
        </p:nvSpPr>
        <p:spPr>
          <a:xfrm>
            <a:off x="4466312" y="3003893"/>
            <a:ext cx="1224116" cy="687257"/>
          </a:xfrm>
          <a:prstGeom prst="rect">
            <a:avLst/>
          </a:prstGeom>
          <a:solidFill>
            <a:schemeClr val="accent4">
              <a:lumMod val="60000"/>
              <a:lumOff val="40000"/>
            </a:schemeClr>
          </a:solidFill>
          <a:ln>
            <a:solidFill>
              <a:schemeClr val="accent4">
                <a:lumMod val="60000"/>
                <a:lumOff val="40000"/>
              </a:schemeClr>
            </a:solidFill>
            <a:headEnd type="none" w="sm" len="sm"/>
            <a:tailEnd type="none" w="sm" len="sm"/>
          </a:ln>
        </p:spPr>
        <p:style>
          <a:lnRef idx="1">
            <a:schemeClr val="accent4"/>
          </a:lnRef>
          <a:fillRef idx="2">
            <a:schemeClr val="accent4"/>
          </a:fillRef>
          <a:effectRef idx="1">
            <a:schemeClr val="accent4"/>
          </a:effectRef>
          <a:fontRef idx="minor">
            <a:schemeClr val="dk1"/>
          </a:fontRef>
        </p:style>
        <p:txBody>
          <a:bodyPr spcFirstLastPara="1" wrap="square" lIns="68569" tIns="68569" rIns="68569" bIns="68569" anchor="ctr" anchorCtr="0">
            <a:noAutofit/>
          </a:bodyPr>
          <a:lstStyle/>
          <a:p>
            <a:pPr algn="ctr"/>
            <a:r>
              <a:rPr lang="en" sz="1050" b="1" dirty="0">
                <a:solidFill>
                  <a:schemeClr val="tx1"/>
                </a:solidFill>
              </a:rPr>
              <a:t>VirtualDom</a:t>
            </a:r>
            <a:br>
              <a:rPr lang="en" sz="1050" b="1" dirty="0">
                <a:solidFill>
                  <a:schemeClr val="tx1"/>
                </a:solidFill>
              </a:rPr>
            </a:br>
            <a:r>
              <a:rPr lang="en" sz="1050" b="1" dirty="0">
                <a:solidFill>
                  <a:schemeClr val="tx1"/>
                </a:solidFill>
              </a:rPr>
              <a:t>(Current)</a:t>
            </a:r>
            <a:endParaRPr sz="1050" b="1" dirty="0">
              <a:solidFill>
                <a:schemeClr val="tx1"/>
              </a:solidFill>
            </a:endParaRPr>
          </a:p>
        </p:txBody>
      </p:sp>
      <p:sp>
        <p:nvSpPr>
          <p:cNvPr id="17" name="Google Shape;139;p20">
            <a:extLst>
              <a:ext uri="{FF2B5EF4-FFF2-40B4-BE49-F238E27FC236}">
                <a16:creationId xmlns:a16="http://schemas.microsoft.com/office/drawing/2014/main" id="{68510263-FEBA-464A-B50A-A996C14A8C53}"/>
              </a:ext>
            </a:extLst>
          </p:cNvPr>
          <p:cNvSpPr/>
          <p:nvPr/>
        </p:nvSpPr>
        <p:spPr>
          <a:xfrm>
            <a:off x="6110169" y="1965436"/>
            <a:ext cx="1224116" cy="687257"/>
          </a:xfrm>
          <a:prstGeom prst="rect">
            <a:avLst/>
          </a:prstGeom>
          <a:solidFill>
            <a:schemeClr val="accent4">
              <a:lumMod val="60000"/>
              <a:lumOff val="40000"/>
            </a:schemeClr>
          </a:solidFill>
          <a:ln>
            <a:solidFill>
              <a:schemeClr val="accent4">
                <a:lumMod val="60000"/>
                <a:lumOff val="40000"/>
              </a:schemeClr>
            </a:solidFill>
            <a:headEnd type="none" w="sm" len="sm"/>
            <a:tailEnd type="none" w="sm" len="sm"/>
          </a:ln>
        </p:spPr>
        <p:style>
          <a:lnRef idx="1">
            <a:schemeClr val="accent4"/>
          </a:lnRef>
          <a:fillRef idx="2">
            <a:schemeClr val="accent4"/>
          </a:fillRef>
          <a:effectRef idx="1">
            <a:schemeClr val="accent4"/>
          </a:effectRef>
          <a:fontRef idx="minor">
            <a:schemeClr val="dk1"/>
          </a:fontRef>
        </p:style>
        <p:txBody>
          <a:bodyPr spcFirstLastPara="1" wrap="square" lIns="68569" tIns="68569" rIns="68569" bIns="68569" anchor="ctr" anchorCtr="0">
            <a:noAutofit/>
          </a:bodyPr>
          <a:lstStyle/>
          <a:p>
            <a:pPr algn="ctr"/>
            <a:r>
              <a:rPr lang="en" sz="1050" b="1" dirty="0">
                <a:solidFill>
                  <a:schemeClr val="tx1"/>
                </a:solidFill>
              </a:rPr>
              <a:t>Browser </a:t>
            </a:r>
            <a:br>
              <a:rPr lang="en" sz="1050" b="1" dirty="0">
                <a:solidFill>
                  <a:schemeClr val="tx1"/>
                </a:solidFill>
              </a:rPr>
            </a:br>
            <a:r>
              <a:rPr lang="en" sz="1050" b="1" dirty="0">
                <a:solidFill>
                  <a:schemeClr val="tx1"/>
                </a:solidFill>
              </a:rPr>
              <a:t>DOM</a:t>
            </a:r>
            <a:endParaRPr sz="1050" b="1" dirty="0">
              <a:solidFill>
                <a:schemeClr val="tx1"/>
              </a:solidFill>
            </a:endParaRPr>
          </a:p>
        </p:txBody>
      </p:sp>
      <p:cxnSp>
        <p:nvCxnSpPr>
          <p:cNvPr id="18" name="Google Shape;146;p20">
            <a:extLst>
              <a:ext uri="{FF2B5EF4-FFF2-40B4-BE49-F238E27FC236}">
                <a16:creationId xmlns:a16="http://schemas.microsoft.com/office/drawing/2014/main" id="{CECC0252-FEA7-450A-B6BD-B42DCCAF235E}"/>
              </a:ext>
            </a:extLst>
          </p:cNvPr>
          <p:cNvCxnSpPr/>
          <p:nvPr/>
        </p:nvCxnSpPr>
        <p:spPr>
          <a:xfrm flipV="1">
            <a:off x="3614273" y="3956859"/>
            <a:ext cx="1252406" cy="4022"/>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9" name="Google Shape;143;p20">
            <a:extLst>
              <a:ext uri="{FF2B5EF4-FFF2-40B4-BE49-F238E27FC236}">
                <a16:creationId xmlns:a16="http://schemas.microsoft.com/office/drawing/2014/main" id="{E3584452-5CDF-4873-A912-AA6E8456A8F2}"/>
              </a:ext>
            </a:extLst>
          </p:cNvPr>
          <p:cNvCxnSpPr/>
          <p:nvPr/>
        </p:nvCxnSpPr>
        <p:spPr>
          <a:xfrm>
            <a:off x="3614273" y="3722427"/>
            <a:ext cx="0" cy="234433"/>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0" name="Google Shape;144;p20">
            <a:extLst>
              <a:ext uri="{FF2B5EF4-FFF2-40B4-BE49-F238E27FC236}">
                <a16:creationId xmlns:a16="http://schemas.microsoft.com/office/drawing/2014/main" id="{4CC63E4A-BBD8-4997-B086-9DA37AF1F4DD}"/>
              </a:ext>
            </a:extLst>
          </p:cNvPr>
          <p:cNvCxnSpPr/>
          <p:nvPr/>
        </p:nvCxnSpPr>
        <p:spPr>
          <a:xfrm>
            <a:off x="4842573" y="3708444"/>
            <a:ext cx="9641" cy="231122"/>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1" name="Google Shape;149;p20">
            <a:extLst>
              <a:ext uri="{FF2B5EF4-FFF2-40B4-BE49-F238E27FC236}">
                <a16:creationId xmlns:a16="http://schemas.microsoft.com/office/drawing/2014/main" id="{EA65CFA9-5DAC-4F36-885C-3DC2A16D3A0C}"/>
              </a:ext>
            </a:extLst>
          </p:cNvPr>
          <p:cNvCxnSpPr/>
          <p:nvPr/>
        </p:nvCxnSpPr>
        <p:spPr>
          <a:xfrm>
            <a:off x="6722227" y="2671314"/>
            <a:ext cx="0" cy="157972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2" name="Google Shape;148;p20">
            <a:extLst>
              <a:ext uri="{FF2B5EF4-FFF2-40B4-BE49-F238E27FC236}">
                <a16:creationId xmlns:a16="http://schemas.microsoft.com/office/drawing/2014/main" id="{1A571046-DAC6-459B-8BDC-C9B83551055F}"/>
              </a:ext>
            </a:extLst>
          </p:cNvPr>
          <p:cNvCxnSpPr/>
          <p:nvPr/>
        </p:nvCxnSpPr>
        <p:spPr>
          <a:xfrm>
            <a:off x="4240476" y="4271860"/>
            <a:ext cx="2481751"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3" name="Google Shape;147;p20">
            <a:extLst>
              <a:ext uri="{FF2B5EF4-FFF2-40B4-BE49-F238E27FC236}">
                <a16:creationId xmlns:a16="http://schemas.microsoft.com/office/drawing/2014/main" id="{773CFA29-BE48-452E-BEF4-D61D37EF8157}"/>
              </a:ext>
            </a:extLst>
          </p:cNvPr>
          <p:cNvCxnSpPr/>
          <p:nvPr/>
        </p:nvCxnSpPr>
        <p:spPr>
          <a:xfrm>
            <a:off x="4240476" y="3956860"/>
            <a:ext cx="0" cy="31500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4" name="Google Shape;145;p20">
            <a:extLst>
              <a:ext uri="{FF2B5EF4-FFF2-40B4-BE49-F238E27FC236}">
                <a16:creationId xmlns:a16="http://schemas.microsoft.com/office/drawing/2014/main" id="{7E89F563-F659-44F6-97D1-E8366C156AF8}"/>
              </a:ext>
            </a:extLst>
          </p:cNvPr>
          <p:cNvCxnSpPr/>
          <p:nvPr/>
        </p:nvCxnSpPr>
        <p:spPr>
          <a:xfrm>
            <a:off x="2236305" y="3366143"/>
            <a:ext cx="691784"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5" name="Google Shape;142;p20">
            <a:extLst>
              <a:ext uri="{FF2B5EF4-FFF2-40B4-BE49-F238E27FC236}">
                <a16:creationId xmlns:a16="http://schemas.microsoft.com/office/drawing/2014/main" id="{3C9B7A4D-3563-4733-ABED-E8CEE49D0D8F}"/>
              </a:ext>
            </a:extLst>
          </p:cNvPr>
          <p:cNvCxnSpPr/>
          <p:nvPr/>
        </p:nvCxnSpPr>
        <p:spPr>
          <a:xfrm>
            <a:off x="2234008" y="2796691"/>
            <a:ext cx="0" cy="569453"/>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6" name="Google Shape;152;p20">
            <a:extLst>
              <a:ext uri="{FF2B5EF4-FFF2-40B4-BE49-F238E27FC236}">
                <a16:creationId xmlns:a16="http://schemas.microsoft.com/office/drawing/2014/main" id="{FA2FAD1E-D666-4DCB-AEE8-DE4E8DAB9BF0}"/>
              </a:ext>
            </a:extLst>
          </p:cNvPr>
          <p:cNvSpPr txBox="1"/>
          <p:nvPr/>
        </p:nvSpPr>
        <p:spPr>
          <a:xfrm>
            <a:off x="4900083" y="3956860"/>
            <a:ext cx="2240568" cy="277756"/>
          </a:xfrm>
          <a:prstGeom prst="rect">
            <a:avLst/>
          </a:prstGeom>
          <a:noFill/>
          <a:ln>
            <a:noFill/>
          </a:ln>
        </p:spPr>
        <p:txBody>
          <a:bodyPr spcFirstLastPara="1" wrap="square" lIns="68569" tIns="68569" rIns="68569" bIns="68569" anchor="t" anchorCtr="0">
            <a:noAutofit/>
          </a:bodyPr>
          <a:lstStyle/>
          <a:p>
            <a:r>
              <a:rPr lang="en" sz="1050" b="1" dirty="0">
                <a:latin typeface="Lato"/>
                <a:ea typeface="Lato"/>
                <a:cs typeface="Lato"/>
                <a:sym typeface="Lato"/>
              </a:rPr>
              <a:t>Difference Updated</a:t>
            </a:r>
            <a:endParaRPr sz="1050" b="1" dirty="0">
              <a:latin typeface="Lato"/>
              <a:ea typeface="Lato"/>
              <a:cs typeface="Lato"/>
              <a:sym typeface="Lato"/>
            </a:endParaRPr>
          </a:p>
        </p:txBody>
      </p:sp>
      <p:sp>
        <p:nvSpPr>
          <p:cNvPr id="27" name="Google Shape;151;p20">
            <a:extLst>
              <a:ext uri="{FF2B5EF4-FFF2-40B4-BE49-F238E27FC236}">
                <a16:creationId xmlns:a16="http://schemas.microsoft.com/office/drawing/2014/main" id="{5AEA3EE9-D23B-472D-8DBB-876662915D31}"/>
              </a:ext>
            </a:extLst>
          </p:cNvPr>
          <p:cNvSpPr txBox="1"/>
          <p:nvPr/>
        </p:nvSpPr>
        <p:spPr>
          <a:xfrm>
            <a:off x="2363460" y="3049138"/>
            <a:ext cx="536625" cy="195975"/>
          </a:xfrm>
          <a:prstGeom prst="rect">
            <a:avLst/>
          </a:prstGeom>
          <a:noFill/>
          <a:ln>
            <a:noFill/>
          </a:ln>
        </p:spPr>
        <p:txBody>
          <a:bodyPr spcFirstLastPara="1" wrap="square" lIns="68569" tIns="68569" rIns="68569" bIns="68569" anchor="t" anchorCtr="0">
            <a:noAutofit/>
          </a:bodyPr>
          <a:lstStyle/>
          <a:p>
            <a:r>
              <a:rPr lang="en" sz="1050" b="1" dirty="0">
                <a:latin typeface="Lato"/>
                <a:ea typeface="Lato"/>
                <a:cs typeface="Lato"/>
                <a:sym typeface="Lato"/>
              </a:rPr>
              <a:t>JSX</a:t>
            </a:r>
            <a:endParaRPr sz="1050" b="1" dirty="0">
              <a:latin typeface="Lato"/>
              <a:ea typeface="Lato"/>
              <a:cs typeface="Lato"/>
              <a:sym typeface="Lato"/>
            </a:endParaRPr>
          </a:p>
        </p:txBody>
      </p:sp>
    </p:spTree>
    <p:extLst>
      <p:ext uri="{BB962C8B-B14F-4D97-AF65-F5344CB8AC3E}">
        <p14:creationId xmlns:p14="http://schemas.microsoft.com/office/powerpoint/2010/main" val="274369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381001" y="463426"/>
            <a:ext cx="8542193" cy="33250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6258788" y="1059873"/>
            <a:ext cx="2646218" cy="1564402"/>
          </a:xfrm>
        </p:spPr>
        <p:txBody>
          <a:bodyPr>
            <a:normAutofit/>
          </a:bodyPr>
          <a:lstStyle/>
          <a:p>
            <a:r>
              <a:rPr lang="en-IN" sz="2100" dirty="0">
                <a:solidFill>
                  <a:srgbClr val="FFFFFF"/>
                </a:solidFill>
                <a:cs typeface="AngsanaUPC" panose="020B0502040204020203" pitchFamily="18" charset="-34"/>
              </a:rPr>
              <a:t>HTML</a:t>
            </a:r>
            <a:endParaRPr lang="en-IN" sz="1800" dirty="0">
              <a:solidFill>
                <a:srgbClr val="FFFFFF"/>
              </a:solidFill>
              <a:cs typeface="AngsanaUPC" panose="020B0502040204020203" pitchFamily="18" charset="-34"/>
            </a:endParaRPr>
          </a:p>
        </p:txBody>
      </p:sp>
      <p:sp>
        <p:nvSpPr>
          <p:cNvPr id="3" name="TextBox 2"/>
          <p:cNvSpPr txBox="1"/>
          <p:nvPr/>
        </p:nvSpPr>
        <p:spPr>
          <a:xfrm>
            <a:off x="381000" y="417426"/>
            <a:ext cx="3078219" cy="415498"/>
          </a:xfrm>
          <a:prstGeom prst="rect">
            <a:avLst/>
          </a:prstGeom>
          <a:noFill/>
        </p:spPr>
        <p:txBody>
          <a:bodyPr wrap="square" rtlCol="0">
            <a:spAutoFit/>
          </a:bodyPr>
          <a:lstStyle/>
          <a:p>
            <a:r>
              <a:rPr lang="en-IN" sz="2100" b="1" dirty="0"/>
              <a:t>SPA VS MPA</a:t>
            </a:r>
          </a:p>
        </p:txBody>
      </p:sp>
      <p:sp>
        <p:nvSpPr>
          <p:cNvPr id="9" name="Rectangle 8">
            <a:extLst>
              <a:ext uri="{FF2B5EF4-FFF2-40B4-BE49-F238E27FC236}">
                <a16:creationId xmlns:a16="http://schemas.microsoft.com/office/drawing/2014/main" id="{E3C711B4-9267-450B-911B-D23C4FF9AB79}"/>
              </a:ext>
            </a:extLst>
          </p:cNvPr>
          <p:cNvSpPr/>
          <p:nvPr/>
        </p:nvSpPr>
        <p:spPr>
          <a:xfrm>
            <a:off x="381000" y="213012"/>
            <a:ext cx="5713268" cy="1143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050"/>
          </a:p>
        </p:txBody>
      </p:sp>
      <p:sp>
        <p:nvSpPr>
          <p:cNvPr id="12" name="Rectangle 11">
            <a:extLst>
              <a:ext uri="{FF2B5EF4-FFF2-40B4-BE49-F238E27FC236}">
                <a16:creationId xmlns:a16="http://schemas.microsoft.com/office/drawing/2014/main" id="{E4AA21B7-659F-44B6-B547-5D9BB3366B48}"/>
              </a:ext>
            </a:extLst>
          </p:cNvPr>
          <p:cNvSpPr/>
          <p:nvPr/>
        </p:nvSpPr>
        <p:spPr>
          <a:xfrm>
            <a:off x="4572001" y="213012"/>
            <a:ext cx="4351193" cy="11430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10" name="TextBox 9">
            <a:extLst>
              <a:ext uri="{FF2B5EF4-FFF2-40B4-BE49-F238E27FC236}">
                <a16:creationId xmlns:a16="http://schemas.microsoft.com/office/drawing/2014/main" id="{8BB289D6-90C0-4FD2-A825-978306F72F42}"/>
              </a:ext>
            </a:extLst>
          </p:cNvPr>
          <p:cNvSpPr txBox="1"/>
          <p:nvPr/>
        </p:nvSpPr>
        <p:spPr>
          <a:xfrm>
            <a:off x="381000" y="899955"/>
            <a:ext cx="4572000" cy="253916"/>
          </a:xfrm>
          <a:prstGeom prst="rect">
            <a:avLst/>
          </a:prstGeom>
          <a:noFill/>
        </p:spPr>
        <p:txBody>
          <a:bodyPr wrap="square">
            <a:spAutoFit/>
          </a:bodyPr>
          <a:lstStyle/>
          <a:p>
            <a:r>
              <a:rPr lang="en-IN" sz="1050" b="1" dirty="0"/>
              <a:t>SPA</a:t>
            </a:r>
          </a:p>
        </p:txBody>
      </p:sp>
      <p:sp>
        <p:nvSpPr>
          <p:cNvPr id="16" name="TextBox 15">
            <a:extLst>
              <a:ext uri="{FF2B5EF4-FFF2-40B4-BE49-F238E27FC236}">
                <a16:creationId xmlns:a16="http://schemas.microsoft.com/office/drawing/2014/main" id="{26F6F6A7-4162-4946-8642-717B1C2B5420}"/>
              </a:ext>
            </a:extLst>
          </p:cNvPr>
          <p:cNvSpPr txBox="1"/>
          <p:nvPr/>
        </p:nvSpPr>
        <p:spPr>
          <a:xfrm>
            <a:off x="381000" y="2791332"/>
            <a:ext cx="4572000" cy="253916"/>
          </a:xfrm>
          <a:prstGeom prst="rect">
            <a:avLst/>
          </a:prstGeom>
          <a:noFill/>
        </p:spPr>
        <p:txBody>
          <a:bodyPr wrap="square">
            <a:spAutoFit/>
          </a:bodyPr>
          <a:lstStyle/>
          <a:p>
            <a:r>
              <a:rPr lang="en-IN" sz="1050" b="1" dirty="0"/>
              <a:t>MPA</a:t>
            </a:r>
          </a:p>
        </p:txBody>
      </p:sp>
      <p:sp>
        <p:nvSpPr>
          <p:cNvPr id="17" name="TextBox 16">
            <a:extLst>
              <a:ext uri="{FF2B5EF4-FFF2-40B4-BE49-F238E27FC236}">
                <a16:creationId xmlns:a16="http://schemas.microsoft.com/office/drawing/2014/main" id="{8FDBA553-D378-4E5A-920B-1B600A28417E}"/>
              </a:ext>
            </a:extLst>
          </p:cNvPr>
          <p:cNvSpPr txBox="1"/>
          <p:nvPr/>
        </p:nvSpPr>
        <p:spPr>
          <a:xfrm>
            <a:off x="323770" y="1134212"/>
            <a:ext cx="9644278" cy="1661993"/>
          </a:xfrm>
          <a:prstGeom prst="rect">
            <a:avLst/>
          </a:prstGeom>
          <a:noFill/>
        </p:spPr>
        <p:txBody>
          <a:bodyPr wrap="square" rtlCol="0">
            <a:spAutoFit/>
          </a:bodyPr>
          <a:lstStyle/>
          <a:p>
            <a:pPr marL="214313" indent="-214313">
              <a:lnSpc>
                <a:spcPct val="150000"/>
              </a:lnSpc>
              <a:buFont typeface="Wingdings" panose="05000000000000000000" pitchFamily="2" charset="2"/>
              <a:buChar char="§"/>
            </a:pPr>
            <a:r>
              <a:rPr lang="en-IN" sz="1200" dirty="0"/>
              <a:t>A SPA is an app that works inside a browser and does not require page reloading during use.</a:t>
            </a:r>
          </a:p>
          <a:p>
            <a:pPr marL="214313" indent="-214313">
              <a:lnSpc>
                <a:spcPct val="150000"/>
              </a:lnSpc>
              <a:buFont typeface="Wingdings" panose="05000000000000000000" pitchFamily="2" charset="2"/>
              <a:buChar char="§"/>
            </a:pPr>
            <a:r>
              <a:rPr lang="en-IN" sz="1200" dirty="0">
                <a:ea typeface="Georgia"/>
                <a:cs typeface="Georgia"/>
                <a:sym typeface="Georgia"/>
              </a:rPr>
              <a:t>It is just one web page that you visit which then loads all other content using JavaScript — which they heavily depend on.</a:t>
            </a:r>
          </a:p>
          <a:p>
            <a:pPr marL="214313" indent="-214313">
              <a:lnSpc>
                <a:spcPct val="150000"/>
              </a:lnSpc>
              <a:buFont typeface="Wingdings" panose="05000000000000000000" pitchFamily="2" charset="2"/>
              <a:buChar char="§"/>
            </a:pPr>
            <a:r>
              <a:rPr lang="en" sz="1200" dirty="0">
                <a:ea typeface="Georgia"/>
                <a:cs typeface="Georgia"/>
                <a:sym typeface="Georgia"/>
              </a:rPr>
              <a:t>SPA requests the markup and data independently and renders pages straight in the browser.</a:t>
            </a:r>
          </a:p>
          <a:p>
            <a:pPr marL="214313" indent="-214313">
              <a:lnSpc>
                <a:spcPct val="150000"/>
              </a:lnSpc>
              <a:buFont typeface="Wingdings" panose="05000000000000000000" pitchFamily="2" charset="2"/>
              <a:buChar char="§"/>
            </a:pPr>
            <a:r>
              <a:rPr lang="en" sz="1200" dirty="0">
                <a:ea typeface="Georgia"/>
                <a:cs typeface="Georgia"/>
                <a:sym typeface="Georgia"/>
              </a:rPr>
              <a:t>Typically it has only one reactDOM.render() call because we have one root app component which hosts other react component</a:t>
            </a:r>
            <a:endParaRPr lang="en" sz="1200" dirty="0">
              <a:sym typeface="Georgia"/>
            </a:endParaRPr>
          </a:p>
          <a:p>
            <a:pPr marL="214313" indent="-214313">
              <a:lnSpc>
                <a:spcPct val="150000"/>
              </a:lnSpc>
              <a:buFont typeface="Wingdings" panose="05000000000000000000" pitchFamily="2" charset="2"/>
              <a:buChar char="§"/>
            </a:pPr>
            <a:r>
              <a:rPr lang="en-IN" sz="1200" dirty="0"/>
              <a:t>Used By </a:t>
            </a:r>
            <a:r>
              <a:rPr lang="en" sz="1200" dirty="0">
                <a:ea typeface="Georgia"/>
                <a:cs typeface="Georgia"/>
                <a:sym typeface="Georgia"/>
              </a:rPr>
              <a:t>Gmail, Google Maps, Facebook</a:t>
            </a:r>
          </a:p>
          <a:p>
            <a:pPr marL="214313" indent="-214313">
              <a:buFont typeface="Wingdings" panose="05000000000000000000" pitchFamily="2" charset="2"/>
              <a:buChar char="§"/>
            </a:pPr>
            <a:endParaRPr lang="en-IN" sz="1200" dirty="0">
              <a:ea typeface="Georgia"/>
              <a:cs typeface="Georgia"/>
              <a:sym typeface="Georgia"/>
            </a:endParaRPr>
          </a:p>
        </p:txBody>
      </p:sp>
      <p:sp>
        <p:nvSpPr>
          <p:cNvPr id="18" name="TextBox 17">
            <a:extLst>
              <a:ext uri="{FF2B5EF4-FFF2-40B4-BE49-F238E27FC236}">
                <a16:creationId xmlns:a16="http://schemas.microsoft.com/office/drawing/2014/main" id="{B76D82C7-736B-4A75-B35F-15818C29F17F}"/>
              </a:ext>
            </a:extLst>
          </p:cNvPr>
          <p:cNvSpPr txBox="1"/>
          <p:nvPr/>
        </p:nvSpPr>
        <p:spPr>
          <a:xfrm>
            <a:off x="323770" y="3028834"/>
            <a:ext cx="8599424" cy="1938992"/>
          </a:xfrm>
          <a:prstGeom prst="rect">
            <a:avLst/>
          </a:prstGeom>
          <a:noFill/>
        </p:spPr>
        <p:txBody>
          <a:bodyPr wrap="square" rtlCol="0">
            <a:spAutoFit/>
          </a:bodyPr>
          <a:lstStyle/>
          <a:p>
            <a:pPr marL="214313" indent="-214313">
              <a:lnSpc>
                <a:spcPct val="150000"/>
              </a:lnSpc>
              <a:buFont typeface="Wingdings" panose="05000000000000000000" pitchFamily="2" charset="2"/>
              <a:buChar char="§"/>
            </a:pPr>
            <a:r>
              <a:rPr lang="en-IN" sz="1200" dirty="0"/>
              <a:t>MPA is considered a more classical approach to app development. The multi-page design pattern requires a page reload every time the content changes. </a:t>
            </a:r>
          </a:p>
          <a:p>
            <a:pPr marL="214313" indent="-214313">
              <a:lnSpc>
                <a:spcPct val="150000"/>
              </a:lnSpc>
              <a:buFont typeface="Wingdings" panose="05000000000000000000" pitchFamily="2" charset="2"/>
              <a:buChar char="§"/>
            </a:pPr>
            <a:r>
              <a:rPr lang="en-IN" sz="1200" dirty="0"/>
              <a:t>Every Change i.e. displaying the data or submit data back to server requests rendering a new page from the server.</a:t>
            </a:r>
          </a:p>
          <a:p>
            <a:pPr marL="214313" indent="-214313">
              <a:lnSpc>
                <a:spcPct val="150000"/>
              </a:lnSpc>
              <a:buFont typeface="Wingdings" panose="05000000000000000000" pitchFamily="2" charset="2"/>
              <a:buChar char="§"/>
            </a:pPr>
            <a:r>
              <a:rPr lang="en-IN" sz="1200" dirty="0">
                <a:ea typeface="Georgia"/>
                <a:cs typeface="Georgia"/>
                <a:sym typeface="Georgia"/>
              </a:rPr>
              <a:t>Before deploying a web application, you need to consider the goal of it. If you know you need multiple categories — use a multi-page site. </a:t>
            </a:r>
          </a:p>
          <a:p>
            <a:pPr marL="214313" indent="-214313">
              <a:lnSpc>
                <a:spcPct val="150000"/>
              </a:lnSpc>
              <a:buFont typeface="Wingdings" panose="05000000000000000000" pitchFamily="2" charset="2"/>
              <a:buChar char="§"/>
            </a:pPr>
            <a:r>
              <a:rPr lang="en-IN" sz="1200" dirty="0"/>
              <a:t>Used By extensive product portfolios, for example, e-commerce businesses.</a:t>
            </a:r>
            <a:endParaRPr lang="en-IN" sz="1200" dirty="0">
              <a:latin typeface="+mj-lt"/>
            </a:endParaRPr>
          </a:p>
          <a:p>
            <a:pPr marL="214313" indent="-214313">
              <a:buFont typeface="Wingdings" panose="05000000000000000000" pitchFamily="2" charset="2"/>
              <a:buChar char="§"/>
            </a:pPr>
            <a:endParaRPr lang="en-IN" sz="1200" dirty="0">
              <a:latin typeface="+mj-lt"/>
              <a:ea typeface="Georgia"/>
              <a:cs typeface="Georgia"/>
              <a:sym typeface="Georgia"/>
            </a:endParaRPr>
          </a:p>
        </p:txBody>
      </p:sp>
    </p:spTree>
    <p:extLst>
      <p:ext uri="{BB962C8B-B14F-4D97-AF65-F5344CB8AC3E}">
        <p14:creationId xmlns:p14="http://schemas.microsoft.com/office/powerpoint/2010/main" val="507591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381001" y="463426"/>
            <a:ext cx="8542193" cy="33250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6258788" y="1059873"/>
            <a:ext cx="2646218" cy="1564402"/>
          </a:xfrm>
        </p:spPr>
        <p:txBody>
          <a:bodyPr>
            <a:normAutofit/>
          </a:bodyPr>
          <a:lstStyle/>
          <a:p>
            <a:r>
              <a:rPr lang="en-IN" sz="2100" b="1" dirty="0">
                <a:solidFill>
                  <a:srgbClr val="FFFFFF"/>
                </a:solidFill>
                <a:cs typeface="AngsanaUPC" panose="020B0502040204020203" pitchFamily="18" charset="-34"/>
              </a:rPr>
              <a:t>HTML</a:t>
            </a:r>
            <a:endParaRPr lang="en-IN" sz="1800" b="1" dirty="0">
              <a:solidFill>
                <a:srgbClr val="FFFFFF"/>
              </a:solidFill>
              <a:cs typeface="AngsanaUPC" panose="020B0502040204020203" pitchFamily="18" charset="-34"/>
            </a:endParaRPr>
          </a:p>
        </p:txBody>
      </p:sp>
      <p:sp>
        <p:nvSpPr>
          <p:cNvPr id="9" name="Rectangle 8">
            <a:extLst>
              <a:ext uri="{FF2B5EF4-FFF2-40B4-BE49-F238E27FC236}">
                <a16:creationId xmlns:a16="http://schemas.microsoft.com/office/drawing/2014/main" id="{E3C711B4-9267-450B-911B-D23C4FF9AB79}"/>
              </a:ext>
            </a:extLst>
          </p:cNvPr>
          <p:cNvSpPr/>
          <p:nvPr/>
        </p:nvSpPr>
        <p:spPr>
          <a:xfrm>
            <a:off x="381000" y="213012"/>
            <a:ext cx="5713268" cy="1143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050"/>
          </a:p>
        </p:txBody>
      </p:sp>
      <p:sp>
        <p:nvSpPr>
          <p:cNvPr id="12" name="Rectangle 11">
            <a:extLst>
              <a:ext uri="{FF2B5EF4-FFF2-40B4-BE49-F238E27FC236}">
                <a16:creationId xmlns:a16="http://schemas.microsoft.com/office/drawing/2014/main" id="{E4AA21B7-659F-44B6-B547-5D9BB3366B48}"/>
              </a:ext>
            </a:extLst>
          </p:cNvPr>
          <p:cNvSpPr/>
          <p:nvPr/>
        </p:nvSpPr>
        <p:spPr>
          <a:xfrm>
            <a:off x="4572001" y="213012"/>
            <a:ext cx="4351193" cy="11430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2" name="Rectangle 1">
            <a:extLst>
              <a:ext uri="{FF2B5EF4-FFF2-40B4-BE49-F238E27FC236}">
                <a16:creationId xmlns:a16="http://schemas.microsoft.com/office/drawing/2014/main" id="{6BF8FADB-F66B-5FAF-BD4E-28834807D9A3}"/>
              </a:ext>
            </a:extLst>
          </p:cNvPr>
          <p:cNvSpPr/>
          <p:nvPr/>
        </p:nvSpPr>
        <p:spPr>
          <a:xfrm>
            <a:off x="3421380" y="1263052"/>
            <a:ext cx="2202180" cy="815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App</a:t>
            </a:r>
            <a:endParaRPr lang="en-IN" sz="1050" dirty="0"/>
          </a:p>
        </p:txBody>
      </p:sp>
      <p:sp>
        <p:nvSpPr>
          <p:cNvPr id="4" name="Rectangle 3">
            <a:extLst>
              <a:ext uri="{FF2B5EF4-FFF2-40B4-BE49-F238E27FC236}">
                <a16:creationId xmlns:a16="http://schemas.microsoft.com/office/drawing/2014/main" id="{F4AF8C7F-68BB-9432-413F-92FC69B10552}"/>
              </a:ext>
            </a:extLst>
          </p:cNvPr>
          <p:cNvSpPr/>
          <p:nvPr/>
        </p:nvSpPr>
        <p:spPr>
          <a:xfrm>
            <a:off x="1463040" y="2255521"/>
            <a:ext cx="2202180" cy="815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Display</a:t>
            </a:r>
            <a:endParaRPr lang="en-IN" sz="1050" dirty="0"/>
          </a:p>
        </p:txBody>
      </p:sp>
      <p:sp>
        <p:nvSpPr>
          <p:cNvPr id="5" name="Rectangle 4">
            <a:extLst>
              <a:ext uri="{FF2B5EF4-FFF2-40B4-BE49-F238E27FC236}">
                <a16:creationId xmlns:a16="http://schemas.microsoft.com/office/drawing/2014/main" id="{E7DB469F-A618-B0B8-3C72-01D8D2A58B0B}"/>
              </a:ext>
            </a:extLst>
          </p:cNvPr>
          <p:cNvSpPr/>
          <p:nvPr/>
        </p:nvSpPr>
        <p:spPr>
          <a:xfrm>
            <a:off x="861060" y="3444240"/>
            <a:ext cx="2202180" cy="815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t>DisplayData</a:t>
            </a:r>
            <a:endParaRPr lang="en-IN" sz="1050" dirty="0"/>
          </a:p>
        </p:txBody>
      </p:sp>
      <p:cxnSp>
        <p:nvCxnSpPr>
          <p:cNvPr id="7" name="Straight Arrow Connector 6">
            <a:extLst>
              <a:ext uri="{FF2B5EF4-FFF2-40B4-BE49-F238E27FC236}">
                <a16:creationId xmlns:a16="http://schemas.microsoft.com/office/drawing/2014/main" id="{1834A89A-5F4A-3EAB-C67A-644B8C1A2BE4}"/>
              </a:ext>
            </a:extLst>
          </p:cNvPr>
          <p:cNvCxnSpPr>
            <a:stCxn id="2" idx="1"/>
            <a:endCxn id="4" idx="0"/>
          </p:cNvCxnSpPr>
          <p:nvPr/>
        </p:nvCxnSpPr>
        <p:spPr>
          <a:xfrm flipH="1">
            <a:off x="2564130" y="1670722"/>
            <a:ext cx="857250" cy="584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0DE1835-8E2B-2B21-89E2-A70E276F530F}"/>
              </a:ext>
            </a:extLst>
          </p:cNvPr>
          <p:cNvCxnSpPr/>
          <p:nvPr/>
        </p:nvCxnSpPr>
        <p:spPr>
          <a:xfrm flipH="1">
            <a:off x="1779270" y="2898076"/>
            <a:ext cx="784860" cy="576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2196627-F844-E3FC-A643-5396DA21BE91}"/>
              </a:ext>
            </a:extLst>
          </p:cNvPr>
          <p:cNvSpPr/>
          <p:nvPr/>
        </p:nvSpPr>
        <p:spPr>
          <a:xfrm>
            <a:off x="5478780" y="2371058"/>
            <a:ext cx="2202180" cy="815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t>DisplayTwo</a:t>
            </a:r>
            <a:endParaRPr lang="en-IN" sz="1050" dirty="0"/>
          </a:p>
        </p:txBody>
      </p:sp>
      <p:cxnSp>
        <p:nvCxnSpPr>
          <p:cNvPr id="20" name="Straight Arrow Connector 19">
            <a:extLst>
              <a:ext uri="{FF2B5EF4-FFF2-40B4-BE49-F238E27FC236}">
                <a16:creationId xmlns:a16="http://schemas.microsoft.com/office/drawing/2014/main" id="{9D2126B2-8EEA-44F0-4EEC-5F33422DA2F7}"/>
              </a:ext>
            </a:extLst>
          </p:cNvPr>
          <p:cNvCxnSpPr>
            <a:cxnSpLocks/>
            <a:endCxn id="15" idx="0"/>
          </p:cNvCxnSpPr>
          <p:nvPr/>
        </p:nvCxnSpPr>
        <p:spPr>
          <a:xfrm>
            <a:off x="5623560" y="1645205"/>
            <a:ext cx="956310" cy="725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667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381001" y="463426"/>
            <a:ext cx="8542193" cy="33250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b="1">
              <a:solidFill>
                <a:schemeClr val="tx1"/>
              </a:solidFill>
            </a:endParaRPr>
          </a:p>
        </p:txBody>
      </p:sp>
      <p:sp>
        <p:nvSpPr>
          <p:cNvPr id="3" name="TextBox 2"/>
          <p:cNvSpPr txBox="1"/>
          <p:nvPr/>
        </p:nvSpPr>
        <p:spPr>
          <a:xfrm>
            <a:off x="381000" y="417426"/>
            <a:ext cx="4693920" cy="415498"/>
          </a:xfrm>
          <a:prstGeom prst="rect">
            <a:avLst/>
          </a:prstGeom>
          <a:noFill/>
        </p:spPr>
        <p:txBody>
          <a:bodyPr wrap="square" rtlCol="0">
            <a:spAutoFit/>
          </a:bodyPr>
          <a:lstStyle/>
          <a:p>
            <a:r>
              <a:rPr lang="en-IN" sz="2100" b="1" dirty="0"/>
              <a:t>BUILDING BLOCKS OF REACTJS</a:t>
            </a:r>
            <a:endParaRPr lang="en-IN" sz="1050" b="1" dirty="0"/>
          </a:p>
        </p:txBody>
      </p:sp>
      <p:sp>
        <p:nvSpPr>
          <p:cNvPr id="9" name="Rectangle 8">
            <a:extLst>
              <a:ext uri="{FF2B5EF4-FFF2-40B4-BE49-F238E27FC236}">
                <a16:creationId xmlns:a16="http://schemas.microsoft.com/office/drawing/2014/main" id="{E3C711B4-9267-450B-911B-D23C4FF9AB79}"/>
              </a:ext>
            </a:extLst>
          </p:cNvPr>
          <p:cNvSpPr/>
          <p:nvPr/>
        </p:nvSpPr>
        <p:spPr>
          <a:xfrm>
            <a:off x="381000" y="213012"/>
            <a:ext cx="5713268" cy="1143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050"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4572001" y="213012"/>
            <a:ext cx="4351193" cy="11430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b="1">
              <a:solidFill>
                <a:schemeClr val="tx1"/>
              </a:solidFill>
            </a:endParaRPr>
          </a:p>
        </p:txBody>
      </p:sp>
      <p:sp>
        <p:nvSpPr>
          <p:cNvPr id="8" name="Oval 7">
            <a:extLst>
              <a:ext uri="{FF2B5EF4-FFF2-40B4-BE49-F238E27FC236}">
                <a16:creationId xmlns:a16="http://schemas.microsoft.com/office/drawing/2014/main" id="{B8E028C8-DF46-445B-A8A5-C5CE3CE1EC62}"/>
              </a:ext>
            </a:extLst>
          </p:cNvPr>
          <p:cNvSpPr/>
          <p:nvPr/>
        </p:nvSpPr>
        <p:spPr>
          <a:xfrm>
            <a:off x="3616842" y="1676422"/>
            <a:ext cx="2143878" cy="1023891"/>
          </a:xfrm>
          <a:prstGeom prst="ellipse">
            <a:avLst/>
          </a:prstGeom>
          <a:solidFill>
            <a:schemeClr val="accent4">
              <a:lumMod val="60000"/>
              <a:lumOff val="40000"/>
            </a:schemeClr>
          </a:solidFill>
          <a:ln>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r>
              <a:rPr lang="en-IN" sz="1800" b="1" dirty="0">
                <a:solidFill>
                  <a:schemeClr val="tx1"/>
                </a:solidFill>
              </a:rPr>
              <a:t>Component</a:t>
            </a:r>
            <a:r>
              <a:rPr lang="en-IN" sz="1050" dirty="0">
                <a:solidFill>
                  <a:schemeClr val="tx1"/>
                </a:solidFill>
              </a:rPr>
              <a:t> </a:t>
            </a:r>
          </a:p>
        </p:txBody>
      </p:sp>
      <p:sp>
        <p:nvSpPr>
          <p:cNvPr id="10" name="Oval 9">
            <a:extLst>
              <a:ext uri="{FF2B5EF4-FFF2-40B4-BE49-F238E27FC236}">
                <a16:creationId xmlns:a16="http://schemas.microsoft.com/office/drawing/2014/main" id="{C104BBED-3EDB-4738-A8B8-C3F2F0851760}"/>
              </a:ext>
            </a:extLst>
          </p:cNvPr>
          <p:cNvSpPr/>
          <p:nvPr/>
        </p:nvSpPr>
        <p:spPr>
          <a:xfrm>
            <a:off x="6262135" y="2452117"/>
            <a:ext cx="1569027" cy="1023891"/>
          </a:xfrm>
          <a:prstGeom prst="ellipse">
            <a:avLst/>
          </a:prstGeom>
          <a:solidFill>
            <a:schemeClr val="accent4">
              <a:lumMod val="60000"/>
              <a:lumOff val="40000"/>
            </a:schemeClr>
          </a:solidFill>
          <a:ln>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r>
              <a:rPr lang="en-IN" sz="1800" dirty="0">
                <a:solidFill>
                  <a:schemeClr val="tx1"/>
                </a:solidFill>
              </a:rPr>
              <a:t>     </a:t>
            </a:r>
            <a:r>
              <a:rPr lang="en-IN" sz="1800" b="1" dirty="0">
                <a:solidFill>
                  <a:schemeClr val="tx1"/>
                </a:solidFill>
              </a:rPr>
              <a:t>Props</a:t>
            </a:r>
          </a:p>
        </p:txBody>
      </p:sp>
      <p:sp>
        <p:nvSpPr>
          <p:cNvPr id="11" name="Oval 10">
            <a:extLst>
              <a:ext uri="{FF2B5EF4-FFF2-40B4-BE49-F238E27FC236}">
                <a16:creationId xmlns:a16="http://schemas.microsoft.com/office/drawing/2014/main" id="{1AA99D0F-EDFE-4A8D-81D4-B8753DF13FE2}"/>
              </a:ext>
            </a:extLst>
          </p:cNvPr>
          <p:cNvSpPr/>
          <p:nvPr/>
        </p:nvSpPr>
        <p:spPr>
          <a:xfrm>
            <a:off x="1210541" y="2452117"/>
            <a:ext cx="1569027" cy="1023891"/>
          </a:xfrm>
          <a:prstGeom prst="ellipse">
            <a:avLst/>
          </a:prstGeom>
          <a:solidFill>
            <a:schemeClr val="accent4">
              <a:lumMod val="60000"/>
              <a:lumOff val="40000"/>
            </a:schemeClr>
          </a:solidFill>
          <a:ln>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800" b="1" dirty="0">
                <a:solidFill>
                  <a:schemeClr val="tx1"/>
                </a:solidFill>
              </a:rPr>
              <a:t>State</a:t>
            </a:r>
          </a:p>
        </p:txBody>
      </p:sp>
      <p:pic>
        <p:nvPicPr>
          <p:cNvPr id="13" name="Picture 12">
            <a:extLst>
              <a:ext uri="{FF2B5EF4-FFF2-40B4-BE49-F238E27FC236}">
                <a16:creationId xmlns:a16="http://schemas.microsoft.com/office/drawing/2014/main" id="{3816AC99-E8D2-4154-BF71-0D101DA8E999}"/>
              </a:ext>
            </a:extLst>
          </p:cNvPr>
          <p:cNvPicPr>
            <a:picLocks noChangeAspect="1"/>
          </p:cNvPicPr>
          <p:nvPr/>
        </p:nvPicPr>
        <p:blipFill>
          <a:blip r:embed="rId3"/>
          <a:stretch>
            <a:fillRect/>
          </a:stretch>
        </p:blipFill>
        <p:spPr>
          <a:xfrm>
            <a:off x="3122653" y="3390766"/>
            <a:ext cx="2806787" cy="1137887"/>
          </a:xfrm>
          <a:prstGeom prst="rect">
            <a:avLst/>
          </a:prstGeom>
        </p:spPr>
      </p:pic>
    </p:spTree>
    <p:extLst>
      <p:ext uri="{BB962C8B-B14F-4D97-AF65-F5344CB8AC3E}">
        <p14:creationId xmlns:p14="http://schemas.microsoft.com/office/powerpoint/2010/main" val="805419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381001" y="463426"/>
            <a:ext cx="8542193" cy="33250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6258788" y="1059873"/>
            <a:ext cx="2646218" cy="1564402"/>
          </a:xfrm>
        </p:spPr>
        <p:txBody>
          <a:bodyPr>
            <a:normAutofit/>
          </a:bodyPr>
          <a:lstStyle/>
          <a:p>
            <a:r>
              <a:rPr lang="en-IN" sz="2100" b="1" dirty="0">
                <a:solidFill>
                  <a:srgbClr val="FFFFFF"/>
                </a:solidFill>
                <a:cs typeface="AngsanaUPC" panose="020B0502040204020203" pitchFamily="18" charset="-34"/>
              </a:rPr>
              <a:t>HTML</a:t>
            </a:r>
            <a:endParaRPr lang="en-IN" sz="1800" b="1" dirty="0">
              <a:solidFill>
                <a:srgbClr val="FFFFFF"/>
              </a:solidFill>
              <a:cs typeface="AngsanaUPC" panose="020B0502040204020203" pitchFamily="18" charset="-34"/>
            </a:endParaRPr>
          </a:p>
        </p:txBody>
      </p:sp>
      <p:sp>
        <p:nvSpPr>
          <p:cNvPr id="3" name="TextBox 2"/>
          <p:cNvSpPr txBox="1"/>
          <p:nvPr/>
        </p:nvSpPr>
        <p:spPr>
          <a:xfrm>
            <a:off x="381000" y="417426"/>
            <a:ext cx="4922520" cy="415498"/>
          </a:xfrm>
          <a:prstGeom prst="rect">
            <a:avLst/>
          </a:prstGeom>
          <a:noFill/>
        </p:spPr>
        <p:txBody>
          <a:bodyPr wrap="square" rtlCol="0">
            <a:spAutoFit/>
          </a:bodyPr>
          <a:lstStyle/>
          <a:p>
            <a:r>
              <a:rPr lang="en-IN" sz="2100" b="1" dirty="0"/>
              <a:t>TYPES OF COMPONENT</a:t>
            </a:r>
          </a:p>
        </p:txBody>
      </p:sp>
      <p:sp>
        <p:nvSpPr>
          <p:cNvPr id="9" name="Rectangle 8">
            <a:extLst>
              <a:ext uri="{FF2B5EF4-FFF2-40B4-BE49-F238E27FC236}">
                <a16:creationId xmlns:a16="http://schemas.microsoft.com/office/drawing/2014/main" id="{E3C711B4-9267-450B-911B-D23C4FF9AB79}"/>
              </a:ext>
            </a:extLst>
          </p:cNvPr>
          <p:cNvSpPr/>
          <p:nvPr/>
        </p:nvSpPr>
        <p:spPr>
          <a:xfrm>
            <a:off x="381000" y="213012"/>
            <a:ext cx="5713268" cy="1143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050"/>
          </a:p>
        </p:txBody>
      </p:sp>
      <p:sp>
        <p:nvSpPr>
          <p:cNvPr id="12" name="Rectangle 11">
            <a:extLst>
              <a:ext uri="{FF2B5EF4-FFF2-40B4-BE49-F238E27FC236}">
                <a16:creationId xmlns:a16="http://schemas.microsoft.com/office/drawing/2014/main" id="{E4AA21B7-659F-44B6-B547-5D9BB3366B48}"/>
              </a:ext>
            </a:extLst>
          </p:cNvPr>
          <p:cNvSpPr/>
          <p:nvPr/>
        </p:nvSpPr>
        <p:spPr>
          <a:xfrm>
            <a:off x="4572001" y="213012"/>
            <a:ext cx="4351193" cy="11430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10" name="TextBox 9">
            <a:extLst>
              <a:ext uri="{FF2B5EF4-FFF2-40B4-BE49-F238E27FC236}">
                <a16:creationId xmlns:a16="http://schemas.microsoft.com/office/drawing/2014/main" id="{8426BDB5-A950-4821-A2CB-71DFD07A0011}"/>
              </a:ext>
            </a:extLst>
          </p:cNvPr>
          <p:cNvSpPr txBox="1"/>
          <p:nvPr/>
        </p:nvSpPr>
        <p:spPr>
          <a:xfrm>
            <a:off x="1204557" y="1380731"/>
            <a:ext cx="3081415" cy="323165"/>
          </a:xfrm>
          <a:prstGeom prst="rect">
            <a:avLst/>
          </a:prstGeom>
          <a:noFill/>
        </p:spPr>
        <p:txBody>
          <a:bodyPr wrap="square" rtlCol="0">
            <a:spAutoFit/>
          </a:bodyPr>
          <a:lstStyle/>
          <a:p>
            <a:r>
              <a:rPr lang="en-IN" sz="1500" dirty="0"/>
              <a:t>UI/Stateless/Function Component</a:t>
            </a:r>
          </a:p>
        </p:txBody>
      </p:sp>
      <p:sp>
        <p:nvSpPr>
          <p:cNvPr id="11" name="TextBox 10">
            <a:extLst>
              <a:ext uri="{FF2B5EF4-FFF2-40B4-BE49-F238E27FC236}">
                <a16:creationId xmlns:a16="http://schemas.microsoft.com/office/drawing/2014/main" id="{809F18FF-A50B-4346-9AB7-20D4A38E0B5E}"/>
              </a:ext>
            </a:extLst>
          </p:cNvPr>
          <p:cNvSpPr txBox="1"/>
          <p:nvPr/>
        </p:nvSpPr>
        <p:spPr>
          <a:xfrm>
            <a:off x="4675284" y="1380731"/>
            <a:ext cx="2978162" cy="553998"/>
          </a:xfrm>
          <a:prstGeom prst="rect">
            <a:avLst/>
          </a:prstGeom>
          <a:noFill/>
        </p:spPr>
        <p:txBody>
          <a:bodyPr wrap="square" rtlCol="0">
            <a:spAutoFit/>
          </a:bodyPr>
          <a:lstStyle/>
          <a:p>
            <a:r>
              <a:rPr lang="en-IN" sz="1500" dirty="0"/>
              <a:t>Class/ Container/State Component</a:t>
            </a:r>
          </a:p>
        </p:txBody>
      </p:sp>
      <p:cxnSp>
        <p:nvCxnSpPr>
          <p:cNvPr id="16" name="Straight Connector 15">
            <a:extLst>
              <a:ext uri="{FF2B5EF4-FFF2-40B4-BE49-F238E27FC236}">
                <a16:creationId xmlns:a16="http://schemas.microsoft.com/office/drawing/2014/main" id="{FBB454FC-BD51-411F-8545-A626152166E2}"/>
              </a:ext>
            </a:extLst>
          </p:cNvPr>
          <p:cNvCxnSpPr/>
          <p:nvPr/>
        </p:nvCxnSpPr>
        <p:spPr>
          <a:xfrm flipH="1">
            <a:off x="4450697" y="1530772"/>
            <a:ext cx="1323" cy="1913468"/>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4795743-C7E3-45A3-AEED-C88ED84524D4}"/>
              </a:ext>
            </a:extLst>
          </p:cNvPr>
          <p:cNvSpPr txBox="1"/>
          <p:nvPr/>
        </p:nvSpPr>
        <p:spPr>
          <a:xfrm>
            <a:off x="4871228" y="1878650"/>
            <a:ext cx="2783542" cy="1434560"/>
          </a:xfrm>
          <a:prstGeom prst="rect">
            <a:avLst/>
          </a:prstGeom>
          <a:noFill/>
        </p:spPr>
        <p:txBody>
          <a:bodyPr wrap="square" rtlCol="0">
            <a:spAutoFit/>
          </a:bodyPr>
          <a:lstStyle/>
          <a:p>
            <a:pPr marL="257175" indent="-257175">
              <a:lnSpc>
                <a:spcPct val="150000"/>
              </a:lnSpc>
              <a:buClr>
                <a:schemeClr val="accent4">
                  <a:lumMod val="60000"/>
                  <a:lumOff val="40000"/>
                </a:schemeClr>
              </a:buClr>
              <a:buFont typeface="Wingdings" panose="05000000000000000000" pitchFamily="2" charset="2"/>
              <a:buChar char="Ø"/>
            </a:pPr>
            <a:r>
              <a:rPr lang="en-IN" sz="1500" dirty="0"/>
              <a:t>Contain state</a:t>
            </a:r>
          </a:p>
          <a:p>
            <a:pPr marL="257175" indent="-257175">
              <a:lnSpc>
                <a:spcPct val="150000"/>
              </a:lnSpc>
              <a:buClr>
                <a:schemeClr val="accent4">
                  <a:lumMod val="60000"/>
                  <a:lumOff val="40000"/>
                </a:schemeClr>
              </a:buClr>
              <a:buFont typeface="Wingdings" panose="05000000000000000000" pitchFamily="2" charset="2"/>
              <a:buChar char="Ø"/>
            </a:pPr>
            <a:r>
              <a:rPr lang="en-IN" sz="1500" dirty="0"/>
              <a:t>Contain Lifecycle Methods</a:t>
            </a:r>
          </a:p>
          <a:p>
            <a:pPr marL="257175" indent="-257175">
              <a:lnSpc>
                <a:spcPct val="150000"/>
              </a:lnSpc>
              <a:buClr>
                <a:schemeClr val="accent4">
                  <a:lumMod val="60000"/>
                  <a:lumOff val="40000"/>
                </a:schemeClr>
              </a:buClr>
              <a:buFont typeface="Wingdings" panose="05000000000000000000" pitchFamily="2" charset="2"/>
              <a:buChar char="Ø"/>
            </a:pPr>
            <a:r>
              <a:rPr lang="en-IN" sz="1500" dirty="0"/>
              <a:t>Not concerned with the UI</a:t>
            </a:r>
          </a:p>
          <a:p>
            <a:pPr marL="257175" indent="-257175">
              <a:lnSpc>
                <a:spcPct val="150000"/>
              </a:lnSpc>
              <a:buClr>
                <a:schemeClr val="accent4">
                  <a:lumMod val="60000"/>
                  <a:lumOff val="40000"/>
                </a:schemeClr>
              </a:buClr>
              <a:buFont typeface="Wingdings" panose="05000000000000000000" pitchFamily="2" charset="2"/>
              <a:buChar char="Ø"/>
            </a:pPr>
            <a:r>
              <a:rPr lang="en-IN" sz="1500" dirty="0"/>
              <a:t>Use Class to create</a:t>
            </a:r>
          </a:p>
        </p:txBody>
      </p:sp>
      <p:sp>
        <p:nvSpPr>
          <p:cNvPr id="18" name="TextBox 17">
            <a:extLst>
              <a:ext uri="{FF2B5EF4-FFF2-40B4-BE49-F238E27FC236}">
                <a16:creationId xmlns:a16="http://schemas.microsoft.com/office/drawing/2014/main" id="{8632C972-DBE6-4DB0-9B1C-9781BDF1E48B}"/>
              </a:ext>
            </a:extLst>
          </p:cNvPr>
          <p:cNvSpPr txBox="1"/>
          <p:nvPr/>
        </p:nvSpPr>
        <p:spPr>
          <a:xfrm>
            <a:off x="1305303" y="1878650"/>
            <a:ext cx="2879922" cy="1434560"/>
          </a:xfrm>
          <a:prstGeom prst="rect">
            <a:avLst/>
          </a:prstGeom>
          <a:noFill/>
        </p:spPr>
        <p:txBody>
          <a:bodyPr wrap="square" rtlCol="0">
            <a:spAutoFit/>
          </a:bodyPr>
          <a:lstStyle/>
          <a:p>
            <a:pPr marL="257175" indent="-257175">
              <a:lnSpc>
                <a:spcPct val="150000"/>
              </a:lnSpc>
              <a:buClr>
                <a:schemeClr val="accent4">
                  <a:lumMod val="60000"/>
                  <a:lumOff val="40000"/>
                </a:schemeClr>
              </a:buClr>
              <a:buFont typeface="Wingdings" panose="05000000000000000000" pitchFamily="2" charset="2"/>
              <a:buChar char="Ø"/>
            </a:pPr>
            <a:r>
              <a:rPr lang="en-IN" sz="1500" dirty="0"/>
              <a:t>Doesn’t contain state</a:t>
            </a:r>
          </a:p>
          <a:p>
            <a:pPr marL="257175" indent="-257175">
              <a:lnSpc>
                <a:spcPct val="150000"/>
              </a:lnSpc>
              <a:buClr>
                <a:schemeClr val="accent4">
                  <a:lumMod val="60000"/>
                  <a:lumOff val="40000"/>
                </a:schemeClr>
              </a:buClr>
              <a:buFont typeface="Wingdings" panose="05000000000000000000" pitchFamily="2" charset="2"/>
              <a:buChar char="Ø"/>
            </a:pPr>
            <a:r>
              <a:rPr lang="en-IN" sz="1500" dirty="0"/>
              <a:t>Receive data from props</a:t>
            </a:r>
          </a:p>
          <a:p>
            <a:pPr marL="257175" indent="-257175">
              <a:lnSpc>
                <a:spcPct val="150000"/>
              </a:lnSpc>
              <a:buClr>
                <a:schemeClr val="accent4">
                  <a:lumMod val="60000"/>
                  <a:lumOff val="40000"/>
                </a:schemeClr>
              </a:buClr>
              <a:buFont typeface="Wingdings" panose="05000000000000000000" pitchFamily="2" charset="2"/>
              <a:buChar char="Ø"/>
            </a:pPr>
            <a:r>
              <a:rPr lang="en-IN" sz="1500" dirty="0"/>
              <a:t>Only concerned with the UI</a:t>
            </a:r>
          </a:p>
          <a:p>
            <a:pPr marL="257175" indent="-257175">
              <a:lnSpc>
                <a:spcPct val="150000"/>
              </a:lnSpc>
              <a:buClr>
                <a:schemeClr val="accent4">
                  <a:lumMod val="60000"/>
                  <a:lumOff val="40000"/>
                </a:schemeClr>
              </a:buClr>
              <a:buFont typeface="Wingdings" panose="05000000000000000000" pitchFamily="2" charset="2"/>
              <a:buChar char="Ø"/>
            </a:pPr>
            <a:r>
              <a:rPr lang="en-IN" sz="1500" dirty="0"/>
              <a:t>Use Function to create</a:t>
            </a:r>
          </a:p>
        </p:txBody>
      </p:sp>
      <p:sp>
        <p:nvSpPr>
          <p:cNvPr id="2" name="TextBox 1">
            <a:extLst>
              <a:ext uri="{FF2B5EF4-FFF2-40B4-BE49-F238E27FC236}">
                <a16:creationId xmlns:a16="http://schemas.microsoft.com/office/drawing/2014/main" id="{6362ED9D-72A9-D5FE-1662-3DA5EC6847A7}"/>
              </a:ext>
            </a:extLst>
          </p:cNvPr>
          <p:cNvSpPr txBox="1"/>
          <p:nvPr/>
        </p:nvSpPr>
        <p:spPr>
          <a:xfrm>
            <a:off x="529382" y="3870377"/>
            <a:ext cx="8459444" cy="523220"/>
          </a:xfrm>
          <a:prstGeom prst="rect">
            <a:avLst/>
          </a:prstGeom>
          <a:noFill/>
        </p:spPr>
        <p:txBody>
          <a:bodyPr wrap="square" rtlCol="0">
            <a:spAutoFit/>
          </a:bodyPr>
          <a:lstStyle/>
          <a:p>
            <a:pPr marL="214313" indent="-214313">
              <a:buFont typeface="Wingdings" panose="05000000000000000000" pitchFamily="2" charset="2"/>
              <a:buChar char="§"/>
            </a:pPr>
            <a:r>
              <a:rPr lang="en-US" dirty="0">
                <a:ea typeface="Georgia"/>
                <a:cs typeface="Georgia"/>
                <a:sym typeface="Georgia"/>
              </a:rPr>
              <a:t>In React16.8, React Hooks were introduced. It provided a way to create state(</a:t>
            </a:r>
            <a:r>
              <a:rPr lang="en-US" dirty="0" err="1">
                <a:ea typeface="Georgia"/>
                <a:cs typeface="Georgia"/>
                <a:sym typeface="Georgia"/>
              </a:rPr>
              <a:t>useState</a:t>
            </a:r>
            <a:r>
              <a:rPr lang="en-US" dirty="0">
                <a:ea typeface="Georgia"/>
                <a:cs typeface="Georgia"/>
                <a:sym typeface="Georgia"/>
              </a:rPr>
              <a:t>) and handling state change effects(</a:t>
            </a:r>
            <a:r>
              <a:rPr lang="en-US" dirty="0" err="1">
                <a:ea typeface="Georgia"/>
                <a:cs typeface="Georgia"/>
                <a:sym typeface="Georgia"/>
              </a:rPr>
              <a:t>useEffect</a:t>
            </a:r>
            <a:r>
              <a:rPr lang="en-US" dirty="0">
                <a:ea typeface="Georgia"/>
                <a:cs typeface="Georgia"/>
                <a:sym typeface="Georgia"/>
              </a:rPr>
              <a:t>).  </a:t>
            </a:r>
            <a:endParaRPr lang="en-IN" dirty="0">
              <a:ea typeface="Georgia"/>
              <a:cs typeface="Georgia"/>
              <a:sym typeface="Georgia"/>
            </a:endParaRPr>
          </a:p>
        </p:txBody>
      </p:sp>
    </p:spTree>
    <p:extLst>
      <p:ext uri="{BB962C8B-B14F-4D97-AF65-F5344CB8AC3E}">
        <p14:creationId xmlns:p14="http://schemas.microsoft.com/office/powerpoint/2010/main" val="3831181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381001" y="463426"/>
            <a:ext cx="8542193" cy="33250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b="1">
              <a:solidFill>
                <a:schemeClr val="tx1"/>
              </a:solidFill>
            </a:endParaRPr>
          </a:p>
        </p:txBody>
      </p:sp>
      <p:sp>
        <p:nvSpPr>
          <p:cNvPr id="3" name="TextBox 2"/>
          <p:cNvSpPr txBox="1"/>
          <p:nvPr/>
        </p:nvSpPr>
        <p:spPr>
          <a:xfrm>
            <a:off x="381000" y="417426"/>
            <a:ext cx="4693920" cy="415498"/>
          </a:xfrm>
          <a:prstGeom prst="rect">
            <a:avLst/>
          </a:prstGeom>
          <a:noFill/>
        </p:spPr>
        <p:txBody>
          <a:bodyPr wrap="square" rtlCol="0">
            <a:spAutoFit/>
          </a:bodyPr>
          <a:lstStyle/>
          <a:p>
            <a:r>
              <a:rPr lang="en-US" sz="2100" b="1" dirty="0"/>
              <a:t>PROPS</a:t>
            </a:r>
            <a:endParaRPr lang="en-IN" sz="2100" b="1" dirty="0"/>
          </a:p>
        </p:txBody>
      </p:sp>
      <p:sp>
        <p:nvSpPr>
          <p:cNvPr id="9" name="Rectangle 8">
            <a:extLst>
              <a:ext uri="{FF2B5EF4-FFF2-40B4-BE49-F238E27FC236}">
                <a16:creationId xmlns:a16="http://schemas.microsoft.com/office/drawing/2014/main" id="{E3C711B4-9267-450B-911B-D23C4FF9AB79}"/>
              </a:ext>
            </a:extLst>
          </p:cNvPr>
          <p:cNvSpPr/>
          <p:nvPr/>
        </p:nvSpPr>
        <p:spPr>
          <a:xfrm>
            <a:off x="381000" y="213012"/>
            <a:ext cx="5713268" cy="1143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050"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4572001" y="213012"/>
            <a:ext cx="4351193" cy="11430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b="1">
              <a:solidFill>
                <a:schemeClr val="tx1"/>
              </a:solidFill>
            </a:endParaRPr>
          </a:p>
        </p:txBody>
      </p:sp>
      <p:sp>
        <p:nvSpPr>
          <p:cNvPr id="16" name="Rectangle 15">
            <a:extLst>
              <a:ext uri="{FF2B5EF4-FFF2-40B4-BE49-F238E27FC236}">
                <a16:creationId xmlns:a16="http://schemas.microsoft.com/office/drawing/2014/main" id="{3EA7F1A7-2186-413E-9272-4667D9A3413D}"/>
              </a:ext>
            </a:extLst>
          </p:cNvPr>
          <p:cNvSpPr/>
          <p:nvPr/>
        </p:nvSpPr>
        <p:spPr>
          <a:xfrm>
            <a:off x="381000" y="932047"/>
            <a:ext cx="7996074" cy="2949525"/>
          </a:xfrm>
          <a:prstGeom prst="rect">
            <a:avLst/>
          </a:prstGeom>
        </p:spPr>
        <p:txBody>
          <a:bodyPr wrap="square">
            <a:spAutoFit/>
          </a:bodyPr>
          <a:lstStyle/>
          <a:p>
            <a:pPr marL="342900" indent="-233363">
              <a:lnSpc>
                <a:spcPct val="150000"/>
              </a:lnSpc>
              <a:buSzPts val="1300"/>
              <a:buChar char="●"/>
            </a:pPr>
            <a:r>
              <a:rPr lang="en-IN" sz="1800" dirty="0"/>
              <a:t>Props are basically properties passed as an argument in React Component.</a:t>
            </a:r>
          </a:p>
          <a:p>
            <a:pPr marL="342900" indent="-233363">
              <a:lnSpc>
                <a:spcPct val="150000"/>
              </a:lnSpc>
              <a:buSzPts val="1300"/>
              <a:buChar char="●"/>
            </a:pPr>
            <a:r>
              <a:rPr lang="en-IN" sz="1800" dirty="0"/>
              <a:t>This simply is shorthand for properties. </a:t>
            </a:r>
          </a:p>
          <a:p>
            <a:pPr marL="342900" indent="-233363">
              <a:lnSpc>
                <a:spcPct val="150000"/>
              </a:lnSpc>
              <a:buSzPts val="1300"/>
              <a:buChar char="●"/>
            </a:pPr>
            <a:r>
              <a:rPr lang="en-IN" sz="1800" dirty="0"/>
              <a:t>Props are how components talk/communicates to each other.</a:t>
            </a:r>
          </a:p>
          <a:p>
            <a:pPr marL="342900" indent="-233363">
              <a:lnSpc>
                <a:spcPct val="150000"/>
              </a:lnSpc>
              <a:buSzPts val="1300"/>
              <a:buChar char="●"/>
            </a:pPr>
            <a:r>
              <a:rPr lang="en-IN" sz="1800" dirty="0"/>
              <a:t>Props flow downwards from the parent component.</a:t>
            </a:r>
          </a:p>
          <a:p>
            <a:pPr marL="342900" indent="-233363">
              <a:lnSpc>
                <a:spcPct val="150000"/>
              </a:lnSpc>
              <a:buSzPts val="1300"/>
              <a:buChar char="●"/>
            </a:pPr>
            <a:r>
              <a:rPr lang="en-IN" sz="1800" dirty="0"/>
              <a:t>They are passed via HTML Attribute.</a:t>
            </a:r>
          </a:p>
          <a:p>
            <a:pPr marL="342900" indent="-233363">
              <a:lnSpc>
                <a:spcPct val="150000"/>
              </a:lnSpc>
              <a:buSzPts val="1300"/>
              <a:buChar char="●"/>
            </a:pPr>
            <a:r>
              <a:rPr lang="en-IN" sz="1800" dirty="0"/>
              <a:t>Props are immutable(not changing)</a:t>
            </a:r>
          </a:p>
        </p:txBody>
      </p:sp>
    </p:spTree>
    <p:extLst>
      <p:ext uri="{BB962C8B-B14F-4D97-AF65-F5344CB8AC3E}">
        <p14:creationId xmlns:p14="http://schemas.microsoft.com/office/powerpoint/2010/main" val="2813292910"/>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1740</TotalTime>
  <Words>593</Words>
  <Application>Microsoft Office PowerPoint</Application>
  <PresentationFormat>On-screen Show (16:9)</PresentationFormat>
  <Paragraphs>84</Paragraphs>
  <Slides>14</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Georgia</vt:lpstr>
      <vt:lpstr>Calibri</vt:lpstr>
      <vt:lpstr>Lato</vt:lpstr>
      <vt:lpstr>Arial</vt:lpstr>
      <vt:lpstr>AngsanaUPC</vt:lpstr>
      <vt:lpstr>Montserrat</vt:lpstr>
      <vt:lpstr>Wingdings</vt:lpstr>
      <vt:lpstr>Simple Light</vt:lpstr>
      <vt:lpstr>Office Theme</vt:lpstr>
      <vt:lpstr>PowerPoint Presentation</vt:lpstr>
      <vt:lpstr>PowerPoint Presentation</vt:lpstr>
      <vt:lpstr>PowerPoint Presentation</vt:lpstr>
      <vt:lpstr>PowerPoint Presentation</vt:lpstr>
      <vt:lpstr>HTML</vt:lpstr>
      <vt:lpstr>HTML</vt:lpstr>
      <vt:lpstr>PowerPoint Presentation</vt:lpstr>
      <vt:lpstr>HTML</vt:lpstr>
      <vt:lpstr>PowerPoint Presentation</vt:lpstr>
      <vt:lpstr>HTML</vt:lpstr>
      <vt:lpstr>HTML</vt:lpstr>
      <vt:lpstr>HTML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urvashi singla</cp:lastModifiedBy>
  <cp:revision>96</cp:revision>
  <dcterms:modified xsi:type="dcterms:W3CDTF">2024-12-23T16:11:22Z</dcterms:modified>
</cp:coreProperties>
</file>