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56" r:id="rId3"/>
    <p:sldId id="260" r:id="rId4"/>
    <p:sldId id="258" r:id="rId5"/>
    <p:sldId id="257" r:id="rId6"/>
    <p:sldId id="259" r:id="rId7"/>
    <p:sldId id="266" r:id="rId8"/>
    <p:sldId id="267" r:id="rId9"/>
    <p:sldId id="268" r:id="rId10"/>
    <p:sldId id="269" r:id="rId11"/>
    <p:sldId id="270" r:id="rId12"/>
    <p:sldId id="265" r:id="rId13"/>
    <p:sldId id="273" r:id="rId14"/>
    <p:sldId id="274" r:id="rId15"/>
    <p:sldId id="275" r:id="rId16"/>
    <p:sldId id="261" r:id="rId17"/>
    <p:sldId id="282" r:id="rId18"/>
    <p:sldId id="262" r:id="rId19"/>
    <p:sldId id="276" r:id="rId20"/>
    <p:sldId id="278" r:id="rId21"/>
    <p:sldId id="284" r:id="rId22"/>
    <p:sldId id="286" r:id="rId23"/>
    <p:sldId id="287" r:id="rId24"/>
    <p:sldId id="277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526" autoAdjust="0"/>
  </p:normalViewPr>
  <p:slideViewPr>
    <p:cSldViewPr>
      <p:cViewPr varScale="1">
        <p:scale>
          <a:sx n="82" d="100"/>
          <a:sy n="82" d="100"/>
        </p:scale>
        <p:origin x="-10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8"/>
    </p:cViewPr>
  </p:sorterViewPr>
  <p:notesViewPr>
    <p:cSldViewPr>
      <p:cViewPr varScale="1">
        <p:scale>
          <a:sx n="43" d="100"/>
          <a:sy n="43" d="100"/>
        </p:scale>
        <p:origin x="-207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EED3-71AA-43A4-8115-EAE1082648C7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08FC4-998D-4F79-B562-E2C3621D1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8FC4-998D-4F79-B562-E2C3621D1F7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湖南华众保险销售服务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人事系统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人事管理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员工入司开工号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分配职位或岗位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设定薪酬等级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机构负责人设置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权限设置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密码设置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7.</a:t>
            </a:r>
            <a:r>
              <a:rPr lang="zh-CN" altLang="en-US" dirty="0" smtClean="0"/>
              <a:t>离司操作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人事系统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薪酬管理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薪酬类别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薪酬等级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薪酬项目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薪酬标准设定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社保定义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各项系数设置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7.</a:t>
            </a:r>
            <a:r>
              <a:rPr lang="zh-CN" altLang="en-US" dirty="0" smtClean="0"/>
              <a:t>薪酬结算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常用工具</a:t>
            </a:r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文件管理</a:t>
            </a:r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签报管理</a:t>
            </a:r>
            <a:endParaRPr lang="en-US" altLang="zh-CN" sz="2400" dirty="0" smtClean="0"/>
          </a:p>
          <a:p>
            <a:r>
              <a:rPr lang="en-US" altLang="zh-CN" sz="2400" dirty="0" smtClean="0"/>
              <a:t>4. </a:t>
            </a:r>
            <a:r>
              <a:rPr lang="zh-CN" altLang="en-US" sz="2400" dirty="0" smtClean="0"/>
              <a:t>库房管理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常用工具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工具目录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工具上传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文件管理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角色定义（审批人）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文件查阅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签报管理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角色定义（审批</a:t>
            </a:r>
            <a:r>
              <a:rPr lang="zh-CN" altLang="en-US" dirty="0" smtClean="0"/>
              <a:t>人）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审批人：签报最后审批的</a:t>
            </a:r>
            <a:r>
              <a:rPr lang="zh-CN" altLang="en-US" dirty="0" smtClean="0"/>
              <a:t>领导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预授权设置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签报流程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签报流程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流转方向：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dirty="0" smtClean="0"/>
              <a:t>本机构结束</a:t>
            </a:r>
            <a:endParaRPr lang="en-US" altLang="zh-CN" dirty="0" smtClean="0"/>
          </a:p>
          <a:p>
            <a:pPr marL="1828800" lvl="3" indent="-514350">
              <a:buFont typeface="+mj-lt"/>
              <a:buAutoNum type="arabicPeriod"/>
            </a:pPr>
            <a:r>
              <a:rPr lang="zh-CN" altLang="en-US" dirty="0" smtClean="0"/>
              <a:t>释义：到</a:t>
            </a:r>
            <a:r>
              <a:rPr lang="zh-CN" altLang="en-US" dirty="0" smtClean="0">
                <a:solidFill>
                  <a:srgbClr val="C00000"/>
                </a:solidFill>
              </a:rPr>
              <a:t>本机构负责人</a:t>
            </a:r>
            <a:r>
              <a:rPr lang="zh-CN" altLang="en-US" dirty="0" smtClean="0"/>
              <a:t>后终止</a:t>
            </a:r>
            <a:endParaRPr lang="en-US" altLang="zh-CN" dirty="0" smtClean="0"/>
          </a:p>
          <a:p>
            <a:pPr marL="1371600" lvl="2" indent="-514350">
              <a:buFont typeface="+mj-lt"/>
              <a:buAutoNum type="arabicPeriod"/>
            </a:pPr>
            <a:r>
              <a:rPr lang="zh-CN" altLang="en-US" dirty="0" smtClean="0"/>
              <a:t>本机构结束后发送给审批人</a:t>
            </a:r>
            <a:endParaRPr lang="en-US" altLang="zh-CN" dirty="0" smtClean="0"/>
          </a:p>
          <a:p>
            <a:pPr marL="1828800" lvl="3" indent="-514350">
              <a:buFont typeface="+mj-lt"/>
              <a:buAutoNum type="arabicPeriod"/>
            </a:pPr>
            <a:r>
              <a:rPr lang="zh-CN" altLang="en-US" dirty="0" smtClean="0"/>
              <a:t>释义：到</a:t>
            </a:r>
            <a:r>
              <a:rPr lang="zh-CN" altLang="en-US" dirty="0" smtClean="0">
                <a:solidFill>
                  <a:srgbClr val="C00000"/>
                </a:solidFill>
              </a:rPr>
              <a:t>本机构负责人</a:t>
            </a:r>
            <a:r>
              <a:rPr lang="zh-CN" altLang="en-US" dirty="0" smtClean="0"/>
              <a:t>后转送至</a:t>
            </a:r>
            <a:r>
              <a:rPr lang="zh-CN" altLang="en-US" dirty="0" smtClean="0">
                <a:solidFill>
                  <a:srgbClr val="C00000"/>
                </a:solidFill>
              </a:rPr>
              <a:t>审批人</a:t>
            </a:r>
            <a:r>
              <a:rPr lang="zh-CN" altLang="en-US" dirty="0" smtClean="0"/>
              <a:t>，然后终止</a:t>
            </a:r>
            <a:endParaRPr lang="en-US" altLang="zh-CN" dirty="0" smtClean="0"/>
          </a:p>
          <a:p>
            <a:pPr marL="1371600" lvl="2" indent="-514350">
              <a:buFont typeface="+mj-lt"/>
              <a:buAutoNum type="arabicPeriod"/>
            </a:pPr>
            <a:r>
              <a:rPr lang="zh-CN" altLang="en-US" dirty="0" smtClean="0"/>
              <a:t>其他机构</a:t>
            </a:r>
            <a:endParaRPr lang="en-US" altLang="zh-CN" dirty="0" smtClean="0"/>
          </a:p>
          <a:p>
            <a:pPr marL="1828800" lvl="3" indent="-514350">
              <a:buFont typeface="+mj-lt"/>
              <a:buAutoNum type="arabicPeriod"/>
            </a:pPr>
            <a:r>
              <a:rPr lang="zh-CN" altLang="en-US" dirty="0" smtClean="0"/>
              <a:t>释义：到</a:t>
            </a:r>
            <a:r>
              <a:rPr lang="zh-CN" altLang="en-US" dirty="0" smtClean="0">
                <a:solidFill>
                  <a:srgbClr val="C00000"/>
                </a:solidFill>
              </a:rPr>
              <a:t>本机构负责人</a:t>
            </a:r>
            <a:r>
              <a:rPr lang="zh-CN" altLang="en-US" dirty="0" smtClean="0"/>
              <a:t>后转送至</a:t>
            </a:r>
            <a:r>
              <a:rPr lang="zh-CN" altLang="en-US" dirty="0" smtClean="0">
                <a:solidFill>
                  <a:srgbClr val="C00000"/>
                </a:solidFill>
              </a:rPr>
              <a:t>其他机构接收人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签报流程示意图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85992"/>
            <a:ext cx="1857388" cy="3693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      审批人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2" y="2369573"/>
            <a:ext cx="164307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机构</a:t>
            </a:r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3714752"/>
            <a:ext cx="164307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分管总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4291620"/>
            <a:ext cx="500066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 smtClean="0"/>
          </a:p>
          <a:p>
            <a:r>
              <a:rPr lang="zh-CN" altLang="en-US" dirty="0" smtClean="0"/>
              <a:t>部门</a:t>
            </a:r>
            <a:endParaRPr lang="en-US" altLang="zh-CN" dirty="0" smtClean="0"/>
          </a:p>
          <a:p>
            <a:r>
              <a:rPr lang="zh-CN" altLang="en-US" dirty="0" smtClean="0"/>
              <a:t>主管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00496" y="6202940"/>
            <a:ext cx="164307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员工申请签报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4964910" y="5965048"/>
            <a:ext cx="35719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5408717" y="3842454"/>
            <a:ext cx="219672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V="1">
            <a:off x="6051657" y="4235359"/>
            <a:ext cx="36255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V="1">
            <a:off x="6837475" y="3806731"/>
            <a:ext cx="219678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</p:cNvCxnSpPr>
          <p:nvPr/>
        </p:nvCxnSpPr>
        <p:spPr>
          <a:xfrm rot="16200000" flipV="1">
            <a:off x="4911331" y="2446727"/>
            <a:ext cx="928694" cy="160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 flipV="1">
            <a:off x="2643174" y="2500306"/>
            <a:ext cx="114300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云形 33"/>
          <p:cNvSpPr/>
          <p:nvPr/>
        </p:nvSpPr>
        <p:spPr>
          <a:xfrm>
            <a:off x="5572132" y="2857496"/>
            <a:ext cx="714380" cy="5715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同意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7620" y="1428736"/>
            <a:ext cx="207170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上级机构</a:t>
            </a:r>
            <a:r>
              <a:rPr lang="zh-CN" altLang="en-US" dirty="0" smtClean="0"/>
              <a:t>接收人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6" idx="0"/>
          </p:cNvCxnSpPr>
          <p:nvPr/>
        </p:nvCxnSpPr>
        <p:spPr>
          <a:xfrm rot="5400000" flipH="1" flipV="1">
            <a:off x="4333755" y="2059891"/>
            <a:ext cx="58364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/>
          <p:cNvSpPr/>
          <p:nvPr/>
        </p:nvSpPr>
        <p:spPr>
          <a:xfrm>
            <a:off x="7358082" y="2428868"/>
            <a:ext cx="714380" cy="364333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1" idx="3"/>
          </p:cNvCxnSpPr>
          <p:nvPr/>
        </p:nvCxnSpPr>
        <p:spPr>
          <a:xfrm flipV="1">
            <a:off x="5929322" y="1573200"/>
            <a:ext cx="2143140" cy="4020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43900" y="1357299"/>
            <a:ext cx="78578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机构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3900" y="4071942"/>
            <a:ext cx="78578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机构</a:t>
            </a:r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00760" y="4444020"/>
            <a:ext cx="500066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部门</a:t>
            </a:r>
            <a:endParaRPr lang="en-US" altLang="zh-CN" dirty="0" smtClean="0"/>
          </a:p>
          <a:p>
            <a:r>
              <a:rPr lang="zh-CN" altLang="en-US" dirty="0" smtClean="0"/>
              <a:t>主管</a:t>
            </a:r>
            <a:endParaRPr lang="en-US" altLang="zh-CN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000892" y="4286256"/>
            <a:ext cx="500066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 smtClean="0"/>
          </a:p>
          <a:p>
            <a:r>
              <a:rPr lang="zh-CN" altLang="en-US" dirty="0" smtClean="0"/>
              <a:t>部门</a:t>
            </a:r>
            <a:endParaRPr lang="en-US" altLang="zh-CN" dirty="0" smtClean="0"/>
          </a:p>
          <a:p>
            <a:r>
              <a:rPr lang="zh-CN" altLang="en-US" dirty="0" smtClean="0"/>
              <a:t>主管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签报例子：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5572140"/>
            <a:ext cx="157163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郑州（员工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64" y="5572140"/>
            <a:ext cx="285752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市机构负责人（员工</a:t>
            </a:r>
            <a:r>
              <a:rPr lang="en-US" altLang="zh-CN" dirty="0" smtClean="0">
                <a:solidFill>
                  <a:srgbClr val="00B0F0"/>
                </a:solidFill>
              </a:rPr>
              <a:t>B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85984" y="575680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3428595" y="5285991"/>
            <a:ext cx="57150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4643446"/>
            <a:ext cx="214314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省机构员工（员工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4643446"/>
            <a:ext cx="171451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经理（员工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3"/>
            <a:endCxn id="11" idx="1"/>
          </p:cNvCxnSpPr>
          <p:nvPr/>
        </p:nvCxnSpPr>
        <p:spPr>
          <a:xfrm>
            <a:off x="4714876" y="482811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3429000"/>
            <a:ext cx="23574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财务负责人（员工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60" y="3429000"/>
            <a:ext cx="178595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分管总（员工</a:t>
            </a: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4572000" y="3857628"/>
            <a:ext cx="128588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57884" y="3857641"/>
            <a:ext cx="857255" cy="50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1934" y="2143116"/>
            <a:ext cx="250033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省机构负责人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9" name="直接箭头连接符 28"/>
          <p:cNvCxnSpPr>
            <a:stCxn id="27" idx="1"/>
            <a:endCxn id="31" idx="3"/>
          </p:cNvCxnSpPr>
          <p:nvPr/>
        </p:nvCxnSpPr>
        <p:spPr>
          <a:xfrm rot="10800000" flipV="1">
            <a:off x="2357422" y="2327781"/>
            <a:ext cx="17145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4348" y="2143117"/>
            <a:ext cx="164307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审批人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>
            <a:off x="7286644" y="2214554"/>
            <a:ext cx="1285884" cy="264320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右大括号 37"/>
          <p:cNvSpPr/>
          <p:nvPr/>
        </p:nvSpPr>
        <p:spPr>
          <a:xfrm rot="5400000">
            <a:off x="2964645" y="4036223"/>
            <a:ext cx="357190" cy="42862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14612" y="6345816"/>
            <a:ext cx="9286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市公司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72528" y="3071810"/>
            <a:ext cx="428628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省公司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5322099" y="275033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 flipH="1" flipV="1">
            <a:off x="5715008" y="45005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6" idx="0"/>
          </p:cNvCxnSpPr>
          <p:nvPr/>
        </p:nvCxnSpPr>
        <p:spPr>
          <a:xfrm rot="5400000" flipH="1" flipV="1">
            <a:off x="4839892" y="3053951"/>
            <a:ext cx="158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0"/>
          </p:cNvCxnSpPr>
          <p:nvPr/>
        </p:nvCxnSpPr>
        <p:spPr>
          <a:xfrm rot="5400000" flipH="1" flipV="1">
            <a:off x="4804173" y="3089670"/>
            <a:ext cx="1588" cy="67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071934" y="3429000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0800000" flipV="1">
            <a:off x="4143372" y="3000372"/>
            <a:ext cx="142876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17" idx="0"/>
          </p:cNvCxnSpPr>
          <p:nvPr/>
        </p:nvCxnSpPr>
        <p:spPr>
          <a:xfrm>
            <a:off x="5572132" y="3000372"/>
            <a:ext cx="1321603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库房管理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物品分类，物品添加</a:t>
            </a:r>
            <a:endParaRPr lang="en-US" altLang="zh-CN" dirty="0" smtClean="0"/>
          </a:p>
          <a:p>
            <a:r>
              <a:rPr lang="zh-CN" altLang="en-US" dirty="0" smtClean="0"/>
              <a:t>入库（物品入库）</a:t>
            </a:r>
            <a:endParaRPr lang="en-US" altLang="zh-CN" dirty="0" smtClean="0"/>
          </a:p>
          <a:p>
            <a:r>
              <a:rPr lang="zh-CN" altLang="en-US" dirty="0" smtClean="0"/>
              <a:t>定价（物品设定价格）</a:t>
            </a:r>
            <a:endParaRPr lang="en-US" altLang="zh-CN" dirty="0" smtClean="0"/>
          </a:p>
          <a:p>
            <a:r>
              <a:rPr lang="zh-CN" altLang="en-US" dirty="0" smtClean="0"/>
              <a:t>出库（出库到人或机构）</a:t>
            </a:r>
            <a:endParaRPr lang="en-US" altLang="zh-CN" dirty="0" smtClean="0"/>
          </a:p>
          <a:p>
            <a:r>
              <a:rPr lang="zh-CN" altLang="en-US" dirty="0" smtClean="0"/>
              <a:t>回库（物品回收）</a:t>
            </a:r>
            <a:endParaRPr lang="en-US" altLang="zh-CN" dirty="0" smtClean="0"/>
          </a:p>
          <a:p>
            <a:r>
              <a:rPr lang="zh-CN" altLang="en-US" dirty="0" smtClean="0"/>
              <a:t>报废（物品报废登记）</a:t>
            </a:r>
            <a:endParaRPr lang="en-US" altLang="zh-CN" dirty="0" smtClean="0"/>
          </a:p>
          <a:p>
            <a:r>
              <a:rPr lang="zh-CN" altLang="en-US" dirty="0" smtClean="0"/>
              <a:t>相关查询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71538" y="2143116"/>
            <a:ext cx="7000924" cy="4143404"/>
          </a:xfrm>
        </p:spPr>
        <p:txBody>
          <a:bodyPr/>
          <a:lstStyle/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系统设置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7.</a:t>
            </a:r>
            <a:r>
              <a:rPr lang="zh-CN" altLang="en-US" dirty="0" smtClean="0">
                <a:solidFill>
                  <a:srgbClr val="0070C0"/>
                </a:solidFill>
              </a:rPr>
              <a:t>寿险系统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人事系统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8.</a:t>
            </a:r>
            <a:r>
              <a:rPr lang="zh-CN" altLang="en-US" dirty="0" smtClean="0">
                <a:solidFill>
                  <a:srgbClr val="0070C0"/>
                </a:solidFill>
              </a:rPr>
              <a:t>产险系统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3.OA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smtClean="0"/>
              <a:t>9.</a:t>
            </a:r>
            <a:r>
              <a:rPr lang="zh-CN" altLang="en-US" dirty="0" smtClean="0"/>
              <a:t>团险系统</a:t>
            </a:r>
            <a:endParaRPr lang="en-US" altLang="zh-CN" dirty="0" smtClean="0"/>
          </a:p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 smtClean="0">
                <a:solidFill>
                  <a:srgbClr val="0070C0"/>
                </a:solidFill>
              </a:rPr>
              <a:t>财务系统</a:t>
            </a:r>
            <a:r>
              <a:rPr lang="en-US" altLang="zh-CN" dirty="0" smtClean="0"/>
              <a:t>	10.</a:t>
            </a:r>
            <a:r>
              <a:rPr lang="zh-CN" altLang="en-US" dirty="0" smtClean="0"/>
              <a:t>卡单系统</a:t>
            </a:r>
            <a:endParaRPr lang="en-US" altLang="zh-CN" dirty="0" smtClean="0"/>
          </a:p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5.</a:t>
            </a:r>
            <a:r>
              <a:rPr lang="zh-CN" altLang="en-US" dirty="0" smtClean="0">
                <a:solidFill>
                  <a:srgbClr val="0070C0"/>
                </a:solidFill>
              </a:rPr>
              <a:t>报表系统</a:t>
            </a:r>
            <a:r>
              <a:rPr lang="en-US" altLang="zh-CN" dirty="0" smtClean="0"/>
              <a:t>	11.</a:t>
            </a:r>
            <a:r>
              <a:rPr lang="zh-CN" altLang="en-US" dirty="0" smtClean="0"/>
              <a:t>客户系统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6.</a:t>
            </a:r>
            <a:r>
              <a:rPr lang="zh-CN" altLang="en-US" dirty="0" smtClean="0"/>
              <a:t>短信平台</a:t>
            </a:r>
            <a:r>
              <a:rPr lang="en-US" altLang="zh-CN" dirty="0" smtClean="0"/>
              <a:t>	</a:t>
            </a:r>
            <a:r>
              <a:rPr lang="en-US" altLang="zh-CN" dirty="0" smtClean="0"/>
              <a:t>12.</a:t>
            </a:r>
            <a:r>
              <a:rPr lang="zh-CN" altLang="en-US" dirty="0" smtClean="0"/>
              <a:t>计划书系统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系统模块：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78645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备注：蓝色字体是已经完成的系统，黑色字体还未完成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寿险系统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录入操作</a:t>
            </a:r>
            <a:endParaRPr lang="en-US" altLang="zh-CN" sz="2400" dirty="0" smtClean="0"/>
          </a:p>
          <a:p>
            <a:pPr lvl="2"/>
            <a:r>
              <a:rPr lang="zh-CN" altLang="en-US" sz="1600" dirty="0" smtClean="0"/>
              <a:t>投保单录入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生效，发放，回执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退保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保全修改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数据查询</a:t>
            </a:r>
            <a:endParaRPr lang="en-US" altLang="zh-CN" sz="1600" dirty="0" smtClean="0"/>
          </a:p>
          <a:p>
            <a:r>
              <a:rPr lang="zh-CN" altLang="en-US" sz="2400" dirty="0" smtClean="0"/>
              <a:t>续期操作</a:t>
            </a:r>
            <a:endParaRPr lang="en-US" altLang="zh-CN" sz="2400" dirty="0" smtClean="0"/>
          </a:p>
          <a:p>
            <a:pPr lvl="2"/>
            <a:r>
              <a:rPr lang="zh-CN" altLang="en-US" sz="1600" dirty="0" smtClean="0"/>
              <a:t>催缴查询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发票录入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数据查询</a:t>
            </a:r>
            <a:endParaRPr lang="en-US" altLang="zh-CN" sz="1600" dirty="0" smtClean="0"/>
          </a:p>
          <a:p>
            <a:r>
              <a:rPr lang="zh-CN" altLang="en-US" sz="2400" dirty="0" smtClean="0"/>
              <a:t>理赔操作</a:t>
            </a:r>
            <a:endParaRPr lang="en-US" altLang="zh-CN" sz="2400" dirty="0" smtClean="0"/>
          </a:p>
          <a:p>
            <a:pPr lvl="2"/>
            <a:r>
              <a:rPr lang="zh-CN" altLang="en-US" sz="1600" dirty="0" smtClean="0"/>
              <a:t>报案录入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结案录入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数据查询</a:t>
            </a:r>
          </a:p>
          <a:p>
            <a:pPr lvl="2">
              <a:buNone/>
            </a:pPr>
            <a:endParaRPr lang="en-US" altLang="zh-CN" sz="16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寿险代理人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入司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血缘关系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活动管理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佣金发放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离司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录入操作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保单录入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 smtClean="0"/>
              <a:t>类清单打印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保全修改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产险代理人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入司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血缘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活动管理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佣金发放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离司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财务系统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寿险结算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手续费率定义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佣金</a:t>
            </a:r>
            <a:r>
              <a:rPr lang="zh-CN" altLang="en-US" sz="2000" dirty="0" smtClean="0"/>
              <a:t>率定义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结算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/>
              <a:t>查询</a:t>
            </a:r>
          </a:p>
          <a:p>
            <a:pPr>
              <a:buNone/>
            </a:pPr>
            <a:r>
              <a:rPr lang="zh-CN" altLang="en-US" dirty="0" smtClean="0"/>
              <a:t>产险结算</a:t>
            </a:r>
            <a:endParaRPr lang="en-US" altLang="zh-CN" dirty="0" smtClean="0"/>
          </a:p>
          <a:p>
            <a:pPr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手续费</a:t>
            </a:r>
            <a:r>
              <a:rPr lang="zh-CN" altLang="en-US" sz="2100" dirty="0" smtClean="0"/>
              <a:t>率定义</a:t>
            </a:r>
            <a:endParaRPr lang="en-US" altLang="zh-CN" sz="2100" dirty="0" smtClean="0"/>
          </a:p>
          <a:p>
            <a:pPr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佣金率定义</a:t>
            </a:r>
            <a:endParaRPr lang="en-US" altLang="zh-CN" sz="2100" dirty="0" smtClean="0"/>
          </a:p>
          <a:p>
            <a:pPr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结算</a:t>
            </a:r>
            <a:endParaRPr lang="en-US" altLang="zh-CN" sz="2100" dirty="0" smtClean="0"/>
          </a:p>
          <a:p>
            <a:pPr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数据查询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机构分布图</a:t>
            </a:r>
            <a:endParaRPr lang="en-US" altLang="zh-CN" dirty="0" smtClean="0"/>
          </a:p>
          <a:p>
            <a:r>
              <a:rPr lang="zh-CN" altLang="en-US" dirty="0" smtClean="0"/>
              <a:t>寿险机构业绩表</a:t>
            </a:r>
            <a:endParaRPr lang="en-US" altLang="zh-CN" dirty="0" smtClean="0"/>
          </a:p>
          <a:p>
            <a:r>
              <a:rPr lang="zh-CN" altLang="en-US" dirty="0" smtClean="0"/>
              <a:t>产险机构业绩表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系统设置</a:t>
            </a:r>
            <a:r>
              <a:rPr lang="zh-CN" altLang="en-US" dirty="0" smtClean="0"/>
              <a:t>（基础设置定义）</a:t>
            </a:r>
            <a:r>
              <a:rPr lang="en-US" altLang="zh-CN" dirty="0" smtClean="0"/>
              <a:t>	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人事系统</a:t>
            </a:r>
            <a:r>
              <a:rPr lang="zh-CN" altLang="en-US" dirty="0" smtClean="0"/>
              <a:t>（内勤</a:t>
            </a:r>
            <a:r>
              <a:rPr lang="zh-CN" altLang="en-US" dirty="0" smtClean="0"/>
              <a:t>员工与薪酬）</a:t>
            </a:r>
            <a:endParaRPr lang="en-US" altLang="zh-CN" dirty="0" smtClean="0"/>
          </a:p>
          <a:p>
            <a:pPr algn="just"/>
            <a:r>
              <a:rPr lang="en-US" altLang="zh-CN" dirty="0" smtClean="0">
                <a:solidFill>
                  <a:srgbClr val="0070C0"/>
                </a:solidFill>
              </a:rPr>
              <a:t>OA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r>
              <a:rPr lang="en-US" altLang="zh-CN" dirty="0" smtClean="0">
                <a:solidFill>
                  <a:srgbClr val="0070C0"/>
                </a:solidFill>
              </a:rPr>
              <a:t>	 </a:t>
            </a:r>
            <a:r>
              <a:rPr lang="zh-CN" altLang="en-US" dirty="0" smtClean="0"/>
              <a:t>（日常办公工具）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寿险系统</a:t>
            </a:r>
            <a:r>
              <a:rPr lang="zh-CN" altLang="en-US" dirty="0" smtClean="0"/>
              <a:t>（寿险业务流转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产险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产</a:t>
            </a:r>
            <a:r>
              <a:rPr lang="zh-CN" altLang="en-US" dirty="0" smtClean="0"/>
              <a:t>险</a:t>
            </a:r>
            <a:r>
              <a:rPr lang="zh-CN" altLang="en-US" dirty="0" smtClean="0"/>
              <a:t>业务流转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财务系统</a:t>
            </a:r>
            <a:r>
              <a:rPr lang="zh-CN" altLang="en-US" dirty="0" smtClean="0"/>
              <a:t>（财务相关系数定义，每月对账       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和结算）</a:t>
            </a:r>
            <a:r>
              <a:rPr lang="en-US" altLang="zh-CN" dirty="0" smtClean="0"/>
              <a:t>	</a:t>
            </a:r>
          </a:p>
          <a:p>
            <a:pPr algn="just"/>
            <a:r>
              <a:rPr lang="zh-CN" altLang="en-US" dirty="0" smtClean="0">
                <a:solidFill>
                  <a:srgbClr val="0070C0"/>
                </a:solidFill>
              </a:rPr>
              <a:t>报表系统</a:t>
            </a:r>
            <a:r>
              <a:rPr lang="zh-CN" altLang="en-US" dirty="0" smtClean="0"/>
              <a:t>（业绩统计表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以下内容，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只作为演示系统使用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2900354" cy="796908"/>
          </a:xfrm>
        </p:spPr>
        <p:txBody>
          <a:bodyPr/>
          <a:lstStyle/>
          <a:p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 smtClean="0"/>
              <a:t>机构类型：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集团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总公司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省公司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机构模型图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43372" y="1000108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64" y="1643050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总公司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1643050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总公司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2285992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省公司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2285992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省公司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628" y="2285992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省公司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2264" y="2285992"/>
            <a:ext cx="107157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省公司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4929198"/>
            <a:ext cx="9286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市公司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5786454"/>
            <a:ext cx="9286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县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-1000164" y="27146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3786182" y="135729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929190" y="1357298"/>
            <a:ext cx="92869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V="1">
            <a:off x="2571736" y="2000240"/>
            <a:ext cx="50006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</p:cNvCxnSpPr>
          <p:nvPr/>
        </p:nvCxnSpPr>
        <p:spPr>
          <a:xfrm rot="16200000" flipH="1">
            <a:off x="3524360" y="2024170"/>
            <a:ext cx="273610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 flipV="1">
            <a:off x="5857884" y="200024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6715140" y="2000240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285852" y="2928934"/>
            <a:ext cx="40005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1" idx="2"/>
          </p:cNvCxnSpPr>
          <p:nvPr/>
        </p:nvCxnSpPr>
        <p:spPr>
          <a:xfrm rot="5400000">
            <a:off x="559685" y="5524634"/>
            <a:ext cx="487924" cy="3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5572132" y="3429000"/>
            <a:ext cx="5357850" cy="7143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357818" y="1142984"/>
            <a:ext cx="2928958" cy="15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3"/>
          </p:cNvCxnSpPr>
          <p:nvPr/>
        </p:nvCxnSpPr>
        <p:spPr>
          <a:xfrm>
            <a:off x="6929454" y="1827716"/>
            <a:ext cx="1357322" cy="296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643834" y="2613534"/>
            <a:ext cx="642942" cy="296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286776" y="928670"/>
            <a:ext cx="71438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92D050"/>
                </a:solidFill>
              </a:rPr>
              <a:t>集团</a:t>
            </a:r>
            <a:endParaRPr lang="en-US" altLang="zh-CN" dirty="0" smtClean="0">
              <a:solidFill>
                <a:srgbClr val="92D05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286776" y="1643050"/>
            <a:ext cx="71438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92D050"/>
                </a:solidFill>
              </a:rPr>
              <a:t>总</a:t>
            </a:r>
            <a:endParaRPr lang="en-US" altLang="zh-CN" dirty="0" smtClean="0">
              <a:solidFill>
                <a:srgbClr val="92D050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286776" y="2500306"/>
            <a:ext cx="71438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省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358182" y="4500570"/>
            <a:ext cx="785818" cy="500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市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358182" y="5500702"/>
            <a:ext cx="714380" cy="500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县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42844" y="4000504"/>
            <a:ext cx="928694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214810" y="4071942"/>
            <a:ext cx="100013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产险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 rot="5400000">
            <a:off x="500431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内容占位符 2"/>
          <p:cNvSpPr txBox="1">
            <a:spLocks/>
          </p:cNvSpPr>
          <p:nvPr/>
        </p:nvSpPr>
        <p:spPr>
          <a:xfrm>
            <a:off x="642910" y="11429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14810" y="4929198"/>
            <a:ext cx="9286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市公司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86248" y="5786454"/>
            <a:ext cx="9286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县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>
          <a:xfrm rot="5400000">
            <a:off x="4411273" y="5518553"/>
            <a:ext cx="500064" cy="3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4393405" y="475060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2768191" y="2803919"/>
            <a:ext cx="357189" cy="3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5400000">
            <a:off x="965175" y="3250405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5400000">
            <a:off x="4909906" y="3305408"/>
            <a:ext cx="642944" cy="3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42910" y="357187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5400000">
            <a:off x="429390" y="3786190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1285852" y="4000504"/>
            <a:ext cx="1571636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银行渠道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接连接符 127"/>
          <p:cNvCxnSpPr/>
          <p:nvPr/>
        </p:nvCxnSpPr>
        <p:spPr>
          <a:xfrm rot="5400000">
            <a:off x="1929556" y="3786190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429124" y="3643314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rot="5400000">
            <a:off x="4215604" y="3856834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5715802" y="3856834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5500694" y="4071942"/>
            <a:ext cx="135732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857356" y="4988494"/>
            <a:ext cx="9286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市公司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857356" y="5857892"/>
            <a:ext cx="9286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县</a:t>
            </a:r>
            <a:endParaRPr lang="zh-CN" altLang="en-US" dirty="0"/>
          </a:p>
        </p:txBody>
      </p:sp>
      <p:cxnSp>
        <p:nvCxnSpPr>
          <p:cNvPr id="140" name="直接连接符 139"/>
          <p:cNvCxnSpPr/>
          <p:nvPr/>
        </p:nvCxnSpPr>
        <p:spPr>
          <a:xfrm rot="5400000">
            <a:off x="1970584" y="4744532"/>
            <a:ext cx="4879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5400000">
            <a:off x="1988442" y="5583930"/>
            <a:ext cx="487924" cy="3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3180150" y="3820718"/>
            <a:ext cx="499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3000364" y="4071942"/>
            <a:ext cx="100013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142844" y="2928934"/>
            <a:ext cx="1143008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寿险方向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5214942" y="3000372"/>
            <a:ext cx="1143008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产险方向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机构部门职位（岗位）。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868" y="2428868"/>
            <a:ext cx="15001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机构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3416858"/>
            <a:ext cx="15001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总经理室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3416858"/>
            <a:ext cx="15001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部门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500438"/>
            <a:ext cx="15001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部门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>
          <a:xfrm rot="5400000" flipH="1" flipV="1">
            <a:off x="2845699" y="2047748"/>
            <a:ext cx="630800" cy="2107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5" idx="2"/>
          </p:cNvCxnSpPr>
          <p:nvPr/>
        </p:nvCxnSpPr>
        <p:spPr>
          <a:xfrm rot="5400000" flipH="1" flipV="1">
            <a:off x="3976919" y="3071810"/>
            <a:ext cx="61865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V="1">
            <a:off x="5167434" y="1976309"/>
            <a:ext cx="702238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4500570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总经理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7554" y="4500570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主任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0760" y="4500570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经理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 flipH="1" flipV="1">
            <a:off x="1285852" y="41433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0"/>
          </p:cNvCxnSpPr>
          <p:nvPr/>
        </p:nvCxnSpPr>
        <p:spPr>
          <a:xfrm rot="5400000" flipH="1" flipV="1">
            <a:off x="3571868" y="41433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6180149" y="417830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14942" y="2571744"/>
            <a:ext cx="242889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44" idx="1"/>
          </p:cNvCxnSpPr>
          <p:nvPr/>
        </p:nvCxnSpPr>
        <p:spPr>
          <a:xfrm>
            <a:off x="7286644" y="3672962"/>
            <a:ext cx="357190" cy="12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4001290" y="4572008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9058" y="5357826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内勤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143768" y="4714884"/>
            <a:ext cx="5000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3"/>
          </p:cNvCxnSpPr>
          <p:nvPr/>
        </p:nvCxnSpPr>
        <p:spPr>
          <a:xfrm flipV="1">
            <a:off x="5072066" y="5500702"/>
            <a:ext cx="2571768" cy="417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43834" y="2428868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机构名称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3834" y="3500438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部门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3834" y="4572008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职位（面）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3834" y="5214950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岗位（点）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 rot="5400000">
            <a:off x="5465769" y="3892553"/>
            <a:ext cx="4357718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保险公司（供应商）管理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		 </a:t>
            </a:r>
            <a:r>
              <a:rPr lang="zh-CN" altLang="en-US" dirty="0" smtClean="0">
                <a:solidFill>
                  <a:srgbClr val="C00000"/>
                </a:solidFill>
              </a:rPr>
              <a:t>信泰人寿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928934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职业代码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3429000"/>
            <a:ext cx="12858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系数设定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>
            <a:stCxn id="6" idx="0"/>
          </p:cNvCxnSpPr>
          <p:nvPr/>
        </p:nvCxnSpPr>
        <p:spPr>
          <a:xfrm rot="5400000" flipH="1" flipV="1">
            <a:off x="750067" y="253602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1357290" y="278605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554" y="3571876"/>
            <a:ext cx="192882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险种（产品）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3679025" y="2893215"/>
            <a:ext cx="135732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7422" y="4500570"/>
            <a:ext cx="85725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费率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7554" y="4559866"/>
            <a:ext cx="1143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保险责任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3438" y="4500570"/>
            <a:ext cx="85725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折标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stCxn id="13" idx="2"/>
            <a:endCxn id="16" idx="0"/>
          </p:cNvCxnSpPr>
          <p:nvPr/>
        </p:nvCxnSpPr>
        <p:spPr>
          <a:xfrm rot="5400000">
            <a:off x="3274328" y="3452931"/>
            <a:ext cx="559362" cy="15359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7" idx="0"/>
          </p:cNvCxnSpPr>
          <p:nvPr/>
        </p:nvCxnSpPr>
        <p:spPr>
          <a:xfrm rot="5400000">
            <a:off x="3816184" y="4054083"/>
            <a:ext cx="618658" cy="39290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8" idx="0"/>
          </p:cNvCxnSpPr>
          <p:nvPr/>
        </p:nvCxnSpPr>
        <p:spPr>
          <a:xfrm rot="16200000" flipH="1">
            <a:off x="4417335" y="3845839"/>
            <a:ext cx="559362" cy="7500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3570" y="4500570"/>
            <a:ext cx="85725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>
            <a:stCxn id="13" idx="2"/>
            <a:endCxn id="26" idx="0"/>
          </p:cNvCxnSpPr>
          <p:nvPr/>
        </p:nvCxnSpPr>
        <p:spPr>
          <a:xfrm rot="16200000" flipH="1">
            <a:off x="4917401" y="3345773"/>
            <a:ext cx="559362" cy="17502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12" y="3559734"/>
            <a:ext cx="192882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险种分类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3" idx="3"/>
            <a:endCxn id="29" idx="1"/>
          </p:cNvCxnSpPr>
          <p:nvPr/>
        </p:nvCxnSpPr>
        <p:spPr>
          <a:xfrm flipV="1">
            <a:off x="5286380" y="3744400"/>
            <a:ext cx="1000132" cy="12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7290" y="4500570"/>
            <a:ext cx="85725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组件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13" idx="2"/>
          </p:cNvCxnSpPr>
          <p:nvPr/>
        </p:nvCxnSpPr>
        <p:spPr>
          <a:xfrm rot="5400000">
            <a:off x="2702824" y="2881427"/>
            <a:ext cx="559362" cy="26789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人事系统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人事系统分类：内勤模块，外勤模块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dirty="0" smtClean="0"/>
              <a:t>内勤管理：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人事管理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薪酬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657</Words>
  <PresentationFormat>全屏显示(4:3)</PresentationFormat>
  <Paragraphs>227</Paragraphs>
  <Slides>25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系统演示</vt:lpstr>
      <vt:lpstr>幻灯片 2</vt:lpstr>
      <vt:lpstr>各系统简介</vt:lpstr>
      <vt:lpstr>以下内容， 只作为演示系统使用</vt:lpstr>
      <vt:lpstr>系统设置</vt:lpstr>
      <vt:lpstr>机构模型图</vt:lpstr>
      <vt:lpstr>机构设置</vt:lpstr>
      <vt:lpstr>保险公司（供应商）管理</vt:lpstr>
      <vt:lpstr>人事系统</vt:lpstr>
      <vt:lpstr>人事系统</vt:lpstr>
      <vt:lpstr>人事系统</vt:lpstr>
      <vt:lpstr>OA系统</vt:lpstr>
      <vt:lpstr>OA系统</vt:lpstr>
      <vt:lpstr>OA系统</vt:lpstr>
      <vt:lpstr>OA系统</vt:lpstr>
      <vt:lpstr>OA系统</vt:lpstr>
      <vt:lpstr>OA系统</vt:lpstr>
      <vt:lpstr>签报管理</vt:lpstr>
      <vt:lpstr>库房管理</vt:lpstr>
      <vt:lpstr>寿险系统</vt:lpstr>
      <vt:lpstr>寿险代理人</vt:lpstr>
      <vt:lpstr>产险系统</vt:lpstr>
      <vt:lpstr>产险代理人</vt:lpstr>
      <vt:lpstr>财务系统</vt:lpstr>
      <vt:lpstr>报表系统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zgp</cp:lastModifiedBy>
  <cp:revision>252</cp:revision>
  <dcterms:modified xsi:type="dcterms:W3CDTF">2013-11-30T14:16:42Z</dcterms:modified>
</cp:coreProperties>
</file>