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108" d="100"/>
          <a:sy n="108" d="100"/>
        </p:scale>
        <p:origin x="72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CF1E-9AF8-4E44-AA0D-38BE36FD9C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0F5CB-6B16-45B9-AE52-67E6756276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A3F41-7EC7-4338-BE3E-85A027361A93}" type="slidenum">
              <a:rPr lang="pt-BR" altLang="en-US" smtClean="0"/>
              <a:pPr/>
              <a:t>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111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77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22344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FF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0373A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25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FF00"/>
                </a:solidFill>
                <a:latin typeface="Segoe UI"/>
                <a:cs typeface="Segoe U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08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2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111" y="2226309"/>
            <a:ext cx="40360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0373A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21077" y="3518407"/>
            <a:ext cx="814984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0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27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4C8364-BE3A-4415-AF58-CFD05166B0E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3657600" y="6492289"/>
            <a:ext cx="397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aseline="0" dirty="0">
                <a:solidFill>
                  <a:srgbClr val="0E76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MEng. Dos Santos, Ailton </a:t>
            </a:r>
            <a:endParaRPr lang="pt-BR" sz="700" baseline="0" dirty="0">
              <a:solidFill>
                <a:srgbClr val="0E76A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9547" y="5479994"/>
            <a:ext cx="923639" cy="692729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 rot="16200000">
            <a:off x="10644601" y="261437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 - SOFTWARE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B7F67AD5-6EB1-47B5-82FE-EA5769221D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43282"/>
            <a:ext cx="731520" cy="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Wallpapers - Wallpaper Cave">
            <a:extLst>
              <a:ext uri="{FF2B5EF4-FFF2-40B4-BE49-F238E27FC236}">
                <a16:creationId xmlns:a16="http://schemas.microsoft.com/office/drawing/2014/main" id="{D22E659D-A2CD-0FAF-0CB6-FF2BAB50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04" y="3175"/>
            <a:ext cx="9285896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8" name="Picture 12" descr="NR-10 - Guia Prático de Análise e Aplicação - editoraerica">
            <a:extLst>
              <a:ext uri="{FF2B5EF4-FFF2-40B4-BE49-F238E27FC236}">
                <a16:creationId xmlns:a16="http://schemas.microsoft.com/office/drawing/2014/main" id="{1AD03B0E-09B9-48CD-9761-86F52174B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3366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r="51050"/>
          <a:stretch/>
        </p:blipFill>
        <p:spPr bwMode="auto">
          <a:xfrm>
            <a:off x="11992" y="-54000"/>
            <a:ext cx="1979712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5">
            <a:extLst>
              <a:ext uri="{FF2B5EF4-FFF2-40B4-BE49-F238E27FC236}">
                <a16:creationId xmlns:a16="http://schemas.microsoft.com/office/drawing/2014/main" id="{077125B9-5B1E-4387-BE2D-B4E1B5D8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994" y="1987090"/>
            <a:ext cx="7373062" cy="247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en-US" sz="3600" b="1" dirty="0">
                <a:solidFill>
                  <a:srgbClr val="3366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FUNDAMENTOS DE BIG DATA E DATA ANALYTICS COM PYTHON</a:t>
            </a:r>
            <a:endParaRPr lang="pt-BR" altLang="en-US" sz="2800" b="1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F18C8FAF-EE41-490A-8509-FCB179F055ED}"/>
              </a:ext>
            </a:extLst>
          </p:cNvPr>
          <p:cNvSpPr txBox="1"/>
          <p:nvPr/>
        </p:nvSpPr>
        <p:spPr>
          <a:xfrm>
            <a:off x="3283590" y="5595616"/>
            <a:ext cx="298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E76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Prof. MEng. Dos Santos, Ailton </a:t>
            </a:r>
            <a:endParaRPr lang="pt-BR" sz="800" dirty="0">
              <a:solidFill>
                <a:srgbClr val="0E76A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1806542-6C7B-47A3-99BB-D2FDDDA7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3" y="4926937"/>
            <a:ext cx="782197" cy="782197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33C893B-CA22-4B03-8F96-5D4A588305B6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0" y="5443504"/>
            <a:ext cx="612000" cy="612000"/>
          </a:xfrm>
          <a:prstGeom prst="rect">
            <a:avLst/>
          </a:prstGeom>
        </p:spPr>
      </p:pic>
      <p:pic>
        <p:nvPicPr>
          <p:cNvPr id="1028" name="Picture 4" descr="Blog Quero me Formar — Organização &amp; Finanças: 10 Lindos Wallpapers para o  seu Computador com Frases de Motivação">
            <a:extLst>
              <a:ext uri="{FF2B5EF4-FFF2-40B4-BE49-F238E27FC236}">
                <a16:creationId xmlns:a16="http://schemas.microsoft.com/office/drawing/2014/main" id="{7CE85E93-7D7E-0FEB-D4E4-BA0AEED3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631" b="-4121"/>
          <a:stretch/>
        </p:blipFill>
        <p:spPr bwMode="auto">
          <a:xfrm>
            <a:off x="328461" y="3021786"/>
            <a:ext cx="1014179" cy="8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643BA2D6-F659-90E9-DE52-580DA71E3AC7}"/>
              </a:ext>
            </a:extLst>
          </p:cNvPr>
          <p:cNvSpPr txBox="1"/>
          <p:nvPr/>
        </p:nvSpPr>
        <p:spPr>
          <a:xfrm>
            <a:off x="8878380" y="5556951"/>
            <a:ext cx="227918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Biblioteca</a:t>
            </a:r>
            <a:r>
              <a:rPr sz="2000" b="1" spc="-9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NumPy</a:t>
            </a:r>
            <a:endParaRPr sz="2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5" name="Picture 2" descr="Pythonの機械学習に欠かせないNumPyの役割とは ⋆ ONETECH Blogs">
            <a:extLst>
              <a:ext uri="{FF2B5EF4-FFF2-40B4-BE49-F238E27FC236}">
                <a16:creationId xmlns:a16="http://schemas.microsoft.com/office/drawing/2014/main" id="{3EB9BB8C-44F7-4859-7779-2A1E71A25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0660" b="77132" l="10890" r="60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9" t="24851" r="33212" b="17059"/>
          <a:stretch/>
        </p:blipFill>
        <p:spPr bwMode="auto">
          <a:xfrm>
            <a:off x="7999861" y="5168916"/>
            <a:ext cx="1757039" cy="9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50" y="573016"/>
            <a:ext cx="5717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BIBLIOTECA</a:t>
            </a:r>
            <a:r>
              <a:rPr spc="-2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NUMPY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671" y="1594063"/>
            <a:ext cx="10435329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ts val="3190"/>
              </a:lnSpc>
              <a:spcBef>
                <a:spcPts val="10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latin typeface="Arial MT"/>
                <a:cs typeface="Arial MT"/>
              </a:rPr>
              <a:t>NumPy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abreviatura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Numerical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Python.</a:t>
            </a:r>
            <a:endParaRPr sz="2800" dirty="0">
              <a:latin typeface="Arial MT"/>
              <a:cs typeface="Arial MT"/>
            </a:endParaRPr>
          </a:p>
          <a:p>
            <a:pPr marL="455930" marR="1311275" indent="-443865">
              <a:lnSpc>
                <a:spcPts val="3020"/>
              </a:lnSpc>
              <a:spcBef>
                <a:spcPts val="21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dirty="0">
                <a:latin typeface="Arial MT"/>
                <a:cs typeface="Arial MT"/>
              </a:rPr>
              <a:t>É </a:t>
            </a:r>
            <a:r>
              <a:rPr sz="2800" spc="-5" dirty="0">
                <a:latin typeface="Arial MT"/>
                <a:cs typeface="Arial MT"/>
              </a:rPr>
              <a:t>um dos pacotes </a:t>
            </a:r>
            <a:r>
              <a:rPr sz="2800" dirty="0">
                <a:latin typeface="Arial MT"/>
                <a:cs typeface="Arial MT"/>
              </a:rPr>
              <a:t>mais </a:t>
            </a:r>
            <a:r>
              <a:rPr sz="2800" spc="-5" dirty="0">
                <a:latin typeface="Arial MT"/>
                <a:cs typeface="Arial MT"/>
              </a:rPr>
              <a:t>importantes para processamento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numérico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</a:t>
            </a:r>
            <a:r>
              <a:rPr sz="2800" spc="-10" dirty="0">
                <a:latin typeface="Arial MT"/>
                <a:cs typeface="Arial MT"/>
              </a:rPr>
              <a:t> Python.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Matemática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cerne</a:t>
            </a:r>
            <a:r>
              <a:rPr sz="2800" spc="-5" dirty="0">
                <a:latin typeface="Arial MT"/>
                <a:cs typeface="Arial MT"/>
              </a:rPr>
              <a:t> do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DS!</a:t>
            </a:r>
            <a:endParaRPr sz="2800" dirty="0">
              <a:latin typeface="Arial MT"/>
              <a:cs typeface="Arial MT"/>
            </a:endParaRPr>
          </a:p>
          <a:p>
            <a:pPr marL="455930" marR="447675" indent="-443865">
              <a:lnSpc>
                <a:spcPts val="3020"/>
              </a:lnSpc>
              <a:spcBef>
                <a:spcPts val="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maioria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pacotes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processamento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funcionalidades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científicas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utiliza objetos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array do </a:t>
            </a:r>
            <a:r>
              <a:rPr sz="2800" spc="-40" dirty="0">
                <a:latin typeface="Arial MT"/>
                <a:cs typeface="Arial MT"/>
              </a:rPr>
              <a:t>NumPy.</a:t>
            </a:r>
            <a:endParaRPr sz="2800" dirty="0">
              <a:latin typeface="Arial MT"/>
              <a:cs typeface="Arial MT"/>
            </a:endParaRPr>
          </a:p>
          <a:p>
            <a:pPr marL="455930" marR="5080" indent="-443865">
              <a:lnSpc>
                <a:spcPts val="3020"/>
              </a:lnSpc>
              <a:spcBef>
                <a:spcPts val="1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dirty="0">
                <a:latin typeface="Arial MT"/>
                <a:cs typeface="Arial MT"/>
              </a:rPr>
              <a:t>Muito </a:t>
            </a:r>
            <a:r>
              <a:rPr sz="2800" spc="-5" dirty="0">
                <a:latin typeface="Arial MT"/>
                <a:cs typeface="Arial MT"/>
              </a:rPr>
              <a:t>utilizado para array </a:t>
            </a:r>
            <a:r>
              <a:rPr sz="2800" dirty="0">
                <a:latin typeface="Arial MT"/>
                <a:cs typeface="Arial MT"/>
              </a:rPr>
              <a:t>(listas) e </a:t>
            </a:r>
            <a:r>
              <a:rPr sz="2800" spc="-5" dirty="0">
                <a:latin typeface="Arial MT"/>
                <a:cs typeface="Arial MT"/>
              </a:rPr>
              <a:t>também para array </a:t>
            </a:r>
            <a:r>
              <a:rPr sz="2800" dirty="0">
                <a:latin typeface="Arial MT"/>
                <a:cs typeface="Arial MT"/>
              </a:rPr>
              <a:t> multidimensional com </a:t>
            </a:r>
            <a:r>
              <a:rPr sz="2800" spc="-5" dirty="0">
                <a:latin typeface="Arial MT"/>
                <a:cs typeface="Arial MT"/>
              </a:rPr>
              <a:t>operações aritméticas </a:t>
            </a:r>
            <a:r>
              <a:rPr sz="2800" dirty="0">
                <a:latin typeface="Arial MT"/>
                <a:cs typeface="Arial MT"/>
              </a:rPr>
              <a:t>rápidas, sem </a:t>
            </a:r>
            <a:r>
              <a:rPr sz="2800" spc="-5" dirty="0">
                <a:latin typeface="Arial MT"/>
                <a:cs typeface="Arial MT"/>
              </a:rPr>
              <a:t>uso de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laços,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além de </a:t>
            </a:r>
            <a:r>
              <a:rPr sz="2800" dirty="0">
                <a:latin typeface="Arial MT"/>
                <a:cs typeface="Arial MT"/>
              </a:rPr>
              <a:t>muitos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recursos.</a:t>
            </a:r>
          </a:p>
          <a:p>
            <a:pPr marL="455930" marR="97155" indent="-443865">
              <a:lnSpc>
                <a:spcPts val="3020"/>
              </a:lnSpc>
              <a:spcBef>
                <a:spcPts val="1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latin typeface="Arial MT"/>
                <a:cs typeface="Arial MT"/>
              </a:rPr>
              <a:t>UMA </a:t>
            </a:r>
            <a:r>
              <a:rPr sz="2800" spc="-45" dirty="0">
                <a:latin typeface="Arial MT"/>
                <a:cs typeface="Arial MT"/>
              </a:rPr>
              <a:t>PAUSA: </a:t>
            </a:r>
            <a:r>
              <a:rPr sz="2800" spc="-5" dirty="0">
                <a:latin typeface="Arial MT"/>
                <a:cs typeface="Arial MT"/>
              </a:rPr>
              <a:t>um profissional de DS precisa dominar </a:t>
            </a:r>
            <a:r>
              <a:rPr sz="2800" dirty="0">
                <a:latin typeface="Arial MT"/>
                <a:cs typeface="Arial MT"/>
              </a:rPr>
              <a:t>o </a:t>
            </a:r>
            <a:r>
              <a:rPr sz="2800" spc="-5" dirty="0">
                <a:latin typeface="Arial MT"/>
                <a:cs typeface="Arial MT"/>
              </a:rPr>
              <a:t>NumPy 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principalmente as estruturas de dados do </a:t>
            </a:r>
            <a:r>
              <a:rPr sz="2800" spc="-10" dirty="0">
                <a:latin typeface="Arial MT"/>
                <a:cs typeface="Arial MT"/>
              </a:rPr>
              <a:t>Python, </a:t>
            </a:r>
            <a:r>
              <a:rPr sz="2800" spc="-5" dirty="0">
                <a:latin typeface="Arial MT"/>
                <a:cs typeface="Arial MT"/>
              </a:rPr>
              <a:t>arrays </a:t>
            </a:r>
            <a:r>
              <a:rPr sz="2800" dirty="0">
                <a:latin typeface="Arial MT"/>
                <a:cs typeface="Arial MT"/>
              </a:rPr>
              <a:t> multidimensionais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principalmente.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6950" y="135600"/>
            <a:ext cx="1956674" cy="19566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447800"/>
            <a:ext cx="10669270" cy="42075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55930" marR="487680" indent="-443865">
              <a:lnSpc>
                <a:spcPts val="2690"/>
              </a:lnSpc>
              <a:spcBef>
                <a:spcPts val="74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biblioteca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NumPy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assunto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muito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amplo,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seria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possível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fazer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 disciplina </a:t>
            </a:r>
            <a:r>
              <a:rPr sz="2800" dirty="0">
                <a:latin typeface="Arial MT"/>
                <a:cs typeface="Arial MT"/>
              </a:rPr>
              <a:t>só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disso!</a:t>
            </a:r>
            <a:endParaRPr sz="2800" dirty="0">
              <a:latin typeface="Arial MT"/>
              <a:cs typeface="Arial MT"/>
            </a:endParaRPr>
          </a:p>
          <a:p>
            <a:pPr marL="455930" marR="95250" indent="-443865">
              <a:lnSpc>
                <a:spcPct val="80000"/>
              </a:lnSpc>
              <a:spcBef>
                <a:spcPts val="2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45" dirty="0">
                <a:latin typeface="Arial MT"/>
                <a:cs typeface="Arial MT"/>
              </a:rPr>
              <a:t>Vamos </a:t>
            </a:r>
            <a:r>
              <a:rPr sz="2800" spc="-5" dirty="0">
                <a:latin typeface="Arial MT"/>
                <a:cs typeface="Arial MT"/>
              </a:rPr>
              <a:t>abordar aqui algumas </a:t>
            </a:r>
            <a:r>
              <a:rPr sz="2800" dirty="0">
                <a:latin typeface="Arial MT"/>
                <a:cs typeface="Arial MT"/>
              </a:rPr>
              <a:t>características </a:t>
            </a:r>
            <a:r>
              <a:rPr sz="2800" spc="-5" dirty="0">
                <a:latin typeface="Arial MT"/>
                <a:cs typeface="Arial MT"/>
              </a:rPr>
              <a:t>importantes da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biblioteca, </a:t>
            </a:r>
            <a:r>
              <a:rPr sz="2800" dirty="0">
                <a:latin typeface="Arial MT"/>
                <a:cs typeface="Arial MT"/>
              </a:rPr>
              <a:t>mas é muito </a:t>
            </a:r>
            <a:r>
              <a:rPr sz="2800" spc="-5" dirty="0">
                <a:latin typeface="Arial MT"/>
                <a:cs typeface="Arial MT"/>
              </a:rPr>
              <a:t>importante </a:t>
            </a:r>
            <a:r>
              <a:rPr sz="2800" dirty="0">
                <a:latin typeface="Arial MT"/>
                <a:cs typeface="Arial MT"/>
              </a:rPr>
              <a:t>recorrer </a:t>
            </a:r>
            <a:r>
              <a:rPr sz="2800" spc="-5" dirty="0">
                <a:latin typeface="Arial MT"/>
                <a:cs typeface="Arial MT"/>
              </a:rPr>
              <a:t>ao livro texto, ao </a:t>
            </a:r>
            <a:r>
              <a:rPr sz="2800" dirty="0">
                <a:latin typeface="Arial MT"/>
                <a:cs typeface="Arial MT"/>
              </a:rPr>
              <a:t>site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biblioteca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 testar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muito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 uso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das funcionalidades.</a:t>
            </a:r>
            <a:endParaRPr sz="2800" dirty="0">
              <a:latin typeface="Arial MT"/>
              <a:cs typeface="Arial MT"/>
            </a:endParaRPr>
          </a:p>
          <a:p>
            <a:pPr marL="455930" marR="5080" indent="-443865">
              <a:lnSpc>
                <a:spcPct val="80000"/>
              </a:lnSpc>
              <a:buChar char="●"/>
              <a:tabLst>
                <a:tab pos="455930" algn="l"/>
                <a:tab pos="456565" algn="l"/>
              </a:tabLst>
            </a:pPr>
            <a:r>
              <a:rPr sz="2800" spc="-10" dirty="0">
                <a:latin typeface="Arial MT"/>
                <a:cs typeface="Arial MT"/>
              </a:rPr>
              <a:t>Algumas </a:t>
            </a:r>
            <a:r>
              <a:rPr sz="2800" spc="-5" dirty="0">
                <a:latin typeface="Arial MT"/>
                <a:cs typeface="Arial MT"/>
              </a:rPr>
              <a:t>funcionalidades importantes de DS que </a:t>
            </a:r>
            <a:r>
              <a:rPr sz="2800" dirty="0">
                <a:latin typeface="Arial MT"/>
                <a:cs typeface="Arial MT"/>
              </a:rPr>
              <a:t>o </a:t>
            </a:r>
            <a:r>
              <a:rPr sz="2800" spc="-5" dirty="0">
                <a:latin typeface="Arial MT"/>
                <a:cs typeface="Arial MT"/>
              </a:rPr>
              <a:t>NumPy ajuda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resolver:</a:t>
            </a:r>
          </a:p>
          <a:p>
            <a:pPr marL="913130" marR="843915" lvl="1" indent="-443865">
              <a:lnSpc>
                <a:spcPct val="80000"/>
              </a:lnSpc>
              <a:buChar char="○"/>
              <a:tabLst>
                <a:tab pos="913130" algn="l"/>
                <a:tab pos="913765" algn="l"/>
              </a:tabLst>
            </a:pPr>
            <a:r>
              <a:rPr sz="2800" spc="-5" dirty="0">
                <a:latin typeface="Arial MT"/>
                <a:cs typeface="Arial MT"/>
              </a:rPr>
              <a:t>operações </a:t>
            </a:r>
            <a:r>
              <a:rPr sz="2800" dirty="0">
                <a:latin typeface="Arial MT"/>
                <a:cs typeface="Arial MT"/>
              </a:rPr>
              <a:t>rápidas </a:t>
            </a:r>
            <a:r>
              <a:rPr sz="2800" spc="-5" dirty="0">
                <a:latin typeface="Arial MT"/>
                <a:cs typeface="Arial MT"/>
              </a:rPr>
              <a:t>em </a:t>
            </a:r>
            <a:r>
              <a:rPr sz="2800" dirty="0">
                <a:latin typeface="Arial MT"/>
                <a:cs typeface="Arial MT"/>
              </a:rPr>
              <a:t>vetores </a:t>
            </a:r>
            <a:r>
              <a:rPr sz="2800" spc="-5" dirty="0">
                <a:latin typeface="Arial MT"/>
                <a:cs typeface="Arial MT"/>
              </a:rPr>
              <a:t>para tratamento, limpeza,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geração de </a:t>
            </a:r>
            <a:r>
              <a:rPr sz="2800" dirty="0">
                <a:latin typeface="Arial MT"/>
                <a:cs typeface="Arial MT"/>
              </a:rPr>
              <a:t>subconjuntos, </a:t>
            </a:r>
            <a:r>
              <a:rPr sz="2800" spc="-5" dirty="0">
                <a:latin typeface="Arial MT"/>
                <a:cs typeface="Arial MT"/>
              </a:rPr>
              <a:t>transformações 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spc="-5" dirty="0">
                <a:latin typeface="Arial MT"/>
                <a:cs typeface="Arial MT"/>
              </a:rPr>
              <a:t>outros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processamentos;</a:t>
            </a:r>
            <a:endParaRPr sz="2800" dirty="0">
              <a:latin typeface="Arial MT"/>
              <a:cs typeface="Arial MT"/>
            </a:endParaRPr>
          </a:p>
          <a:p>
            <a:pPr marL="913130" marR="127635" lvl="1" indent="-443865">
              <a:lnSpc>
                <a:spcPct val="80000"/>
              </a:lnSpc>
              <a:buChar char="○"/>
              <a:tabLst>
                <a:tab pos="913130" algn="l"/>
                <a:tab pos="913765" algn="l"/>
              </a:tabLst>
            </a:pPr>
            <a:r>
              <a:rPr sz="2800" spc="-5" dirty="0">
                <a:latin typeface="Arial MT"/>
                <a:cs typeface="Arial MT"/>
              </a:rPr>
              <a:t>operações para gerar ordenações, unicidade 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spc="-5" dirty="0">
                <a:latin typeface="Arial MT"/>
                <a:cs typeface="Arial MT"/>
              </a:rPr>
              <a:t>operações de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conjuntos.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49366" y="6108362"/>
            <a:ext cx="629920" cy="320040"/>
            <a:chOff x="9922387" y="6122537"/>
            <a:chExt cx="629920" cy="320040"/>
          </a:xfrm>
        </p:grpSpPr>
        <p:sp>
          <p:nvSpPr>
            <p:cNvPr id="4" name="object 4"/>
            <p:cNvSpPr/>
            <p:nvPr/>
          </p:nvSpPr>
          <p:spPr>
            <a:xfrm>
              <a:off x="9927149" y="6127300"/>
              <a:ext cx="620395" cy="310515"/>
            </a:xfrm>
            <a:custGeom>
              <a:avLst/>
              <a:gdLst/>
              <a:ahLst/>
              <a:cxnLst/>
              <a:rect l="l" t="t" r="r" b="b"/>
              <a:pathLst>
                <a:path w="620395" h="310514">
                  <a:moveTo>
                    <a:pt x="464849" y="309899"/>
                  </a:moveTo>
                  <a:lnTo>
                    <a:pt x="464849" y="232424"/>
                  </a:lnTo>
                  <a:lnTo>
                    <a:pt x="0" y="232424"/>
                  </a:lnTo>
                  <a:lnTo>
                    <a:pt x="0" y="77474"/>
                  </a:lnTo>
                  <a:lnTo>
                    <a:pt x="464849" y="77474"/>
                  </a:lnTo>
                  <a:lnTo>
                    <a:pt x="464849" y="0"/>
                  </a:lnTo>
                  <a:lnTo>
                    <a:pt x="619799" y="154949"/>
                  </a:lnTo>
                  <a:lnTo>
                    <a:pt x="464849" y="3098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27149" y="6127300"/>
              <a:ext cx="620395" cy="310515"/>
            </a:xfrm>
            <a:custGeom>
              <a:avLst/>
              <a:gdLst/>
              <a:ahLst/>
              <a:cxnLst/>
              <a:rect l="l" t="t" r="r" b="b"/>
              <a:pathLst>
                <a:path w="620395" h="310514">
                  <a:moveTo>
                    <a:pt x="0" y="77474"/>
                  </a:moveTo>
                  <a:lnTo>
                    <a:pt x="464849" y="77474"/>
                  </a:lnTo>
                  <a:lnTo>
                    <a:pt x="464849" y="0"/>
                  </a:lnTo>
                  <a:lnTo>
                    <a:pt x="619799" y="154949"/>
                  </a:lnTo>
                  <a:lnTo>
                    <a:pt x="464849" y="309899"/>
                  </a:lnTo>
                  <a:lnTo>
                    <a:pt x="464849" y="232424"/>
                  </a:lnTo>
                  <a:lnTo>
                    <a:pt x="0" y="232424"/>
                  </a:lnTo>
                  <a:lnTo>
                    <a:pt x="0" y="7747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42604" y="6104106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Continua...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379" y="558841"/>
            <a:ext cx="5717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BIBLIOTECA</a:t>
            </a:r>
            <a:r>
              <a:rPr spc="-2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NUMPY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600200"/>
            <a:ext cx="1047940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ts val="3190"/>
              </a:lnSpc>
              <a:spcBef>
                <a:spcPts val="100"/>
              </a:spcBef>
              <a:buChar char="○"/>
              <a:tabLst>
                <a:tab pos="455930" algn="l"/>
                <a:tab pos="456565" algn="l"/>
              </a:tabLst>
            </a:pPr>
            <a:r>
              <a:rPr sz="2800" spc="-5" dirty="0">
                <a:latin typeface="Arial MT"/>
                <a:cs typeface="Arial MT"/>
              </a:rPr>
              <a:t>estatísticas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descritivas,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agregação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sintetização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dados.</a:t>
            </a:r>
            <a:endParaRPr sz="2800">
              <a:latin typeface="Arial MT"/>
              <a:cs typeface="Arial MT"/>
            </a:endParaRPr>
          </a:p>
          <a:p>
            <a:pPr marL="455930" marR="713740" indent="-443865">
              <a:lnSpc>
                <a:spcPts val="3020"/>
              </a:lnSpc>
              <a:spcBef>
                <a:spcPts val="215"/>
              </a:spcBef>
              <a:buChar char="○"/>
              <a:tabLst>
                <a:tab pos="455930" algn="l"/>
                <a:tab pos="456565" algn="l"/>
              </a:tabLst>
            </a:pPr>
            <a:r>
              <a:rPr sz="2800" spc="-5" dirty="0">
                <a:latin typeface="Arial MT"/>
                <a:cs typeface="Arial MT"/>
              </a:rPr>
              <a:t>expressões lógicas </a:t>
            </a:r>
            <a:r>
              <a:rPr sz="2800" dirty="0">
                <a:latin typeface="Arial MT"/>
                <a:cs typeface="Arial MT"/>
              </a:rPr>
              <a:t>condicionais </a:t>
            </a:r>
            <a:r>
              <a:rPr sz="2800" spc="-5" dirty="0">
                <a:latin typeface="Arial MT"/>
                <a:cs typeface="Arial MT"/>
              </a:rPr>
              <a:t>na forma de expressão ao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invés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usar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laços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desvios </a:t>
            </a:r>
            <a:r>
              <a:rPr sz="2800" dirty="0">
                <a:latin typeface="Arial MT"/>
                <a:cs typeface="Arial MT"/>
              </a:rPr>
              <a:t>(if,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else…)</a:t>
            </a:r>
            <a:endParaRPr sz="2800">
              <a:latin typeface="Arial MT"/>
              <a:cs typeface="Arial MT"/>
            </a:endParaRPr>
          </a:p>
          <a:p>
            <a:pPr marL="913130" marR="375285" lvl="1" indent="-443865">
              <a:lnSpc>
                <a:spcPts val="3020"/>
              </a:lnSpc>
              <a:spcBef>
                <a:spcPts val="5"/>
              </a:spcBef>
              <a:buChar char="■"/>
              <a:tabLst>
                <a:tab pos="913130" algn="l"/>
                <a:tab pos="913765" algn="l"/>
              </a:tabLst>
            </a:pPr>
            <a:r>
              <a:rPr sz="2800" spc="-5" dirty="0">
                <a:latin typeface="Arial MT"/>
                <a:cs typeface="Arial MT"/>
              </a:rPr>
              <a:t>fundamental </a:t>
            </a:r>
            <a:r>
              <a:rPr sz="2800" dirty="0">
                <a:latin typeface="Arial MT"/>
                <a:cs typeface="Arial MT"/>
              </a:rPr>
              <a:t>compreender </a:t>
            </a:r>
            <a:r>
              <a:rPr sz="2800" spc="-5" dirty="0">
                <a:latin typeface="Arial MT"/>
                <a:cs typeface="Arial MT"/>
              </a:rPr>
              <a:t>isso para </a:t>
            </a:r>
            <a:r>
              <a:rPr sz="2800" dirty="0">
                <a:latin typeface="Arial MT"/>
                <a:cs typeface="Arial MT"/>
              </a:rPr>
              <a:t>ser </a:t>
            </a:r>
            <a:r>
              <a:rPr sz="2800" spc="-5" dirty="0">
                <a:latin typeface="Arial MT"/>
                <a:cs typeface="Arial MT"/>
              </a:rPr>
              <a:t>um ótimo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profissional de DS. Se </a:t>
            </a:r>
            <a:r>
              <a:rPr sz="2800" dirty="0">
                <a:latin typeface="Arial MT"/>
                <a:cs typeface="Arial MT"/>
              </a:rPr>
              <a:t>você </a:t>
            </a:r>
            <a:r>
              <a:rPr sz="2800" spc="-5" dirty="0">
                <a:latin typeface="Arial MT"/>
                <a:cs typeface="Arial MT"/>
              </a:rPr>
              <a:t>iniciou programando em outra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linguagem,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prepare-se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mudança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paradigma.</a:t>
            </a:r>
            <a:endParaRPr sz="2800">
              <a:latin typeface="Arial MT"/>
              <a:cs typeface="Arial MT"/>
            </a:endParaRPr>
          </a:p>
          <a:p>
            <a:pPr marL="913130" marR="354330" lvl="1" indent="-443865">
              <a:lnSpc>
                <a:spcPts val="3020"/>
              </a:lnSpc>
              <a:spcBef>
                <a:spcPts val="15"/>
              </a:spcBef>
              <a:buChar char="■"/>
              <a:tabLst>
                <a:tab pos="913130" algn="l"/>
                <a:tab pos="913765" algn="l"/>
              </a:tabLst>
            </a:pPr>
            <a:r>
              <a:rPr sz="2800" spc="-5" dirty="0">
                <a:latin typeface="Arial MT"/>
                <a:cs typeface="Arial MT"/>
              </a:rPr>
              <a:t>além disso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diferença de performance </a:t>
            </a:r>
            <a:r>
              <a:rPr sz="2800" dirty="0">
                <a:latin typeface="Arial MT"/>
                <a:cs typeface="Arial MT"/>
              </a:rPr>
              <a:t>é </a:t>
            </a:r>
            <a:r>
              <a:rPr sz="2800" spc="-5" dirty="0">
                <a:latin typeface="Arial MT"/>
                <a:cs typeface="Arial MT"/>
              </a:rPr>
              <a:t>brutal </a:t>
            </a:r>
            <a:r>
              <a:rPr sz="2800" dirty="0">
                <a:latin typeface="Arial MT"/>
                <a:cs typeface="Arial MT"/>
              </a:rPr>
              <a:t>(10 a </a:t>
            </a:r>
            <a:r>
              <a:rPr sz="2800" spc="-5" dirty="0">
                <a:latin typeface="Arial MT"/>
                <a:cs typeface="Arial MT"/>
              </a:rPr>
              <a:t>100x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rápido).</a:t>
            </a:r>
            <a:endParaRPr sz="2800">
              <a:latin typeface="Arial MT"/>
              <a:cs typeface="Arial MT"/>
            </a:endParaRPr>
          </a:p>
          <a:p>
            <a:pPr marL="455930" marR="5080" indent="-443865">
              <a:lnSpc>
                <a:spcPts val="3020"/>
              </a:lnSpc>
              <a:spcBef>
                <a:spcPts val="10"/>
              </a:spcBef>
              <a:buChar char="○"/>
              <a:tabLst>
                <a:tab pos="455930" algn="l"/>
                <a:tab pos="456565" algn="l"/>
              </a:tabLst>
            </a:pPr>
            <a:r>
              <a:rPr sz="2800" dirty="0">
                <a:latin typeface="Arial MT"/>
                <a:cs typeface="Arial MT"/>
              </a:rPr>
              <a:t>manipulação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grupos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(agregação,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transformação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aplicação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funções).</a:t>
            </a:r>
            <a:endParaRPr sz="2800">
              <a:latin typeface="Arial MT"/>
              <a:cs typeface="Arial MT"/>
            </a:endParaRPr>
          </a:p>
          <a:p>
            <a:pPr marL="455930" indent="-443865">
              <a:lnSpc>
                <a:spcPts val="2985"/>
              </a:lnSpc>
              <a:buChar char="○"/>
              <a:tabLst>
                <a:tab pos="455930" algn="l"/>
                <a:tab pos="456565" algn="l"/>
              </a:tabLst>
            </a:pPr>
            <a:r>
              <a:rPr sz="2800" spc="-10" dirty="0">
                <a:latin typeface="Arial MT"/>
                <a:cs typeface="Arial MT"/>
              </a:rPr>
              <a:t>Entre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muitas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outras!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279" y="623978"/>
            <a:ext cx="5717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BIBLIOTECA</a:t>
            </a:r>
            <a:r>
              <a:rPr spc="-2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NUMPY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26" y="784333"/>
            <a:ext cx="5717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BIBLIOTECA</a:t>
            </a:r>
            <a:r>
              <a:rPr spc="-2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NUMPY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981200"/>
            <a:ext cx="10956290" cy="17267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71170" marR="894080" indent="-459105">
              <a:lnSpc>
                <a:spcPts val="3240"/>
              </a:lnSpc>
              <a:spcBef>
                <a:spcPts val="50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Um dos </a:t>
            </a:r>
            <a:r>
              <a:rPr sz="3000" dirty="0">
                <a:latin typeface="Arial MT"/>
                <a:cs typeface="Arial MT"/>
              </a:rPr>
              <a:t>motivos </a:t>
            </a:r>
            <a:r>
              <a:rPr sz="3000" spc="-5" dirty="0">
                <a:latin typeface="Arial MT"/>
                <a:cs typeface="Arial MT"/>
              </a:rPr>
              <a:t>que tornam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biblioteca NumPy tão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importante </a:t>
            </a:r>
            <a:r>
              <a:rPr sz="3000" dirty="0">
                <a:latin typeface="Arial MT"/>
                <a:cs typeface="Arial MT"/>
              </a:rPr>
              <a:t>é o </a:t>
            </a:r>
            <a:r>
              <a:rPr sz="3000" spc="-5" dirty="0">
                <a:latin typeface="Arial MT"/>
                <a:cs typeface="Arial MT"/>
              </a:rPr>
              <a:t>fato dela ter </a:t>
            </a:r>
            <a:r>
              <a:rPr sz="3000" dirty="0">
                <a:latin typeface="Arial MT"/>
                <a:cs typeface="Arial MT"/>
              </a:rPr>
              <a:t>sido </a:t>
            </a:r>
            <a:r>
              <a:rPr sz="3000" spc="-5" dirty="0">
                <a:latin typeface="Arial MT"/>
                <a:cs typeface="Arial MT"/>
              </a:rPr>
              <a:t>projetada para </a:t>
            </a:r>
            <a:r>
              <a:rPr sz="3000" dirty="0">
                <a:latin typeface="Arial MT"/>
                <a:cs typeface="Arial MT"/>
              </a:rPr>
              <a:t>ser muito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eficaz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lidar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arrays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 dados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muito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grandes.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●"/>
            </a:pP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54" y="493330"/>
            <a:ext cx="28308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chemeClr val="tx1"/>
                </a:solidFill>
              </a:rPr>
              <a:t>NDARRAY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74140"/>
            <a:ext cx="10952480" cy="4109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55930" marR="196850" indent="-443865">
              <a:lnSpc>
                <a:spcPct val="80000"/>
              </a:lnSpc>
              <a:spcBef>
                <a:spcPts val="77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dirty="0">
                <a:latin typeface="Arial MT"/>
                <a:cs typeface="Arial MT"/>
              </a:rPr>
              <a:t>O </a:t>
            </a:r>
            <a:r>
              <a:rPr sz="2800" spc="-5" dirty="0">
                <a:latin typeface="Arial MT"/>
                <a:cs typeface="Arial MT"/>
              </a:rPr>
              <a:t>objeto de array N-dimensional </a:t>
            </a:r>
            <a:r>
              <a:rPr sz="2800" dirty="0">
                <a:latin typeface="Arial MT"/>
                <a:cs typeface="Arial MT"/>
              </a:rPr>
              <a:t>(ndarray), é </a:t>
            </a:r>
            <a:r>
              <a:rPr sz="2800" spc="-5" dirty="0">
                <a:latin typeface="Arial MT"/>
                <a:cs typeface="Arial MT"/>
              </a:rPr>
              <a:t>um </a:t>
            </a:r>
            <a:r>
              <a:rPr sz="2800" dirty="0">
                <a:latin typeface="Arial MT"/>
                <a:cs typeface="Arial MT"/>
              </a:rPr>
              <a:t>container rápido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flexível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 grandes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conjuntos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 em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Python.</a:t>
            </a:r>
            <a:endParaRPr sz="2800">
              <a:latin typeface="Arial MT"/>
              <a:cs typeface="Arial MT"/>
            </a:endParaRPr>
          </a:p>
          <a:p>
            <a:pPr marL="455930" marR="5080" indent="-443865">
              <a:lnSpc>
                <a:spcPct val="80000"/>
              </a:lnSpc>
              <a:spcBef>
                <a:spcPts val="153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10" dirty="0">
                <a:latin typeface="Arial MT"/>
                <a:cs typeface="Arial MT"/>
              </a:rPr>
              <a:t>Permitem </a:t>
            </a:r>
            <a:r>
              <a:rPr sz="2800" dirty="0">
                <a:latin typeface="Arial MT"/>
                <a:cs typeface="Arial MT"/>
              </a:rPr>
              <a:t>realizar </a:t>
            </a:r>
            <a:r>
              <a:rPr sz="2800" spc="-5" dirty="0">
                <a:latin typeface="Arial MT"/>
                <a:cs typeface="Arial MT"/>
              </a:rPr>
              <a:t>operações </a:t>
            </a:r>
            <a:r>
              <a:rPr sz="2800" dirty="0">
                <a:latin typeface="Arial MT"/>
                <a:cs typeface="Arial MT"/>
              </a:rPr>
              <a:t>matemáticas </a:t>
            </a:r>
            <a:r>
              <a:rPr sz="2800" spc="-5" dirty="0">
                <a:latin typeface="Arial MT"/>
                <a:cs typeface="Arial MT"/>
              </a:rPr>
              <a:t>em blocos inteiros, </a:t>
            </a:r>
            <a:r>
              <a:rPr sz="2800" dirty="0">
                <a:latin typeface="Arial MT"/>
                <a:cs typeface="Arial MT"/>
              </a:rPr>
              <a:t>com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sintaxe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semelhante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operações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realizadas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escalares.</a:t>
            </a:r>
            <a:endParaRPr sz="2800">
              <a:latin typeface="Arial MT"/>
              <a:cs typeface="Arial MT"/>
            </a:endParaRPr>
          </a:p>
          <a:p>
            <a:pPr marL="455930" marR="140335" indent="-443865" algn="just">
              <a:lnSpc>
                <a:spcPct val="80000"/>
              </a:lnSpc>
              <a:spcBef>
                <a:spcPts val="1540"/>
              </a:spcBef>
              <a:buChar char="●"/>
              <a:tabLst>
                <a:tab pos="456565" algn="l"/>
              </a:tabLst>
            </a:pPr>
            <a:r>
              <a:rPr sz="2800" spc="-70" dirty="0">
                <a:latin typeface="Arial MT"/>
                <a:cs typeface="Arial MT"/>
              </a:rPr>
              <a:t>Todos </a:t>
            </a:r>
            <a:r>
              <a:rPr sz="2800" spc="-5" dirty="0">
                <a:latin typeface="Arial MT"/>
                <a:cs typeface="Arial MT"/>
              </a:rPr>
              <a:t>elementos em um ndarray </a:t>
            </a:r>
            <a:r>
              <a:rPr sz="2800" dirty="0">
                <a:latin typeface="Arial MT"/>
                <a:cs typeface="Arial MT"/>
              </a:rPr>
              <a:t>são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dirty="0">
                <a:latin typeface="Arial MT"/>
                <a:cs typeface="Arial MT"/>
              </a:rPr>
              <a:t>mesmo </a:t>
            </a:r>
            <a:r>
              <a:rPr sz="2800" spc="-5" dirty="0">
                <a:latin typeface="Arial MT"/>
                <a:cs typeface="Arial MT"/>
              </a:rPr>
              <a:t>tipo, por </a:t>
            </a:r>
            <a:r>
              <a:rPr sz="2800" dirty="0">
                <a:latin typeface="Arial MT"/>
                <a:cs typeface="Arial MT"/>
              </a:rPr>
              <a:t>meio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atributo </a:t>
            </a:r>
            <a:r>
              <a:rPr sz="2800" i="1" dirty="0">
                <a:latin typeface="Arial"/>
                <a:cs typeface="Arial"/>
              </a:rPr>
              <a:t>shape </a:t>
            </a:r>
            <a:r>
              <a:rPr sz="2800" dirty="0">
                <a:latin typeface="Arial MT"/>
                <a:cs typeface="Arial MT"/>
              </a:rPr>
              <a:t>é </a:t>
            </a:r>
            <a:r>
              <a:rPr sz="2800" spc="-5" dirty="0">
                <a:latin typeface="Arial MT"/>
                <a:cs typeface="Arial MT"/>
              </a:rPr>
              <a:t>possível </a:t>
            </a:r>
            <a:r>
              <a:rPr sz="2800" dirty="0">
                <a:latin typeface="Arial MT"/>
                <a:cs typeface="Arial MT"/>
              </a:rPr>
              <a:t>saber a </a:t>
            </a:r>
            <a:r>
              <a:rPr sz="2800" spc="-5" dirty="0">
                <a:latin typeface="Arial MT"/>
                <a:cs typeface="Arial MT"/>
              </a:rPr>
              <a:t>dimensão do objeto </a:t>
            </a:r>
            <a:r>
              <a:rPr sz="2800" dirty="0">
                <a:latin typeface="Arial MT"/>
                <a:cs typeface="Arial MT"/>
              </a:rPr>
              <a:t>e o </a:t>
            </a:r>
            <a:r>
              <a:rPr sz="2800" spc="-5" dirty="0">
                <a:latin typeface="Arial MT"/>
                <a:cs typeface="Arial MT"/>
              </a:rPr>
              <a:t>atributo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dtype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permite </a:t>
            </a:r>
            <a:r>
              <a:rPr sz="2800" dirty="0">
                <a:latin typeface="Arial MT"/>
                <a:cs typeface="Arial MT"/>
              </a:rPr>
              <a:t>saber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tipo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dado do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array.</a:t>
            </a:r>
            <a:endParaRPr sz="2800">
              <a:latin typeface="Arial MT"/>
              <a:cs typeface="Arial MT"/>
            </a:endParaRPr>
          </a:p>
          <a:p>
            <a:pPr marL="455930" marR="379095" indent="-443865">
              <a:lnSpc>
                <a:spcPts val="2690"/>
              </a:lnSpc>
              <a:spcBef>
                <a:spcPts val="151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latin typeface="Arial MT"/>
                <a:cs typeface="Arial MT"/>
              </a:rPr>
              <a:t>Há uma lista de atributos, funções </a:t>
            </a:r>
            <a:r>
              <a:rPr sz="2800" dirty="0">
                <a:latin typeface="Arial MT"/>
                <a:cs typeface="Arial MT"/>
              </a:rPr>
              <a:t>e métodos </a:t>
            </a:r>
            <a:r>
              <a:rPr sz="2800" spc="-5" dirty="0">
                <a:latin typeface="Arial MT"/>
                <a:cs typeface="Arial MT"/>
              </a:rPr>
              <a:t>disponíveis para </a:t>
            </a:r>
            <a:r>
              <a:rPr sz="2800" dirty="0">
                <a:latin typeface="Arial MT"/>
                <a:cs typeface="Arial MT"/>
              </a:rPr>
              <a:t>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ndarray.</a:t>
            </a:r>
            <a:endParaRPr sz="2800">
              <a:latin typeface="Arial MT"/>
              <a:cs typeface="Arial MT"/>
            </a:endParaRPr>
          </a:p>
          <a:p>
            <a:pPr marL="913130" lvl="1" indent="-443865">
              <a:lnSpc>
                <a:spcPts val="2710"/>
              </a:lnSpc>
              <a:buChar char="○"/>
              <a:tabLst>
                <a:tab pos="913130" algn="l"/>
                <a:tab pos="913765" algn="l"/>
              </a:tabLst>
            </a:pPr>
            <a:r>
              <a:rPr sz="2800" spc="-15" dirty="0">
                <a:latin typeface="Arial MT"/>
                <a:cs typeface="Arial MT"/>
              </a:rPr>
              <a:t>https://numpy.org/doc/stable/reference/arrays.ndarray.html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NumPy Tutorial for Data Science - TechVidvan">
            <a:extLst>
              <a:ext uri="{FF2B5EF4-FFF2-40B4-BE49-F238E27FC236}">
                <a16:creationId xmlns:a16="http://schemas.microsoft.com/office/drawing/2014/main" id="{0C73F9AA-0F0B-FCCC-7819-5989C9E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78867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2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425" y="438565"/>
            <a:ext cx="3893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FINALIZANDO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78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780415" algn="l"/>
                <a:tab pos="781050" algn="l"/>
              </a:tabLst>
            </a:pPr>
            <a:r>
              <a:rPr spc="-10" dirty="0"/>
              <a:t>Essencial</a:t>
            </a:r>
            <a:r>
              <a:rPr spc="-25" dirty="0"/>
              <a:t> </a:t>
            </a:r>
            <a:r>
              <a:rPr dirty="0"/>
              <a:t>saber</a:t>
            </a:r>
            <a:r>
              <a:rPr spc="-15" dirty="0"/>
              <a:t> </a:t>
            </a:r>
            <a:r>
              <a:rPr spc="-5" dirty="0"/>
              <a:t>explorar</a:t>
            </a:r>
            <a:r>
              <a:rPr spc="-15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spc="-45" dirty="0"/>
              <a:t>NumPy.</a:t>
            </a:r>
          </a:p>
          <a:p>
            <a:pPr marL="779780" indent="-459105">
              <a:lnSpc>
                <a:spcPct val="100000"/>
              </a:lnSpc>
              <a:spcBef>
                <a:spcPts val="2610"/>
              </a:spcBef>
              <a:buChar char="●"/>
              <a:tabLst>
                <a:tab pos="780415" algn="l"/>
                <a:tab pos="781050" algn="l"/>
              </a:tabLst>
            </a:pPr>
            <a:r>
              <a:rPr spc="-5" dirty="0"/>
              <a:t>Não</a:t>
            </a:r>
            <a:r>
              <a:rPr spc="-15" dirty="0"/>
              <a:t> </a:t>
            </a:r>
            <a:r>
              <a:rPr dirty="0"/>
              <a:t>se</a:t>
            </a:r>
            <a:r>
              <a:rPr spc="-10" dirty="0"/>
              <a:t> </a:t>
            </a:r>
            <a:r>
              <a:rPr spc="-5" dirty="0"/>
              <a:t>preocupe</a:t>
            </a:r>
            <a:r>
              <a:rPr spc="-10" dirty="0"/>
              <a:t> </a:t>
            </a:r>
            <a:r>
              <a:rPr dirty="0"/>
              <a:t>muito</a:t>
            </a:r>
            <a:r>
              <a:rPr spc="-10" dirty="0"/>
              <a:t> </a:t>
            </a:r>
            <a:r>
              <a:rPr dirty="0"/>
              <a:t>com</a:t>
            </a:r>
            <a:r>
              <a:rPr spc="-15" dirty="0"/>
              <a:t> </a:t>
            </a:r>
            <a:r>
              <a:rPr spc="-5" dirty="0"/>
              <a:t>os</a:t>
            </a:r>
            <a:r>
              <a:rPr spc="-10" dirty="0"/>
              <a:t> </a:t>
            </a:r>
            <a:r>
              <a:rPr spc="-30" dirty="0"/>
              <a:t>dTypes</a:t>
            </a:r>
            <a:r>
              <a:rPr spc="-10"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45" dirty="0"/>
              <a:t>NumPy,</a:t>
            </a:r>
          </a:p>
          <a:p>
            <a:pPr marL="779780" marR="26670">
              <a:lnSpc>
                <a:spcPct val="114999"/>
              </a:lnSpc>
            </a:pPr>
            <a:r>
              <a:rPr dirty="0"/>
              <a:t>concentre-se </a:t>
            </a:r>
            <a:r>
              <a:rPr spc="-5" dirty="0"/>
              <a:t>em </a:t>
            </a:r>
            <a:r>
              <a:rPr dirty="0"/>
              <a:t>saber </a:t>
            </a:r>
            <a:r>
              <a:rPr spc="-5" dirty="0"/>
              <a:t>que existem os tipos principais: ponto </a:t>
            </a:r>
            <a:r>
              <a:rPr spc="-819" dirty="0"/>
              <a:t> </a:t>
            </a:r>
            <a:r>
              <a:rPr spc="-5" dirty="0"/>
              <a:t>flutuante,</a:t>
            </a:r>
            <a:r>
              <a:rPr spc="-15" dirty="0"/>
              <a:t> </a:t>
            </a:r>
            <a:r>
              <a:rPr dirty="0"/>
              <a:t>complexo,</a:t>
            </a:r>
            <a:r>
              <a:rPr spc="-10" dirty="0"/>
              <a:t> </a:t>
            </a:r>
            <a:r>
              <a:rPr spc="-5" dirty="0"/>
              <a:t>inteiro,</a:t>
            </a:r>
            <a:r>
              <a:rPr spc="-10" dirty="0"/>
              <a:t> </a:t>
            </a:r>
            <a:r>
              <a:rPr spc="-5" dirty="0"/>
              <a:t>booleano,</a:t>
            </a:r>
            <a:r>
              <a:rPr spc="-10" dirty="0"/>
              <a:t> </a:t>
            </a:r>
            <a:r>
              <a:rPr dirty="0"/>
              <a:t>string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objeto.</a:t>
            </a:r>
          </a:p>
          <a:p>
            <a:pPr marL="779780" indent="-459105">
              <a:lnSpc>
                <a:spcPct val="100000"/>
              </a:lnSpc>
              <a:spcBef>
                <a:spcPts val="2610"/>
              </a:spcBef>
              <a:buChar char="●"/>
              <a:tabLst>
                <a:tab pos="780415" algn="l"/>
                <a:tab pos="781050" algn="l"/>
              </a:tabLst>
            </a:pPr>
            <a:r>
              <a:rPr dirty="0"/>
              <a:t>É</a:t>
            </a:r>
            <a:r>
              <a:rPr spc="-20" dirty="0"/>
              <a:t> </a:t>
            </a:r>
            <a:r>
              <a:rPr spc="-5" dirty="0"/>
              <a:t>possível</a:t>
            </a:r>
            <a:r>
              <a:rPr spc="-15" dirty="0"/>
              <a:t> </a:t>
            </a:r>
            <a:r>
              <a:rPr spc="-5" dirty="0"/>
              <a:t>pensar</a:t>
            </a:r>
            <a:r>
              <a:rPr spc="-10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spc="-5" dirty="0"/>
              <a:t>ndarray</a:t>
            </a:r>
            <a:r>
              <a:rPr spc="-10" dirty="0"/>
              <a:t> </a:t>
            </a:r>
            <a:r>
              <a:rPr dirty="0"/>
              <a:t>com</a:t>
            </a:r>
            <a:r>
              <a:rPr spc="-15" dirty="0"/>
              <a:t> </a:t>
            </a:r>
            <a:r>
              <a:rPr dirty="0"/>
              <a:t>mais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spc="-5" dirty="0"/>
              <a:t>dimensões;</a:t>
            </a:r>
          </a:p>
          <a:p>
            <a:pPr marL="779780" marR="5080" indent="-459105">
              <a:lnSpc>
                <a:spcPct val="114999"/>
              </a:lnSpc>
              <a:spcBef>
                <a:spcPts val="2070"/>
              </a:spcBef>
              <a:buChar char="●"/>
              <a:tabLst>
                <a:tab pos="780415" algn="l"/>
                <a:tab pos="781050" algn="l"/>
              </a:tabLst>
            </a:pPr>
            <a:r>
              <a:rPr spc="-5" dirty="0"/>
              <a:t>Repita essa aula quantas </a:t>
            </a:r>
            <a:r>
              <a:rPr dirty="0"/>
              <a:t>vezes </a:t>
            </a:r>
            <a:r>
              <a:rPr spc="-5" dirty="0"/>
              <a:t>for necessário para </a:t>
            </a:r>
            <a:r>
              <a:rPr dirty="0"/>
              <a:t>melhorar </a:t>
            </a:r>
            <a:r>
              <a:rPr spc="-819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compreensão</a:t>
            </a:r>
            <a:r>
              <a:rPr spc="-5" dirty="0"/>
              <a:t> do</a:t>
            </a:r>
            <a:r>
              <a:rPr spc="-10" dirty="0"/>
              <a:t> </a:t>
            </a:r>
            <a:r>
              <a:rPr spc="-5" dirty="0"/>
              <a:t>funcionamento</a:t>
            </a:r>
            <a:r>
              <a:rPr spc="-10" dirty="0"/>
              <a:t> </a:t>
            </a:r>
            <a:r>
              <a:rPr spc="-5" dirty="0"/>
              <a:t>do </a:t>
            </a:r>
            <a:r>
              <a:rPr spc="-45" dirty="0"/>
              <a:t>NumPy.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501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 MT</vt:lpstr>
      <vt:lpstr>Arial</vt:lpstr>
      <vt:lpstr>Calibri</vt:lpstr>
      <vt:lpstr>Cambria</vt:lpstr>
      <vt:lpstr>Segoe UI</vt:lpstr>
      <vt:lpstr>Verdana</vt:lpstr>
      <vt:lpstr>Adjacência</vt:lpstr>
      <vt:lpstr>Apresentação do PowerPoint</vt:lpstr>
      <vt:lpstr>BIBLIOTECA NUMPY</vt:lpstr>
      <vt:lpstr>BIBLIOTECA NUMPY</vt:lpstr>
      <vt:lpstr>BIBLIOTECA NUMPY</vt:lpstr>
      <vt:lpstr>BIBLIOTECA NUMPY</vt:lpstr>
      <vt:lpstr>NDARRAY</vt:lpstr>
      <vt:lpstr>Apresentação do PowerPoint</vt:lpstr>
      <vt:lpstr>FINALIZANDO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COM350_VideoAula5_ok</dc:title>
  <cp:lastModifiedBy>Ailton Jose Dos Santos</cp:lastModifiedBy>
  <cp:revision>2</cp:revision>
  <dcterms:created xsi:type="dcterms:W3CDTF">2023-03-01T15:28:41Z</dcterms:created>
  <dcterms:modified xsi:type="dcterms:W3CDTF">2023-03-01T15:41:29Z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