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55C4C-32F8-4D2C-9B14-368BD20955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6C54-13B6-40A3-B3EE-D54668436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A3F41-7EC7-4338-BE3E-85A027361A93}" type="slidenum">
              <a:rPr lang="pt-BR" altLang="en-US" smtClean="0"/>
              <a:pPr/>
              <a:t>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111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6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3877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FF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0373A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1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FF00"/>
                </a:solidFill>
                <a:latin typeface="Segoe UI"/>
                <a:cs typeface="Segoe U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4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7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111" y="2226309"/>
            <a:ext cx="40360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0373A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21077" y="3518407"/>
            <a:ext cx="814984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7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4C8364-BE3A-4415-AF58-CFD05166B0E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3657600" y="6492289"/>
            <a:ext cx="397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aseline="0" dirty="0">
                <a:solidFill>
                  <a:srgbClr val="0E76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MEng. Dos Santos, Ailton </a:t>
            </a:r>
            <a:endParaRPr lang="pt-BR" sz="700" baseline="0" dirty="0">
              <a:solidFill>
                <a:srgbClr val="0E76A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9547" y="5479994"/>
            <a:ext cx="923639" cy="692729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 rot="16200000">
            <a:off x="10644601" y="261437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 - SOFTWARE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B7F67AD5-6EB1-47B5-82FE-EA5769221D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43282"/>
            <a:ext cx="731520" cy="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Wallpapers - Wallpaper Cave">
            <a:extLst>
              <a:ext uri="{FF2B5EF4-FFF2-40B4-BE49-F238E27FC236}">
                <a16:creationId xmlns:a16="http://schemas.microsoft.com/office/drawing/2014/main" id="{D22E659D-A2CD-0FAF-0CB6-FF2BAB50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04" y="3175"/>
            <a:ext cx="9285896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8" name="Picture 12" descr="NR-10 - Guia Prático de Análise e Aplicação - editoraerica">
            <a:extLst>
              <a:ext uri="{FF2B5EF4-FFF2-40B4-BE49-F238E27FC236}">
                <a16:creationId xmlns:a16="http://schemas.microsoft.com/office/drawing/2014/main" id="{1AD03B0E-09B9-48CD-9761-86F52174B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3366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r="51050"/>
          <a:stretch/>
        </p:blipFill>
        <p:spPr bwMode="auto">
          <a:xfrm>
            <a:off x="11992" y="-54000"/>
            <a:ext cx="1979712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5">
            <a:extLst>
              <a:ext uri="{FF2B5EF4-FFF2-40B4-BE49-F238E27FC236}">
                <a16:creationId xmlns:a16="http://schemas.microsoft.com/office/drawing/2014/main" id="{077125B9-5B1E-4387-BE2D-B4E1B5D8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994" y="1987090"/>
            <a:ext cx="7373062" cy="247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en-US" sz="3600" b="1" dirty="0">
                <a:solidFill>
                  <a:srgbClr val="3366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FUNDAMENTOS DE BIG DATA E DATA ANALYTICS COM PYTHON</a:t>
            </a:r>
            <a:endParaRPr lang="pt-BR" altLang="en-US" sz="2800" b="1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F18C8FAF-EE41-490A-8509-FCB179F055ED}"/>
              </a:ext>
            </a:extLst>
          </p:cNvPr>
          <p:cNvSpPr txBox="1"/>
          <p:nvPr/>
        </p:nvSpPr>
        <p:spPr>
          <a:xfrm>
            <a:off x="3283590" y="5595616"/>
            <a:ext cx="298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E76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MEng. Dos Santos, Ailton </a:t>
            </a:r>
            <a:endParaRPr lang="pt-BR" sz="800" dirty="0">
              <a:solidFill>
                <a:srgbClr val="0E76A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1806542-6C7B-47A3-99BB-D2FDDDA7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3" y="4926937"/>
            <a:ext cx="782197" cy="782197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33C893B-CA22-4B03-8F96-5D4A588305B6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0" y="5443504"/>
            <a:ext cx="612000" cy="612000"/>
          </a:xfrm>
          <a:prstGeom prst="rect">
            <a:avLst/>
          </a:prstGeom>
        </p:spPr>
      </p:pic>
      <p:pic>
        <p:nvPicPr>
          <p:cNvPr id="1028" name="Picture 4" descr="Blog Quero me Formar — Organização &amp; Finanças: 10 Lindos Wallpapers para o  seu Computador com Frases de Motivação">
            <a:extLst>
              <a:ext uri="{FF2B5EF4-FFF2-40B4-BE49-F238E27FC236}">
                <a16:creationId xmlns:a16="http://schemas.microsoft.com/office/drawing/2014/main" id="{7CE85E93-7D7E-0FEB-D4E4-BA0AEED3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631" b="-4121"/>
          <a:stretch/>
        </p:blipFill>
        <p:spPr bwMode="auto">
          <a:xfrm>
            <a:off x="328461" y="3021786"/>
            <a:ext cx="1014179" cy="8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plot tutorial — Matplotlib 3.6.0 documentation">
            <a:extLst>
              <a:ext uri="{FF2B5EF4-FFF2-40B4-BE49-F238E27FC236}">
                <a16:creationId xmlns:a16="http://schemas.microsoft.com/office/drawing/2014/main" id="{8877CD40-BDF0-2942-047D-EAB9A86D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83" y="4770379"/>
            <a:ext cx="2472534" cy="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D6BC42-700A-F31D-7B61-7DAC122C07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6381" y="4770379"/>
            <a:ext cx="2086320" cy="562603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Barra de torta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BF03B9-5973-4E5A-924A-3EB812C4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5" y="2250852"/>
            <a:ext cx="4539618" cy="2580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2D7831-372D-43E3-8A6E-30BCEBA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48" y="2239706"/>
            <a:ext cx="2607185" cy="4456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194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CapStyle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010694-5B00-49E1-ADAA-07654DEC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5985"/>
            <a:ext cx="4134427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605923-22C2-457F-B2BC-5DC052A5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06" y="2525985"/>
            <a:ext cx="3308394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66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Espinhas centralizadas com setas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206A2-8183-4005-980C-3E23D06A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0085"/>
            <a:ext cx="4052609" cy="3057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47EDD2-3170-4AF6-9E61-97461281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37" y="2212411"/>
            <a:ext cx="4648386" cy="3050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93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Distribuição discreta como gráfico de barras horizontais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398893-CB2E-4CA4-A988-9EC8A3C7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3877"/>
            <a:ext cx="4734586" cy="2543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4E9532-843A-4DCE-9B9D-4821D218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50" y="2043877"/>
            <a:ext cx="2954450" cy="45853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870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barras horizontais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A3536E-82F0-49B0-A247-F78D5111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3" y="2198120"/>
            <a:ext cx="442021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19B86A-5727-4948-BADC-A73D8FB1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39" y="2198120"/>
            <a:ext cx="3827414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43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hist2d(x, y)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09122E-4D17-4967-880E-F542B92C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0" y="2411298"/>
            <a:ext cx="3577310" cy="2832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8E03C0-2CFF-463E-8B44-9184FE84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2" y="2411298"/>
            <a:ext cx="4727768" cy="28320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78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scatter</a:t>
            </a:r>
            <a:r>
              <a:rPr lang="pt-BR" dirty="0"/>
              <a:t>(x, y)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C65B8E-D142-4B15-AC86-DEA2F0B0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5" y="2324513"/>
            <a:ext cx="2972214" cy="2826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45400B-4509-4DD2-A6EA-259CC96A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25" y="2324513"/>
            <a:ext cx="2972215" cy="2819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363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Código de barras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2E6B9C-34F5-459A-8A5A-5388977E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0" y="2375312"/>
            <a:ext cx="3387599" cy="1841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DC5F66-1A9D-4A61-BAA8-85502559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99" y="2375313"/>
            <a:ext cx="4488668" cy="26670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801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FDFF-D15F-4F86-8D5F-B334107A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 que é a biblioteca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Seaborn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8E39-C1BD-4F15-9A2B-AB41CCD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 err="1"/>
              <a:t>Seaborn</a:t>
            </a:r>
            <a:r>
              <a:rPr lang="pt-BR" dirty="0"/>
              <a:t> é uma biblioteca de visualização de dados Python baseada em </a:t>
            </a:r>
            <a:r>
              <a:rPr lang="pt-BR" dirty="0" err="1"/>
              <a:t>matplotlib</a:t>
            </a:r>
            <a:r>
              <a:rPr lang="pt-BR" dirty="0"/>
              <a:t> . </a:t>
            </a:r>
          </a:p>
          <a:p>
            <a:r>
              <a:rPr lang="pt-BR" dirty="0"/>
              <a:t>Ele fornece uma interface de alto nível para desenhar gráficos estatísticos atraentes e informativos.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3873EB-066B-40C6-86E2-7D396B4A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0" y="3009651"/>
            <a:ext cx="8435277" cy="21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bivariado com vários elementos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0E110A-E721-4C08-A811-74DCD2F5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7798"/>
            <a:ext cx="3572933" cy="3394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D4BBD9-54E0-49C4-9AEC-96BA4923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77" y="2177798"/>
            <a:ext cx="5442255" cy="3399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68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FDFF-D15F-4F86-8D5F-B334107A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O que é a biblioteca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Matplotlib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8E39-C1BD-4F15-9A2B-AB41CCD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 é uma biblioteca Python de plotagem 2d, que auxilia a biblioteca matemática </a:t>
            </a:r>
            <a:r>
              <a:rPr lang="pt-BR" dirty="0" err="1"/>
              <a:t>NumPy</a:t>
            </a:r>
            <a:r>
              <a:rPr lang="pt-BR" dirty="0"/>
              <a:t>. </a:t>
            </a:r>
          </a:p>
          <a:p>
            <a:r>
              <a:rPr lang="pt-BR" dirty="0"/>
              <a:t>Pode ser usada em scripts Python, no </a:t>
            </a:r>
            <a:r>
              <a:rPr lang="pt-BR" dirty="0" err="1"/>
              <a:t>shell</a:t>
            </a:r>
            <a:r>
              <a:rPr lang="pt-BR" dirty="0"/>
              <a:t> Python e </a:t>
            </a:r>
            <a:r>
              <a:rPr lang="pt-BR" dirty="0" err="1"/>
              <a:t>IPython</a:t>
            </a:r>
            <a:r>
              <a:rPr lang="pt-BR" dirty="0"/>
              <a:t>, em servidores de aplicação web e outras ferramentas de interface gráfica.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F7230-36FC-4E54-90D0-E6FE696E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6154"/>
            <a:ext cx="292538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1DA24D-8F34-43D7-9B29-3CCCB3F7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78" y="3186154"/>
            <a:ext cx="307165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75B1C7-D5E1-466A-BA4B-8B39B8AB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93" y="3186154"/>
            <a:ext cx="3950418" cy="1915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700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Histograma empilhado em uma escala logarítmica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7EC046-21B7-46E5-9B65-93B52953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7535"/>
            <a:ext cx="4428066" cy="2846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B8ACFE-2E3F-40B4-89F3-5FA1F2BF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87" y="2317535"/>
            <a:ext cx="4014916" cy="33324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91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Barplots</a:t>
            </a:r>
            <a:r>
              <a:rPr lang="pt-BR" dirty="0"/>
              <a:t> agrupados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75017-E364-4EEE-93A0-43835E27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2885"/>
            <a:ext cx="4292599" cy="3460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714936-9A68-4229-A507-AE4E47E4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38" y="2052885"/>
            <a:ext cx="4445136" cy="2671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468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dispersão com tamanhos e matizes de pontos variados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41471C-08E3-414F-96C8-9254DA6B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2" y="2242848"/>
            <a:ext cx="4538496" cy="3687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81954E-DD46-4DA5-A897-57FDF6B1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30" y="2264072"/>
            <a:ext cx="4706007" cy="1657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03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linha de um conjunto de dados de formato amplo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CEB595-C4FE-45E7-834A-249EB6E8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00" y="2212411"/>
            <a:ext cx="4134427" cy="2981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3C2737-95CA-49B8-9BA8-D74F6403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34" y="2212411"/>
            <a:ext cx="4601217" cy="2010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7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barras horizontais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0DAC7C-7C8F-4206-8763-0568DF63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59" y="2175935"/>
            <a:ext cx="1735666" cy="3774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EE8E6D-FE4F-4DFD-872F-2D7FA76D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49" y="2175935"/>
            <a:ext cx="5350351" cy="3804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998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Plotando em um grande número de facetas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5CBBF-F748-4898-83A4-10FC654E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79" y="2126861"/>
            <a:ext cx="3170555" cy="3892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73D9A3-40B3-4DBC-A7A4-A0C30525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78" y="2126861"/>
            <a:ext cx="3543089" cy="39017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778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Violinplot</a:t>
            </a:r>
            <a:r>
              <a:rPr lang="pt-BR" dirty="0"/>
              <a:t> de um conjunto de dados de formato amplo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AC6C7F-C372-4BC1-900F-2AB891C0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12" y="2150496"/>
            <a:ext cx="4820974" cy="285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90A047-35BC-41C4-A32A-F21ECECF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11" y="2150496"/>
            <a:ext cx="3723909" cy="33256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045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Plotando resíduos do 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1161B8-80E7-4ACC-A6CA-9F3F343B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2" y="2208632"/>
            <a:ext cx="4163006" cy="3267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31AAAC-F970-4CF0-AA9B-407D7B85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96" y="2208632"/>
            <a:ext cx="4564703" cy="24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54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Traçando uma matriz de correlação diagonal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A1F320-EB8A-4F1F-9436-93CAFF68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5" y="1930400"/>
            <a:ext cx="4460567" cy="392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0E44A3-A7A1-47E4-8471-BEAC7F63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99" y="1930400"/>
            <a:ext cx="4027525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031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Quarteto de </a:t>
            </a:r>
            <a:r>
              <a:rPr lang="pt-BR" dirty="0" err="1"/>
              <a:t>Anscombe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C04204-C6B4-4376-97DA-06361C6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36929"/>
            <a:ext cx="3306638" cy="3451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551484-18C5-44AF-B052-22F60EBD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61" y="2136929"/>
            <a:ext cx="5542290" cy="25097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56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barra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241F2-7CA5-47DA-AE41-03633591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233"/>
            <a:ext cx="3128965" cy="2289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94E7F0-D340-4AB4-ADB1-0FE7C77E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02" y="2144233"/>
            <a:ext cx="4305901" cy="2600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98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Opções de paleta de cores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6DF7FE-FA47-40FF-92AD-0F6F80C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0338"/>
            <a:ext cx="4583231" cy="2860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7D78C6-35A9-4919-9D23-2276C231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19" y="2140338"/>
            <a:ext cx="3873983" cy="4120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9765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Densidades sobrepostas (' cumeeira')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87C1E-2965-49E4-8BCC-2FB405F6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2160955"/>
            <a:ext cx="5147957" cy="3330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EE273-87D5-4AB1-997B-F7DB9171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16" y="2160955"/>
            <a:ext cx="3228638" cy="42472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8733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E0A344D-0FCE-2536-F2DF-6AB12874FC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4802"/>
          <a:stretch/>
        </p:blipFill>
        <p:spPr>
          <a:xfrm>
            <a:off x="0" y="2346325"/>
            <a:ext cx="6022975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1271E6B-D1A7-9874-21AF-419C929644DD}"/>
              </a:ext>
            </a:extLst>
          </p:cNvPr>
          <p:cNvSpPr txBox="1">
            <a:spLocks/>
          </p:cNvSpPr>
          <p:nvPr/>
        </p:nvSpPr>
        <p:spPr>
          <a:xfrm>
            <a:off x="677334" y="505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566802-782C-389F-59A7-4BB69F398D29}"/>
              </a:ext>
            </a:extLst>
          </p:cNvPr>
          <p:cNvSpPr txBox="1"/>
          <p:nvPr/>
        </p:nvSpPr>
        <p:spPr>
          <a:xfrm>
            <a:off x="832365" y="1309208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FacetGrid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projeção personalizada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66FABA-4641-693C-88E6-3930C4F3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25" y="2346216"/>
            <a:ext cx="4255389" cy="27844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5442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5F571-36FF-51CD-B419-4DCD81A5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  <a:br>
              <a:rPr lang="pt-BR" dirty="0">
                <a:solidFill>
                  <a:schemeClr val="accent1">
                    <a:lumMod val="50000"/>
                  </a:schemeClr>
                </a:solidFill>
              </a:rPr>
            </a:b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2C867-1261-C0A5-8BB5-9BC11EAA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2233"/>
            <a:ext cx="8596668" cy="4659129"/>
          </a:xfrm>
        </p:spPr>
        <p:txBody>
          <a:bodyPr/>
          <a:lstStyle/>
          <a:p>
            <a:r>
              <a:rPr lang="pt-BR" dirty="0"/>
              <a:t>Matriz de gráfico de dispersão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440220-E866-0DDE-D310-584AB151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98" y="2053772"/>
            <a:ext cx="4284362" cy="385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28B6DC-3861-FB2C-6201-F516ADA8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772"/>
            <a:ext cx="2440987" cy="896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17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Linhas multicoloridas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B8E644-AE8D-44B7-9C99-6CCA7A8D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5867"/>
            <a:ext cx="3494619" cy="2666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764020-E1A3-4E6E-872A-E141EBDD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65" y="2049068"/>
            <a:ext cx="3785305" cy="4286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8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Adereços de Eixos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12DC86-8B26-4B9A-9F95-ACF13CE3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1058"/>
            <a:ext cx="4519817" cy="3337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15E938-66CE-4AB4-8E3F-D9D7046B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83" y="2101058"/>
            <a:ext cx="4239217" cy="2191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76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Percentis como gráfico de barras horizontais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25D4C6-E4DB-4510-BD72-17370B94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0" y="2150341"/>
            <a:ext cx="2444268" cy="1915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CB6527-AD37-483A-AF77-AEA4DA50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02" y="2150340"/>
            <a:ext cx="3457750" cy="402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DF58F7-4A05-4218-A44F-537DD3822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56" y="2150340"/>
            <a:ext cx="3457750" cy="4126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60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caixa com cores de preenchimento personalizadas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37A487-DE58-415C-8F00-6F496B8D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8860"/>
            <a:ext cx="3870441" cy="1805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DC84C-72BB-449E-A910-CA4BD8B4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61" y="2137185"/>
            <a:ext cx="3428440" cy="4194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96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Função da barra de erros 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4A4296-E7AD-47EB-A8AE-1EB73A29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9" y="2251290"/>
            <a:ext cx="4073940" cy="30782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BDADB6-6985-47F2-917A-1328F21E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66" y="2251290"/>
            <a:ext cx="3172268" cy="1848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50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pizza básico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5BA7BA-E390-40C1-AD73-39378A58E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" t="4511" r="8345" b="2174"/>
          <a:stretch/>
        </p:blipFill>
        <p:spPr>
          <a:xfrm>
            <a:off x="812800" y="2502477"/>
            <a:ext cx="3429142" cy="2973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983120-2F8A-4CC1-8F3C-FC6086A9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38" y="2502477"/>
            <a:ext cx="5245122" cy="1984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8035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403</Words>
  <Application>Microsoft Office PowerPoint</Application>
  <PresentationFormat>Widescreen</PresentationFormat>
  <Paragraphs>69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</vt:lpstr>
      <vt:lpstr>Segoe UI</vt:lpstr>
      <vt:lpstr>Verdana</vt:lpstr>
      <vt:lpstr>Wingdings 3</vt:lpstr>
      <vt:lpstr>Adjacência</vt:lpstr>
      <vt:lpstr>Apresentação do PowerPoint</vt:lpstr>
      <vt:lpstr>O que é a biblioteca Matplotlib ?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O que é a biblioteca Seaborn?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Apresentação do PowerPoint</vt:lpstr>
      <vt:lpstr>Quais os principais gráficos 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D05_04</dc:creator>
  <cp:lastModifiedBy>Ailton Jose Dos Santos</cp:lastModifiedBy>
  <cp:revision>65</cp:revision>
  <dcterms:created xsi:type="dcterms:W3CDTF">2022-10-08T13:45:12Z</dcterms:created>
  <dcterms:modified xsi:type="dcterms:W3CDTF">2023-03-20T19:13:05Z</dcterms:modified>
</cp:coreProperties>
</file>