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80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92503-7652-4EAF-BBF9-B1B2411B49D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9AD2D-84A8-422C-BB55-0D070F0E47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A3F41-7EC7-4338-BE3E-85A027361A93}" type="slidenum">
              <a:rPr lang="pt-BR" altLang="en-US" smtClean="0"/>
              <a:pPr/>
              <a:t>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1117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18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42105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FFFF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0373A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52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FFFF00"/>
                </a:solidFill>
                <a:latin typeface="Segoe UI"/>
                <a:cs typeface="Segoe U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424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61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8584" y="1883226"/>
            <a:ext cx="3027044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30373A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5808" y="2638805"/>
            <a:ext cx="6112383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6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66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5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rgbClr val="336699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3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4C8364-BE3A-4415-AF58-CFD05166B0E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2743201" y="4869217"/>
            <a:ext cx="2980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aseline="0" dirty="0">
                <a:solidFill>
                  <a:srgbClr val="0E76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Prof. MEng. Dos Santos, Ailton </a:t>
            </a:r>
            <a:endParaRPr lang="pt-BR" sz="525" baseline="0" dirty="0">
              <a:solidFill>
                <a:srgbClr val="0E76A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9661" y="4109996"/>
            <a:ext cx="692729" cy="519547"/>
          </a:xfrm>
          <a:prstGeom prst="rect">
            <a:avLst/>
          </a:prstGeom>
        </p:spPr>
      </p:pic>
      <p:sp>
        <p:nvSpPr>
          <p:cNvPr id="11" name="CaixaDeTexto 10"/>
          <p:cNvSpPr txBox="1"/>
          <p:nvPr userDrawn="1"/>
        </p:nvSpPr>
        <p:spPr>
          <a:xfrm rot="16200000">
            <a:off x="7958565" y="1949236"/>
            <a:ext cx="1685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 - SOFTWARE</a:t>
            </a:r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B7F67AD5-6EB1-47B5-82FE-EA5769221D0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88" y="4682462"/>
            <a:ext cx="548640" cy="4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txStyles>
    <p:titleStyle>
      <a:lvl1pPr algn="l" defTabSz="685800" rtl="0" eaLnBrk="1" latinLnBrk="0" hangingPunct="1">
        <a:spcBef>
          <a:spcPct val="0"/>
        </a:spcBef>
        <a:buNone/>
        <a:defRPr sz="3450" kern="1200" cap="none" spc="-75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Wallpapers - Wallpaper Cave">
            <a:extLst>
              <a:ext uri="{FF2B5EF4-FFF2-40B4-BE49-F238E27FC236}">
                <a16:creationId xmlns:a16="http://schemas.microsoft.com/office/drawing/2014/main" id="{D22E659D-A2CD-0FAF-0CB6-FF2BAB50F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78" y="2382"/>
            <a:ext cx="6964422" cy="514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8" name="Picture 12" descr="NR-10 - Guia Prático de Análise e Aplicação - editoraerica">
            <a:extLst>
              <a:ext uri="{FF2B5EF4-FFF2-40B4-BE49-F238E27FC236}">
                <a16:creationId xmlns:a16="http://schemas.microsoft.com/office/drawing/2014/main" id="{1AD03B0E-09B9-48CD-9761-86F52174B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33669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r="51050"/>
          <a:stretch/>
        </p:blipFill>
        <p:spPr bwMode="auto">
          <a:xfrm>
            <a:off x="8994" y="-40500"/>
            <a:ext cx="1484784" cy="51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5">
            <a:extLst>
              <a:ext uri="{FF2B5EF4-FFF2-40B4-BE49-F238E27FC236}">
                <a16:creationId xmlns:a16="http://schemas.microsoft.com/office/drawing/2014/main" id="{077125B9-5B1E-4387-BE2D-B4E1B5D8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245" y="1490318"/>
            <a:ext cx="5529797" cy="187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en-US" sz="2700" b="1" dirty="0">
                <a:solidFill>
                  <a:srgbClr val="3366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FUNDAMENTOS DE BIG DATA E DATA ANALYTICS COM PYTHON</a:t>
            </a:r>
            <a:endParaRPr lang="pt-BR" altLang="en-US" sz="2100" b="1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aixaDeTexto 8">
            <a:extLst>
              <a:ext uri="{FF2B5EF4-FFF2-40B4-BE49-F238E27FC236}">
                <a16:creationId xmlns:a16="http://schemas.microsoft.com/office/drawing/2014/main" id="{F18C8FAF-EE41-490A-8509-FCB179F055ED}"/>
              </a:ext>
            </a:extLst>
          </p:cNvPr>
          <p:cNvSpPr txBox="1"/>
          <p:nvPr/>
        </p:nvSpPr>
        <p:spPr>
          <a:xfrm>
            <a:off x="2462693" y="4196712"/>
            <a:ext cx="22356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0E76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Prof. MEng. Dos Santos, Ailton </a:t>
            </a:r>
            <a:endParaRPr lang="pt-BR" sz="600" dirty="0">
              <a:solidFill>
                <a:srgbClr val="0E76A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1806542-6C7B-47A3-99BB-D2FDDDA753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3" y="3695203"/>
            <a:ext cx="586648" cy="586648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B33C893B-CA22-4B03-8F96-5D4A588305B6}"/>
              </a:ext>
            </a:extLst>
          </p:cNvPr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93" y="4082628"/>
            <a:ext cx="459000" cy="459000"/>
          </a:xfrm>
          <a:prstGeom prst="rect">
            <a:avLst/>
          </a:prstGeom>
        </p:spPr>
      </p:pic>
      <p:pic>
        <p:nvPicPr>
          <p:cNvPr id="1028" name="Picture 4" descr="Blog Quero me Formar — Organização &amp; Finanças: 10 Lindos Wallpapers para o  seu Computador com Frases de Motivação">
            <a:extLst>
              <a:ext uri="{FF2B5EF4-FFF2-40B4-BE49-F238E27FC236}">
                <a16:creationId xmlns:a16="http://schemas.microsoft.com/office/drawing/2014/main" id="{7CE85E93-7D7E-0FEB-D4E4-BA0AEED36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3631" b="-4121"/>
          <a:stretch/>
        </p:blipFill>
        <p:spPr bwMode="auto">
          <a:xfrm>
            <a:off x="246346" y="2266340"/>
            <a:ext cx="760634" cy="6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achine learning: entenda o que é e como vai afetar os negócios - Vexia">
            <a:extLst>
              <a:ext uri="{FF2B5EF4-FFF2-40B4-BE49-F238E27FC236}">
                <a16:creationId xmlns:a16="http://schemas.microsoft.com/office/drawing/2014/main" id="{08E05235-E3C4-DFFE-0621-9F93AABF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56" y="3719900"/>
            <a:ext cx="144690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310641"/>
            <a:ext cx="56197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b="1" spc="-89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Machine</a:t>
            </a:r>
            <a:r>
              <a:rPr sz="3900" b="1" spc="-24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900" b="1" spc="-12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Learning</a:t>
            </a:r>
            <a:r>
              <a:rPr sz="3900" b="1" spc="-585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900" b="1" spc="-6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|</a:t>
            </a:r>
            <a:r>
              <a:rPr sz="1900" b="1" spc="-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6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Arv</a:t>
            </a:r>
            <a:r>
              <a:rPr sz="1900" b="1" spc="5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o</a:t>
            </a:r>
            <a:r>
              <a:rPr sz="1900" b="1" spc="3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re</a:t>
            </a:r>
            <a:r>
              <a:rPr sz="1900" b="1" spc="1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9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de</a:t>
            </a:r>
            <a:r>
              <a:rPr sz="1900" b="1" spc="-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6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decisão</a:t>
            </a:r>
            <a:endParaRPr sz="1900">
              <a:solidFill>
                <a:schemeClr val="tx2">
                  <a:lumMod val="5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" y="864108"/>
            <a:ext cx="8262620" cy="0"/>
          </a:xfrm>
          <a:custGeom>
            <a:avLst/>
            <a:gdLst/>
            <a:ahLst/>
            <a:cxnLst/>
            <a:rect l="l" t="t" r="r" b="b"/>
            <a:pathLst>
              <a:path w="8262620">
                <a:moveTo>
                  <a:pt x="82626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803" y="1255775"/>
            <a:ext cx="5335524" cy="35554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310641"/>
            <a:ext cx="56197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b="1" spc="-89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Machine</a:t>
            </a:r>
            <a:r>
              <a:rPr sz="3900" b="1" spc="-24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900" b="1" spc="-12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Learning</a:t>
            </a:r>
            <a:r>
              <a:rPr sz="3900" b="1" spc="-585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900" b="1" spc="-6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|</a:t>
            </a:r>
            <a:r>
              <a:rPr sz="1900" b="1" spc="-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6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Arv</a:t>
            </a:r>
            <a:r>
              <a:rPr sz="1900" b="1" spc="5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o</a:t>
            </a:r>
            <a:r>
              <a:rPr sz="1900" b="1" spc="3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re</a:t>
            </a:r>
            <a:r>
              <a:rPr sz="1900" b="1" spc="1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9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de</a:t>
            </a:r>
            <a:r>
              <a:rPr sz="1900" b="1" spc="-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6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decisão</a:t>
            </a:r>
            <a:endParaRPr sz="1900">
              <a:solidFill>
                <a:schemeClr val="tx2">
                  <a:lumMod val="5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" y="864108"/>
            <a:ext cx="8262620" cy="0"/>
          </a:xfrm>
          <a:custGeom>
            <a:avLst/>
            <a:gdLst/>
            <a:ahLst/>
            <a:cxnLst/>
            <a:rect l="l" t="t" r="r" b="b"/>
            <a:pathLst>
              <a:path w="8262620">
                <a:moveTo>
                  <a:pt x="82626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9" y="1001267"/>
            <a:ext cx="6772656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787" y="2175764"/>
            <a:ext cx="14471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Machine </a:t>
            </a:r>
            <a:r>
              <a:rPr sz="2400" b="1" spc="-8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b="1" spc="-1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Lea</a:t>
            </a:r>
            <a:r>
              <a:rPr sz="2400" b="1" spc="-1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2400" b="1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ning</a:t>
            </a:r>
            <a:endParaRPr sz="24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0172" y="304800"/>
            <a:ext cx="0" cy="4429125"/>
          </a:xfrm>
          <a:custGeom>
            <a:avLst/>
            <a:gdLst/>
            <a:ahLst/>
            <a:cxnLst/>
            <a:rect l="l" t="t" r="r" b="b"/>
            <a:pathLst>
              <a:path h="4429125">
                <a:moveTo>
                  <a:pt x="0" y="0"/>
                </a:moveTo>
                <a:lnTo>
                  <a:pt x="0" y="442889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120682"/>
            <a:ext cx="76200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95"/>
              </a:spcBef>
              <a:buChar char="&gt;"/>
              <a:tabLst>
                <a:tab pos="302895" algn="l"/>
              </a:tabLst>
            </a:pPr>
            <a:r>
              <a:rPr spc="5" dirty="0">
                <a:solidFill>
                  <a:schemeClr val="tx2">
                    <a:lumMod val="50000"/>
                  </a:schemeClr>
                </a:solidFill>
              </a:rPr>
              <a:t>Definição</a:t>
            </a:r>
          </a:p>
          <a:p>
            <a:pPr marL="302895" indent="-290830">
              <a:lnSpc>
                <a:spcPct val="100000"/>
              </a:lnSpc>
              <a:buChar char="&gt;"/>
              <a:tabLst>
                <a:tab pos="303530" algn="l"/>
              </a:tabLst>
            </a:pPr>
            <a:r>
              <a:rPr spc="-45" dirty="0">
                <a:solidFill>
                  <a:schemeClr val="tx2">
                    <a:lumMod val="50000"/>
                  </a:schemeClr>
                </a:solidFill>
              </a:rPr>
              <a:t>Tipos</a:t>
            </a:r>
            <a:r>
              <a:rPr spc="-27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pc="60" dirty="0">
                <a:solidFill>
                  <a:schemeClr val="tx2">
                    <a:lumMod val="50000"/>
                  </a:schemeClr>
                </a:solidFill>
              </a:rPr>
              <a:t>de</a:t>
            </a:r>
            <a:r>
              <a:rPr spc="-28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pc="35" dirty="0">
                <a:solidFill>
                  <a:schemeClr val="tx2">
                    <a:lumMod val="50000"/>
                  </a:schemeClr>
                </a:solidFill>
              </a:rPr>
              <a:t>Aprend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spc="50" dirty="0">
                <a:solidFill>
                  <a:schemeClr val="tx2">
                    <a:lumMod val="50000"/>
                  </a:schemeClr>
                </a:solidFill>
              </a:rPr>
              <a:t>zagem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96715" y="2545460"/>
            <a:ext cx="3164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00"/>
              </a:spcBef>
              <a:buChar char="•"/>
              <a:tabLst>
                <a:tab pos="218440" algn="l"/>
              </a:tabLst>
            </a:pPr>
            <a:r>
              <a:rPr sz="2400" b="1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Regre</a:t>
            </a:r>
            <a:r>
              <a:rPr sz="2400" b="1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2400" b="1" spc="-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são</a:t>
            </a:r>
            <a:r>
              <a:rPr sz="2400" b="1" spc="-1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b="1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Linear</a:t>
            </a:r>
            <a:endParaRPr sz="24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17804" indent="-205740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2400" b="1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Árvore</a:t>
            </a:r>
            <a:r>
              <a:rPr sz="2400" b="1" spc="-11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b="1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2400" b="1" spc="-1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deci</a:t>
            </a:r>
            <a:r>
              <a:rPr sz="2400" b="1" spc="-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são</a:t>
            </a:r>
            <a:endParaRPr sz="24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59" y="341121"/>
            <a:ext cx="4603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b="1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Machine</a:t>
            </a:r>
            <a:r>
              <a:rPr sz="2600" b="1" spc="-1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600" b="1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Learning</a:t>
            </a:r>
            <a:r>
              <a:rPr sz="2600" b="1" spc="-3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50" b="1" spc="-937" baseline="7309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|</a:t>
            </a:r>
            <a:r>
              <a:rPr sz="2850" b="1" spc="-37" baseline="7309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2850" b="1" spc="195" baseline="7309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D</a:t>
            </a:r>
            <a:r>
              <a:rPr sz="2850" b="1" spc="37" baseline="7309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ef</a:t>
            </a:r>
            <a:r>
              <a:rPr sz="2850" b="1" spc="30" baseline="7309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i</a:t>
            </a:r>
            <a:r>
              <a:rPr sz="2850" b="1" spc="82" baseline="7309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niç</a:t>
            </a:r>
            <a:r>
              <a:rPr sz="2850" b="1" spc="89" baseline="7309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ã</a:t>
            </a:r>
            <a:r>
              <a:rPr sz="2850" b="1" spc="97" baseline="7309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o</a:t>
            </a:r>
            <a:endParaRPr sz="2850" baseline="7309">
              <a:solidFill>
                <a:schemeClr val="tx2">
                  <a:lumMod val="5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" y="864108"/>
            <a:ext cx="8262620" cy="0"/>
          </a:xfrm>
          <a:custGeom>
            <a:avLst/>
            <a:gdLst/>
            <a:ahLst/>
            <a:cxnLst/>
            <a:rect l="l" t="t" r="r" b="b"/>
            <a:pathLst>
              <a:path w="8262620">
                <a:moveTo>
                  <a:pt x="82626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159" y="1219580"/>
            <a:ext cx="71285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É</a:t>
            </a:r>
            <a:r>
              <a:rPr sz="2800" spc="-2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28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2800" spc="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prendizagem</a:t>
            </a:r>
            <a:r>
              <a:rPr sz="28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2800" spc="-2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1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Má</a:t>
            </a:r>
            <a:r>
              <a:rPr sz="2800" spc="1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q</a:t>
            </a:r>
            <a:r>
              <a:rPr sz="2800" spc="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ui</a:t>
            </a:r>
            <a:r>
              <a:rPr sz="2800" spc="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28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28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2800" spc="-2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form</a:t>
            </a:r>
            <a:r>
              <a:rPr sz="28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  </a:t>
            </a:r>
            <a:r>
              <a:rPr sz="28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automática</a:t>
            </a:r>
            <a:endParaRPr sz="28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310641"/>
            <a:ext cx="63430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b="1" spc="-89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Machine</a:t>
            </a:r>
            <a:r>
              <a:rPr sz="3900" b="1" spc="-24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900" b="1" spc="-12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Learning</a:t>
            </a:r>
            <a:r>
              <a:rPr sz="3900" b="1" spc="-57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900" b="1" spc="-4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|</a:t>
            </a:r>
            <a:r>
              <a:rPr sz="1900" b="1" spc="-1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900" b="1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Tipos</a:t>
            </a:r>
            <a:r>
              <a:rPr sz="1900" b="1" spc="-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900" b="1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1900" b="1" spc="-11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900" b="1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Aprendizagem</a:t>
            </a:r>
            <a:endParaRPr sz="19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" y="864108"/>
            <a:ext cx="8262620" cy="0"/>
          </a:xfrm>
          <a:custGeom>
            <a:avLst/>
            <a:gdLst/>
            <a:ahLst/>
            <a:cxnLst/>
            <a:rect l="l" t="t" r="r" b="b"/>
            <a:pathLst>
              <a:path w="8262620">
                <a:moveTo>
                  <a:pt x="82626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159" y="1224152"/>
            <a:ext cx="687705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5"/>
              </a:spcBef>
              <a:buChar char="•"/>
              <a:tabLst>
                <a:tab pos="183515" algn="l"/>
              </a:tabLst>
            </a:pPr>
            <a:r>
              <a:rPr sz="2000" b="1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Regressão</a:t>
            </a:r>
            <a:r>
              <a:rPr sz="2000" b="1" spc="-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Linear</a:t>
            </a:r>
            <a:r>
              <a:rPr sz="2000" b="1" spc="-10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b="1" spc="-4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–</a:t>
            </a:r>
            <a:r>
              <a:rPr sz="2000" b="1" spc="-1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Aprendizagem</a:t>
            </a:r>
            <a:r>
              <a:rPr sz="2000" spc="-2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Supervisionada</a:t>
            </a:r>
            <a:endParaRPr sz="20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Verdana"/>
              <a:buChar char="•"/>
            </a:pPr>
            <a:endParaRPr sz="195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182880" indent="-170815">
              <a:lnSpc>
                <a:spcPct val="100000"/>
              </a:lnSpc>
              <a:spcBef>
                <a:spcPts val="5"/>
              </a:spcBef>
              <a:buChar char="•"/>
              <a:tabLst>
                <a:tab pos="183515" algn="l"/>
              </a:tabLst>
            </a:pPr>
            <a:r>
              <a:rPr sz="2000" b="1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Arvore</a:t>
            </a:r>
            <a:r>
              <a:rPr sz="2000" b="1" spc="-10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2000" b="1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2000" b="1" spc="-10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b="1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Decisão</a:t>
            </a:r>
            <a:r>
              <a:rPr sz="2000" b="1" spc="-1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b="1" spc="-4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–</a:t>
            </a:r>
            <a:r>
              <a:rPr sz="2000" b="1" spc="-10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Aprendizag</a:t>
            </a:r>
            <a:r>
              <a:rPr sz="2000" spc="1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em</a:t>
            </a:r>
            <a:r>
              <a:rPr sz="20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Supervi</a:t>
            </a:r>
            <a:r>
              <a:rPr sz="20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2000" spc="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io</a:t>
            </a:r>
            <a:r>
              <a:rPr sz="2000" spc="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2000" spc="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da</a:t>
            </a:r>
            <a:endParaRPr sz="20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310641"/>
            <a:ext cx="55245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b="1" spc="-89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Machine</a:t>
            </a:r>
            <a:r>
              <a:rPr sz="3900" b="1" spc="-24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900" b="1" spc="-12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Learning</a:t>
            </a:r>
            <a:r>
              <a:rPr sz="3900" b="1" spc="-585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900" b="1" spc="-6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|</a:t>
            </a:r>
            <a:r>
              <a:rPr sz="1900" b="1" spc="-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4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R</a:t>
            </a:r>
            <a:r>
              <a:rPr sz="1900" b="1" spc="4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e</a:t>
            </a:r>
            <a:r>
              <a:rPr sz="1900" b="1" spc="6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gr</a:t>
            </a:r>
            <a:r>
              <a:rPr sz="1900" b="1" spc="7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e</a:t>
            </a:r>
            <a:r>
              <a:rPr sz="1900" b="1" spc="3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ssão</a:t>
            </a:r>
            <a:r>
              <a:rPr sz="1900" b="1" spc="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4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Linear</a:t>
            </a:r>
            <a:endParaRPr sz="1900">
              <a:solidFill>
                <a:schemeClr val="tx2">
                  <a:lumMod val="5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" y="864108"/>
            <a:ext cx="8262620" cy="0"/>
          </a:xfrm>
          <a:custGeom>
            <a:avLst/>
            <a:gdLst/>
            <a:ahLst/>
            <a:cxnLst/>
            <a:rect l="l" t="t" r="r" b="b"/>
            <a:pathLst>
              <a:path w="8262620">
                <a:moveTo>
                  <a:pt x="82626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159" y="1219580"/>
            <a:ext cx="800036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182360" algn="l"/>
              </a:tabLst>
            </a:pPr>
            <a:r>
              <a:rPr sz="2800" spc="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É </a:t>
            </a:r>
            <a:r>
              <a:rPr sz="2800" spc="1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um </a:t>
            </a:r>
            <a:r>
              <a:rPr sz="28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algoritmo </a:t>
            </a:r>
            <a:r>
              <a:rPr sz="28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supervisionado </a:t>
            </a:r>
            <a:r>
              <a:rPr sz="2800" spc="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 </a:t>
            </a:r>
            <a:r>
              <a:rPr sz="2800" spc="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machine </a:t>
            </a:r>
            <a:r>
              <a:rPr sz="2800" spc="-96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learn</a:t>
            </a:r>
            <a:r>
              <a:rPr sz="28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2800" spc="1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ng</a:t>
            </a:r>
            <a:r>
              <a:rPr sz="2800" spc="-2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usa</a:t>
            </a:r>
            <a:r>
              <a:rPr sz="2800" spc="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28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2800" spc="-2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para</a:t>
            </a:r>
            <a:r>
              <a:rPr sz="28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28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stimar</a:t>
            </a:r>
            <a:r>
              <a:rPr sz="2800" spc="-2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2800" spc="-2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valor</a:t>
            </a:r>
            <a:r>
              <a:rPr sz="28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28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2800" spc="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lgo  </a:t>
            </a:r>
            <a:r>
              <a:rPr sz="28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bas</a:t>
            </a:r>
            <a:r>
              <a:rPr sz="28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2800" spc="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ado</a:t>
            </a:r>
            <a:r>
              <a:rPr sz="2800" spc="-2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1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em</a:t>
            </a:r>
            <a:r>
              <a:rPr sz="28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uma</a:t>
            </a:r>
            <a:r>
              <a:rPr sz="2800" spc="-2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série</a:t>
            </a:r>
            <a:r>
              <a:rPr sz="2800" spc="4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28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dados</a:t>
            </a:r>
            <a:r>
              <a:rPr sz="2800" spc="-2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h</a:t>
            </a:r>
            <a:r>
              <a:rPr sz="28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28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stór</a:t>
            </a:r>
            <a:r>
              <a:rPr sz="28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2800" spc="-1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cos,  </a:t>
            </a:r>
            <a:r>
              <a:rPr sz="2800" spc="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portan</a:t>
            </a:r>
            <a:r>
              <a:rPr sz="2800" spc="-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28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2800" spc="4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olhando</a:t>
            </a:r>
            <a:r>
              <a:rPr sz="28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para</a:t>
            </a:r>
            <a:r>
              <a:rPr sz="28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28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b="1" spc="-1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pa</a:t>
            </a:r>
            <a:r>
              <a:rPr sz="2800" b="1" spc="-10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2800" b="1" spc="-1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sado</a:t>
            </a:r>
            <a:r>
              <a:rPr sz="2800" b="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	</a:t>
            </a:r>
            <a:r>
              <a:rPr sz="28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você</a:t>
            </a:r>
            <a:r>
              <a:rPr sz="2800" spc="-2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pode  </a:t>
            </a:r>
            <a:r>
              <a:rPr sz="2800" spc="-3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“</a:t>
            </a:r>
            <a:r>
              <a:rPr sz="2800" b="1" spc="-11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pre</a:t>
            </a:r>
            <a:r>
              <a:rPr sz="2800" b="1" spc="-1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r>
              <a:rPr sz="2800" b="1" spc="-1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2800" spc="-3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”</a:t>
            </a:r>
            <a:r>
              <a:rPr sz="2800" spc="-2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28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b="1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fut</a:t>
            </a:r>
            <a:r>
              <a:rPr sz="2800" b="1" spc="-1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</a:t>
            </a:r>
            <a:r>
              <a:rPr sz="2800" b="1" spc="-1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2800" b="1" spc="-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2800" spc="-4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.</a:t>
            </a:r>
            <a:endParaRPr sz="28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310641"/>
            <a:ext cx="55245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b="1" spc="-89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Machine</a:t>
            </a:r>
            <a:r>
              <a:rPr sz="3900" b="1" spc="-24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900" b="1" spc="-12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Learning</a:t>
            </a:r>
            <a:r>
              <a:rPr sz="3900" b="1" spc="-585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900" b="1" spc="-6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|</a:t>
            </a:r>
            <a:r>
              <a:rPr sz="1900" b="1" spc="-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4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R</a:t>
            </a:r>
            <a:r>
              <a:rPr sz="1900" b="1" spc="4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e</a:t>
            </a:r>
            <a:r>
              <a:rPr sz="1900" b="1" spc="6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gr</a:t>
            </a:r>
            <a:r>
              <a:rPr sz="1900" b="1" spc="7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e</a:t>
            </a:r>
            <a:r>
              <a:rPr sz="1900" b="1" spc="3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ssão</a:t>
            </a:r>
            <a:r>
              <a:rPr sz="1900" b="1" spc="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4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Linear</a:t>
            </a:r>
            <a:endParaRPr sz="1900">
              <a:solidFill>
                <a:schemeClr val="tx2">
                  <a:lumMod val="5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" y="864108"/>
            <a:ext cx="8262620" cy="0"/>
          </a:xfrm>
          <a:custGeom>
            <a:avLst/>
            <a:gdLst/>
            <a:ahLst/>
            <a:cxnLst/>
            <a:rect l="l" t="t" r="r" b="b"/>
            <a:pathLst>
              <a:path w="8262620">
                <a:moveTo>
                  <a:pt x="82626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397" y="1214119"/>
            <a:ext cx="25825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egr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ão</a:t>
            </a:r>
            <a:r>
              <a:rPr sz="1600" spc="-1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Linea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1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Simp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</a:t>
            </a:r>
            <a:r>
              <a:rPr sz="1600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endParaRPr sz="16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720595"/>
            <a:ext cx="7537704" cy="29565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07026" y="1214119"/>
            <a:ext cx="26054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egr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ão</a:t>
            </a:r>
            <a:r>
              <a:rPr sz="1600" spc="-1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Linea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1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Múlti</a:t>
            </a:r>
            <a:r>
              <a:rPr sz="1600" spc="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la</a:t>
            </a:r>
            <a:endParaRPr sz="16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310641"/>
            <a:ext cx="55245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b="1" spc="-89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Machine</a:t>
            </a:r>
            <a:r>
              <a:rPr sz="3900" b="1" spc="-24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900" b="1" spc="-12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Learning</a:t>
            </a:r>
            <a:r>
              <a:rPr sz="3900" b="1" spc="-585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900" b="1" spc="-6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|</a:t>
            </a:r>
            <a:r>
              <a:rPr sz="1900" b="1" spc="-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4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R</a:t>
            </a:r>
            <a:r>
              <a:rPr sz="1900" b="1" spc="4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e</a:t>
            </a:r>
            <a:r>
              <a:rPr sz="1900" b="1" spc="6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gr</a:t>
            </a:r>
            <a:r>
              <a:rPr sz="1900" b="1" spc="7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e</a:t>
            </a:r>
            <a:r>
              <a:rPr sz="1900" b="1" spc="3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ssão</a:t>
            </a:r>
            <a:r>
              <a:rPr sz="1900" b="1" spc="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4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Linear</a:t>
            </a:r>
            <a:endParaRPr sz="1900">
              <a:solidFill>
                <a:schemeClr val="tx2">
                  <a:lumMod val="5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" y="864108"/>
            <a:ext cx="8262620" cy="0"/>
          </a:xfrm>
          <a:custGeom>
            <a:avLst/>
            <a:gdLst/>
            <a:ahLst/>
            <a:cxnLst/>
            <a:rect l="l" t="t" r="r" b="b"/>
            <a:pathLst>
              <a:path w="8262620">
                <a:moveTo>
                  <a:pt x="82626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159" y="1219580"/>
            <a:ext cx="7222490" cy="344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Onde</a:t>
            </a:r>
            <a:r>
              <a:rPr sz="28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uti</a:t>
            </a:r>
            <a:r>
              <a:rPr sz="28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</a:t>
            </a:r>
            <a:r>
              <a:rPr sz="28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izamos</a:t>
            </a:r>
            <a:r>
              <a:rPr sz="28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?</a:t>
            </a:r>
            <a:endParaRPr sz="28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73050" indent="-260985">
              <a:lnSpc>
                <a:spcPct val="100000"/>
              </a:lnSpc>
              <a:buFont typeface="Verdana"/>
              <a:buChar char="&gt;"/>
              <a:tabLst>
                <a:tab pos="273685" algn="l"/>
              </a:tabLst>
            </a:pPr>
            <a:r>
              <a:rPr sz="2400" spc="-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Pre</a:t>
            </a:r>
            <a:r>
              <a:rPr sz="24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r>
              <a:rPr sz="24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er</a:t>
            </a:r>
            <a:r>
              <a:rPr sz="2400" spc="-2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as</a:t>
            </a:r>
            <a:r>
              <a:rPr sz="24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vendas</a:t>
            </a:r>
            <a:r>
              <a:rPr sz="2400" spc="-2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24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um</a:t>
            </a:r>
            <a:r>
              <a:rPr sz="24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det</a:t>
            </a:r>
            <a:r>
              <a:rPr sz="24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2400" spc="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rminado</a:t>
            </a:r>
            <a:r>
              <a:rPr sz="24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pro</a:t>
            </a:r>
            <a:r>
              <a:rPr sz="2400" spc="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duto</a:t>
            </a:r>
            <a:endParaRPr sz="24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Verdana"/>
              <a:buChar char="&gt;"/>
            </a:pPr>
            <a:endParaRPr sz="235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73050" indent="-260985">
              <a:lnSpc>
                <a:spcPct val="100000"/>
              </a:lnSpc>
              <a:buFont typeface="Verdana"/>
              <a:buChar char="&gt;"/>
              <a:tabLst>
                <a:tab pos="273685" algn="l"/>
              </a:tabLst>
            </a:pPr>
            <a:r>
              <a:rPr sz="24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Setor</a:t>
            </a:r>
            <a:r>
              <a:rPr sz="24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imobiliá</a:t>
            </a:r>
            <a:r>
              <a:rPr sz="2400" spc="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io</a:t>
            </a:r>
            <a:r>
              <a:rPr sz="24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(valor</a:t>
            </a:r>
            <a:r>
              <a:rPr sz="24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24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um</a:t>
            </a:r>
            <a:r>
              <a:rPr sz="24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imóv</a:t>
            </a:r>
            <a:r>
              <a:rPr sz="24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2400" spc="-1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l)</a:t>
            </a:r>
            <a:endParaRPr sz="24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Verdana"/>
              <a:buChar char="&gt;"/>
            </a:pPr>
            <a:endParaRPr sz="235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73050" indent="-260985">
              <a:lnSpc>
                <a:spcPct val="100000"/>
              </a:lnSpc>
              <a:spcBef>
                <a:spcPts val="5"/>
              </a:spcBef>
              <a:buFont typeface="Verdana"/>
              <a:buChar char="&gt;"/>
              <a:tabLst>
                <a:tab pos="273685" algn="l"/>
              </a:tabLst>
            </a:pPr>
            <a:r>
              <a:rPr sz="24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2400" spc="-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lcular</a:t>
            </a:r>
            <a:r>
              <a:rPr sz="24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24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2400" spc="-1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x</a:t>
            </a:r>
            <a:r>
              <a:rPr sz="24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pectativa</a:t>
            </a:r>
            <a:r>
              <a:rPr sz="2400" spc="-2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24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r>
              <a:rPr sz="2400" spc="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ida</a:t>
            </a:r>
            <a:r>
              <a:rPr sz="24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24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um</a:t>
            </a:r>
            <a:r>
              <a:rPr sz="24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</a:t>
            </a:r>
            <a:r>
              <a:rPr sz="2400" spc="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2400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ís</a:t>
            </a:r>
            <a:endParaRPr sz="24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Verdana"/>
              <a:buChar char="&gt;"/>
            </a:pPr>
            <a:endParaRPr sz="235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73050" indent="-260985">
              <a:lnSpc>
                <a:spcPct val="100000"/>
              </a:lnSpc>
              <a:buFont typeface="Verdana"/>
              <a:buChar char="&gt;"/>
              <a:tabLst>
                <a:tab pos="273685" algn="l"/>
              </a:tabLst>
            </a:pPr>
            <a:r>
              <a:rPr sz="24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Calcular</a:t>
            </a:r>
            <a:r>
              <a:rPr sz="24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24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pressão</a:t>
            </a:r>
            <a:r>
              <a:rPr sz="2400" spc="-2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sanguín</a:t>
            </a:r>
            <a:r>
              <a:rPr sz="24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24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24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24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um</a:t>
            </a:r>
            <a:r>
              <a:rPr sz="24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pac</a:t>
            </a:r>
            <a:r>
              <a:rPr sz="2400" spc="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ien</a:t>
            </a:r>
            <a:r>
              <a:rPr sz="24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te</a:t>
            </a:r>
            <a:endParaRPr sz="24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310641"/>
            <a:ext cx="56197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b="1" spc="-89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Machine</a:t>
            </a:r>
            <a:r>
              <a:rPr sz="3900" b="1" spc="-24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900" b="1" spc="-12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Learning</a:t>
            </a:r>
            <a:r>
              <a:rPr sz="3900" b="1" spc="-585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900" b="1" spc="-6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|</a:t>
            </a:r>
            <a:r>
              <a:rPr sz="1900" b="1" spc="-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6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Arv</a:t>
            </a:r>
            <a:r>
              <a:rPr sz="1900" b="1" spc="5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o</a:t>
            </a:r>
            <a:r>
              <a:rPr sz="1900" b="1" spc="3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re</a:t>
            </a:r>
            <a:r>
              <a:rPr sz="1900" b="1" spc="1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9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de</a:t>
            </a:r>
            <a:r>
              <a:rPr sz="1900" b="1" spc="-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6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decisão</a:t>
            </a:r>
            <a:endParaRPr sz="1900">
              <a:solidFill>
                <a:schemeClr val="tx2">
                  <a:lumMod val="5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" y="864108"/>
            <a:ext cx="8262620" cy="0"/>
          </a:xfrm>
          <a:custGeom>
            <a:avLst/>
            <a:gdLst/>
            <a:ahLst/>
            <a:cxnLst/>
            <a:rect l="l" t="t" r="r" b="b"/>
            <a:pathLst>
              <a:path w="8262620">
                <a:moveTo>
                  <a:pt x="82626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159" y="1219580"/>
            <a:ext cx="7838441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É </a:t>
            </a:r>
            <a:r>
              <a:rPr sz="2800" spc="1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um </a:t>
            </a:r>
            <a:r>
              <a:rPr sz="28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algoritmo </a:t>
            </a:r>
            <a:r>
              <a:rPr sz="2800" spc="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 </a:t>
            </a:r>
            <a:r>
              <a:rPr sz="28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aprendizado </a:t>
            </a:r>
            <a:r>
              <a:rPr sz="2800" spc="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 </a:t>
            </a:r>
            <a:r>
              <a:rPr sz="2800" spc="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máquina </a:t>
            </a:r>
            <a:r>
              <a:rPr sz="2800" spc="-96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sup</a:t>
            </a:r>
            <a:r>
              <a:rPr sz="2800" spc="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2800" spc="-1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2800" spc="-20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r>
              <a:rPr sz="28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isionado</a:t>
            </a:r>
            <a:r>
              <a:rPr sz="2800" spc="-2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que</a:t>
            </a:r>
            <a:r>
              <a:rPr sz="28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é</a:t>
            </a:r>
            <a:r>
              <a:rPr sz="2800" spc="-2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ut</a:t>
            </a:r>
            <a:r>
              <a:rPr sz="28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28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</a:t>
            </a:r>
            <a:r>
              <a:rPr sz="28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28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z</a:t>
            </a:r>
            <a:r>
              <a:rPr sz="28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2800" spc="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do</a:t>
            </a:r>
            <a:r>
              <a:rPr sz="28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para  </a:t>
            </a:r>
            <a:r>
              <a:rPr sz="28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classificação </a:t>
            </a:r>
            <a:r>
              <a:rPr sz="28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 </a:t>
            </a:r>
            <a:r>
              <a:rPr sz="28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para </a:t>
            </a:r>
            <a:r>
              <a:rPr sz="2800" spc="-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regressão. </a:t>
            </a:r>
            <a:r>
              <a:rPr sz="2800" spc="-1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Isto </a:t>
            </a:r>
            <a:r>
              <a:rPr sz="28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é, </a:t>
            </a:r>
            <a:r>
              <a:rPr sz="2800" spc="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pode </a:t>
            </a:r>
            <a:r>
              <a:rPr sz="2800" spc="-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ser </a:t>
            </a:r>
            <a:r>
              <a:rPr sz="2800" spc="-96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usado</a:t>
            </a:r>
            <a:r>
              <a:rPr sz="28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para</a:t>
            </a:r>
            <a:r>
              <a:rPr sz="2800" spc="-2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prever</a:t>
            </a:r>
            <a:r>
              <a:rPr sz="2800" spc="-2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categorias</a:t>
            </a:r>
            <a:r>
              <a:rPr sz="2800" spc="-2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discretas</a:t>
            </a:r>
            <a:r>
              <a:rPr sz="2800" spc="-2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(sim</a:t>
            </a:r>
            <a:r>
              <a:rPr sz="2800" spc="-2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ou </a:t>
            </a:r>
            <a:r>
              <a:rPr sz="2800" spc="-96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1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não,</a:t>
            </a:r>
            <a:r>
              <a:rPr sz="2800" spc="-2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por</a:t>
            </a:r>
            <a:r>
              <a:rPr sz="2800" spc="-2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exemp</a:t>
            </a:r>
            <a:r>
              <a:rPr sz="28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</a:t>
            </a:r>
            <a:r>
              <a:rPr sz="2800" spc="-1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o)</a:t>
            </a:r>
            <a:r>
              <a:rPr sz="28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28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para</a:t>
            </a:r>
            <a:r>
              <a:rPr sz="2800" spc="-2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pre</a:t>
            </a:r>
            <a:r>
              <a:rPr sz="28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ver</a:t>
            </a:r>
            <a:r>
              <a:rPr sz="2800" spc="-2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1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va</a:t>
            </a:r>
            <a:r>
              <a:rPr sz="28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</a:t>
            </a:r>
            <a:r>
              <a:rPr sz="28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ores  </a:t>
            </a:r>
            <a:r>
              <a:rPr sz="2800" spc="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numé</a:t>
            </a:r>
            <a:r>
              <a:rPr sz="2800" spc="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28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icos</a:t>
            </a:r>
            <a:r>
              <a:rPr sz="28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1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(o</a:t>
            </a:r>
            <a:r>
              <a:rPr sz="2800" spc="-2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valor</a:t>
            </a:r>
            <a:r>
              <a:rPr sz="2800" spc="-2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do</a:t>
            </a:r>
            <a:r>
              <a:rPr sz="2800" spc="-2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luc</a:t>
            </a:r>
            <a:r>
              <a:rPr sz="28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28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2800" spc="-2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1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em</a:t>
            </a:r>
            <a:r>
              <a:rPr sz="2800" spc="-2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reais).</a:t>
            </a:r>
            <a:endParaRPr sz="28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310641"/>
            <a:ext cx="56197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b="1" spc="-89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Machine</a:t>
            </a:r>
            <a:r>
              <a:rPr sz="3900" b="1" spc="-24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900" b="1" spc="-127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Learning</a:t>
            </a:r>
            <a:r>
              <a:rPr sz="3900" b="1" spc="-585" baseline="-5341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900" b="1" spc="-6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|</a:t>
            </a:r>
            <a:r>
              <a:rPr sz="1900" b="1" spc="-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6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Arv</a:t>
            </a:r>
            <a:r>
              <a:rPr sz="1900" b="1" spc="5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o</a:t>
            </a:r>
            <a:r>
              <a:rPr sz="1900" b="1" spc="3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re</a:t>
            </a:r>
            <a:r>
              <a:rPr sz="1900" b="1" spc="1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9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de</a:t>
            </a:r>
            <a:r>
              <a:rPr sz="1900" b="1" spc="-2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1900" b="1" spc="6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decisão</a:t>
            </a:r>
            <a:endParaRPr sz="1900">
              <a:solidFill>
                <a:schemeClr val="tx2">
                  <a:lumMod val="5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" y="864108"/>
            <a:ext cx="8262620" cy="0"/>
          </a:xfrm>
          <a:custGeom>
            <a:avLst/>
            <a:gdLst/>
            <a:ahLst/>
            <a:cxnLst/>
            <a:rect l="l" t="t" r="r" b="b"/>
            <a:pathLst>
              <a:path w="8262620">
                <a:moveTo>
                  <a:pt x="82626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159" y="1219580"/>
            <a:ext cx="5244465" cy="344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Onde</a:t>
            </a:r>
            <a:r>
              <a:rPr sz="28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uti</a:t>
            </a:r>
            <a:r>
              <a:rPr sz="28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</a:t>
            </a:r>
            <a:r>
              <a:rPr sz="28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izamos</a:t>
            </a:r>
            <a:r>
              <a:rPr sz="28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?</a:t>
            </a:r>
            <a:endParaRPr sz="28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73050" indent="-260985">
              <a:lnSpc>
                <a:spcPct val="100000"/>
              </a:lnSpc>
              <a:buFont typeface="Verdana"/>
              <a:buChar char="&gt;"/>
              <a:tabLst>
                <a:tab pos="273685" algn="l"/>
              </a:tabLst>
            </a:pPr>
            <a:r>
              <a:rPr sz="2400" spc="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Diagnós</a:t>
            </a:r>
            <a:r>
              <a:rPr sz="24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24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ico</a:t>
            </a:r>
            <a:r>
              <a:rPr sz="24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24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doenças</a:t>
            </a:r>
            <a:endParaRPr sz="24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Verdana"/>
              <a:buChar char="&gt;"/>
            </a:pPr>
            <a:endParaRPr sz="235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73050" indent="-260985">
              <a:lnSpc>
                <a:spcPct val="100000"/>
              </a:lnSpc>
              <a:buFont typeface="Verdana"/>
              <a:buChar char="&gt;"/>
              <a:tabLst>
                <a:tab pos="273685" algn="l"/>
              </a:tabLst>
            </a:pPr>
            <a:r>
              <a:rPr sz="24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Pre</a:t>
            </a:r>
            <a:r>
              <a:rPr sz="24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r>
              <a:rPr sz="24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isão</a:t>
            </a:r>
            <a:r>
              <a:rPr sz="24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24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empréstimo</a:t>
            </a:r>
            <a:endParaRPr sz="24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Verdana"/>
              <a:buChar char="&gt;"/>
            </a:pPr>
            <a:endParaRPr sz="235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73050" indent="-260985">
              <a:lnSpc>
                <a:spcPct val="100000"/>
              </a:lnSpc>
              <a:spcBef>
                <a:spcPts val="5"/>
              </a:spcBef>
              <a:buFont typeface="Verdana"/>
              <a:buChar char="&gt;"/>
              <a:tabLst>
                <a:tab pos="273685" algn="l"/>
              </a:tabLst>
            </a:pPr>
            <a:r>
              <a:rPr sz="24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Análise</a:t>
            </a:r>
            <a:r>
              <a:rPr sz="24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24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sen</a:t>
            </a:r>
            <a:r>
              <a:rPr sz="24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2400" spc="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imen</a:t>
            </a:r>
            <a:r>
              <a:rPr sz="2400" spc="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24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os</a:t>
            </a:r>
            <a:endParaRPr sz="24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Verdana"/>
              <a:buChar char="&gt;"/>
            </a:pPr>
            <a:endParaRPr sz="235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73050" indent="-260985">
              <a:lnSpc>
                <a:spcPct val="100000"/>
              </a:lnSpc>
              <a:buFont typeface="Verdana"/>
              <a:buChar char="&gt;"/>
              <a:tabLst>
                <a:tab pos="273685" algn="l"/>
              </a:tabLst>
            </a:pPr>
            <a:r>
              <a:rPr sz="2400" spc="-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Pre</a:t>
            </a:r>
            <a:r>
              <a:rPr sz="24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r>
              <a:rPr sz="24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isão</a:t>
            </a:r>
            <a:r>
              <a:rPr sz="24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24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saída</a:t>
            </a:r>
            <a:r>
              <a:rPr sz="24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24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uncionários</a:t>
            </a:r>
            <a:endParaRPr sz="240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237</Words>
  <Application>Microsoft Office PowerPoint</Application>
  <PresentationFormat>Apresentação na tela (16:9)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Segoe UI</vt:lpstr>
      <vt:lpstr>Tahoma</vt:lpstr>
      <vt:lpstr>Verdana</vt:lpstr>
      <vt:lpstr>Adjacência</vt:lpstr>
      <vt:lpstr>Apresentação do PowerPoint</vt:lpstr>
      <vt:lpstr>Definição Tipos de Aprendizagem</vt:lpstr>
      <vt:lpstr>Apresentação do PowerPoint</vt:lpstr>
      <vt:lpstr>Machine Learning | Tipos de Aprendizagem</vt:lpstr>
      <vt:lpstr>Machine Learning | Regressão Linear</vt:lpstr>
      <vt:lpstr>Machine Learning | Regressão Linear</vt:lpstr>
      <vt:lpstr>Machine Learning | Regressão Linear</vt:lpstr>
      <vt:lpstr>Machine Learning | Arvore de decisão</vt:lpstr>
      <vt:lpstr>Machine Learning | Arvore de decisão</vt:lpstr>
      <vt:lpstr>Machine Learning | Arvore de decisão</vt:lpstr>
      <vt:lpstr>Machine Learning | Arvore de decisão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D28_01</dc:creator>
  <cp:lastModifiedBy>Ailton Jose Dos Santos</cp:lastModifiedBy>
  <cp:revision>1</cp:revision>
  <dcterms:created xsi:type="dcterms:W3CDTF">2023-03-20T19:16:12Z</dcterms:created>
  <dcterms:modified xsi:type="dcterms:W3CDTF">2023-03-20T19:23:24Z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2023-03-20T00:00:00Z</vt:filetime>
  </property>
</Properties>
</file>