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486" r:id="rId3"/>
    <p:sldId id="487" r:id="rId4"/>
    <p:sldId id="462" r:id="rId5"/>
    <p:sldId id="485" r:id="rId6"/>
    <p:sldId id="493" r:id="rId7"/>
    <p:sldId id="490" r:id="rId8"/>
    <p:sldId id="489" r:id="rId9"/>
    <p:sldId id="463" r:id="rId10"/>
    <p:sldId id="467" r:id="rId11"/>
    <p:sldId id="466" r:id="rId12"/>
    <p:sldId id="468" r:id="rId13"/>
    <p:sldId id="469" r:id="rId14"/>
    <p:sldId id="494" r:id="rId15"/>
    <p:sldId id="464" r:id="rId16"/>
    <p:sldId id="492" r:id="rId17"/>
    <p:sldId id="491" r:id="rId18"/>
    <p:sldId id="447" r:id="rId19"/>
    <p:sldId id="497" r:id="rId20"/>
    <p:sldId id="498" r:id="rId21"/>
    <p:sldId id="286" r:id="rId22"/>
    <p:sldId id="495" r:id="rId23"/>
    <p:sldId id="499" r:id="rId24"/>
    <p:sldId id="500" r:id="rId25"/>
    <p:sldId id="47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1865"/>
    <a:srgbClr val="82BD93"/>
    <a:srgbClr val="5B5B5B"/>
    <a:srgbClr val="A0C2C6"/>
    <a:srgbClr val="A0C0C4"/>
    <a:srgbClr val="EBA897"/>
    <a:srgbClr val="A0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4561C53B-6835-4C11-A0B9-2CB4BBDFA3D3}" type="datetimeFigureOut">
              <a:rPr lang="zh-CN" altLang="en-US" smtClean="0"/>
              <a:pPr/>
              <a:t>2020/12/9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3957F6F5-EF33-4CDA-9258-B373EAFFD3B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5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pitchFamily="34" charset="-122"/>
        <a:ea typeface="思源黑体 CN Light" panose="020B03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图；</a:t>
            </a:r>
            <a:r>
              <a:rPr lang="en-US" altLang="zh-CN" dirty="0">
                <a:solidFill>
                  <a:srgbClr val="FF0000"/>
                </a:solidFill>
              </a:rPr>
              <a:t>6+</a:t>
            </a:r>
            <a:r>
              <a:rPr lang="zh-CN" altLang="en-US" dirty="0">
                <a:solidFill>
                  <a:srgbClr val="FF0000"/>
                </a:solidFill>
              </a:rPr>
              <a:t>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92AF-8EB6-400C-8006-9C68484E2D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0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1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7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0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93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7F6F5-EF33-4CDA-9258-B373EAFFD3B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58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0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2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20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2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7F6F5-EF33-4CDA-9258-B373EAFFD3B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590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7F6F5-EF33-4CDA-9258-B373EAFFD3B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75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7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97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04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图；</a:t>
            </a:r>
            <a:r>
              <a:rPr lang="en-US" altLang="zh-CN" dirty="0">
                <a:solidFill>
                  <a:srgbClr val="FF0000"/>
                </a:solidFill>
              </a:rPr>
              <a:t>6+</a:t>
            </a:r>
            <a:r>
              <a:rPr lang="zh-CN" altLang="en-US" dirty="0">
                <a:solidFill>
                  <a:srgbClr val="FF0000"/>
                </a:solidFill>
              </a:rPr>
              <a:t>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92AF-8EB6-400C-8006-9C68484E2D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6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7F6F5-EF33-4CDA-9258-B373EAFFD3B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10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8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7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1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2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7F6F5-EF33-4CDA-9258-B373EAFFD3B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79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7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3464-AC78-4CA9-AAEF-C6F4D65F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CD723D-97D8-4D78-AC16-88CC5AD0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0AE7C-5F96-4CCA-A175-CE45D06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55DBB-8748-488D-B184-8BB6D6FB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7ABBE-B55E-4D0B-A48E-18911C02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D147-B90D-4F10-98DF-8073986A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59714-091C-4768-BFE7-022281F8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ADE57-2A33-45B6-B598-9A75DDD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CCC1B-9337-4383-B906-151D81C2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CC994-9A30-4A1E-AF70-AC378769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3AA3B9-BF35-4391-8C65-845024268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8C435-A40F-4757-B846-DEFEF266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75534-3ECB-48F5-A454-803675B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DF13D-43E5-41E2-B20E-D50C8FC4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78C1D-352E-4380-8122-B5771DBD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50015" y="244886"/>
            <a:ext cx="7045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5770161" y="6656158"/>
            <a:ext cx="692257" cy="126133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4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50015" y="244886"/>
            <a:ext cx="7045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770161" y="6656158"/>
            <a:ext cx="692257" cy="126133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055E4-2DCB-4BB1-A5B6-FFC2E17E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0E263-6F45-43B7-BA95-2EBD76DF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2C05-EDDA-479F-9F7B-BAD89993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0738F-9939-46A0-955F-C507CFD8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C7A3-6972-4B35-B721-F20A322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7A0BA-D4EA-4674-98C8-69EE3971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2215F-AC18-4E42-8F39-6253A4CB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B5412-4860-424A-9E29-A6CD41E4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3BAE7-3A63-4275-9EA6-E2EF97AC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957C6-9093-447F-AF0E-EBA0DED3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4C43-9847-4927-9CDE-386BDA1F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8EDD9-B19E-4575-9A9C-FF6F2EFA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A418A-3EF0-4122-A65D-2D829D9E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B14EF-DD11-403E-A656-0E98F99E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8787F-337C-48A6-B472-C8F2E3A9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61D33-42CA-4B8F-B0A8-ACA3FFC9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EDBF1-922E-477E-AFA9-AB7BA439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53AD2-0E07-4E8C-BFC5-EB963C41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37EE9-945F-4674-9CAF-93DE4F7BD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0374E-4DF9-4D26-9300-49C6CAB83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C57F7-13BC-44E1-8938-3D310503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A050C9-CF54-4456-8D52-8E2CD99C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5D7AEB-A429-4CA6-915E-8A40AE5E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D80F1B-7CEB-4398-8764-50D3D151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9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8E27-3B2A-4914-B053-284A39FC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7CD03-505D-46FE-AD42-C8961FBC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D698E9-2A4E-4A11-9EA1-3928D85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45AF8-659E-4C34-8389-084E7F0C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1BFC7-5C1D-4E1C-9D1A-814B693E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9E225-BDE6-46A3-BCD9-B522B897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160D-1479-4C38-9379-85D9A697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C973-FFD4-4C40-85FB-E8203BC6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4792B-7B5E-4E6C-A1E4-195E53BF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743EDF-D83A-4E05-9740-F5F4278D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F9EC0-5CDE-4769-88E2-6CCEE7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28D82-09D4-41C5-A6FA-84019041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0B280-1B9F-4F9F-8392-0D422C4B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1B3B-AAEB-4F85-8761-0C9A006A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A5479-6120-495A-B3E4-D12DFE0E8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DBD8E-A008-4FC8-A994-2B927A0B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97993-89F8-498D-A126-8D5DE15D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1FDF-6DE9-4C00-A794-1D29ED487A9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CC6C2-0810-4DFD-A015-C33D8912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1A0C4-8815-443D-AB10-80B9B1E5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AFB8-5E12-496A-B2D8-3E556BDAF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D5311-BB76-4942-BD96-C9CBCB11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21E38-2124-4617-A968-CBF3D8EC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B4E4F-0C5C-4A5E-A454-123B7756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23FE1FDF-6DE9-4C00-A794-1D29ED487A92}" type="datetimeFigureOut">
              <a:rPr lang="zh-CN" altLang="en-US" smtClean="0"/>
              <a:pPr/>
              <a:t>2020/12/9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13A60-0454-418D-8675-D0690709C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999B9-B380-4242-9333-306C5294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7439AFB8-5E12-496A-B2D8-3E556BDAF9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10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2020/12/9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7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Light" panose="020B0300000000000000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9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4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4.xml"/><Relationship Id="rId7" Type="http://schemas.openxmlformats.org/officeDocument/2006/relationships/image" Target="../media/image1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 文本框 4627">
            <a:extLst>
              <a:ext uri="{FF2B5EF4-FFF2-40B4-BE49-F238E27FC236}">
                <a16:creationId xmlns:a16="http://schemas.microsoft.com/office/drawing/2014/main" id="{778D1014-BE8F-4F23-93F3-99300BF14C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27440" y="1664653"/>
            <a:ext cx="1048556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4000" b="1" spc="140" dirty="0">
                <a:solidFill>
                  <a:srgbClr val="0D29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of Service(OOS) Alarm Prediction</a:t>
            </a:r>
            <a:r>
              <a:rPr lang="en-US" altLang="zh-CN" sz="4400" b="1" spc="140" dirty="0">
                <a:solidFill>
                  <a:srgbClr val="0D29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  <a:endParaRPr lang="zh-CN" altLang="en-US" sz="4400" b="1" spc="140" dirty="0">
              <a:solidFill>
                <a:srgbClr val="0D29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9824D-C0C7-445A-9140-7B210EADF5FE}"/>
              </a:ext>
            </a:extLst>
          </p:cNvPr>
          <p:cNvSpPr/>
          <p:nvPr/>
        </p:nvSpPr>
        <p:spPr>
          <a:xfrm>
            <a:off x="285307" y="287079"/>
            <a:ext cx="11621386" cy="6283842"/>
          </a:xfrm>
          <a:prstGeom prst="rect">
            <a:avLst/>
          </a:prstGeom>
          <a:noFill/>
          <a:ln w="381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13" y="287079"/>
            <a:ext cx="1315880" cy="13070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F0EA42-7033-464C-BB79-05CC1CDA4482}"/>
              </a:ext>
            </a:extLst>
          </p:cNvPr>
          <p:cNvSpPr txBox="1"/>
          <p:nvPr/>
        </p:nvSpPr>
        <p:spPr>
          <a:xfrm>
            <a:off x="4648199" y="3136612"/>
            <a:ext cx="324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NKU-Excavator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1873" y="4356194"/>
            <a:ext cx="673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 Zhou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Meijun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51838" r="7010" b="5371"/>
          <a:stretch/>
        </p:blipFill>
        <p:spPr>
          <a:xfrm>
            <a:off x="285307" y="376080"/>
            <a:ext cx="3219061" cy="1129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6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79546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Data Processing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FC2CDAE-4C97-4A3D-80A8-984ABB36282B}"/>
              </a:ext>
            </a:extLst>
          </p:cNvPr>
          <p:cNvSpPr txBox="1"/>
          <p:nvPr/>
        </p:nvSpPr>
        <p:spPr>
          <a:xfrm>
            <a:off x="772589" y="1043461"/>
            <a:ext cx="6820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1: Generate labels accurately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iconfont-1191-801535">
            <a:extLst>
              <a:ext uri="{FF2B5EF4-FFF2-40B4-BE49-F238E27FC236}">
                <a16:creationId xmlns:a16="http://schemas.microsoft.com/office/drawing/2014/main" id="{F34FDA84-4D27-4D75-9BBF-47CEB68A6C14}"/>
              </a:ext>
            </a:extLst>
          </p:cNvPr>
          <p:cNvSpPr>
            <a:spLocks noChangeAspect="1"/>
          </p:cNvSpPr>
          <p:nvPr/>
        </p:nvSpPr>
        <p:spPr bwMode="auto">
          <a:xfrm>
            <a:off x="365336" y="1015942"/>
            <a:ext cx="407254" cy="516705"/>
          </a:xfrm>
          <a:custGeom>
            <a:avLst/>
            <a:gdLst>
              <a:gd name="T0" fmla="*/ 3166 w 6332"/>
              <a:gd name="T1" fmla="*/ 0 h 8034"/>
              <a:gd name="T2" fmla="*/ 0 w 6332"/>
              <a:gd name="T3" fmla="*/ 3166 h 8034"/>
              <a:gd name="T4" fmla="*/ 2481 w 6332"/>
              <a:gd name="T5" fmla="*/ 7590 h 8034"/>
              <a:gd name="T6" fmla="*/ 3853 w 6332"/>
              <a:gd name="T7" fmla="*/ 7588 h 8034"/>
              <a:gd name="T8" fmla="*/ 6332 w 6332"/>
              <a:gd name="T9" fmla="*/ 3166 h 8034"/>
              <a:gd name="T10" fmla="*/ 3166 w 6332"/>
              <a:gd name="T11" fmla="*/ 0 h 8034"/>
              <a:gd name="T12" fmla="*/ 3166 w 6332"/>
              <a:gd name="T13" fmla="*/ 0 h 8034"/>
              <a:gd name="T14" fmla="*/ 3166 w 6332"/>
              <a:gd name="T15" fmla="*/ 0 h 8034"/>
              <a:gd name="T16" fmla="*/ 3166 w 6332"/>
              <a:gd name="T17" fmla="*/ 0 h 8034"/>
              <a:gd name="T18" fmla="*/ 3166 w 6332"/>
              <a:gd name="T19" fmla="*/ 4529 h 8034"/>
              <a:gd name="T20" fmla="*/ 1702 w 6332"/>
              <a:gd name="T21" fmla="*/ 3065 h 8034"/>
              <a:gd name="T22" fmla="*/ 3166 w 6332"/>
              <a:gd name="T23" fmla="*/ 1600 h 8034"/>
              <a:gd name="T24" fmla="*/ 4630 w 6332"/>
              <a:gd name="T25" fmla="*/ 3065 h 8034"/>
              <a:gd name="T26" fmla="*/ 3166 w 6332"/>
              <a:gd name="T27" fmla="*/ 4529 h 8034"/>
              <a:gd name="T28" fmla="*/ 3166 w 6332"/>
              <a:gd name="T29" fmla="*/ 4529 h 8034"/>
              <a:gd name="T30" fmla="*/ 3166 w 6332"/>
              <a:gd name="T31" fmla="*/ 4529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2" h="8034">
                <a:moveTo>
                  <a:pt x="3166" y="0"/>
                </a:moveTo>
                <a:cubicBezTo>
                  <a:pt x="1418" y="0"/>
                  <a:pt x="0" y="1418"/>
                  <a:pt x="0" y="3166"/>
                </a:cubicBezTo>
                <a:cubicBezTo>
                  <a:pt x="0" y="4914"/>
                  <a:pt x="2481" y="7590"/>
                  <a:pt x="2481" y="7590"/>
                </a:cubicBezTo>
                <a:cubicBezTo>
                  <a:pt x="2859" y="8031"/>
                  <a:pt x="3478" y="8034"/>
                  <a:pt x="3853" y="7588"/>
                </a:cubicBezTo>
                <a:cubicBezTo>
                  <a:pt x="3853" y="7588"/>
                  <a:pt x="6332" y="4914"/>
                  <a:pt x="6332" y="3166"/>
                </a:cubicBezTo>
                <a:cubicBezTo>
                  <a:pt x="6332" y="1418"/>
                  <a:pt x="4914" y="0"/>
                  <a:pt x="3166" y="0"/>
                </a:cubicBezTo>
                <a:lnTo>
                  <a:pt x="3166" y="0"/>
                </a:lnTo>
                <a:lnTo>
                  <a:pt x="3166" y="0"/>
                </a:lnTo>
                <a:lnTo>
                  <a:pt x="3166" y="0"/>
                </a:lnTo>
                <a:close/>
                <a:moveTo>
                  <a:pt x="3166" y="4529"/>
                </a:moveTo>
                <a:cubicBezTo>
                  <a:pt x="2357" y="4529"/>
                  <a:pt x="1702" y="3874"/>
                  <a:pt x="1702" y="3065"/>
                </a:cubicBezTo>
                <a:cubicBezTo>
                  <a:pt x="1702" y="2256"/>
                  <a:pt x="2357" y="1600"/>
                  <a:pt x="3166" y="1600"/>
                </a:cubicBezTo>
                <a:cubicBezTo>
                  <a:pt x="3975" y="1600"/>
                  <a:pt x="4630" y="2256"/>
                  <a:pt x="4630" y="3065"/>
                </a:cubicBezTo>
                <a:cubicBezTo>
                  <a:pt x="4630" y="3874"/>
                  <a:pt x="3975" y="4529"/>
                  <a:pt x="3166" y="4529"/>
                </a:cubicBezTo>
                <a:lnTo>
                  <a:pt x="3166" y="4529"/>
                </a:lnTo>
                <a:close/>
                <a:moveTo>
                  <a:pt x="3166" y="4529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grpSp>
        <p:nvGrpSpPr>
          <p:cNvPr id="82" name="#2412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477C226-F536-4CFF-9730-951D5AEAD65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776" y="1639615"/>
            <a:ext cx="11779665" cy="2774943"/>
            <a:chOff x="304735" y="2135716"/>
            <a:chExt cx="11964875" cy="2818574"/>
          </a:xfrm>
        </p:grpSpPr>
        <p:grpSp>
          <p:nvGrpSpPr>
            <p:cNvPr id="83" name="íṧ1ïḓê">
              <a:extLst>
                <a:ext uri="{FF2B5EF4-FFF2-40B4-BE49-F238E27FC236}">
                  <a16:creationId xmlns:a16="http://schemas.microsoft.com/office/drawing/2014/main" id="{F16835F1-BA4F-4367-87D1-71E93FE8DDE1}"/>
                </a:ext>
              </a:extLst>
            </p:cNvPr>
            <p:cNvGrpSpPr/>
            <p:nvPr/>
          </p:nvGrpSpPr>
          <p:grpSpPr>
            <a:xfrm>
              <a:off x="3347546" y="3367602"/>
              <a:ext cx="1634370" cy="1380633"/>
              <a:chOff x="3347546" y="3367602"/>
              <a:chExt cx="1634370" cy="1380633"/>
            </a:xfrm>
          </p:grpSpPr>
          <p:sp>
            <p:nvSpPr>
              <p:cNvPr id="111" name="i$lïḍê">
                <a:extLst>
                  <a:ext uri="{FF2B5EF4-FFF2-40B4-BE49-F238E27FC236}">
                    <a16:creationId xmlns:a16="http://schemas.microsoft.com/office/drawing/2014/main" id="{80BBA958-B801-48DB-8DEF-8F15743A74F6}"/>
                  </a:ext>
                </a:extLst>
              </p:cNvPr>
              <p:cNvSpPr/>
              <p:nvPr/>
            </p:nvSpPr>
            <p:spPr>
              <a:xfrm>
                <a:off x="3711320" y="3477657"/>
                <a:ext cx="1270596" cy="1270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112" name="iṡliḍe">
                <a:extLst>
                  <a:ext uri="{FF2B5EF4-FFF2-40B4-BE49-F238E27FC236}">
                    <a16:creationId xmlns:a16="http://schemas.microsoft.com/office/drawing/2014/main" id="{62F38CFE-D5AB-4143-AD51-BD32B8112E7E}"/>
                  </a:ext>
                </a:extLst>
              </p:cNvPr>
              <p:cNvSpPr/>
              <p:nvPr/>
            </p:nvSpPr>
            <p:spPr>
              <a:xfrm rot="3695988">
                <a:off x="3784454" y="3018387"/>
                <a:ext cx="291108" cy="989538"/>
              </a:xfrm>
              <a:custGeom>
                <a:avLst/>
                <a:gdLst>
                  <a:gd name="connsiteX0" fmla="*/ 64360 w 291108"/>
                  <a:gd name="connsiteY0" fmla="*/ 29893 h 989538"/>
                  <a:gd name="connsiteX1" fmla="*/ 197060 w 291108"/>
                  <a:gd name="connsiteY1" fmla="*/ 0 h 989538"/>
                  <a:gd name="connsiteX2" fmla="*/ 197820 w 291108"/>
                  <a:gd name="connsiteY2" fmla="*/ 133682 h 989538"/>
                  <a:gd name="connsiteX3" fmla="*/ 154483 w 291108"/>
                  <a:gd name="connsiteY3" fmla="*/ 99979 h 989538"/>
                  <a:gd name="connsiteX4" fmla="*/ 111704 w 291108"/>
                  <a:gd name="connsiteY4" fmla="*/ 167894 h 989538"/>
                  <a:gd name="connsiteX5" fmla="*/ 291108 w 291108"/>
                  <a:gd name="connsiteY5" fmla="*/ 952925 h 989538"/>
                  <a:gd name="connsiteX6" fmla="*/ 262632 w 291108"/>
                  <a:gd name="connsiteY6" fmla="*/ 989538 h 989538"/>
                  <a:gd name="connsiteX7" fmla="*/ 71078 w 291108"/>
                  <a:gd name="connsiteY7" fmla="*/ 146053 h 989538"/>
                  <a:gd name="connsiteX8" fmla="*/ 117888 w 291108"/>
                  <a:gd name="connsiteY8" fmla="*/ 71521 h 9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108" h="989538">
                    <a:moveTo>
                      <a:pt x="64360" y="29893"/>
                    </a:moveTo>
                    <a:cubicBezTo>
                      <a:pt x="64360" y="29893"/>
                      <a:pt x="197060" y="0"/>
                      <a:pt x="197060" y="0"/>
                    </a:cubicBezTo>
                    <a:lnTo>
                      <a:pt x="197820" y="133682"/>
                    </a:lnTo>
                    <a:lnTo>
                      <a:pt x="154483" y="99979"/>
                    </a:lnTo>
                    <a:lnTo>
                      <a:pt x="111704" y="167894"/>
                    </a:lnTo>
                    <a:cubicBezTo>
                      <a:pt x="-21801" y="436213"/>
                      <a:pt x="48317" y="764053"/>
                      <a:pt x="291108" y="952925"/>
                    </a:cubicBezTo>
                    <a:lnTo>
                      <a:pt x="262632" y="989538"/>
                    </a:lnTo>
                    <a:cubicBezTo>
                      <a:pt x="2127" y="786925"/>
                      <a:pt x="-70312" y="431583"/>
                      <a:pt x="71078" y="146053"/>
                    </a:cubicBezTo>
                    <a:lnTo>
                      <a:pt x="117888" y="7152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3" name="iṡ1ïdè">
                <a:extLst>
                  <a:ext uri="{FF2B5EF4-FFF2-40B4-BE49-F238E27FC236}">
                    <a16:creationId xmlns:a16="http://schemas.microsoft.com/office/drawing/2014/main" id="{987BD497-72B5-441F-AB9E-9C6797DB86DF}"/>
                  </a:ext>
                </a:extLst>
              </p:cNvPr>
              <p:cNvSpPr/>
              <p:nvPr/>
            </p:nvSpPr>
            <p:spPr>
              <a:xfrm>
                <a:off x="3347546" y="4140724"/>
                <a:ext cx="243091" cy="243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4" name="isḻîdé">
                <a:extLst>
                  <a:ext uri="{FF2B5EF4-FFF2-40B4-BE49-F238E27FC236}">
                    <a16:creationId xmlns:a16="http://schemas.microsoft.com/office/drawing/2014/main" id="{233ACA23-3AC6-46C9-A59B-6386BAA63D02}"/>
                  </a:ext>
                </a:extLst>
              </p:cNvPr>
              <p:cNvSpPr/>
              <p:nvPr/>
            </p:nvSpPr>
            <p:spPr>
              <a:xfrm>
                <a:off x="4021648" y="3788354"/>
                <a:ext cx="649940" cy="649184"/>
              </a:xfrm>
              <a:custGeom>
                <a:avLst/>
                <a:gdLst>
                  <a:gd name="connsiteX0" fmla="*/ 285664 w 607709"/>
                  <a:gd name="connsiteY0" fmla="*/ 459028 h 607004"/>
                  <a:gd name="connsiteX1" fmla="*/ 303937 w 607709"/>
                  <a:gd name="connsiteY1" fmla="*/ 460157 h 607004"/>
                  <a:gd name="connsiteX2" fmla="*/ 322116 w 607709"/>
                  <a:gd name="connsiteY2" fmla="*/ 459028 h 607004"/>
                  <a:gd name="connsiteX3" fmla="*/ 322116 w 607709"/>
                  <a:gd name="connsiteY3" fmla="*/ 467683 h 607004"/>
                  <a:gd name="connsiteX4" fmla="*/ 322116 w 607709"/>
                  <a:gd name="connsiteY4" fmla="*/ 504559 h 607004"/>
                  <a:gd name="connsiteX5" fmla="*/ 356778 w 607709"/>
                  <a:gd name="connsiteY5" fmla="*/ 554230 h 607004"/>
                  <a:gd name="connsiteX6" fmla="*/ 303937 w 607709"/>
                  <a:gd name="connsiteY6" fmla="*/ 607004 h 607004"/>
                  <a:gd name="connsiteX7" fmla="*/ 251001 w 607709"/>
                  <a:gd name="connsiteY7" fmla="*/ 554230 h 607004"/>
                  <a:gd name="connsiteX8" fmla="*/ 285664 w 607709"/>
                  <a:gd name="connsiteY8" fmla="*/ 504559 h 607004"/>
                  <a:gd name="connsiteX9" fmla="*/ 285664 w 607709"/>
                  <a:gd name="connsiteY9" fmla="*/ 467683 h 607004"/>
                  <a:gd name="connsiteX10" fmla="*/ 426971 w 607709"/>
                  <a:gd name="connsiteY10" fmla="*/ 400600 h 607004"/>
                  <a:gd name="connsiteX11" fmla="*/ 459183 w 607709"/>
                  <a:gd name="connsiteY11" fmla="*/ 432678 h 607004"/>
                  <a:gd name="connsiteX12" fmla="*/ 481411 w 607709"/>
                  <a:gd name="connsiteY12" fmla="*/ 427786 h 607004"/>
                  <a:gd name="connsiteX13" fmla="*/ 534250 w 607709"/>
                  <a:gd name="connsiteY13" fmla="*/ 480843 h 607004"/>
                  <a:gd name="connsiteX14" fmla="*/ 481411 w 607709"/>
                  <a:gd name="connsiteY14" fmla="*/ 533616 h 607004"/>
                  <a:gd name="connsiteX15" fmla="*/ 428478 w 607709"/>
                  <a:gd name="connsiteY15" fmla="*/ 480843 h 607004"/>
                  <a:gd name="connsiteX16" fmla="*/ 433376 w 607709"/>
                  <a:gd name="connsiteY16" fmla="*/ 458641 h 607004"/>
                  <a:gd name="connsiteX17" fmla="*/ 401164 w 607709"/>
                  <a:gd name="connsiteY17" fmla="*/ 426375 h 607004"/>
                  <a:gd name="connsiteX18" fmla="*/ 426971 w 607709"/>
                  <a:gd name="connsiteY18" fmla="*/ 400600 h 607004"/>
                  <a:gd name="connsiteX19" fmla="*/ 180789 w 607709"/>
                  <a:gd name="connsiteY19" fmla="*/ 400600 h 607004"/>
                  <a:gd name="connsiteX20" fmla="*/ 206686 w 607709"/>
                  <a:gd name="connsiteY20" fmla="*/ 426182 h 607004"/>
                  <a:gd name="connsiteX21" fmla="*/ 174385 w 607709"/>
                  <a:gd name="connsiteY21" fmla="*/ 458349 h 607004"/>
                  <a:gd name="connsiteX22" fmla="*/ 179282 w 607709"/>
                  <a:gd name="connsiteY22" fmla="*/ 480546 h 607004"/>
                  <a:gd name="connsiteX23" fmla="*/ 126453 w 607709"/>
                  <a:gd name="connsiteY23" fmla="*/ 533404 h 607004"/>
                  <a:gd name="connsiteX24" fmla="*/ 73529 w 607709"/>
                  <a:gd name="connsiteY24" fmla="*/ 480546 h 607004"/>
                  <a:gd name="connsiteX25" fmla="*/ 126453 w 607709"/>
                  <a:gd name="connsiteY25" fmla="*/ 427781 h 607004"/>
                  <a:gd name="connsiteX26" fmla="*/ 148677 w 607709"/>
                  <a:gd name="connsiteY26" fmla="*/ 432672 h 607004"/>
                  <a:gd name="connsiteX27" fmla="*/ 361571 w 607709"/>
                  <a:gd name="connsiteY27" fmla="*/ 349156 h 607004"/>
                  <a:gd name="connsiteX28" fmla="*/ 341320 w 607709"/>
                  <a:gd name="connsiteY28" fmla="*/ 390073 h 607004"/>
                  <a:gd name="connsiteX29" fmla="*/ 386438 w 607709"/>
                  <a:gd name="connsiteY29" fmla="*/ 349156 h 607004"/>
                  <a:gd name="connsiteX30" fmla="*/ 313439 w 607709"/>
                  <a:gd name="connsiteY30" fmla="*/ 349156 h 607004"/>
                  <a:gd name="connsiteX31" fmla="*/ 313439 w 607709"/>
                  <a:gd name="connsiteY31" fmla="*/ 393835 h 607004"/>
                  <a:gd name="connsiteX32" fmla="*/ 341603 w 607709"/>
                  <a:gd name="connsiteY32" fmla="*/ 349156 h 607004"/>
                  <a:gd name="connsiteX33" fmla="*/ 266249 w 607709"/>
                  <a:gd name="connsiteY33" fmla="*/ 349156 h 607004"/>
                  <a:gd name="connsiteX34" fmla="*/ 294318 w 607709"/>
                  <a:gd name="connsiteY34" fmla="*/ 393647 h 607004"/>
                  <a:gd name="connsiteX35" fmla="*/ 294318 w 607709"/>
                  <a:gd name="connsiteY35" fmla="*/ 349156 h 607004"/>
                  <a:gd name="connsiteX36" fmla="*/ 221413 w 607709"/>
                  <a:gd name="connsiteY36" fmla="*/ 349156 h 607004"/>
                  <a:gd name="connsiteX37" fmla="*/ 266437 w 607709"/>
                  <a:gd name="connsiteY37" fmla="*/ 390073 h 607004"/>
                  <a:gd name="connsiteX38" fmla="*/ 246280 w 607709"/>
                  <a:gd name="connsiteY38" fmla="*/ 349156 h 607004"/>
                  <a:gd name="connsiteX39" fmla="*/ 365904 w 607709"/>
                  <a:gd name="connsiteY39" fmla="*/ 276823 h 607004"/>
                  <a:gd name="connsiteX40" fmla="*/ 368165 w 607709"/>
                  <a:gd name="connsiteY40" fmla="*/ 303537 h 607004"/>
                  <a:gd name="connsiteX41" fmla="*/ 365904 w 607709"/>
                  <a:gd name="connsiteY41" fmla="*/ 330250 h 607004"/>
                  <a:gd name="connsiteX42" fmla="*/ 394350 w 607709"/>
                  <a:gd name="connsiteY42" fmla="*/ 330250 h 607004"/>
                  <a:gd name="connsiteX43" fmla="*/ 398212 w 607709"/>
                  <a:gd name="connsiteY43" fmla="*/ 303537 h 607004"/>
                  <a:gd name="connsiteX44" fmla="*/ 394350 w 607709"/>
                  <a:gd name="connsiteY44" fmla="*/ 276823 h 607004"/>
                  <a:gd name="connsiteX45" fmla="*/ 313439 w 607709"/>
                  <a:gd name="connsiteY45" fmla="*/ 276823 h 607004"/>
                  <a:gd name="connsiteX46" fmla="*/ 313439 w 607709"/>
                  <a:gd name="connsiteY46" fmla="*/ 330250 h 607004"/>
                  <a:gd name="connsiteX47" fmla="*/ 346689 w 607709"/>
                  <a:gd name="connsiteY47" fmla="*/ 330250 h 607004"/>
                  <a:gd name="connsiteX48" fmla="*/ 349232 w 607709"/>
                  <a:gd name="connsiteY48" fmla="*/ 303537 h 607004"/>
                  <a:gd name="connsiteX49" fmla="*/ 346689 w 607709"/>
                  <a:gd name="connsiteY49" fmla="*/ 276823 h 607004"/>
                  <a:gd name="connsiteX50" fmla="*/ 261068 w 607709"/>
                  <a:gd name="connsiteY50" fmla="*/ 276823 h 607004"/>
                  <a:gd name="connsiteX51" fmla="*/ 258525 w 607709"/>
                  <a:gd name="connsiteY51" fmla="*/ 303537 h 607004"/>
                  <a:gd name="connsiteX52" fmla="*/ 261068 w 607709"/>
                  <a:gd name="connsiteY52" fmla="*/ 330250 h 607004"/>
                  <a:gd name="connsiteX53" fmla="*/ 294318 w 607709"/>
                  <a:gd name="connsiteY53" fmla="*/ 330250 h 607004"/>
                  <a:gd name="connsiteX54" fmla="*/ 294318 w 607709"/>
                  <a:gd name="connsiteY54" fmla="*/ 276823 h 607004"/>
                  <a:gd name="connsiteX55" fmla="*/ 213312 w 607709"/>
                  <a:gd name="connsiteY55" fmla="*/ 276823 h 607004"/>
                  <a:gd name="connsiteX56" fmla="*/ 209450 w 607709"/>
                  <a:gd name="connsiteY56" fmla="*/ 303537 h 607004"/>
                  <a:gd name="connsiteX57" fmla="*/ 213312 w 607709"/>
                  <a:gd name="connsiteY57" fmla="*/ 330250 h 607004"/>
                  <a:gd name="connsiteX58" fmla="*/ 241758 w 607709"/>
                  <a:gd name="connsiteY58" fmla="*/ 330250 h 607004"/>
                  <a:gd name="connsiteX59" fmla="*/ 239498 w 607709"/>
                  <a:gd name="connsiteY59" fmla="*/ 303537 h 607004"/>
                  <a:gd name="connsiteX60" fmla="*/ 241758 w 607709"/>
                  <a:gd name="connsiteY60" fmla="*/ 276823 h 607004"/>
                  <a:gd name="connsiteX61" fmla="*/ 52952 w 607709"/>
                  <a:gd name="connsiteY61" fmla="*/ 253683 h 607004"/>
                  <a:gd name="connsiteX62" fmla="*/ 102701 w 607709"/>
                  <a:gd name="connsiteY62" fmla="*/ 288291 h 607004"/>
                  <a:gd name="connsiteX63" fmla="*/ 147927 w 607709"/>
                  <a:gd name="connsiteY63" fmla="*/ 288291 h 607004"/>
                  <a:gd name="connsiteX64" fmla="*/ 147173 w 607709"/>
                  <a:gd name="connsiteY64" fmla="*/ 303527 h 607004"/>
                  <a:gd name="connsiteX65" fmla="*/ 148681 w 607709"/>
                  <a:gd name="connsiteY65" fmla="*/ 324781 h 607004"/>
                  <a:gd name="connsiteX66" fmla="*/ 102701 w 607709"/>
                  <a:gd name="connsiteY66" fmla="*/ 324781 h 607004"/>
                  <a:gd name="connsiteX67" fmla="*/ 52952 w 607709"/>
                  <a:gd name="connsiteY67" fmla="*/ 359296 h 607004"/>
                  <a:gd name="connsiteX68" fmla="*/ 0 w 607709"/>
                  <a:gd name="connsiteY68" fmla="*/ 306536 h 607004"/>
                  <a:gd name="connsiteX69" fmla="*/ 52952 w 607709"/>
                  <a:gd name="connsiteY69" fmla="*/ 253683 h 607004"/>
                  <a:gd name="connsiteX70" fmla="*/ 554868 w 607709"/>
                  <a:gd name="connsiteY70" fmla="*/ 250648 h 607004"/>
                  <a:gd name="connsiteX71" fmla="*/ 607709 w 607709"/>
                  <a:gd name="connsiteY71" fmla="*/ 303631 h 607004"/>
                  <a:gd name="connsiteX72" fmla="*/ 554868 w 607709"/>
                  <a:gd name="connsiteY72" fmla="*/ 356426 h 607004"/>
                  <a:gd name="connsiteX73" fmla="*/ 506359 w 607709"/>
                  <a:gd name="connsiteY73" fmla="*/ 324805 h 607004"/>
                  <a:gd name="connsiteX74" fmla="*/ 459169 w 607709"/>
                  <a:gd name="connsiteY74" fmla="*/ 324805 h 607004"/>
                  <a:gd name="connsiteX75" fmla="*/ 460676 w 607709"/>
                  <a:gd name="connsiteY75" fmla="*/ 303537 h 607004"/>
                  <a:gd name="connsiteX76" fmla="*/ 459923 w 607709"/>
                  <a:gd name="connsiteY76" fmla="*/ 288291 h 607004"/>
                  <a:gd name="connsiteX77" fmla="*/ 504098 w 607709"/>
                  <a:gd name="connsiteY77" fmla="*/ 288291 h 607004"/>
                  <a:gd name="connsiteX78" fmla="*/ 554868 w 607709"/>
                  <a:gd name="connsiteY78" fmla="*/ 250648 h 607004"/>
                  <a:gd name="connsiteX79" fmla="*/ 341320 w 607709"/>
                  <a:gd name="connsiteY79" fmla="*/ 217001 h 607004"/>
                  <a:gd name="connsiteX80" fmla="*/ 361571 w 607709"/>
                  <a:gd name="connsiteY80" fmla="*/ 257823 h 607004"/>
                  <a:gd name="connsiteX81" fmla="*/ 386438 w 607709"/>
                  <a:gd name="connsiteY81" fmla="*/ 257823 h 607004"/>
                  <a:gd name="connsiteX82" fmla="*/ 341320 w 607709"/>
                  <a:gd name="connsiteY82" fmla="*/ 217001 h 607004"/>
                  <a:gd name="connsiteX83" fmla="*/ 266437 w 607709"/>
                  <a:gd name="connsiteY83" fmla="*/ 217001 h 607004"/>
                  <a:gd name="connsiteX84" fmla="*/ 221413 w 607709"/>
                  <a:gd name="connsiteY84" fmla="*/ 257823 h 607004"/>
                  <a:gd name="connsiteX85" fmla="*/ 246280 w 607709"/>
                  <a:gd name="connsiteY85" fmla="*/ 257823 h 607004"/>
                  <a:gd name="connsiteX86" fmla="*/ 266437 w 607709"/>
                  <a:gd name="connsiteY86" fmla="*/ 217001 h 607004"/>
                  <a:gd name="connsiteX87" fmla="*/ 313439 w 607709"/>
                  <a:gd name="connsiteY87" fmla="*/ 213332 h 607004"/>
                  <a:gd name="connsiteX88" fmla="*/ 313439 w 607709"/>
                  <a:gd name="connsiteY88" fmla="*/ 257823 h 607004"/>
                  <a:gd name="connsiteX89" fmla="*/ 341603 w 607709"/>
                  <a:gd name="connsiteY89" fmla="*/ 257823 h 607004"/>
                  <a:gd name="connsiteX90" fmla="*/ 313439 w 607709"/>
                  <a:gd name="connsiteY90" fmla="*/ 213332 h 607004"/>
                  <a:gd name="connsiteX91" fmla="*/ 294318 w 607709"/>
                  <a:gd name="connsiteY91" fmla="*/ 213238 h 607004"/>
                  <a:gd name="connsiteX92" fmla="*/ 266249 w 607709"/>
                  <a:gd name="connsiteY92" fmla="*/ 257823 h 607004"/>
                  <a:gd name="connsiteX93" fmla="*/ 294318 w 607709"/>
                  <a:gd name="connsiteY93" fmla="*/ 257823 h 607004"/>
                  <a:gd name="connsiteX94" fmla="*/ 303926 w 607709"/>
                  <a:gd name="connsiteY94" fmla="*/ 177119 h 607004"/>
                  <a:gd name="connsiteX95" fmla="*/ 430520 w 607709"/>
                  <a:gd name="connsiteY95" fmla="*/ 303537 h 607004"/>
                  <a:gd name="connsiteX96" fmla="*/ 303926 w 607709"/>
                  <a:gd name="connsiteY96" fmla="*/ 429955 h 607004"/>
                  <a:gd name="connsiteX97" fmla="*/ 177331 w 607709"/>
                  <a:gd name="connsiteY97" fmla="*/ 303537 h 607004"/>
                  <a:gd name="connsiteX98" fmla="*/ 303926 w 607709"/>
                  <a:gd name="connsiteY98" fmla="*/ 177119 h 607004"/>
                  <a:gd name="connsiteX99" fmla="*/ 481407 w 607709"/>
                  <a:gd name="connsiteY99" fmla="*/ 73505 h 607004"/>
                  <a:gd name="connsiteX100" fmla="*/ 518779 w 607709"/>
                  <a:gd name="connsiteY100" fmla="*/ 88885 h 607004"/>
                  <a:gd name="connsiteX101" fmla="*/ 518779 w 607709"/>
                  <a:gd name="connsiteY101" fmla="*/ 163578 h 607004"/>
                  <a:gd name="connsiteX102" fmla="*/ 459266 w 607709"/>
                  <a:gd name="connsiteY102" fmla="*/ 174208 h 607004"/>
                  <a:gd name="connsiteX103" fmla="*/ 426966 w 607709"/>
                  <a:gd name="connsiteY103" fmla="*/ 206475 h 607004"/>
                  <a:gd name="connsiteX104" fmla="*/ 401164 w 607709"/>
                  <a:gd name="connsiteY104" fmla="*/ 180605 h 607004"/>
                  <a:gd name="connsiteX105" fmla="*/ 406438 w 607709"/>
                  <a:gd name="connsiteY105" fmla="*/ 175337 h 607004"/>
                  <a:gd name="connsiteX106" fmla="*/ 433369 w 607709"/>
                  <a:gd name="connsiteY106" fmla="*/ 148339 h 607004"/>
                  <a:gd name="connsiteX107" fmla="*/ 444105 w 607709"/>
                  <a:gd name="connsiteY107" fmla="*/ 88885 h 607004"/>
                  <a:gd name="connsiteX108" fmla="*/ 481407 w 607709"/>
                  <a:gd name="connsiteY108" fmla="*/ 73505 h 607004"/>
                  <a:gd name="connsiteX109" fmla="*/ 126565 w 607709"/>
                  <a:gd name="connsiteY109" fmla="*/ 73459 h 607004"/>
                  <a:gd name="connsiteX110" fmla="*/ 179414 w 607709"/>
                  <a:gd name="connsiteY110" fmla="*/ 126317 h 607004"/>
                  <a:gd name="connsiteX111" fmla="*/ 174515 w 607709"/>
                  <a:gd name="connsiteY111" fmla="*/ 148514 h 607004"/>
                  <a:gd name="connsiteX112" fmla="*/ 206827 w 607709"/>
                  <a:gd name="connsiteY112" fmla="*/ 180680 h 607004"/>
                  <a:gd name="connsiteX113" fmla="*/ 180921 w 607709"/>
                  <a:gd name="connsiteY113" fmla="*/ 206545 h 607004"/>
                  <a:gd name="connsiteX114" fmla="*/ 148703 w 607709"/>
                  <a:gd name="connsiteY114" fmla="*/ 174284 h 607004"/>
                  <a:gd name="connsiteX115" fmla="*/ 126471 w 607709"/>
                  <a:gd name="connsiteY115" fmla="*/ 179175 h 607004"/>
                  <a:gd name="connsiteX116" fmla="*/ 73717 w 607709"/>
                  <a:gd name="connsiteY116" fmla="*/ 126317 h 607004"/>
                  <a:gd name="connsiteX117" fmla="*/ 126565 w 607709"/>
                  <a:gd name="connsiteY117" fmla="*/ 73459 h 607004"/>
                  <a:gd name="connsiteX118" fmla="*/ 303937 w 607709"/>
                  <a:gd name="connsiteY118" fmla="*/ 0 h 607004"/>
                  <a:gd name="connsiteX119" fmla="*/ 356778 w 607709"/>
                  <a:gd name="connsiteY119" fmla="*/ 52774 h 607004"/>
                  <a:gd name="connsiteX120" fmla="*/ 322116 w 607709"/>
                  <a:gd name="connsiteY120" fmla="*/ 102445 h 607004"/>
                  <a:gd name="connsiteX121" fmla="*/ 322116 w 607709"/>
                  <a:gd name="connsiteY121" fmla="*/ 147976 h 607004"/>
                  <a:gd name="connsiteX122" fmla="*/ 303937 w 607709"/>
                  <a:gd name="connsiteY122" fmla="*/ 146847 h 607004"/>
                  <a:gd name="connsiteX123" fmla="*/ 285664 w 607709"/>
                  <a:gd name="connsiteY123" fmla="*/ 147976 h 607004"/>
                  <a:gd name="connsiteX124" fmla="*/ 285664 w 607709"/>
                  <a:gd name="connsiteY124" fmla="*/ 102633 h 607004"/>
                  <a:gd name="connsiteX125" fmla="*/ 251001 w 607709"/>
                  <a:gd name="connsiteY125" fmla="*/ 52774 h 607004"/>
                  <a:gd name="connsiteX126" fmla="*/ 303937 w 607709"/>
                  <a:gd name="connsiteY126" fmla="*/ 0 h 60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607709" h="607004">
                    <a:moveTo>
                      <a:pt x="285664" y="459028"/>
                    </a:moveTo>
                    <a:cubicBezTo>
                      <a:pt x="291598" y="459781"/>
                      <a:pt x="297720" y="460157"/>
                      <a:pt x="303937" y="460157"/>
                    </a:cubicBezTo>
                    <a:cubicBezTo>
                      <a:pt x="310059" y="460157"/>
                      <a:pt x="316087" y="459781"/>
                      <a:pt x="322116" y="459028"/>
                    </a:cubicBezTo>
                    <a:lnTo>
                      <a:pt x="322116" y="467683"/>
                    </a:lnTo>
                    <a:lnTo>
                      <a:pt x="322116" y="504559"/>
                    </a:lnTo>
                    <a:cubicBezTo>
                      <a:pt x="342367" y="511991"/>
                      <a:pt x="356778" y="531276"/>
                      <a:pt x="356778" y="554230"/>
                    </a:cubicBezTo>
                    <a:cubicBezTo>
                      <a:pt x="356778" y="583298"/>
                      <a:pt x="333136" y="607004"/>
                      <a:pt x="303937" y="607004"/>
                    </a:cubicBezTo>
                    <a:cubicBezTo>
                      <a:pt x="274737" y="607004"/>
                      <a:pt x="251001" y="583486"/>
                      <a:pt x="251001" y="554230"/>
                    </a:cubicBezTo>
                    <a:cubicBezTo>
                      <a:pt x="251001" y="531370"/>
                      <a:pt x="265507" y="511991"/>
                      <a:pt x="285664" y="504559"/>
                    </a:cubicBezTo>
                    <a:lnTo>
                      <a:pt x="285664" y="467683"/>
                    </a:lnTo>
                    <a:close/>
                    <a:moveTo>
                      <a:pt x="426971" y="400600"/>
                    </a:moveTo>
                    <a:lnTo>
                      <a:pt x="459183" y="432678"/>
                    </a:lnTo>
                    <a:cubicBezTo>
                      <a:pt x="465965" y="429574"/>
                      <a:pt x="473500" y="427786"/>
                      <a:pt x="481411" y="427786"/>
                    </a:cubicBezTo>
                    <a:cubicBezTo>
                      <a:pt x="510609" y="427786"/>
                      <a:pt x="534250" y="451492"/>
                      <a:pt x="534250" y="480843"/>
                    </a:cubicBezTo>
                    <a:cubicBezTo>
                      <a:pt x="534250" y="509910"/>
                      <a:pt x="510609" y="533616"/>
                      <a:pt x="481411" y="533616"/>
                    </a:cubicBezTo>
                    <a:cubicBezTo>
                      <a:pt x="452213" y="533616"/>
                      <a:pt x="428478" y="510099"/>
                      <a:pt x="428478" y="480843"/>
                    </a:cubicBezTo>
                    <a:cubicBezTo>
                      <a:pt x="428478" y="472941"/>
                      <a:pt x="430268" y="465415"/>
                      <a:pt x="433376" y="458641"/>
                    </a:cubicBezTo>
                    <a:lnTo>
                      <a:pt x="401164" y="426375"/>
                    </a:lnTo>
                    <a:cubicBezTo>
                      <a:pt x="410771" y="418755"/>
                      <a:pt x="419436" y="410101"/>
                      <a:pt x="426971" y="400600"/>
                    </a:cubicBezTo>
                    <a:close/>
                    <a:moveTo>
                      <a:pt x="180789" y="400600"/>
                    </a:moveTo>
                    <a:cubicBezTo>
                      <a:pt x="188417" y="410099"/>
                      <a:pt x="197080" y="418752"/>
                      <a:pt x="206686" y="426182"/>
                    </a:cubicBezTo>
                    <a:lnTo>
                      <a:pt x="174385" y="458349"/>
                    </a:lnTo>
                    <a:cubicBezTo>
                      <a:pt x="177493" y="465121"/>
                      <a:pt x="179282" y="472645"/>
                      <a:pt x="179282" y="480546"/>
                    </a:cubicBezTo>
                    <a:cubicBezTo>
                      <a:pt x="179282" y="509703"/>
                      <a:pt x="155645" y="533404"/>
                      <a:pt x="126453" y="533404"/>
                    </a:cubicBezTo>
                    <a:cubicBezTo>
                      <a:pt x="97260" y="533404"/>
                      <a:pt x="73529" y="509797"/>
                      <a:pt x="73529" y="480546"/>
                    </a:cubicBezTo>
                    <a:cubicBezTo>
                      <a:pt x="73529" y="451483"/>
                      <a:pt x="97166" y="427781"/>
                      <a:pt x="126453" y="427781"/>
                    </a:cubicBezTo>
                    <a:cubicBezTo>
                      <a:pt x="134363" y="427781"/>
                      <a:pt x="141897" y="429568"/>
                      <a:pt x="148677" y="432672"/>
                    </a:cubicBezTo>
                    <a:close/>
                    <a:moveTo>
                      <a:pt x="361571" y="349156"/>
                    </a:moveTo>
                    <a:cubicBezTo>
                      <a:pt x="356485" y="365711"/>
                      <a:pt x="348950" y="379350"/>
                      <a:pt x="341320" y="390073"/>
                    </a:cubicBezTo>
                    <a:cubicBezTo>
                      <a:pt x="360441" y="381796"/>
                      <a:pt x="376360" y="367310"/>
                      <a:pt x="386438" y="349156"/>
                    </a:cubicBezTo>
                    <a:close/>
                    <a:moveTo>
                      <a:pt x="313439" y="349156"/>
                    </a:moveTo>
                    <a:lnTo>
                      <a:pt x="313439" y="393835"/>
                    </a:lnTo>
                    <a:cubicBezTo>
                      <a:pt x="322576" y="384523"/>
                      <a:pt x="334161" y="369944"/>
                      <a:pt x="341603" y="349156"/>
                    </a:cubicBezTo>
                    <a:close/>
                    <a:moveTo>
                      <a:pt x="266249" y="349156"/>
                    </a:moveTo>
                    <a:cubicBezTo>
                      <a:pt x="273784" y="369850"/>
                      <a:pt x="285181" y="384429"/>
                      <a:pt x="294318" y="393647"/>
                    </a:cubicBezTo>
                    <a:lnTo>
                      <a:pt x="294318" y="349156"/>
                    </a:lnTo>
                    <a:close/>
                    <a:moveTo>
                      <a:pt x="221413" y="349156"/>
                    </a:moveTo>
                    <a:cubicBezTo>
                      <a:pt x="231397" y="367310"/>
                      <a:pt x="247410" y="381796"/>
                      <a:pt x="266437" y="390073"/>
                    </a:cubicBezTo>
                    <a:cubicBezTo>
                      <a:pt x="258807" y="379256"/>
                      <a:pt x="251366" y="365711"/>
                      <a:pt x="246280" y="349156"/>
                    </a:cubicBezTo>
                    <a:close/>
                    <a:moveTo>
                      <a:pt x="365904" y="276823"/>
                    </a:moveTo>
                    <a:cubicBezTo>
                      <a:pt x="367411" y="285101"/>
                      <a:pt x="368165" y="293943"/>
                      <a:pt x="368165" y="303537"/>
                    </a:cubicBezTo>
                    <a:cubicBezTo>
                      <a:pt x="368165" y="313037"/>
                      <a:pt x="367317" y="321973"/>
                      <a:pt x="365904" y="330250"/>
                    </a:cubicBezTo>
                    <a:lnTo>
                      <a:pt x="394350" y="330250"/>
                    </a:lnTo>
                    <a:cubicBezTo>
                      <a:pt x="396799" y="321785"/>
                      <a:pt x="398212" y="312755"/>
                      <a:pt x="398212" y="303537"/>
                    </a:cubicBezTo>
                    <a:cubicBezTo>
                      <a:pt x="398212" y="294225"/>
                      <a:pt x="396799" y="285289"/>
                      <a:pt x="394350" y="276823"/>
                    </a:cubicBezTo>
                    <a:close/>
                    <a:moveTo>
                      <a:pt x="313439" y="276823"/>
                    </a:moveTo>
                    <a:lnTo>
                      <a:pt x="313439" y="330250"/>
                    </a:lnTo>
                    <a:lnTo>
                      <a:pt x="346689" y="330250"/>
                    </a:lnTo>
                    <a:cubicBezTo>
                      <a:pt x="348384" y="322067"/>
                      <a:pt x="349232" y="313131"/>
                      <a:pt x="349232" y="303537"/>
                    </a:cubicBezTo>
                    <a:cubicBezTo>
                      <a:pt x="349232" y="293848"/>
                      <a:pt x="348384" y="284913"/>
                      <a:pt x="346689" y="276823"/>
                    </a:cubicBezTo>
                    <a:close/>
                    <a:moveTo>
                      <a:pt x="261068" y="276823"/>
                    </a:moveTo>
                    <a:cubicBezTo>
                      <a:pt x="259467" y="284913"/>
                      <a:pt x="258525" y="293848"/>
                      <a:pt x="258525" y="303537"/>
                    </a:cubicBezTo>
                    <a:cubicBezTo>
                      <a:pt x="258525" y="313131"/>
                      <a:pt x="259467" y="322067"/>
                      <a:pt x="261068" y="330250"/>
                    </a:cubicBezTo>
                    <a:lnTo>
                      <a:pt x="294318" y="330250"/>
                    </a:lnTo>
                    <a:lnTo>
                      <a:pt x="294318" y="276823"/>
                    </a:lnTo>
                    <a:close/>
                    <a:moveTo>
                      <a:pt x="213312" y="276823"/>
                    </a:moveTo>
                    <a:cubicBezTo>
                      <a:pt x="210863" y="285195"/>
                      <a:pt x="209450" y="294225"/>
                      <a:pt x="209450" y="303537"/>
                    </a:cubicBezTo>
                    <a:cubicBezTo>
                      <a:pt x="209450" y="312755"/>
                      <a:pt x="210863" y="321691"/>
                      <a:pt x="213312" y="330250"/>
                    </a:cubicBezTo>
                    <a:lnTo>
                      <a:pt x="241758" y="330250"/>
                    </a:lnTo>
                    <a:cubicBezTo>
                      <a:pt x="240251" y="321973"/>
                      <a:pt x="239498" y="313037"/>
                      <a:pt x="239498" y="303537"/>
                    </a:cubicBezTo>
                    <a:cubicBezTo>
                      <a:pt x="239498" y="293943"/>
                      <a:pt x="240346" y="285101"/>
                      <a:pt x="241758" y="276823"/>
                    </a:cubicBezTo>
                    <a:close/>
                    <a:moveTo>
                      <a:pt x="52952" y="253683"/>
                    </a:moveTo>
                    <a:cubicBezTo>
                      <a:pt x="75754" y="253683"/>
                      <a:pt x="95257" y="268166"/>
                      <a:pt x="102701" y="288291"/>
                    </a:cubicBezTo>
                    <a:lnTo>
                      <a:pt x="147927" y="288291"/>
                    </a:lnTo>
                    <a:cubicBezTo>
                      <a:pt x="147362" y="293370"/>
                      <a:pt x="147173" y="298354"/>
                      <a:pt x="147173" y="303527"/>
                    </a:cubicBezTo>
                    <a:cubicBezTo>
                      <a:pt x="147173" y="310768"/>
                      <a:pt x="147644" y="317822"/>
                      <a:pt x="148681" y="324781"/>
                    </a:cubicBezTo>
                    <a:lnTo>
                      <a:pt x="102701" y="324781"/>
                    </a:lnTo>
                    <a:cubicBezTo>
                      <a:pt x="95163" y="345001"/>
                      <a:pt x="75754" y="359390"/>
                      <a:pt x="52952" y="359296"/>
                    </a:cubicBezTo>
                    <a:cubicBezTo>
                      <a:pt x="23744" y="359296"/>
                      <a:pt x="0" y="335690"/>
                      <a:pt x="0" y="306536"/>
                    </a:cubicBezTo>
                    <a:cubicBezTo>
                      <a:pt x="0" y="277382"/>
                      <a:pt x="23649" y="253683"/>
                      <a:pt x="52952" y="253683"/>
                    </a:cubicBezTo>
                    <a:close/>
                    <a:moveTo>
                      <a:pt x="554868" y="250648"/>
                    </a:moveTo>
                    <a:cubicBezTo>
                      <a:pt x="584067" y="250648"/>
                      <a:pt x="607709" y="274551"/>
                      <a:pt x="607709" y="303631"/>
                    </a:cubicBezTo>
                    <a:cubicBezTo>
                      <a:pt x="607709" y="332710"/>
                      <a:pt x="584067" y="356426"/>
                      <a:pt x="554868" y="356426"/>
                    </a:cubicBezTo>
                    <a:cubicBezTo>
                      <a:pt x="533109" y="356426"/>
                      <a:pt x="514554" y="343439"/>
                      <a:pt x="506359" y="324805"/>
                    </a:cubicBezTo>
                    <a:lnTo>
                      <a:pt x="459169" y="324805"/>
                    </a:lnTo>
                    <a:cubicBezTo>
                      <a:pt x="460111" y="317841"/>
                      <a:pt x="460676" y="310783"/>
                      <a:pt x="460676" y="303537"/>
                    </a:cubicBezTo>
                    <a:cubicBezTo>
                      <a:pt x="460676" y="298361"/>
                      <a:pt x="460394" y="293373"/>
                      <a:pt x="459923" y="288291"/>
                    </a:cubicBezTo>
                    <a:lnTo>
                      <a:pt x="504098" y="288291"/>
                    </a:lnTo>
                    <a:cubicBezTo>
                      <a:pt x="510598" y="266646"/>
                      <a:pt x="530849" y="250648"/>
                      <a:pt x="554868" y="250648"/>
                    </a:cubicBezTo>
                    <a:close/>
                    <a:moveTo>
                      <a:pt x="341320" y="217001"/>
                    </a:moveTo>
                    <a:cubicBezTo>
                      <a:pt x="348950" y="227724"/>
                      <a:pt x="356391" y="241268"/>
                      <a:pt x="361571" y="257823"/>
                    </a:cubicBezTo>
                    <a:lnTo>
                      <a:pt x="386438" y="257823"/>
                    </a:lnTo>
                    <a:cubicBezTo>
                      <a:pt x="376360" y="239669"/>
                      <a:pt x="360441" y="225278"/>
                      <a:pt x="341320" y="217001"/>
                    </a:cubicBezTo>
                    <a:close/>
                    <a:moveTo>
                      <a:pt x="266437" y="217001"/>
                    </a:moveTo>
                    <a:cubicBezTo>
                      <a:pt x="247410" y="225278"/>
                      <a:pt x="231397" y="239669"/>
                      <a:pt x="221413" y="257823"/>
                    </a:cubicBezTo>
                    <a:lnTo>
                      <a:pt x="246280" y="257823"/>
                    </a:lnTo>
                    <a:cubicBezTo>
                      <a:pt x="251272" y="241268"/>
                      <a:pt x="258807" y="227630"/>
                      <a:pt x="266437" y="217001"/>
                    </a:cubicBezTo>
                    <a:close/>
                    <a:moveTo>
                      <a:pt x="313439" y="213332"/>
                    </a:moveTo>
                    <a:lnTo>
                      <a:pt x="313439" y="257823"/>
                    </a:lnTo>
                    <a:lnTo>
                      <a:pt x="341603" y="257823"/>
                    </a:lnTo>
                    <a:cubicBezTo>
                      <a:pt x="334067" y="237130"/>
                      <a:pt x="322576" y="222644"/>
                      <a:pt x="313439" y="213332"/>
                    </a:cubicBezTo>
                    <a:close/>
                    <a:moveTo>
                      <a:pt x="294318" y="213238"/>
                    </a:moveTo>
                    <a:cubicBezTo>
                      <a:pt x="285181" y="222456"/>
                      <a:pt x="273596" y="237036"/>
                      <a:pt x="266249" y="257823"/>
                    </a:cubicBezTo>
                    <a:lnTo>
                      <a:pt x="294318" y="257823"/>
                    </a:lnTo>
                    <a:close/>
                    <a:moveTo>
                      <a:pt x="303926" y="177119"/>
                    </a:moveTo>
                    <a:cubicBezTo>
                      <a:pt x="373722" y="177119"/>
                      <a:pt x="430520" y="233743"/>
                      <a:pt x="430520" y="303537"/>
                    </a:cubicBezTo>
                    <a:cubicBezTo>
                      <a:pt x="430520" y="373236"/>
                      <a:pt x="373722" y="429955"/>
                      <a:pt x="303926" y="429955"/>
                    </a:cubicBezTo>
                    <a:cubicBezTo>
                      <a:pt x="234035" y="429955"/>
                      <a:pt x="177331" y="373236"/>
                      <a:pt x="177331" y="303537"/>
                    </a:cubicBezTo>
                    <a:cubicBezTo>
                      <a:pt x="177331" y="233743"/>
                      <a:pt x="234035" y="177119"/>
                      <a:pt x="303926" y="177119"/>
                    </a:cubicBezTo>
                    <a:close/>
                    <a:moveTo>
                      <a:pt x="481407" y="73505"/>
                    </a:moveTo>
                    <a:cubicBezTo>
                      <a:pt x="494931" y="73505"/>
                      <a:pt x="508468" y="78632"/>
                      <a:pt x="518779" y="88885"/>
                    </a:cubicBezTo>
                    <a:cubicBezTo>
                      <a:pt x="539402" y="109487"/>
                      <a:pt x="539402" y="142976"/>
                      <a:pt x="518779" y="163578"/>
                    </a:cubicBezTo>
                    <a:cubicBezTo>
                      <a:pt x="502677" y="179758"/>
                      <a:pt x="478758" y="183239"/>
                      <a:pt x="459266" y="174208"/>
                    </a:cubicBezTo>
                    <a:lnTo>
                      <a:pt x="426966" y="206475"/>
                    </a:lnTo>
                    <a:cubicBezTo>
                      <a:pt x="419338" y="196879"/>
                      <a:pt x="410675" y="188225"/>
                      <a:pt x="401164" y="180605"/>
                    </a:cubicBezTo>
                    <a:lnTo>
                      <a:pt x="406438" y="175337"/>
                    </a:lnTo>
                    <a:lnTo>
                      <a:pt x="433369" y="148339"/>
                    </a:lnTo>
                    <a:cubicBezTo>
                      <a:pt x="424518" y="128772"/>
                      <a:pt x="428002" y="104972"/>
                      <a:pt x="444105" y="88885"/>
                    </a:cubicBezTo>
                    <a:cubicBezTo>
                      <a:pt x="454369" y="78632"/>
                      <a:pt x="467882" y="73505"/>
                      <a:pt x="481407" y="73505"/>
                    </a:cubicBezTo>
                    <a:close/>
                    <a:moveTo>
                      <a:pt x="126565" y="73459"/>
                    </a:moveTo>
                    <a:cubicBezTo>
                      <a:pt x="155674" y="73459"/>
                      <a:pt x="179414" y="97066"/>
                      <a:pt x="179414" y="126317"/>
                    </a:cubicBezTo>
                    <a:cubicBezTo>
                      <a:pt x="179414" y="134217"/>
                      <a:pt x="177718" y="141742"/>
                      <a:pt x="174515" y="148514"/>
                    </a:cubicBezTo>
                    <a:lnTo>
                      <a:pt x="206827" y="180680"/>
                    </a:lnTo>
                    <a:cubicBezTo>
                      <a:pt x="197124" y="188392"/>
                      <a:pt x="188457" y="197045"/>
                      <a:pt x="180921" y="206545"/>
                    </a:cubicBezTo>
                    <a:lnTo>
                      <a:pt x="148703" y="174284"/>
                    </a:lnTo>
                    <a:cubicBezTo>
                      <a:pt x="141921" y="177482"/>
                      <a:pt x="134384" y="179175"/>
                      <a:pt x="126471" y="179175"/>
                    </a:cubicBezTo>
                    <a:cubicBezTo>
                      <a:pt x="97174" y="179175"/>
                      <a:pt x="73529" y="155474"/>
                      <a:pt x="73717" y="126317"/>
                    </a:cubicBezTo>
                    <a:cubicBezTo>
                      <a:pt x="73717" y="97160"/>
                      <a:pt x="97268" y="73459"/>
                      <a:pt x="126565" y="73459"/>
                    </a:cubicBezTo>
                    <a:close/>
                    <a:moveTo>
                      <a:pt x="303937" y="0"/>
                    </a:moveTo>
                    <a:cubicBezTo>
                      <a:pt x="333042" y="0"/>
                      <a:pt x="356778" y="23612"/>
                      <a:pt x="356778" y="52774"/>
                    </a:cubicBezTo>
                    <a:cubicBezTo>
                      <a:pt x="356778" y="75634"/>
                      <a:pt x="342367" y="95107"/>
                      <a:pt x="322116" y="102445"/>
                    </a:cubicBezTo>
                    <a:lnTo>
                      <a:pt x="322116" y="147976"/>
                    </a:lnTo>
                    <a:cubicBezTo>
                      <a:pt x="316182" y="147223"/>
                      <a:pt x="310059" y="146847"/>
                      <a:pt x="303937" y="146847"/>
                    </a:cubicBezTo>
                    <a:cubicBezTo>
                      <a:pt x="297720" y="146847"/>
                      <a:pt x="291692" y="147223"/>
                      <a:pt x="285664" y="147976"/>
                    </a:cubicBezTo>
                    <a:lnTo>
                      <a:pt x="285664" y="102633"/>
                    </a:lnTo>
                    <a:cubicBezTo>
                      <a:pt x="265507" y="95107"/>
                      <a:pt x="251001" y="75728"/>
                      <a:pt x="251001" y="52774"/>
                    </a:cubicBezTo>
                    <a:cubicBezTo>
                      <a:pt x="251001" y="23706"/>
                      <a:pt x="274643" y="0"/>
                      <a:pt x="3039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84" name="íŝ1íḑe">
              <a:extLst>
                <a:ext uri="{FF2B5EF4-FFF2-40B4-BE49-F238E27FC236}">
                  <a16:creationId xmlns:a16="http://schemas.microsoft.com/office/drawing/2014/main" id="{12177EA9-4D44-45A5-BF57-9EFB56DB1756}"/>
                </a:ext>
              </a:extLst>
            </p:cNvPr>
            <p:cNvGrpSpPr/>
            <p:nvPr/>
          </p:nvGrpSpPr>
          <p:grpSpPr>
            <a:xfrm>
              <a:off x="4705450" y="2398826"/>
              <a:ext cx="1670227" cy="1391074"/>
              <a:chOff x="4705450" y="2398826"/>
              <a:chExt cx="1670227" cy="1391074"/>
            </a:xfrm>
          </p:grpSpPr>
          <p:sp>
            <p:nvSpPr>
              <p:cNvPr id="107" name="íṣľïďé">
                <a:extLst>
                  <a:ext uri="{FF2B5EF4-FFF2-40B4-BE49-F238E27FC236}">
                    <a16:creationId xmlns:a16="http://schemas.microsoft.com/office/drawing/2014/main" id="{4D78B625-E056-464E-9494-1E6A3CD1CB1B}"/>
                  </a:ext>
                </a:extLst>
              </p:cNvPr>
              <p:cNvSpPr/>
              <p:nvPr/>
            </p:nvSpPr>
            <p:spPr>
              <a:xfrm>
                <a:off x="4916241" y="2519327"/>
                <a:ext cx="1270595" cy="1270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1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6"/>
                    </a:cubicBezTo>
                    <a:cubicBezTo>
                      <a:pt x="17591" y="17348"/>
                      <a:pt x="20465" y="11947"/>
                      <a:pt x="18907" y="6843"/>
                    </a:cubicBezTo>
                    <a:cubicBezTo>
                      <a:pt x="17348" y="1739"/>
                      <a:pt x="11947" y="-1135"/>
                      <a:pt x="6843" y="423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2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108" name="iš1íďê">
                <a:extLst>
                  <a:ext uri="{FF2B5EF4-FFF2-40B4-BE49-F238E27FC236}">
                    <a16:creationId xmlns:a16="http://schemas.microsoft.com/office/drawing/2014/main" id="{C98755E4-A463-4C30-9C0F-A9441EF51EF0}"/>
                  </a:ext>
                </a:extLst>
              </p:cNvPr>
              <p:cNvSpPr/>
              <p:nvPr/>
            </p:nvSpPr>
            <p:spPr>
              <a:xfrm rot="3695988">
                <a:off x="5730356" y="2729352"/>
                <a:ext cx="975848" cy="314795"/>
              </a:xfrm>
              <a:custGeom>
                <a:avLst/>
                <a:gdLst>
                  <a:gd name="connsiteX0" fmla="*/ 0 w 975848"/>
                  <a:gd name="connsiteY0" fmla="*/ 149385 h 314795"/>
                  <a:gd name="connsiteX1" fmla="*/ 864937 w 975848"/>
                  <a:gd name="connsiteY1" fmla="*/ 158450 h 314795"/>
                  <a:gd name="connsiteX2" fmla="*/ 924973 w 975848"/>
                  <a:gd name="connsiteY2" fmla="*/ 219597 h 314795"/>
                  <a:gd name="connsiteX3" fmla="*/ 975848 w 975848"/>
                  <a:gd name="connsiteY3" fmla="*/ 178794 h 314795"/>
                  <a:gd name="connsiteX4" fmla="*/ 974187 w 975848"/>
                  <a:gd name="connsiteY4" fmla="*/ 314795 h 314795"/>
                  <a:gd name="connsiteX5" fmla="*/ 843952 w 975848"/>
                  <a:gd name="connsiteY5" fmla="*/ 284579 h 314795"/>
                  <a:gd name="connsiteX6" fmla="*/ 888821 w 975848"/>
                  <a:gd name="connsiteY6" fmla="*/ 248593 h 314795"/>
                  <a:gd name="connsiteX7" fmla="*/ 834288 w 975848"/>
                  <a:gd name="connsiteY7" fmla="*/ 192905 h 314795"/>
                  <a:gd name="connsiteX8" fmla="*/ 29041 w 975848"/>
                  <a:gd name="connsiteY8" fmla="*/ 185585 h 3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5848" h="314795">
                    <a:moveTo>
                      <a:pt x="0" y="149385"/>
                    </a:moveTo>
                    <a:cubicBezTo>
                      <a:pt x="257462" y="-57104"/>
                      <a:pt x="619926" y="-45243"/>
                      <a:pt x="864937" y="158450"/>
                    </a:cubicBezTo>
                    <a:lnTo>
                      <a:pt x="924973" y="219597"/>
                    </a:lnTo>
                    <a:lnTo>
                      <a:pt x="975848" y="178794"/>
                    </a:lnTo>
                    <a:cubicBezTo>
                      <a:pt x="975848" y="178794"/>
                      <a:pt x="974187" y="314795"/>
                      <a:pt x="974187" y="314795"/>
                    </a:cubicBezTo>
                    <a:lnTo>
                      <a:pt x="843952" y="284579"/>
                    </a:lnTo>
                    <a:lnTo>
                      <a:pt x="888821" y="248593"/>
                    </a:lnTo>
                    <a:lnTo>
                      <a:pt x="834288" y="192905"/>
                    </a:lnTo>
                    <a:cubicBezTo>
                      <a:pt x="604181" y="862"/>
                      <a:pt x="269004" y="-6881"/>
                      <a:pt x="29041" y="18558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5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9" name="îşľîḓê">
                <a:extLst>
                  <a:ext uri="{FF2B5EF4-FFF2-40B4-BE49-F238E27FC236}">
                    <a16:creationId xmlns:a16="http://schemas.microsoft.com/office/drawing/2014/main" id="{81A33929-3A97-415A-B257-B69E9A03B8F3}"/>
                  </a:ext>
                </a:extLst>
              </p:cNvPr>
              <p:cNvSpPr/>
              <p:nvPr/>
            </p:nvSpPr>
            <p:spPr>
              <a:xfrm>
                <a:off x="4705450" y="2609632"/>
                <a:ext cx="212390" cy="21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0" name="îşḷîḑê">
                <a:extLst>
                  <a:ext uri="{FF2B5EF4-FFF2-40B4-BE49-F238E27FC236}">
                    <a16:creationId xmlns:a16="http://schemas.microsoft.com/office/drawing/2014/main" id="{A85F4A74-F218-49B8-87F1-3BA3083F161E}"/>
                  </a:ext>
                </a:extLst>
              </p:cNvPr>
              <p:cNvSpPr/>
              <p:nvPr/>
            </p:nvSpPr>
            <p:spPr>
              <a:xfrm>
                <a:off x="5226568" y="2830096"/>
                <a:ext cx="649940" cy="649034"/>
              </a:xfrm>
              <a:custGeom>
                <a:avLst/>
                <a:gdLst>
                  <a:gd name="T0" fmla="*/ 0 w 6126"/>
                  <a:gd name="T1" fmla="*/ 3063 h 6126"/>
                  <a:gd name="T2" fmla="*/ 6126 w 6126"/>
                  <a:gd name="T3" fmla="*/ 3063 h 6126"/>
                  <a:gd name="T4" fmla="*/ 3063 w 6126"/>
                  <a:gd name="T5" fmla="*/ 5753 h 6126"/>
                  <a:gd name="T6" fmla="*/ 3063 w 6126"/>
                  <a:gd name="T7" fmla="*/ 374 h 6126"/>
                  <a:gd name="T8" fmla="*/ 3063 w 6126"/>
                  <a:gd name="T9" fmla="*/ 5753 h 6126"/>
                  <a:gd name="T10" fmla="*/ 2421 w 6126"/>
                  <a:gd name="T11" fmla="*/ 5020 h 6126"/>
                  <a:gd name="T12" fmla="*/ 2100 w 6126"/>
                  <a:gd name="T13" fmla="*/ 5468 h 6126"/>
                  <a:gd name="T14" fmla="*/ 1670 w 6126"/>
                  <a:gd name="T15" fmla="*/ 4576 h 6126"/>
                  <a:gd name="T16" fmla="*/ 1444 w 6126"/>
                  <a:gd name="T17" fmla="*/ 5079 h 6126"/>
                  <a:gd name="T18" fmla="*/ 1670 w 6126"/>
                  <a:gd name="T19" fmla="*/ 4576 h 6126"/>
                  <a:gd name="T20" fmla="*/ 1306 w 6126"/>
                  <a:gd name="T21" fmla="*/ 4128 h 6126"/>
                  <a:gd name="T22" fmla="*/ 772 w 6126"/>
                  <a:gd name="T23" fmla="*/ 4265 h 6126"/>
                  <a:gd name="T24" fmla="*/ 1042 w 6126"/>
                  <a:gd name="T25" fmla="*/ 3454 h 6126"/>
                  <a:gd name="T26" fmla="*/ 493 w 6126"/>
                  <a:gd name="T27" fmla="*/ 3399 h 6126"/>
                  <a:gd name="T28" fmla="*/ 1042 w 6126"/>
                  <a:gd name="T29" fmla="*/ 3454 h 6126"/>
                  <a:gd name="T30" fmla="*/ 502 w 6126"/>
                  <a:gd name="T31" fmla="*/ 2637 h 6126"/>
                  <a:gd name="T32" fmla="*/ 1050 w 6126"/>
                  <a:gd name="T33" fmla="*/ 2582 h 6126"/>
                  <a:gd name="T34" fmla="*/ 1256 w 6126"/>
                  <a:gd name="T35" fmla="*/ 2042 h 6126"/>
                  <a:gd name="T36" fmla="*/ 871 w 6126"/>
                  <a:gd name="T37" fmla="*/ 1648 h 6126"/>
                  <a:gd name="T38" fmla="*/ 1256 w 6126"/>
                  <a:gd name="T39" fmla="*/ 2042 h 6126"/>
                  <a:gd name="T40" fmla="*/ 1823 w 6126"/>
                  <a:gd name="T41" fmla="*/ 1380 h 6126"/>
                  <a:gd name="T42" fmla="*/ 1367 w 6126"/>
                  <a:gd name="T43" fmla="*/ 1070 h 6126"/>
                  <a:gd name="T44" fmla="*/ 2286 w 6126"/>
                  <a:gd name="T45" fmla="*/ 549 h 6126"/>
                  <a:gd name="T46" fmla="*/ 2327 w 6126"/>
                  <a:gd name="T47" fmla="*/ 1099 h 6126"/>
                  <a:gd name="T48" fmla="*/ 2286 w 6126"/>
                  <a:gd name="T49" fmla="*/ 549 h 6126"/>
                  <a:gd name="T50" fmla="*/ 3038 w 6126"/>
                  <a:gd name="T51" fmla="*/ 956 h 6126"/>
                  <a:gd name="T52" fmla="*/ 3187 w 6126"/>
                  <a:gd name="T53" fmla="*/ 425 h 6126"/>
                  <a:gd name="T54" fmla="*/ 3936 w 6126"/>
                  <a:gd name="T55" fmla="*/ 566 h 6126"/>
                  <a:gd name="T56" fmla="*/ 3895 w 6126"/>
                  <a:gd name="T57" fmla="*/ 1116 h 6126"/>
                  <a:gd name="T58" fmla="*/ 3936 w 6126"/>
                  <a:gd name="T59" fmla="*/ 566 h 6126"/>
                  <a:gd name="T60" fmla="*/ 4390 w 6126"/>
                  <a:gd name="T61" fmla="*/ 1411 h 6126"/>
                  <a:gd name="T62" fmla="*/ 4846 w 6126"/>
                  <a:gd name="T63" fmla="*/ 1101 h 6126"/>
                  <a:gd name="T64" fmla="*/ 4944 w 6126"/>
                  <a:gd name="T65" fmla="*/ 2085 h 6126"/>
                  <a:gd name="T66" fmla="*/ 5329 w 6126"/>
                  <a:gd name="T67" fmla="*/ 1690 h 6126"/>
                  <a:gd name="T68" fmla="*/ 4944 w 6126"/>
                  <a:gd name="T69" fmla="*/ 2085 h 6126"/>
                  <a:gd name="T70" fmla="*/ 5656 w 6126"/>
                  <a:gd name="T71" fmla="*/ 2539 h 6126"/>
                  <a:gd name="T72" fmla="*/ 5160 w 6126"/>
                  <a:gd name="T73" fmla="*/ 2778 h 6126"/>
                  <a:gd name="T74" fmla="*/ 5151 w 6126"/>
                  <a:gd name="T75" fmla="*/ 3355 h 6126"/>
                  <a:gd name="T76" fmla="*/ 5648 w 6126"/>
                  <a:gd name="T77" fmla="*/ 3594 h 6126"/>
                  <a:gd name="T78" fmla="*/ 5151 w 6126"/>
                  <a:gd name="T79" fmla="*/ 3355 h 6126"/>
                  <a:gd name="T80" fmla="*/ 5379 w 6126"/>
                  <a:gd name="T81" fmla="*/ 4307 h 6126"/>
                  <a:gd name="T82" fmla="*/ 4845 w 6126"/>
                  <a:gd name="T83" fmla="*/ 4171 h 6126"/>
                  <a:gd name="T84" fmla="*/ 4467 w 6126"/>
                  <a:gd name="T85" fmla="*/ 4608 h 6126"/>
                  <a:gd name="T86" fmla="*/ 4694 w 6126"/>
                  <a:gd name="T87" fmla="*/ 5111 h 6126"/>
                  <a:gd name="T88" fmla="*/ 4467 w 6126"/>
                  <a:gd name="T89" fmla="*/ 4608 h 6126"/>
                  <a:gd name="T90" fmla="*/ 4030 w 6126"/>
                  <a:gd name="T91" fmla="*/ 5484 h 6126"/>
                  <a:gd name="T92" fmla="*/ 3708 w 6126"/>
                  <a:gd name="T93" fmla="*/ 5036 h 6126"/>
                  <a:gd name="T94" fmla="*/ 2988 w 6126"/>
                  <a:gd name="T95" fmla="*/ 5129 h 6126"/>
                  <a:gd name="T96" fmla="*/ 3138 w 6126"/>
                  <a:gd name="T97" fmla="*/ 5659 h 6126"/>
                  <a:gd name="T98" fmla="*/ 2988 w 6126"/>
                  <a:gd name="T99" fmla="*/ 5129 h 6126"/>
                  <a:gd name="T100" fmla="*/ 3231 w 6126"/>
                  <a:gd name="T101" fmla="*/ 3355 h 6126"/>
                  <a:gd name="T102" fmla="*/ 3038 w 6126"/>
                  <a:gd name="T103" fmla="*/ 4166 h 6126"/>
                  <a:gd name="T104" fmla="*/ 2845 w 6126"/>
                  <a:gd name="T105" fmla="*/ 3319 h 6126"/>
                  <a:gd name="T106" fmla="*/ 2867 w 6126"/>
                  <a:gd name="T107" fmla="*/ 2789 h 6126"/>
                  <a:gd name="T108" fmla="*/ 3060 w 6126"/>
                  <a:gd name="T109" fmla="*/ 1514 h 6126"/>
                  <a:gd name="T110" fmla="*/ 3253 w 6126"/>
                  <a:gd name="T111" fmla="*/ 2784 h 6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26" h="6126">
                    <a:moveTo>
                      <a:pt x="3063" y="0"/>
                    </a:moveTo>
                    <a:cubicBezTo>
                      <a:pt x="1374" y="0"/>
                      <a:pt x="0" y="1374"/>
                      <a:pt x="0" y="3063"/>
                    </a:cubicBezTo>
                    <a:cubicBezTo>
                      <a:pt x="0" y="4752"/>
                      <a:pt x="1374" y="6126"/>
                      <a:pt x="3063" y="6126"/>
                    </a:cubicBezTo>
                    <a:cubicBezTo>
                      <a:pt x="4752" y="6126"/>
                      <a:pt x="6126" y="4752"/>
                      <a:pt x="6126" y="3063"/>
                    </a:cubicBezTo>
                    <a:cubicBezTo>
                      <a:pt x="6126" y="1374"/>
                      <a:pt x="4752" y="0"/>
                      <a:pt x="3063" y="0"/>
                    </a:cubicBezTo>
                    <a:close/>
                    <a:moveTo>
                      <a:pt x="3063" y="5753"/>
                    </a:moveTo>
                    <a:cubicBezTo>
                      <a:pt x="1580" y="5753"/>
                      <a:pt x="374" y="4546"/>
                      <a:pt x="374" y="3063"/>
                    </a:cubicBezTo>
                    <a:cubicBezTo>
                      <a:pt x="374" y="1580"/>
                      <a:pt x="1580" y="374"/>
                      <a:pt x="3063" y="374"/>
                    </a:cubicBezTo>
                    <a:cubicBezTo>
                      <a:pt x="4546" y="374"/>
                      <a:pt x="5753" y="1580"/>
                      <a:pt x="5753" y="3063"/>
                    </a:cubicBezTo>
                    <a:cubicBezTo>
                      <a:pt x="5753" y="4546"/>
                      <a:pt x="4546" y="5753"/>
                      <a:pt x="3063" y="5753"/>
                    </a:cubicBezTo>
                    <a:close/>
                    <a:moveTo>
                      <a:pt x="2280" y="4969"/>
                    </a:moveTo>
                    <a:lnTo>
                      <a:pt x="2421" y="5020"/>
                    </a:lnTo>
                    <a:lnTo>
                      <a:pt x="2240" y="5519"/>
                    </a:lnTo>
                    <a:lnTo>
                      <a:pt x="2100" y="5468"/>
                    </a:lnTo>
                    <a:lnTo>
                      <a:pt x="2280" y="4969"/>
                    </a:lnTo>
                    <a:close/>
                    <a:moveTo>
                      <a:pt x="1670" y="4576"/>
                    </a:moveTo>
                    <a:lnTo>
                      <a:pt x="1785" y="4672"/>
                    </a:lnTo>
                    <a:lnTo>
                      <a:pt x="1444" y="5079"/>
                    </a:lnTo>
                    <a:lnTo>
                      <a:pt x="1330" y="4983"/>
                    </a:lnTo>
                    <a:lnTo>
                      <a:pt x="1670" y="4576"/>
                    </a:lnTo>
                    <a:close/>
                    <a:moveTo>
                      <a:pt x="1231" y="3999"/>
                    </a:moveTo>
                    <a:lnTo>
                      <a:pt x="1306" y="4128"/>
                    </a:lnTo>
                    <a:lnTo>
                      <a:pt x="847" y="4394"/>
                    </a:lnTo>
                    <a:lnTo>
                      <a:pt x="772" y="4265"/>
                    </a:lnTo>
                    <a:lnTo>
                      <a:pt x="1231" y="3999"/>
                    </a:lnTo>
                    <a:close/>
                    <a:moveTo>
                      <a:pt x="1042" y="3454"/>
                    </a:moveTo>
                    <a:lnTo>
                      <a:pt x="519" y="3546"/>
                    </a:lnTo>
                    <a:lnTo>
                      <a:pt x="493" y="3399"/>
                    </a:lnTo>
                    <a:lnTo>
                      <a:pt x="1016" y="3307"/>
                    </a:lnTo>
                    <a:lnTo>
                      <a:pt x="1042" y="3454"/>
                    </a:lnTo>
                    <a:close/>
                    <a:moveTo>
                      <a:pt x="1024" y="2729"/>
                    </a:moveTo>
                    <a:lnTo>
                      <a:pt x="502" y="2637"/>
                    </a:lnTo>
                    <a:lnTo>
                      <a:pt x="528" y="2490"/>
                    </a:lnTo>
                    <a:lnTo>
                      <a:pt x="1050" y="2582"/>
                    </a:lnTo>
                    <a:lnTo>
                      <a:pt x="1024" y="2729"/>
                    </a:lnTo>
                    <a:close/>
                    <a:moveTo>
                      <a:pt x="1256" y="2042"/>
                    </a:moveTo>
                    <a:lnTo>
                      <a:pt x="796" y="1777"/>
                    </a:lnTo>
                    <a:lnTo>
                      <a:pt x="871" y="1648"/>
                    </a:lnTo>
                    <a:lnTo>
                      <a:pt x="1330" y="1913"/>
                    </a:lnTo>
                    <a:lnTo>
                      <a:pt x="1256" y="2042"/>
                    </a:lnTo>
                    <a:close/>
                    <a:moveTo>
                      <a:pt x="1482" y="974"/>
                    </a:moveTo>
                    <a:lnTo>
                      <a:pt x="1823" y="1380"/>
                    </a:lnTo>
                    <a:lnTo>
                      <a:pt x="1708" y="1476"/>
                    </a:lnTo>
                    <a:lnTo>
                      <a:pt x="1367" y="1070"/>
                    </a:lnTo>
                    <a:lnTo>
                      <a:pt x="1482" y="974"/>
                    </a:lnTo>
                    <a:close/>
                    <a:moveTo>
                      <a:pt x="2286" y="549"/>
                    </a:moveTo>
                    <a:lnTo>
                      <a:pt x="2467" y="1048"/>
                    </a:lnTo>
                    <a:lnTo>
                      <a:pt x="2327" y="1099"/>
                    </a:lnTo>
                    <a:lnTo>
                      <a:pt x="2146" y="600"/>
                    </a:lnTo>
                    <a:lnTo>
                      <a:pt x="2286" y="549"/>
                    </a:lnTo>
                    <a:close/>
                    <a:moveTo>
                      <a:pt x="3187" y="956"/>
                    </a:moveTo>
                    <a:lnTo>
                      <a:pt x="3038" y="956"/>
                    </a:lnTo>
                    <a:lnTo>
                      <a:pt x="3038" y="425"/>
                    </a:lnTo>
                    <a:lnTo>
                      <a:pt x="3187" y="425"/>
                    </a:lnTo>
                    <a:lnTo>
                      <a:pt x="3187" y="956"/>
                    </a:lnTo>
                    <a:close/>
                    <a:moveTo>
                      <a:pt x="3936" y="566"/>
                    </a:moveTo>
                    <a:lnTo>
                      <a:pt x="4076" y="617"/>
                    </a:lnTo>
                    <a:lnTo>
                      <a:pt x="3895" y="1116"/>
                    </a:lnTo>
                    <a:lnTo>
                      <a:pt x="3754" y="1065"/>
                    </a:lnTo>
                    <a:lnTo>
                      <a:pt x="3936" y="566"/>
                    </a:lnTo>
                    <a:close/>
                    <a:moveTo>
                      <a:pt x="4505" y="1507"/>
                    </a:moveTo>
                    <a:lnTo>
                      <a:pt x="4390" y="1411"/>
                    </a:lnTo>
                    <a:lnTo>
                      <a:pt x="4731" y="1005"/>
                    </a:lnTo>
                    <a:lnTo>
                      <a:pt x="4846" y="1101"/>
                    </a:lnTo>
                    <a:lnTo>
                      <a:pt x="4505" y="1507"/>
                    </a:lnTo>
                    <a:close/>
                    <a:moveTo>
                      <a:pt x="4944" y="2085"/>
                    </a:moveTo>
                    <a:lnTo>
                      <a:pt x="4869" y="1956"/>
                    </a:lnTo>
                    <a:lnTo>
                      <a:pt x="5329" y="1690"/>
                    </a:lnTo>
                    <a:lnTo>
                      <a:pt x="5404" y="1820"/>
                    </a:lnTo>
                    <a:lnTo>
                      <a:pt x="4944" y="2085"/>
                    </a:lnTo>
                    <a:close/>
                    <a:moveTo>
                      <a:pt x="5134" y="2631"/>
                    </a:moveTo>
                    <a:lnTo>
                      <a:pt x="5656" y="2539"/>
                    </a:lnTo>
                    <a:lnTo>
                      <a:pt x="5682" y="2686"/>
                    </a:lnTo>
                    <a:lnTo>
                      <a:pt x="5160" y="2778"/>
                    </a:lnTo>
                    <a:lnTo>
                      <a:pt x="5134" y="2631"/>
                    </a:lnTo>
                    <a:close/>
                    <a:moveTo>
                      <a:pt x="5151" y="3355"/>
                    </a:moveTo>
                    <a:lnTo>
                      <a:pt x="5674" y="3447"/>
                    </a:lnTo>
                    <a:lnTo>
                      <a:pt x="5648" y="3594"/>
                    </a:lnTo>
                    <a:lnTo>
                      <a:pt x="5125" y="3502"/>
                    </a:lnTo>
                    <a:lnTo>
                      <a:pt x="5151" y="3355"/>
                    </a:lnTo>
                    <a:close/>
                    <a:moveTo>
                      <a:pt x="4920" y="4042"/>
                    </a:moveTo>
                    <a:lnTo>
                      <a:pt x="5379" y="4307"/>
                    </a:lnTo>
                    <a:lnTo>
                      <a:pt x="5305" y="4437"/>
                    </a:lnTo>
                    <a:lnTo>
                      <a:pt x="4845" y="4171"/>
                    </a:lnTo>
                    <a:lnTo>
                      <a:pt x="4920" y="4042"/>
                    </a:lnTo>
                    <a:close/>
                    <a:moveTo>
                      <a:pt x="4467" y="4608"/>
                    </a:moveTo>
                    <a:lnTo>
                      <a:pt x="4808" y="5015"/>
                    </a:lnTo>
                    <a:lnTo>
                      <a:pt x="4694" y="5111"/>
                    </a:lnTo>
                    <a:lnTo>
                      <a:pt x="4353" y="4704"/>
                    </a:lnTo>
                    <a:lnTo>
                      <a:pt x="4467" y="4608"/>
                    </a:lnTo>
                    <a:close/>
                    <a:moveTo>
                      <a:pt x="3849" y="4985"/>
                    </a:moveTo>
                    <a:lnTo>
                      <a:pt x="4030" y="5484"/>
                    </a:lnTo>
                    <a:lnTo>
                      <a:pt x="3890" y="5535"/>
                    </a:lnTo>
                    <a:lnTo>
                      <a:pt x="3708" y="5036"/>
                    </a:lnTo>
                    <a:lnTo>
                      <a:pt x="3849" y="4985"/>
                    </a:lnTo>
                    <a:close/>
                    <a:moveTo>
                      <a:pt x="2988" y="5129"/>
                    </a:moveTo>
                    <a:lnTo>
                      <a:pt x="3138" y="5129"/>
                    </a:lnTo>
                    <a:lnTo>
                      <a:pt x="3138" y="5659"/>
                    </a:lnTo>
                    <a:lnTo>
                      <a:pt x="2988" y="5659"/>
                    </a:lnTo>
                    <a:lnTo>
                      <a:pt x="2988" y="5129"/>
                    </a:lnTo>
                    <a:close/>
                    <a:moveTo>
                      <a:pt x="3401" y="3063"/>
                    </a:moveTo>
                    <a:cubicBezTo>
                      <a:pt x="3401" y="3189"/>
                      <a:pt x="3332" y="3297"/>
                      <a:pt x="3231" y="3355"/>
                    </a:cubicBezTo>
                    <a:lnTo>
                      <a:pt x="3231" y="3797"/>
                    </a:lnTo>
                    <a:lnTo>
                      <a:pt x="3038" y="4166"/>
                    </a:lnTo>
                    <a:lnTo>
                      <a:pt x="2845" y="3797"/>
                    </a:lnTo>
                    <a:lnTo>
                      <a:pt x="2845" y="3319"/>
                    </a:lnTo>
                    <a:cubicBezTo>
                      <a:pt x="2772" y="3257"/>
                      <a:pt x="2725" y="3166"/>
                      <a:pt x="2725" y="3063"/>
                    </a:cubicBezTo>
                    <a:cubicBezTo>
                      <a:pt x="2725" y="2950"/>
                      <a:pt x="2782" y="2850"/>
                      <a:pt x="2867" y="2789"/>
                    </a:cubicBezTo>
                    <a:lnTo>
                      <a:pt x="2867" y="1883"/>
                    </a:lnTo>
                    <a:lnTo>
                      <a:pt x="3060" y="1514"/>
                    </a:lnTo>
                    <a:lnTo>
                      <a:pt x="3253" y="1883"/>
                    </a:lnTo>
                    <a:lnTo>
                      <a:pt x="3253" y="2784"/>
                    </a:lnTo>
                    <a:cubicBezTo>
                      <a:pt x="3342" y="2844"/>
                      <a:pt x="3401" y="2947"/>
                      <a:pt x="3401" y="30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85" name="îŝḻïḋè">
              <a:extLst>
                <a:ext uri="{FF2B5EF4-FFF2-40B4-BE49-F238E27FC236}">
                  <a16:creationId xmlns:a16="http://schemas.microsoft.com/office/drawing/2014/main" id="{9FF5EDBF-4BDC-482D-8B72-E31F7430FE35}"/>
                </a:ext>
              </a:extLst>
            </p:cNvPr>
            <p:cNvGrpSpPr/>
            <p:nvPr/>
          </p:nvGrpSpPr>
          <p:grpSpPr>
            <a:xfrm>
              <a:off x="7317561" y="2508726"/>
              <a:ext cx="1578789" cy="1318600"/>
              <a:chOff x="7317561" y="2508726"/>
              <a:chExt cx="1578789" cy="1318600"/>
            </a:xfrm>
          </p:grpSpPr>
          <p:sp>
            <p:nvSpPr>
              <p:cNvPr id="103" name="îsḷiḋe">
                <a:extLst>
                  <a:ext uri="{FF2B5EF4-FFF2-40B4-BE49-F238E27FC236}">
                    <a16:creationId xmlns:a16="http://schemas.microsoft.com/office/drawing/2014/main" id="{26029A78-CE0A-4B3D-8379-160BEAFCCE39}"/>
                  </a:ext>
                </a:extLst>
              </p:cNvPr>
              <p:cNvSpPr/>
              <p:nvPr/>
            </p:nvSpPr>
            <p:spPr>
              <a:xfrm>
                <a:off x="7317561" y="2508726"/>
                <a:ext cx="1270602" cy="1270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1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6"/>
                    </a:cubicBezTo>
                    <a:cubicBezTo>
                      <a:pt x="17591" y="17348"/>
                      <a:pt x="20465" y="11947"/>
                      <a:pt x="18907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4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4" name="íś1îḍê">
                <a:extLst>
                  <a:ext uri="{FF2B5EF4-FFF2-40B4-BE49-F238E27FC236}">
                    <a16:creationId xmlns:a16="http://schemas.microsoft.com/office/drawing/2014/main" id="{E3363810-BB36-4E4A-A90A-AEA6FFD97DAC}"/>
                  </a:ext>
                </a:extLst>
              </p:cNvPr>
              <p:cNvSpPr/>
              <p:nvPr/>
            </p:nvSpPr>
            <p:spPr>
              <a:xfrm rot="3695988">
                <a:off x="8212839" y="3156647"/>
                <a:ext cx="365788" cy="975569"/>
              </a:xfrm>
              <a:custGeom>
                <a:avLst/>
                <a:gdLst>
                  <a:gd name="connsiteX0" fmla="*/ 0 w 365788"/>
                  <a:gd name="connsiteY0" fmla="*/ 14919 h 975569"/>
                  <a:gd name="connsiteX1" fmla="*/ 135179 w 365788"/>
                  <a:gd name="connsiteY1" fmla="*/ 0 h 975569"/>
                  <a:gd name="connsiteX2" fmla="*/ 94951 w 365788"/>
                  <a:gd name="connsiteY2" fmla="*/ 61639 h 975569"/>
                  <a:gd name="connsiteX3" fmla="*/ 161948 w 365788"/>
                  <a:gd name="connsiteY3" fmla="*/ 115653 h 975569"/>
                  <a:gd name="connsiteX4" fmla="*/ 255333 w 365788"/>
                  <a:gd name="connsiteY4" fmla="*/ 975569 h 975569"/>
                  <a:gd name="connsiteX5" fmla="*/ 216473 w 365788"/>
                  <a:gd name="connsiteY5" fmla="*/ 950185 h 975569"/>
                  <a:gd name="connsiteX6" fmla="*/ 130635 w 365788"/>
                  <a:gd name="connsiteY6" fmla="*/ 149526 h 975569"/>
                  <a:gd name="connsiteX7" fmla="*/ 69612 w 365788"/>
                  <a:gd name="connsiteY7" fmla="*/ 100463 h 975569"/>
                  <a:gd name="connsiteX8" fmla="*/ 42775 w 365788"/>
                  <a:gd name="connsiteY8" fmla="*/ 141582 h 97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88" h="975569">
                    <a:moveTo>
                      <a:pt x="0" y="14919"/>
                    </a:moveTo>
                    <a:cubicBezTo>
                      <a:pt x="0" y="14919"/>
                      <a:pt x="135179" y="0"/>
                      <a:pt x="135179" y="0"/>
                    </a:cubicBezTo>
                    <a:lnTo>
                      <a:pt x="94951" y="61639"/>
                    </a:lnTo>
                    <a:lnTo>
                      <a:pt x="161948" y="115653"/>
                    </a:lnTo>
                    <a:cubicBezTo>
                      <a:pt x="388567" y="339625"/>
                      <a:pt x="435725" y="699219"/>
                      <a:pt x="255333" y="975569"/>
                    </a:cubicBezTo>
                    <a:lnTo>
                      <a:pt x="216473" y="950185"/>
                    </a:lnTo>
                    <a:cubicBezTo>
                      <a:pt x="384608" y="692632"/>
                      <a:pt x="344203" y="359790"/>
                      <a:pt x="130635" y="149526"/>
                    </a:cubicBezTo>
                    <a:lnTo>
                      <a:pt x="69612" y="100463"/>
                    </a:lnTo>
                    <a:lnTo>
                      <a:pt x="42775" y="14158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 defTabSz="457200"/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îśľîḋè">
                <a:extLst>
                  <a:ext uri="{FF2B5EF4-FFF2-40B4-BE49-F238E27FC236}">
                    <a16:creationId xmlns:a16="http://schemas.microsoft.com/office/drawing/2014/main" id="{54B3BA3D-4198-4CAF-86E3-592C49EC28EA}"/>
                  </a:ext>
                </a:extLst>
              </p:cNvPr>
              <p:cNvSpPr/>
              <p:nvPr/>
            </p:nvSpPr>
            <p:spPr>
              <a:xfrm>
                <a:off x="8672160" y="2919446"/>
                <a:ext cx="224190" cy="224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6" name="išľide">
                <a:extLst>
                  <a:ext uri="{FF2B5EF4-FFF2-40B4-BE49-F238E27FC236}">
                    <a16:creationId xmlns:a16="http://schemas.microsoft.com/office/drawing/2014/main" id="{E0249636-838E-4480-846B-4DE7FED9262A}"/>
                  </a:ext>
                </a:extLst>
              </p:cNvPr>
              <p:cNvSpPr/>
              <p:nvPr/>
            </p:nvSpPr>
            <p:spPr>
              <a:xfrm>
                <a:off x="7667952" y="2819042"/>
                <a:ext cx="569820" cy="649940"/>
              </a:xfrm>
              <a:custGeom>
                <a:avLst/>
                <a:gdLst>
                  <a:gd name="connsiteX0" fmla="*/ 172121 w 530753"/>
                  <a:gd name="connsiteY0" fmla="*/ 360518 h 605380"/>
                  <a:gd name="connsiteX1" fmla="*/ 222160 w 530753"/>
                  <a:gd name="connsiteY1" fmla="*/ 518446 h 605380"/>
                  <a:gd name="connsiteX2" fmla="*/ 228937 w 530753"/>
                  <a:gd name="connsiteY2" fmla="*/ 539855 h 605380"/>
                  <a:gd name="connsiteX3" fmla="*/ 251404 w 530753"/>
                  <a:gd name="connsiteY3" fmla="*/ 476461 h 605380"/>
                  <a:gd name="connsiteX4" fmla="*/ 264866 w 530753"/>
                  <a:gd name="connsiteY4" fmla="*/ 401297 h 605380"/>
                  <a:gd name="connsiteX5" fmla="*/ 264958 w 530753"/>
                  <a:gd name="connsiteY5" fmla="*/ 401297 h 605380"/>
                  <a:gd name="connsiteX6" fmla="*/ 265237 w 530753"/>
                  <a:gd name="connsiteY6" fmla="*/ 401297 h 605380"/>
                  <a:gd name="connsiteX7" fmla="*/ 265330 w 530753"/>
                  <a:gd name="connsiteY7" fmla="*/ 401297 h 605380"/>
                  <a:gd name="connsiteX8" fmla="*/ 265516 w 530753"/>
                  <a:gd name="connsiteY8" fmla="*/ 401297 h 605380"/>
                  <a:gd name="connsiteX9" fmla="*/ 278977 w 530753"/>
                  <a:gd name="connsiteY9" fmla="*/ 476461 h 605380"/>
                  <a:gd name="connsiteX10" fmla="*/ 301351 w 530753"/>
                  <a:gd name="connsiteY10" fmla="*/ 539855 h 605380"/>
                  <a:gd name="connsiteX11" fmla="*/ 308221 w 530753"/>
                  <a:gd name="connsiteY11" fmla="*/ 518446 h 605380"/>
                  <a:gd name="connsiteX12" fmla="*/ 358168 w 530753"/>
                  <a:gd name="connsiteY12" fmla="*/ 360518 h 605380"/>
                  <a:gd name="connsiteX13" fmla="*/ 461960 w 530753"/>
                  <a:gd name="connsiteY13" fmla="*/ 410565 h 605380"/>
                  <a:gd name="connsiteX14" fmla="*/ 530753 w 530753"/>
                  <a:gd name="connsiteY14" fmla="*/ 605380 h 605380"/>
                  <a:gd name="connsiteX15" fmla="*/ 0 w 530753"/>
                  <a:gd name="connsiteY15" fmla="*/ 605380 h 605380"/>
                  <a:gd name="connsiteX16" fmla="*/ 68421 w 530753"/>
                  <a:gd name="connsiteY16" fmla="*/ 410565 h 605380"/>
                  <a:gd name="connsiteX17" fmla="*/ 172121 w 530753"/>
                  <a:gd name="connsiteY17" fmla="*/ 360518 h 605380"/>
                  <a:gd name="connsiteX18" fmla="*/ 261439 w 530753"/>
                  <a:gd name="connsiteY18" fmla="*/ 75637 h 605380"/>
                  <a:gd name="connsiteX19" fmla="*/ 256982 w 530753"/>
                  <a:gd name="connsiteY19" fmla="*/ 80086 h 605380"/>
                  <a:gd name="connsiteX20" fmla="*/ 256982 w 530753"/>
                  <a:gd name="connsiteY20" fmla="*/ 99459 h 605380"/>
                  <a:gd name="connsiteX21" fmla="*/ 226619 w 530753"/>
                  <a:gd name="connsiteY21" fmla="*/ 113363 h 605380"/>
                  <a:gd name="connsiteX22" fmla="*/ 213898 w 530753"/>
                  <a:gd name="connsiteY22" fmla="*/ 144507 h 605380"/>
                  <a:gd name="connsiteX23" fmla="*/ 225876 w 530753"/>
                  <a:gd name="connsiteY23" fmla="*/ 176208 h 605380"/>
                  <a:gd name="connsiteX24" fmla="*/ 264410 w 530753"/>
                  <a:gd name="connsiteY24" fmla="*/ 197620 h 605380"/>
                  <a:gd name="connsiteX25" fmla="*/ 279452 w 530753"/>
                  <a:gd name="connsiteY25" fmla="*/ 207167 h 605380"/>
                  <a:gd name="connsiteX26" fmla="*/ 283724 w 530753"/>
                  <a:gd name="connsiteY26" fmla="*/ 220886 h 605380"/>
                  <a:gd name="connsiteX27" fmla="*/ 279452 w 530753"/>
                  <a:gd name="connsiteY27" fmla="*/ 233214 h 605380"/>
                  <a:gd name="connsiteX28" fmla="*/ 267196 w 530753"/>
                  <a:gd name="connsiteY28" fmla="*/ 237941 h 605380"/>
                  <a:gd name="connsiteX29" fmla="*/ 251503 w 530753"/>
                  <a:gd name="connsiteY29" fmla="*/ 231823 h 605380"/>
                  <a:gd name="connsiteX30" fmla="*/ 245654 w 530753"/>
                  <a:gd name="connsiteY30" fmla="*/ 216529 h 605380"/>
                  <a:gd name="connsiteX31" fmla="*/ 240361 w 530753"/>
                  <a:gd name="connsiteY31" fmla="*/ 211987 h 605380"/>
                  <a:gd name="connsiteX32" fmla="*/ 213526 w 530753"/>
                  <a:gd name="connsiteY32" fmla="*/ 212451 h 605380"/>
                  <a:gd name="connsiteX33" fmla="*/ 208419 w 530753"/>
                  <a:gd name="connsiteY33" fmla="*/ 217920 h 605380"/>
                  <a:gd name="connsiteX34" fmla="*/ 222254 w 530753"/>
                  <a:gd name="connsiteY34" fmla="*/ 250918 h 605380"/>
                  <a:gd name="connsiteX35" fmla="*/ 256796 w 530753"/>
                  <a:gd name="connsiteY35" fmla="*/ 265841 h 605380"/>
                  <a:gd name="connsiteX36" fmla="*/ 256796 w 530753"/>
                  <a:gd name="connsiteY36" fmla="*/ 284102 h 605380"/>
                  <a:gd name="connsiteX37" fmla="*/ 261253 w 530753"/>
                  <a:gd name="connsiteY37" fmla="*/ 288551 h 605380"/>
                  <a:gd name="connsiteX38" fmla="*/ 277874 w 530753"/>
                  <a:gd name="connsiteY38" fmla="*/ 288551 h 605380"/>
                  <a:gd name="connsiteX39" fmla="*/ 282331 w 530753"/>
                  <a:gd name="connsiteY39" fmla="*/ 284102 h 605380"/>
                  <a:gd name="connsiteX40" fmla="*/ 282331 w 530753"/>
                  <a:gd name="connsiteY40" fmla="*/ 265378 h 605380"/>
                  <a:gd name="connsiteX41" fmla="*/ 309444 w 530753"/>
                  <a:gd name="connsiteY41" fmla="*/ 252216 h 605380"/>
                  <a:gd name="connsiteX42" fmla="*/ 321701 w 530753"/>
                  <a:gd name="connsiteY42" fmla="*/ 220886 h 605380"/>
                  <a:gd name="connsiteX43" fmla="*/ 309444 w 530753"/>
                  <a:gd name="connsiteY43" fmla="*/ 189370 h 605380"/>
                  <a:gd name="connsiteX44" fmla="*/ 271188 w 530753"/>
                  <a:gd name="connsiteY44" fmla="*/ 167217 h 605380"/>
                  <a:gd name="connsiteX45" fmla="*/ 255867 w 530753"/>
                  <a:gd name="connsiteY45" fmla="*/ 157484 h 605380"/>
                  <a:gd name="connsiteX46" fmla="*/ 251782 w 530753"/>
                  <a:gd name="connsiteY46" fmla="*/ 144971 h 605380"/>
                  <a:gd name="connsiteX47" fmla="*/ 255589 w 530753"/>
                  <a:gd name="connsiteY47" fmla="*/ 132457 h 605380"/>
                  <a:gd name="connsiteX48" fmla="*/ 267381 w 530753"/>
                  <a:gd name="connsiteY48" fmla="*/ 127545 h 605380"/>
                  <a:gd name="connsiteX49" fmla="*/ 279824 w 530753"/>
                  <a:gd name="connsiteY49" fmla="*/ 133477 h 605380"/>
                  <a:gd name="connsiteX50" fmla="*/ 284466 w 530753"/>
                  <a:gd name="connsiteY50" fmla="*/ 147103 h 605380"/>
                  <a:gd name="connsiteX51" fmla="*/ 289759 w 530753"/>
                  <a:gd name="connsiteY51" fmla="*/ 151645 h 605380"/>
                  <a:gd name="connsiteX52" fmla="*/ 316594 w 530753"/>
                  <a:gd name="connsiteY52" fmla="*/ 151274 h 605380"/>
                  <a:gd name="connsiteX53" fmla="*/ 321794 w 530753"/>
                  <a:gd name="connsiteY53" fmla="*/ 145805 h 605380"/>
                  <a:gd name="connsiteX54" fmla="*/ 310466 w 530753"/>
                  <a:gd name="connsiteY54" fmla="*/ 116329 h 605380"/>
                  <a:gd name="connsiteX55" fmla="*/ 282238 w 530753"/>
                  <a:gd name="connsiteY55" fmla="*/ 100386 h 605380"/>
                  <a:gd name="connsiteX56" fmla="*/ 282238 w 530753"/>
                  <a:gd name="connsiteY56" fmla="*/ 80086 h 605380"/>
                  <a:gd name="connsiteX57" fmla="*/ 277781 w 530753"/>
                  <a:gd name="connsiteY57" fmla="*/ 75637 h 605380"/>
                  <a:gd name="connsiteX58" fmla="*/ 248532 w 530753"/>
                  <a:gd name="connsiteY58" fmla="*/ 0 h 605380"/>
                  <a:gd name="connsiteX59" fmla="*/ 281309 w 530753"/>
                  <a:gd name="connsiteY59" fmla="*/ 0 h 605380"/>
                  <a:gd name="connsiteX60" fmla="*/ 293380 w 530753"/>
                  <a:gd name="connsiteY60" fmla="*/ 11957 h 605380"/>
                  <a:gd name="connsiteX61" fmla="*/ 293380 w 530753"/>
                  <a:gd name="connsiteY61" fmla="*/ 39209 h 605380"/>
                  <a:gd name="connsiteX62" fmla="*/ 346121 w 530753"/>
                  <a:gd name="connsiteY62" fmla="*/ 60899 h 605380"/>
                  <a:gd name="connsiteX63" fmla="*/ 365435 w 530753"/>
                  <a:gd name="connsiteY63" fmla="*/ 41619 h 605380"/>
                  <a:gd name="connsiteX64" fmla="*/ 382520 w 530753"/>
                  <a:gd name="connsiteY64" fmla="*/ 41619 h 605380"/>
                  <a:gd name="connsiteX65" fmla="*/ 405641 w 530753"/>
                  <a:gd name="connsiteY65" fmla="*/ 64792 h 605380"/>
                  <a:gd name="connsiteX66" fmla="*/ 405641 w 530753"/>
                  <a:gd name="connsiteY66" fmla="*/ 81847 h 605380"/>
                  <a:gd name="connsiteX67" fmla="*/ 386327 w 530753"/>
                  <a:gd name="connsiteY67" fmla="*/ 101127 h 605380"/>
                  <a:gd name="connsiteX68" fmla="*/ 408148 w 530753"/>
                  <a:gd name="connsiteY68" fmla="*/ 153777 h 605380"/>
                  <a:gd name="connsiteX69" fmla="*/ 435354 w 530753"/>
                  <a:gd name="connsiteY69" fmla="*/ 153777 h 605380"/>
                  <a:gd name="connsiteX70" fmla="*/ 447332 w 530753"/>
                  <a:gd name="connsiteY70" fmla="*/ 165734 h 605380"/>
                  <a:gd name="connsiteX71" fmla="*/ 447332 w 530753"/>
                  <a:gd name="connsiteY71" fmla="*/ 198454 h 605380"/>
                  <a:gd name="connsiteX72" fmla="*/ 435354 w 530753"/>
                  <a:gd name="connsiteY72" fmla="*/ 210504 h 605380"/>
                  <a:gd name="connsiteX73" fmla="*/ 408148 w 530753"/>
                  <a:gd name="connsiteY73" fmla="*/ 210504 h 605380"/>
                  <a:gd name="connsiteX74" fmla="*/ 386327 w 530753"/>
                  <a:gd name="connsiteY74" fmla="*/ 263153 h 605380"/>
                  <a:gd name="connsiteX75" fmla="*/ 405548 w 530753"/>
                  <a:gd name="connsiteY75" fmla="*/ 282433 h 605380"/>
                  <a:gd name="connsiteX76" fmla="*/ 405548 w 530753"/>
                  <a:gd name="connsiteY76" fmla="*/ 299489 h 605380"/>
                  <a:gd name="connsiteX77" fmla="*/ 382334 w 530753"/>
                  <a:gd name="connsiteY77" fmla="*/ 322569 h 605380"/>
                  <a:gd name="connsiteX78" fmla="*/ 365249 w 530753"/>
                  <a:gd name="connsiteY78" fmla="*/ 322569 h 605380"/>
                  <a:gd name="connsiteX79" fmla="*/ 345936 w 530753"/>
                  <a:gd name="connsiteY79" fmla="*/ 303289 h 605380"/>
                  <a:gd name="connsiteX80" fmla="*/ 293195 w 530753"/>
                  <a:gd name="connsiteY80" fmla="*/ 325072 h 605380"/>
                  <a:gd name="connsiteX81" fmla="*/ 293195 w 530753"/>
                  <a:gd name="connsiteY81" fmla="*/ 352231 h 605380"/>
                  <a:gd name="connsiteX82" fmla="*/ 281217 w 530753"/>
                  <a:gd name="connsiteY82" fmla="*/ 364188 h 605380"/>
                  <a:gd name="connsiteX83" fmla="*/ 248439 w 530753"/>
                  <a:gd name="connsiteY83" fmla="*/ 364188 h 605380"/>
                  <a:gd name="connsiteX84" fmla="*/ 236368 w 530753"/>
                  <a:gd name="connsiteY84" fmla="*/ 352231 h 605380"/>
                  <a:gd name="connsiteX85" fmla="*/ 236368 w 530753"/>
                  <a:gd name="connsiteY85" fmla="*/ 325072 h 605380"/>
                  <a:gd name="connsiteX86" fmla="*/ 183627 w 530753"/>
                  <a:gd name="connsiteY86" fmla="*/ 303289 h 605380"/>
                  <a:gd name="connsiteX87" fmla="*/ 164314 w 530753"/>
                  <a:gd name="connsiteY87" fmla="*/ 322569 h 605380"/>
                  <a:gd name="connsiteX88" fmla="*/ 147414 w 530753"/>
                  <a:gd name="connsiteY88" fmla="*/ 322569 h 605380"/>
                  <a:gd name="connsiteX89" fmla="*/ 124201 w 530753"/>
                  <a:gd name="connsiteY89" fmla="*/ 299489 h 605380"/>
                  <a:gd name="connsiteX90" fmla="*/ 124201 w 530753"/>
                  <a:gd name="connsiteY90" fmla="*/ 282433 h 605380"/>
                  <a:gd name="connsiteX91" fmla="*/ 143514 w 530753"/>
                  <a:gd name="connsiteY91" fmla="*/ 263153 h 605380"/>
                  <a:gd name="connsiteX92" fmla="*/ 121786 w 530753"/>
                  <a:gd name="connsiteY92" fmla="*/ 210504 h 605380"/>
                  <a:gd name="connsiteX93" fmla="*/ 94487 w 530753"/>
                  <a:gd name="connsiteY93" fmla="*/ 210504 h 605380"/>
                  <a:gd name="connsiteX94" fmla="*/ 82509 w 530753"/>
                  <a:gd name="connsiteY94" fmla="*/ 198454 h 605380"/>
                  <a:gd name="connsiteX95" fmla="*/ 82509 w 530753"/>
                  <a:gd name="connsiteY95" fmla="*/ 165734 h 605380"/>
                  <a:gd name="connsiteX96" fmla="*/ 94487 w 530753"/>
                  <a:gd name="connsiteY96" fmla="*/ 153777 h 605380"/>
                  <a:gd name="connsiteX97" fmla="*/ 121879 w 530753"/>
                  <a:gd name="connsiteY97" fmla="*/ 153777 h 605380"/>
                  <a:gd name="connsiteX98" fmla="*/ 143700 w 530753"/>
                  <a:gd name="connsiteY98" fmla="*/ 101127 h 605380"/>
                  <a:gd name="connsiteX99" fmla="*/ 124386 w 530753"/>
                  <a:gd name="connsiteY99" fmla="*/ 81847 h 605380"/>
                  <a:gd name="connsiteX100" fmla="*/ 124386 w 530753"/>
                  <a:gd name="connsiteY100" fmla="*/ 64792 h 605380"/>
                  <a:gd name="connsiteX101" fmla="*/ 147507 w 530753"/>
                  <a:gd name="connsiteY101" fmla="*/ 41619 h 605380"/>
                  <a:gd name="connsiteX102" fmla="*/ 164499 w 530753"/>
                  <a:gd name="connsiteY102" fmla="*/ 41619 h 605380"/>
                  <a:gd name="connsiteX103" fmla="*/ 183813 w 530753"/>
                  <a:gd name="connsiteY103" fmla="*/ 60899 h 605380"/>
                  <a:gd name="connsiteX104" fmla="*/ 236554 w 530753"/>
                  <a:gd name="connsiteY104" fmla="*/ 39209 h 605380"/>
                  <a:gd name="connsiteX105" fmla="*/ 236554 w 530753"/>
                  <a:gd name="connsiteY105" fmla="*/ 11957 h 605380"/>
                  <a:gd name="connsiteX106" fmla="*/ 248532 w 530753"/>
                  <a:gd name="connsiteY106" fmla="*/ 0 h 60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530753" h="605380">
                    <a:moveTo>
                      <a:pt x="172121" y="360518"/>
                    </a:moveTo>
                    <a:lnTo>
                      <a:pt x="222160" y="518446"/>
                    </a:lnTo>
                    <a:lnTo>
                      <a:pt x="228937" y="539855"/>
                    </a:lnTo>
                    <a:lnTo>
                      <a:pt x="251404" y="476461"/>
                    </a:lnTo>
                    <a:cubicBezTo>
                      <a:pt x="199879" y="404819"/>
                      <a:pt x="255303" y="401483"/>
                      <a:pt x="264866" y="401297"/>
                    </a:cubicBezTo>
                    <a:lnTo>
                      <a:pt x="264958" y="401297"/>
                    </a:lnTo>
                    <a:lnTo>
                      <a:pt x="265237" y="401297"/>
                    </a:lnTo>
                    <a:lnTo>
                      <a:pt x="265330" y="401297"/>
                    </a:lnTo>
                    <a:lnTo>
                      <a:pt x="265516" y="401297"/>
                    </a:lnTo>
                    <a:cubicBezTo>
                      <a:pt x="274985" y="401297"/>
                      <a:pt x="330502" y="404819"/>
                      <a:pt x="278977" y="476461"/>
                    </a:cubicBezTo>
                    <a:lnTo>
                      <a:pt x="301351" y="539855"/>
                    </a:lnTo>
                    <a:lnTo>
                      <a:pt x="308221" y="518446"/>
                    </a:lnTo>
                    <a:lnTo>
                      <a:pt x="358168" y="360518"/>
                    </a:lnTo>
                    <a:cubicBezTo>
                      <a:pt x="358168" y="360518"/>
                      <a:pt x="397067" y="385912"/>
                      <a:pt x="461960" y="410565"/>
                    </a:cubicBezTo>
                    <a:cubicBezTo>
                      <a:pt x="533352" y="436516"/>
                      <a:pt x="528896" y="495276"/>
                      <a:pt x="530753" y="605380"/>
                    </a:cubicBezTo>
                    <a:lnTo>
                      <a:pt x="0" y="605380"/>
                    </a:lnTo>
                    <a:cubicBezTo>
                      <a:pt x="1299" y="495276"/>
                      <a:pt x="-3157" y="436516"/>
                      <a:pt x="68421" y="410565"/>
                    </a:cubicBezTo>
                    <a:cubicBezTo>
                      <a:pt x="133315" y="385912"/>
                      <a:pt x="172121" y="360518"/>
                      <a:pt x="172121" y="360518"/>
                    </a:cubicBezTo>
                    <a:close/>
                    <a:moveTo>
                      <a:pt x="261439" y="75637"/>
                    </a:moveTo>
                    <a:cubicBezTo>
                      <a:pt x="258932" y="75637"/>
                      <a:pt x="256982" y="77583"/>
                      <a:pt x="256982" y="80086"/>
                    </a:cubicBezTo>
                    <a:lnTo>
                      <a:pt x="256982" y="99459"/>
                    </a:lnTo>
                    <a:cubicBezTo>
                      <a:pt x="244446" y="101313"/>
                      <a:pt x="234418" y="105947"/>
                      <a:pt x="226619" y="113363"/>
                    </a:cubicBezTo>
                    <a:cubicBezTo>
                      <a:pt x="218076" y="121520"/>
                      <a:pt x="213898" y="131901"/>
                      <a:pt x="213898" y="144507"/>
                    </a:cubicBezTo>
                    <a:cubicBezTo>
                      <a:pt x="213898" y="158411"/>
                      <a:pt x="217797" y="169071"/>
                      <a:pt x="225876" y="176208"/>
                    </a:cubicBezTo>
                    <a:cubicBezTo>
                      <a:pt x="233954" y="183531"/>
                      <a:pt x="246675" y="190575"/>
                      <a:pt x="264410" y="197620"/>
                    </a:cubicBezTo>
                    <a:cubicBezTo>
                      <a:pt x="271560" y="200679"/>
                      <a:pt x="276667" y="203923"/>
                      <a:pt x="279452" y="207167"/>
                    </a:cubicBezTo>
                    <a:cubicBezTo>
                      <a:pt x="282238" y="210319"/>
                      <a:pt x="283724" y="214953"/>
                      <a:pt x="283724" y="220886"/>
                    </a:cubicBezTo>
                    <a:cubicBezTo>
                      <a:pt x="283724" y="225891"/>
                      <a:pt x="282238" y="230155"/>
                      <a:pt x="279452" y="233214"/>
                    </a:cubicBezTo>
                    <a:cubicBezTo>
                      <a:pt x="276667" y="236273"/>
                      <a:pt x="272581" y="237941"/>
                      <a:pt x="267196" y="237941"/>
                    </a:cubicBezTo>
                    <a:cubicBezTo>
                      <a:pt x="260789" y="237941"/>
                      <a:pt x="255589" y="235902"/>
                      <a:pt x="251503" y="231823"/>
                    </a:cubicBezTo>
                    <a:cubicBezTo>
                      <a:pt x="248253" y="228486"/>
                      <a:pt x="246304" y="223296"/>
                      <a:pt x="245654" y="216529"/>
                    </a:cubicBezTo>
                    <a:cubicBezTo>
                      <a:pt x="245468" y="213934"/>
                      <a:pt x="243054" y="211987"/>
                      <a:pt x="240361" y="211987"/>
                    </a:cubicBezTo>
                    <a:lnTo>
                      <a:pt x="213526" y="212451"/>
                    </a:lnTo>
                    <a:cubicBezTo>
                      <a:pt x="210648" y="212543"/>
                      <a:pt x="208141" y="214953"/>
                      <a:pt x="208419" y="217920"/>
                    </a:cubicBezTo>
                    <a:cubicBezTo>
                      <a:pt x="209162" y="232101"/>
                      <a:pt x="213712" y="243132"/>
                      <a:pt x="222254" y="250918"/>
                    </a:cubicBezTo>
                    <a:cubicBezTo>
                      <a:pt x="231447" y="259260"/>
                      <a:pt x="243054" y="264266"/>
                      <a:pt x="256796" y="265841"/>
                    </a:cubicBezTo>
                    <a:lnTo>
                      <a:pt x="256796" y="284102"/>
                    </a:lnTo>
                    <a:cubicBezTo>
                      <a:pt x="256796" y="286605"/>
                      <a:pt x="258839" y="288551"/>
                      <a:pt x="261253" y="288551"/>
                    </a:cubicBezTo>
                    <a:lnTo>
                      <a:pt x="277874" y="288551"/>
                    </a:lnTo>
                    <a:cubicBezTo>
                      <a:pt x="280381" y="288551"/>
                      <a:pt x="282331" y="286605"/>
                      <a:pt x="282331" y="284102"/>
                    </a:cubicBezTo>
                    <a:lnTo>
                      <a:pt x="282331" y="265378"/>
                    </a:lnTo>
                    <a:cubicBezTo>
                      <a:pt x="293473" y="263339"/>
                      <a:pt x="302480" y="258890"/>
                      <a:pt x="309444" y="252216"/>
                    </a:cubicBezTo>
                    <a:cubicBezTo>
                      <a:pt x="317615" y="244337"/>
                      <a:pt x="321701" y="233863"/>
                      <a:pt x="321701" y="220886"/>
                    </a:cubicBezTo>
                    <a:cubicBezTo>
                      <a:pt x="321701" y="207260"/>
                      <a:pt x="317615" y="196600"/>
                      <a:pt x="309444" y="189370"/>
                    </a:cubicBezTo>
                    <a:cubicBezTo>
                      <a:pt x="301273" y="181955"/>
                      <a:pt x="288552" y="174632"/>
                      <a:pt x="271188" y="167217"/>
                    </a:cubicBezTo>
                    <a:cubicBezTo>
                      <a:pt x="263667" y="163880"/>
                      <a:pt x="258560" y="160636"/>
                      <a:pt x="255867" y="157484"/>
                    </a:cubicBezTo>
                    <a:cubicBezTo>
                      <a:pt x="253082" y="154333"/>
                      <a:pt x="251782" y="150161"/>
                      <a:pt x="251782" y="144971"/>
                    </a:cubicBezTo>
                    <a:cubicBezTo>
                      <a:pt x="251782" y="139873"/>
                      <a:pt x="252989" y="135794"/>
                      <a:pt x="255589" y="132457"/>
                    </a:cubicBezTo>
                    <a:cubicBezTo>
                      <a:pt x="258096" y="129120"/>
                      <a:pt x="261996" y="127545"/>
                      <a:pt x="267381" y="127545"/>
                    </a:cubicBezTo>
                    <a:cubicBezTo>
                      <a:pt x="272581" y="127545"/>
                      <a:pt x="276760" y="129491"/>
                      <a:pt x="279824" y="133477"/>
                    </a:cubicBezTo>
                    <a:cubicBezTo>
                      <a:pt x="282424" y="136721"/>
                      <a:pt x="283909" y="141263"/>
                      <a:pt x="284466" y="147103"/>
                    </a:cubicBezTo>
                    <a:cubicBezTo>
                      <a:pt x="284652" y="149791"/>
                      <a:pt x="287066" y="151645"/>
                      <a:pt x="289759" y="151645"/>
                    </a:cubicBezTo>
                    <a:lnTo>
                      <a:pt x="316594" y="151274"/>
                    </a:lnTo>
                    <a:cubicBezTo>
                      <a:pt x="319565" y="151274"/>
                      <a:pt x="321979" y="148771"/>
                      <a:pt x="321794" y="145805"/>
                    </a:cubicBezTo>
                    <a:cubicBezTo>
                      <a:pt x="321051" y="134126"/>
                      <a:pt x="317244" y="124208"/>
                      <a:pt x="310466" y="116329"/>
                    </a:cubicBezTo>
                    <a:cubicBezTo>
                      <a:pt x="303409" y="107987"/>
                      <a:pt x="293938" y="102703"/>
                      <a:pt x="282238" y="100386"/>
                    </a:cubicBezTo>
                    <a:lnTo>
                      <a:pt x="282238" y="80086"/>
                    </a:lnTo>
                    <a:cubicBezTo>
                      <a:pt x="282238" y="77583"/>
                      <a:pt x="280195" y="75637"/>
                      <a:pt x="277781" y="75637"/>
                    </a:cubicBezTo>
                    <a:close/>
                    <a:moveTo>
                      <a:pt x="248532" y="0"/>
                    </a:moveTo>
                    <a:lnTo>
                      <a:pt x="281309" y="0"/>
                    </a:lnTo>
                    <a:cubicBezTo>
                      <a:pt x="287902" y="0"/>
                      <a:pt x="293380" y="5283"/>
                      <a:pt x="293380" y="11957"/>
                    </a:cubicBezTo>
                    <a:lnTo>
                      <a:pt x="293380" y="39209"/>
                    </a:lnTo>
                    <a:cubicBezTo>
                      <a:pt x="312508" y="42917"/>
                      <a:pt x="330336" y="50425"/>
                      <a:pt x="346121" y="60899"/>
                    </a:cubicBezTo>
                    <a:lnTo>
                      <a:pt x="365435" y="41619"/>
                    </a:lnTo>
                    <a:cubicBezTo>
                      <a:pt x="370078" y="36984"/>
                      <a:pt x="377785" y="36984"/>
                      <a:pt x="382520" y="41619"/>
                    </a:cubicBezTo>
                    <a:lnTo>
                      <a:pt x="405641" y="64792"/>
                    </a:lnTo>
                    <a:cubicBezTo>
                      <a:pt x="410376" y="69427"/>
                      <a:pt x="410376" y="77120"/>
                      <a:pt x="405641" y="81847"/>
                    </a:cubicBezTo>
                    <a:lnTo>
                      <a:pt x="386327" y="101127"/>
                    </a:lnTo>
                    <a:cubicBezTo>
                      <a:pt x="396820" y="116792"/>
                      <a:pt x="404248" y="134589"/>
                      <a:pt x="408148" y="153777"/>
                    </a:cubicBezTo>
                    <a:lnTo>
                      <a:pt x="435354" y="153777"/>
                    </a:lnTo>
                    <a:cubicBezTo>
                      <a:pt x="441947" y="153777"/>
                      <a:pt x="447332" y="159060"/>
                      <a:pt x="447332" y="165734"/>
                    </a:cubicBezTo>
                    <a:lnTo>
                      <a:pt x="447332" y="198454"/>
                    </a:lnTo>
                    <a:cubicBezTo>
                      <a:pt x="447332" y="205128"/>
                      <a:pt x="442040" y="210504"/>
                      <a:pt x="435354" y="210504"/>
                    </a:cubicBezTo>
                    <a:lnTo>
                      <a:pt x="408148" y="210504"/>
                    </a:lnTo>
                    <a:cubicBezTo>
                      <a:pt x="404434" y="229599"/>
                      <a:pt x="396820" y="247396"/>
                      <a:pt x="386327" y="263153"/>
                    </a:cubicBezTo>
                    <a:lnTo>
                      <a:pt x="405548" y="282433"/>
                    </a:lnTo>
                    <a:cubicBezTo>
                      <a:pt x="410191" y="287068"/>
                      <a:pt x="410191" y="294761"/>
                      <a:pt x="405548" y="299489"/>
                    </a:cubicBezTo>
                    <a:lnTo>
                      <a:pt x="382334" y="322569"/>
                    </a:lnTo>
                    <a:cubicBezTo>
                      <a:pt x="377692" y="327296"/>
                      <a:pt x="369985" y="327296"/>
                      <a:pt x="365249" y="322569"/>
                    </a:cubicBezTo>
                    <a:lnTo>
                      <a:pt x="345936" y="303289"/>
                    </a:lnTo>
                    <a:cubicBezTo>
                      <a:pt x="330243" y="313671"/>
                      <a:pt x="312416" y="321179"/>
                      <a:pt x="293195" y="325072"/>
                    </a:cubicBezTo>
                    <a:lnTo>
                      <a:pt x="293195" y="352231"/>
                    </a:lnTo>
                    <a:cubicBezTo>
                      <a:pt x="293195" y="358905"/>
                      <a:pt x="287902" y="364188"/>
                      <a:pt x="281217" y="364188"/>
                    </a:cubicBezTo>
                    <a:lnTo>
                      <a:pt x="248439" y="364188"/>
                    </a:lnTo>
                    <a:cubicBezTo>
                      <a:pt x="241847" y="364188"/>
                      <a:pt x="236368" y="358905"/>
                      <a:pt x="236368" y="352231"/>
                    </a:cubicBezTo>
                    <a:lnTo>
                      <a:pt x="236368" y="325072"/>
                    </a:lnTo>
                    <a:cubicBezTo>
                      <a:pt x="217240" y="321364"/>
                      <a:pt x="199412" y="313763"/>
                      <a:pt x="183627" y="303289"/>
                    </a:cubicBezTo>
                    <a:lnTo>
                      <a:pt x="164314" y="322569"/>
                    </a:lnTo>
                    <a:cubicBezTo>
                      <a:pt x="159764" y="327296"/>
                      <a:pt x="152057" y="327296"/>
                      <a:pt x="147414" y="322569"/>
                    </a:cubicBezTo>
                    <a:lnTo>
                      <a:pt x="124201" y="299489"/>
                    </a:lnTo>
                    <a:cubicBezTo>
                      <a:pt x="119558" y="294761"/>
                      <a:pt x="119558" y="287068"/>
                      <a:pt x="124201" y="282433"/>
                    </a:cubicBezTo>
                    <a:lnTo>
                      <a:pt x="143514" y="263153"/>
                    </a:lnTo>
                    <a:cubicBezTo>
                      <a:pt x="133022" y="247396"/>
                      <a:pt x="125593" y="229599"/>
                      <a:pt x="121786" y="210504"/>
                    </a:cubicBezTo>
                    <a:lnTo>
                      <a:pt x="94487" y="210504"/>
                    </a:lnTo>
                    <a:cubicBezTo>
                      <a:pt x="87988" y="210504"/>
                      <a:pt x="82509" y="205128"/>
                      <a:pt x="82509" y="198454"/>
                    </a:cubicBezTo>
                    <a:lnTo>
                      <a:pt x="82509" y="165734"/>
                    </a:lnTo>
                    <a:cubicBezTo>
                      <a:pt x="82509" y="159153"/>
                      <a:pt x="87802" y="153777"/>
                      <a:pt x="94487" y="153777"/>
                    </a:cubicBezTo>
                    <a:lnTo>
                      <a:pt x="121879" y="153777"/>
                    </a:lnTo>
                    <a:cubicBezTo>
                      <a:pt x="125593" y="134589"/>
                      <a:pt x="133115" y="116792"/>
                      <a:pt x="143700" y="101127"/>
                    </a:cubicBezTo>
                    <a:lnTo>
                      <a:pt x="124386" y="81847"/>
                    </a:lnTo>
                    <a:cubicBezTo>
                      <a:pt x="119651" y="77120"/>
                      <a:pt x="119651" y="69427"/>
                      <a:pt x="124386" y="64792"/>
                    </a:cubicBezTo>
                    <a:lnTo>
                      <a:pt x="147507" y="41619"/>
                    </a:lnTo>
                    <a:cubicBezTo>
                      <a:pt x="152057" y="36984"/>
                      <a:pt x="159764" y="36984"/>
                      <a:pt x="164499" y="41619"/>
                    </a:cubicBezTo>
                    <a:lnTo>
                      <a:pt x="183813" y="60899"/>
                    </a:lnTo>
                    <a:cubicBezTo>
                      <a:pt x="199505" y="50425"/>
                      <a:pt x="217333" y="43009"/>
                      <a:pt x="236554" y="39209"/>
                    </a:cubicBezTo>
                    <a:lnTo>
                      <a:pt x="236554" y="11957"/>
                    </a:lnTo>
                    <a:cubicBezTo>
                      <a:pt x="236554" y="5469"/>
                      <a:pt x="241847" y="0"/>
                      <a:pt x="248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86" name="iṣḷiḑè">
              <a:extLst>
                <a:ext uri="{FF2B5EF4-FFF2-40B4-BE49-F238E27FC236}">
                  <a16:creationId xmlns:a16="http://schemas.microsoft.com/office/drawing/2014/main" id="{35C47CFA-C06A-49E0-90F4-FD632708E687}"/>
                </a:ext>
              </a:extLst>
            </p:cNvPr>
            <p:cNvGrpSpPr/>
            <p:nvPr/>
          </p:nvGrpSpPr>
          <p:grpSpPr>
            <a:xfrm>
              <a:off x="5920359" y="3463652"/>
              <a:ext cx="1747593" cy="1414622"/>
              <a:chOff x="5920359" y="3463652"/>
              <a:chExt cx="1747593" cy="1414622"/>
            </a:xfrm>
          </p:grpSpPr>
          <p:sp>
            <p:nvSpPr>
              <p:cNvPr id="99" name="iṥľide">
                <a:extLst>
                  <a:ext uri="{FF2B5EF4-FFF2-40B4-BE49-F238E27FC236}">
                    <a16:creationId xmlns:a16="http://schemas.microsoft.com/office/drawing/2014/main" id="{F8E03001-30F4-40CF-A4E9-4569BB893760}"/>
                  </a:ext>
                </a:extLst>
              </p:cNvPr>
              <p:cNvSpPr/>
              <p:nvPr/>
            </p:nvSpPr>
            <p:spPr>
              <a:xfrm>
                <a:off x="6118939" y="3463652"/>
                <a:ext cx="1270592" cy="1270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1" h="19331" extrusionOk="0">
                    <a:moveTo>
                      <a:pt x="423" y="12487"/>
                    </a:moveTo>
                    <a:cubicBezTo>
                      <a:pt x="1982" y="17591"/>
                      <a:pt x="7383" y="20465"/>
                      <a:pt x="12487" y="18906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3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3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0" name="ïš1íḋê">
                <a:extLst>
                  <a:ext uri="{FF2B5EF4-FFF2-40B4-BE49-F238E27FC236}">
                    <a16:creationId xmlns:a16="http://schemas.microsoft.com/office/drawing/2014/main" id="{BF2DACAC-C32D-4FFF-A0EE-BABCC0A0D5C0}"/>
                  </a:ext>
                </a:extLst>
              </p:cNvPr>
              <p:cNvSpPr/>
              <p:nvPr/>
            </p:nvSpPr>
            <p:spPr>
              <a:xfrm rot="3695988">
                <a:off x="5556611" y="4222868"/>
                <a:ext cx="1019154" cy="291657"/>
              </a:xfrm>
              <a:custGeom>
                <a:avLst/>
                <a:gdLst>
                  <a:gd name="connsiteX0" fmla="*/ 0 w 1019154"/>
                  <a:gd name="connsiteY0" fmla="*/ 28457 h 291657"/>
                  <a:gd name="connsiteX1" fmla="*/ 36653 w 1019154"/>
                  <a:gd name="connsiteY1" fmla="*/ 0 h 291657"/>
                  <a:gd name="connsiteX2" fmla="*/ 821482 w 1019154"/>
                  <a:gd name="connsiteY2" fmla="*/ 180252 h 291657"/>
                  <a:gd name="connsiteX3" fmla="*/ 923342 w 1019154"/>
                  <a:gd name="connsiteY3" fmla="*/ 116253 h 291657"/>
                  <a:gd name="connsiteX4" fmla="*/ 885470 w 1019154"/>
                  <a:gd name="connsiteY4" fmla="*/ 67450 h 291657"/>
                  <a:gd name="connsiteX5" fmla="*/ 1019154 w 1019154"/>
                  <a:gd name="connsiteY5" fmla="*/ 68365 h 291657"/>
                  <a:gd name="connsiteX6" fmla="*/ 989125 w 1019154"/>
                  <a:gd name="connsiteY6" fmla="*/ 201021 h 291657"/>
                  <a:gd name="connsiteX7" fmla="*/ 951784 w 1019154"/>
                  <a:gd name="connsiteY7" fmla="*/ 152904 h 291657"/>
                  <a:gd name="connsiteX8" fmla="*/ 843287 w 1019154"/>
                  <a:gd name="connsiteY8" fmla="*/ 220891 h 291657"/>
                  <a:gd name="connsiteX9" fmla="*/ 0 w 1019154"/>
                  <a:gd name="connsiteY9" fmla="*/ 28457 h 29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9154" h="291657">
                    <a:moveTo>
                      <a:pt x="0" y="28457"/>
                    </a:moveTo>
                    <a:lnTo>
                      <a:pt x="36653" y="0"/>
                    </a:lnTo>
                    <a:cubicBezTo>
                      <a:pt x="225228" y="242994"/>
                      <a:pt x="552992" y="313465"/>
                      <a:pt x="821482" y="180252"/>
                    </a:cubicBezTo>
                    <a:lnTo>
                      <a:pt x="923342" y="116253"/>
                    </a:lnTo>
                    <a:lnTo>
                      <a:pt x="885470" y="67450"/>
                    </a:lnTo>
                    <a:lnTo>
                      <a:pt x="1019154" y="68365"/>
                    </a:lnTo>
                    <a:cubicBezTo>
                      <a:pt x="1019154" y="68365"/>
                      <a:pt x="989125" y="201021"/>
                      <a:pt x="989125" y="201021"/>
                    </a:cubicBezTo>
                    <a:lnTo>
                      <a:pt x="951784" y="152904"/>
                    </a:lnTo>
                    <a:lnTo>
                      <a:pt x="843287" y="220891"/>
                    </a:lnTo>
                    <a:cubicBezTo>
                      <a:pt x="557611" y="361989"/>
                      <a:pt x="202314" y="289183"/>
                      <a:pt x="0" y="28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475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1" name="ïšḷïďé">
                <a:extLst>
                  <a:ext uri="{FF2B5EF4-FFF2-40B4-BE49-F238E27FC236}">
                    <a16:creationId xmlns:a16="http://schemas.microsoft.com/office/drawing/2014/main" id="{8E75CD4D-CFB9-4E18-AC52-8FFC386579B9}"/>
                  </a:ext>
                </a:extLst>
              </p:cNvPr>
              <p:cNvSpPr/>
              <p:nvPr/>
            </p:nvSpPr>
            <p:spPr>
              <a:xfrm>
                <a:off x="7450074" y="3943344"/>
                <a:ext cx="217878" cy="2178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2" name="îşľîďè">
                <a:extLst>
                  <a:ext uri="{FF2B5EF4-FFF2-40B4-BE49-F238E27FC236}">
                    <a16:creationId xmlns:a16="http://schemas.microsoft.com/office/drawing/2014/main" id="{4C06EA62-C4B1-434D-A99B-559B415027BF}"/>
                  </a:ext>
                </a:extLst>
              </p:cNvPr>
              <p:cNvSpPr/>
              <p:nvPr/>
            </p:nvSpPr>
            <p:spPr>
              <a:xfrm>
                <a:off x="6429265" y="3804053"/>
                <a:ext cx="649940" cy="589764"/>
              </a:xfrm>
              <a:custGeom>
                <a:avLst/>
                <a:gdLst>
                  <a:gd name="connsiteX0" fmla="*/ 243058 w 607915"/>
                  <a:gd name="connsiteY0" fmla="*/ 416124 h 551629"/>
                  <a:gd name="connsiteX1" fmla="*/ 258029 w 607915"/>
                  <a:gd name="connsiteY1" fmla="*/ 430839 h 551629"/>
                  <a:gd name="connsiteX2" fmla="*/ 243430 w 607915"/>
                  <a:gd name="connsiteY2" fmla="*/ 445740 h 551629"/>
                  <a:gd name="connsiteX3" fmla="*/ 230412 w 607915"/>
                  <a:gd name="connsiteY3" fmla="*/ 438428 h 551629"/>
                  <a:gd name="connsiteX4" fmla="*/ 228366 w 607915"/>
                  <a:gd name="connsiteY4" fmla="*/ 431210 h 551629"/>
                  <a:gd name="connsiteX5" fmla="*/ 243058 w 607915"/>
                  <a:gd name="connsiteY5" fmla="*/ 416124 h 551629"/>
                  <a:gd name="connsiteX6" fmla="*/ 551744 w 607915"/>
                  <a:gd name="connsiteY6" fmla="*/ 407129 h 551629"/>
                  <a:gd name="connsiteX7" fmla="*/ 531968 w 607915"/>
                  <a:gd name="connsiteY7" fmla="*/ 412505 h 551629"/>
                  <a:gd name="connsiteX8" fmla="*/ 518598 w 607915"/>
                  <a:gd name="connsiteY8" fmla="*/ 445040 h 551629"/>
                  <a:gd name="connsiteX9" fmla="*/ 486381 w 607915"/>
                  <a:gd name="connsiteY9" fmla="*/ 458481 h 551629"/>
                  <a:gd name="connsiteX10" fmla="*/ 481089 w 607915"/>
                  <a:gd name="connsiteY10" fmla="*/ 478688 h 551629"/>
                  <a:gd name="connsiteX11" fmla="*/ 533082 w 607915"/>
                  <a:gd name="connsiteY11" fmla="*/ 459593 h 551629"/>
                  <a:gd name="connsiteX12" fmla="*/ 551744 w 607915"/>
                  <a:gd name="connsiteY12" fmla="*/ 407129 h 551629"/>
                  <a:gd name="connsiteX13" fmla="*/ 179372 w 607915"/>
                  <a:gd name="connsiteY13" fmla="*/ 401381 h 551629"/>
                  <a:gd name="connsiteX14" fmla="*/ 190690 w 607915"/>
                  <a:gd name="connsiteY14" fmla="*/ 402770 h 551629"/>
                  <a:gd name="connsiteX15" fmla="*/ 196344 w 607915"/>
                  <a:gd name="connsiteY15" fmla="*/ 422865 h 551629"/>
                  <a:gd name="connsiteX16" fmla="*/ 176232 w 607915"/>
                  <a:gd name="connsiteY16" fmla="*/ 428607 h 551629"/>
                  <a:gd name="connsiteX17" fmla="*/ 170671 w 607915"/>
                  <a:gd name="connsiteY17" fmla="*/ 423143 h 551629"/>
                  <a:gd name="connsiteX18" fmla="*/ 170486 w 607915"/>
                  <a:gd name="connsiteY18" fmla="*/ 408326 h 551629"/>
                  <a:gd name="connsiteX19" fmla="*/ 179372 w 607915"/>
                  <a:gd name="connsiteY19" fmla="*/ 401381 h 551629"/>
                  <a:gd name="connsiteX20" fmla="*/ 306331 w 607915"/>
                  <a:gd name="connsiteY20" fmla="*/ 400103 h 551629"/>
                  <a:gd name="connsiteX21" fmla="*/ 315310 w 607915"/>
                  <a:gd name="connsiteY21" fmla="*/ 406833 h 551629"/>
                  <a:gd name="connsiteX22" fmla="*/ 310106 w 607915"/>
                  <a:gd name="connsiteY22" fmla="*/ 427126 h 551629"/>
                  <a:gd name="connsiteX23" fmla="*/ 289847 w 607915"/>
                  <a:gd name="connsiteY23" fmla="*/ 421937 h 551629"/>
                  <a:gd name="connsiteX24" fmla="*/ 295051 w 607915"/>
                  <a:gd name="connsiteY24" fmla="*/ 401644 h 551629"/>
                  <a:gd name="connsiteX25" fmla="*/ 306331 w 607915"/>
                  <a:gd name="connsiteY25" fmla="*/ 400103 h 551629"/>
                  <a:gd name="connsiteX26" fmla="*/ 485847 w 607915"/>
                  <a:gd name="connsiteY26" fmla="*/ 390456 h 551629"/>
                  <a:gd name="connsiteX27" fmla="*/ 470319 w 607915"/>
                  <a:gd name="connsiteY27" fmla="*/ 396933 h 551629"/>
                  <a:gd name="connsiteX28" fmla="*/ 470412 w 607915"/>
                  <a:gd name="connsiteY28" fmla="*/ 428077 h 551629"/>
                  <a:gd name="connsiteX29" fmla="*/ 501608 w 607915"/>
                  <a:gd name="connsiteY29" fmla="*/ 427985 h 551629"/>
                  <a:gd name="connsiteX30" fmla="*/ 501515 w 607915"/>
                  <a:gd name="connsiteY30" fmla="*/ 396840 h 551629"/>
                  <a:gd name="connsiteX31" fmla="*/ 485847 w 607915"/>
                  <a:gd name="connsiteY31" fmla="*/ 390456 h 551629"/>
                  <a:gd name="connsiteX32" fmla="*/ 432810 w 607915"/>
                  <a:gd name="connsiteY32" fmla="*/ 376726 h 551629"/>
                  <a:gd name="connsiteX33" fmla="*/ 440609 w 607915"/>
                  <a:gd name="connsiteY33" fmla="*/ 459871 h 551629"/>
                  <a:gd name="connsiteX34" fmla="*/ 457785 w 607915"/>
                  <a:gd name="connsiteY34" fmla="*/ 472199 h 551629"/>
                  <a:gd name="connsiteX35" fmla="*/ 463077 w 607915"/>
                  <a:gd name="connsiteY35" fmla="*/ 452548 h 551629"/>
                  <a:gd name="connsiteX36" fmla="*/ 453607 w 607915"/>
                  <a:gd name="connsiteY36" fmla="*/ 445318 h 551629"/>
                  <a:gd name="connsiteX37" fmla="*/ 445994 w 607915"/>
                  <a:gd name="connsiteY37" fmla="*/ 389888 h 551629"/>
                  <a:gd name="connsiteX38" fmla="*/ 143052 w 607915"/>
                  <a:gd name="connsiteY38" fmla="*/ 358214 h 551629"/>
                  <a:gd name="connsiteX39" fmla="*/ 152140 w 607915"/>
                  <a:gd name="connsiteY39" fmla="*/ 365023 h 551629"/>
                  <a:gd name="connsiteX40" fmla="*/ 146940 w 607915"/>
                  <a:gd name="connsiteY40" fmla="*/ 385345 h 551629"/>
                  <a:gd name="connsiteX41" fmla="*/ 126604 w 607915"/>
                  <a:gd name="connsiteY41" fmla="*/ 380149 h 551629"/>
                  <a:gd name="connsiteX42" fmla="*/ 131804 w 607915"/>
                  <a:gd name="connsiteY42" fmla="*/ 359826 h 551629"/>
                  <a:gd name="connsiteX43" fmla="*/ 143052 w 607915"/>
                  <a:gd name="connsiteY43" fmla="*/ 358214 h 551629"/>
                  <a:gd name="connsiteX44" fmla="*/ 341949 w 607915"/>
                  <a:gd name="connsiteY44" fmla="*/ 356317 h 551629"/>
                  <a:gd name="connsiteX45" fmla="*/ 353191 w 607915"/>
                  <a:gd name="connsiteY45" fmla="*/ 357637 h 551629"/>
                  <a:gd name="connsiteX46" fmla="*/ 358772 w 607915"/>
                  <a:gd name="connsiteY46" fmla="*/ 377838 h 551629"/>
                  <a:gd name="connsiteX47" fmla="*/ 338589 w 607915"/>
                  <a:gd name="connsiteY47" fmla="*/ 383398 h 551629"/>
                  <a:gd name="connsiteX48" fmla="*/ 333102 w 607915"/>
                  <a:gd name="connsiteY48" fmla="*/ 378023 h 551629"/>
                  <a:gd name="connsiteX49" fmla="*/ 333008 w 607915"/>
                  <a:gd name="connsiteY49" fmla="*/ 363197 h 551629"/>
                  <a:gd name="connsiteX50" fmla="*/ 341949 w 607915"/>
                  <a:gd name="connsiteY50" fmla="*/ 356317 h 551629"/>
                  <a:gd name="connsiteX51" fmla="*/ 492439 w 607915"/>
                  <a:gd name="connsiteY51" fmla="*/ 348419 h 551629"/>
                  <a:gd name="connsiteX52" fmla="*/ 449893 w 607915"/>
                  <a:gd name="connsiteY52" fmla="*/ 359485 h 551629"/>
                  <a:gd name="connsiteX53" fmla="*/ 462984 w 607915"/>
                  <a:gd name="connsiteY53" fmla="*/ 372647 h 551629"/>
                  <a:gd name="connsiteX54" fmla="*/ 518413 w 607915"/>
                  <a:gd name="connsiteY54" fmla="*/ 379877 h 551629"/>
                  <a:gd name="connsiteX55" fmla="*/ 525655 w 607915"/>
                  <a:gd name="connsiteY55" fmla="*/ 389146 h 551629"/>
                  <a:gd name="connsiteX56" fmla="*/ 545059 w 607915"/>
                  <a:gd name="connsiteY56" fmla="*/ 383863 h 551629"/>
                  <a:gd name="connsiteX57" fmla="*/ 532896 w 607915"/>
                  <a:gd name="connsiteY57" fmla="*/ 367178 h 551629"/>
                  <a:gd name="connsiteX58" fmla="*/ 492439 w 607915"/>
                  <a:gd name="connsiteY58" fmla="*/ 348419 h 551629"/>
                  <a:gd name="connsiteX59" fmla="*/ 122546 w 607915"/>
                  <a:gd name="connsiteY59" fmla="*/ 298280 h 551629"/>
                  <a:gd name="connsiteX60" fmla="*/ 137574 w 607915"/>
                  <a:gd name="connsiteY60" fmla="*/ 313019 h 551629"/>
                  <a:gd name="connsiteX61" fmla="*/ 122917 w 607915"/>
                  <a:gd name="connsiteY61" fmla="*/ 327944 h 551629"/>
                  <a:gd name="connsiteX62" fmla="*/ 109929 w 607915"/>
                  <a:gd name="connsiteY62" fmla="*/ 320713 h 551629"/>
                  <a:gd name="connsiteX63" fmla="*/ 107981 w 607915"/>
                  <a:gd name="connsiteY63" fmla="*/ 313390 h 551629"/>
                  <a:gd name="connsiteX64" fmla="*/ 122546 w 607915"/>
                  <a:gd name="connsiteY64" fmla="*/ 298280 h 551629"/>
                  <a:gd name="connsiteX65" fmla="*/ 245832 w 607915"/>
                  <a:gd name="connsiteY65" fmla="*/ 296467 h 551629"/>
                  <a:gd name="connsiteX66" fmla="*/ 226516 w 607915"/>
                  <a:gd name="connsiteY66" fmla="*/ 307870 h 551629"/>
                  <a:gd name="connsiteX67" fmla="*/ 237938 w 607915"/>
                  <a:gd name="connsiteY67" fmla="*/ 327152 h 551629"/>
                  <a:gd name="connsiteX68" fmla="*/ 257254 w 607915"/>
                  <a:gd name="connsiteY68" fmla="*/ 315750 h 551629"/>
                  <a:gd name="connsiteX69" fmla="*/ 245832 w 607915"/>
                  <a:gd name="connsiteY69" fmla="*/ 296467 h 551629"/>
                  <a:gd name="connsiteX70" fmla="*/ 361161 w 607915"/>
                  <a:gd name="connsiteY70" fmla="*/ 296093 h 551629"/>
                  <a:gd name="connsiteX71" fmla="*/ 376108 w 607915"/>
                  <a:gd name="connsiteY71" fmla="*/ 310819 h 551629"/>
                  <a:gd name="connsiteX72" fmla="*/ 361347 w 607915"/>
                  <a:gd name="connsiteY72" fmla="*/ 325730 h 551629"/>
                  <a:gd name="connsiteX73" fmla="*/ 348536 w 607915"/>
                  <a:gd name="connsiteY73" fmla="*/ 318506 h 551629"/>
                  <a:gd name="connsiteX74" fmla="*/ 346400 w 607915"/>
                  <a:gd name="connsiteY74" fmla="*/ 311097 h 551629"/>
                  <a:gd name="connsiteX75" fmla="*/ 361161 w 607915"/>
                  <a:gd name="connsiteY75" fmla="*/ 296093 h 551629"/>
                  <a:gd name="connsiteX76" fmla="*/ 478582 w 607915"/>
                  <a:gd name="connsiteY76" fmla="*/ 292282 h 551629"/>
                  <a:gd name="connsiteX77" fmla="*/ 494459 w 607915"/>
                  <a:gd name="connsiteY77" fmla="*/ 292282 h 551629"/>
                  <a:gd name="connsiteX78" fmla="*/ 504672 w 607915"/>
                  <a:gd name="connsiteY78" fmla="*/ 302571 h 551629"/>
                  <a:gd name="connsiteX79" fmla="*/ 504672 w 607915"/>
                  <a:gd name="connsiteY79" fmla="*/ 317587 h 551629"/>
                  <a:gd name="connsiteX80" fmla="*/ 541438 w 607915"/>
                  <a:gd name="connsiteY80" fmla="*/ 332789 h 551629"/>
                  <a:gd name="connsiteX81" fmla="*/ 552208 w 607915"/>
                  <a:gd name="connsiteY81" fmla="*/ 322037 h 551629"/>
                  <a:gd name="connsiteX82" fmla="*/ 566692 w 607915"/>
                  <a:gd name="connsiteY82" fmla="*/ 322037 h 551629"/>
                  <a:gd name="connsiteX83" fmla="*/ 578019 w 607915"/>
                  <a:gd name="connsiteY83" fmla="*/ 333160 h 551629"/>
                  <a:gd name="connsiteX84" fmla="*/ 578019 w 607915"/>
                  <a:gd name="connsiteY84" fmla="*/ 347620 h 551629"/>
                  <a:gd name="connsiteX85" fmla="*/ 567063 w 607915"/>
                  <a:gd name="connsiteY85" fmla="*/ 358558 h 551629"/>
                  <a:gd name="connsiteX86" fmla="*/ 582197 w 607915"/>
                  <a:gd name="connsiteY86" fmla="*/ 395079 h 551629"/>
                  <a:gd name="connsiteX87" fmla="*/ 597795 w 607915"/>
                  <a:gd name="connsiteY87" fmla="*/ 395079 h 551629"/>
                  <a:gd name="connsiteX88" fmla="*/ 607915 w 607915"/>
                  <a:gd name="connsiteY88" fmla="*/ 405368 h 551629"/>
                  <a:gd name="connsiteX89" fmla="*/ 607915 w 607915"/>
                  <a:gd name="connsiteY89" fmla="*/ 421218 h 551629"/>
                  <a:gd name="connsiteX90" fmla="*/ 597702 w 607915"/>
                  <a:gd name="connsiteY90" fmla="*/ 431414 h 551629"/>
                  <a:gd name="connsiteX91" fmla="*/ 582104 w 607915"/>
                  <a:gd name="connsiteY91" fmla="*/ 431414 h 551629"/>
                  <a:gd name="connsiteX92" fmla="*/ 566971 w 607915"/>
                  <a:gd name="connsiteY92" fmla="*/ 467935 h 551629"/>
                  <a:gd name="connsiteX93" fmla="*/ 578112 w 607915"/>
                  <a:gd name="connsiteY93" fmla="*/ 478873 h 551629"/>
                  <a:gd name="connsiteX94" fmla="*/ 578112 w 607915"/>
                  <a:gd name="connsiteY94" fmla="*/ 493333 h 551629"/>
                  <a:gd name="connsiteX95" fmla="*/ 566971 w 607915"/>
                  <a:gd name="connsiteY95" fmla="*/ 504642 h 551629"/>
                  <a:gd name="connsiteX96" fmla="*/ 552487 w 607915"/>
                  <a:gd name="connsiteY96" fmla="*/ 504642 h 551629"/>
                  <a:gd name="connsiteX97" fmla="*/ 541345 w 607915"/>
                  <a:gd name="connsiteY97" fmla="*/ 493611 h 551629"/>
                  <a:gd name="connsiteX98" fmla="*/ 504950 w 607915"/>
                  <a:gd name="connsiteY98" fmla="*/ 508813 h 551629"/>
                  <a:gd name="connsiteX99" fmla="*/ 504950 w 607915"/>
                  <a:gd name="connsiteY99" fmla="*/ 524385 h 551629"/>
                  <a:gd name="connsiteX100" fmla="*/ 494644 w 607915"/>
                  <a:gd name="connsiteY100" fmla="*/ 534674 h 551629"/>
                  <a:gd name="connsiteX101" fmla="*/ 478861 w 607915"/>
                  <a:gd name="connsiteY101" fmla="*/ 534674 h 551629"/>
                  <a:gd name="connsiteX102" fmla="*/ 468555 w 607915"/>
                  <a:gd name="connsiteY102" fmla="*/ 524385 h 551629"/>
                  <a:gd name="connsiteX103" fmla="*/ 468555 w 607915"/>
                  <a:gd name="connsiteY103" fmla="*/ 508813 h 551629"/>
                  <a:gd name="connsiteX104" fmla="*/ 431881 w 607915"/>
                  <a:gd name="connsiteY104" fmla="*/ 493889 h 551629"/>
                  <a:gd name="connsiteX105" fmla="*/ 421018 w 607915"/>
                  <a:gd name="connsiteY105" fmla="*/ 504734 h 551629"/>
                  <a:gd name="connsiteX106" fmla="*/ 406534 w 607915"/>
                  <a:gd name="connsiteY106" fmla="*/ 504734 h 551629"/>
                  <a:gd name="connsiteX107" fmla="*/ 395300 w 607915"/>
                  <a:gd name="connsiteY107" fmla="*/ 493611 h 551629"/>
                  <a:gd name="connsiteX108" fmla="*/ 395300 w 607915"/>
                  <a:gd name="connsiteY108" fmla="*/ 479151 h 551629"/>
                  <a:gd name="connsiteX109" fmla="*/ 406070 w 607915"/>
                  <a:gd name="connsiteY109" fmla="*/ 468399 h 551629"/>
                  <a:gd name="connsiteX110" fmla="*/ 390658 w 607915"/>
                  <a:gd name="connsiteY110" fmla="*/ 431785 h 551629"/>
                  <a:gd name="connsiteX111" fmla="*/ 375617 w 607915"/>
                  <a:gd name="connsiteY111" fmla="*/ 431785 h 551629"/>
                  <a:gd name="connsiteX112" fmla="*/ 365311 w 607915"/>
                  <a:gd name="connsiteY112" fmla="*/ 421589 h 551629"/>
                  <a:gd name="connsiteX113" fmla="*/ 365311 w 607915"/>
                  <a:gd name="connsiteY113" fmla="*/ 405738 h 551629"/>
                  <a:gd name="connsiteX114" fmla="*/ 375617 w 607915"/>
                  <a:gd name="connsiteY114" fmla="*/ 395449 h 551629"/>
                  <a:gd name="connsiteX115" fmla="*/ 390658 w 607915"/>
                  <a:gd name="connsiteY115" fmla="*/ 395449 h 551629"/>
                  <a:gd name="connsiteX116" fmla="*/ 405792 w 607915"/>
                  <a:gd name="connsiteY116" fmla="*/ 358650 h 551629"/>
                  <a:gd name="connsiteX117" fmla="*/ 395114 w 607915"/>
                  <a:gd name="connsiteY117" fmla="*/ 347991 h 551629"/>
                  <a:gd name="connsiteX118" fmla="*/ 395114 w 607915"/>
                  <a:gd name="connsiteY118" fmla="*/ 333531 h 551629"/>
                  <a:gd name="connsiteX119" fmla="*/ 406256 w 607915"/>
                  <a:gd name="connsiteY119" fmla="*/ 322315 h 551629"/>
                  <a:gd name="connsiteX120" fmla="*/ 420740 w 607915"/>
                  <a:gd name="connsiteY120" fmla="*/ 322315 h 551629"/>
                  <a:gd name="connsiteX121" fmla="*/ 431417 w 607915"/>
                  <a:gd name="connsiteY121" fmla="*/ 332974 h 551629"/>
                  <a:gd name="connsiteX122" fmla="*/ 468276 w 607915"/>
                  <a:gd name="connsiteY122" fmla="*/ 317587 h 551629"/>
                  <a:gd name="connsiteX123" fmla="*/ 468276 w 607915"/>
                  <a:gd name="connsiteY123" fmla="*/ 302571 h 551629"/>
                  <a:gd name="connsiteX124" fmla="*/ 478582 w 607915"/>
                  <a:gd name="connsiteY124" fmla="*/ 292282 h 551629"/>
                  <a:gd name="connsiteX125" fmla="*/ 134055 w 607915"/>
                  <a:gd name="connsiteY125" fmla="*/ 239316 h 551629"/>
                  <a:gd name="connsiteX126" fmla="*/ 145381 w 607915"/>
                  <a:gd name="connsiteY126" fmla="*/ 240658 h 551629"/>
                  <a:gd name="connsiteX127" fmla="*/ 151038 w 607915"/>
                  <a:gd name="connsiteY127" fmla="*/ 260754 h 551629"/>
                  <a:gd name="connsiteX128" fmla="*/ 130913 w 607915"/>
                  <a:gd name="connsiteY128" fmla="*/ 266403 h 551629"/>
                  <a:gd name="connsiteX129" fmla="*/ 125349 w 607915"/>
                  <a:gd name="connsiteY129" fmla="*/ 261124 h 551629"/>
                  <a:gd name="connsiteX130" fmla="*/ 125163 w 607915"/>
                  <a:gd name="connsiteY130" fmla="*/ 246307 h 551629"/>
                  <a:gd name="connsiteX131" fmla="*/ 134055 w 607915"/>
                  <a:gd name="connsiteY131" fmla="*/ 239316 h 551629"/>
                  <a:gd name="connsiteX132" fmla="*/ 348433 w 607915"/>
                  <a:gd name="connsiteY132" fmla="*/ 237404 h 551629"/>
                  <a:gd name="connsiteX133" fmla="*/ 356802 w 607915"/>
                  <a:gd name="connsiteY133" fmla="*/ 243997 h 551629"/>
                  <a:gd name="connsiteX134" fmla="*/ 352438 w 607915"/>
                  <a:gd name="connsiteY134" fmla="*/ 263280 h 551629"/>
                  <a:gd name="connsiteX135" fmla="*/ 277405 w 607915"/>
                  <a:gd name="connsiteY135" fmla="*/ 315935 h 551629"/>
                  <a:gd name="connsiteX136" fmla="*/ 259947 w 607915"/>
                  <a:gd name="connsiteY136" fmla="*/ 343005 h 551629"/>
                  <a:gd name="connsiteX137" fmla="*/ 210451 w 607915"/>
                  <a:gd name="connsiteY137" fmla="*/ 330211 h 551629"/>
                  <a:gd name="connsiteX138" fmla="*/ 223173 w 607915"/>
                  <a:gd name="connsiteY138" fmla="*/ 280800 h 551629"/>
                  <a:gd name="connsiteX139" fmla="*/ 255397 w 607915"/>
                  <a:gd name="connsiteY139" fmla="*/ 278576 h 551629"/>
                  <a:gd name="connsiteX140" fmla="*/ 337765 w 607915"/>
                  <a:gd name="connsiteY140" fmla="*/ 238250 h 551629"/>
                  <a:gd name="connsiteX141" fmla="*/ 348433 w 607915"/>
                  <a:gd name="connsiteY141" fmla="*/ 237404 h 551629"/>
                  <a:gd name="connsiteX142" fmla="*/ 185407 w 607915"/>
                  <a:gd name="connsiteY142" fmla="*/ 194979 h 551629"/>
                  <a:gd name="connsiteX143" fmla="*/ 194484 w 607915"/>
                  <a:gd name="connsiteY143" fmla="*/ 201787 h 551629"/>
                  <a:gd name="connsiteX144" fmla="*/ 189290 w 607915"/>
                  <a:gd name="connsiteY144" fmla="*/ 222070 h 551629"/>
                  <a:gd name="connsiteX145" fmla="*/ 189198 w 607915"/>
                  <a:gd name="connsiteY145" fmla="*/ 222070 h 551629"/>
                  <a:gd name="connsiteX146" fmla="*/ 188919 w 607915"/>
                  <a:gd name="connsiteY146" fmla="*/ 222162 h 551629"/>
                  <a:gd name="connsiteX147" fmla="*/ 188827 w 607915"/>
                  <a:gd name="connsiteY147" fmla="*/ 222255 h 551629"/>
                  <a:gd name="connsiteX148" fmla="*/ 168515 w 607915"/>
                  <a:gd name="connsiteY148" fmla="*/ 216976 h 551629"/>
                  <a:gd name="connsiteX149" fmla="*/ 173709 w 607915"/>
                  <a:gd name="connsiteY149" fmla="*/ 196693 h 551629"/>
                  <a:gd name="connsiteX150" fmla="*/ 173987 w 607915"/>
                  <a:gd name="connsiteY150" fmla="*/ 196600 h 551629"/>
                  <a:gd name="connsiteX151" fmla="*/ 174173 w 607915"/>
                  <a:gd name="connsiteY151" fmla="*/ 196507 h 551629"/>
                  <a:gd name="connsiteX152" fmla="*/ 185407 w 607915"/>
                  <a:gd name="connsiteY152" fmla="*/ 194979 h 551629"/>
                  <a:gd name="connsiteX153" fmla="*/ 296864 w 607915"/>
                  <a:gd name="connsiteY153" fmla="*/ 194030 h 551629"/>
                  <a:gd name="connsiteX154" fmla="*/ 308161 w 607915"/>
                  <a:gd name="connsiteY154" fmla="*/ 195456 h 551629"/>
                  <a:gd name="connsiteX155" fmla="*/ 313734 w 607915"/>
                  <a:gd name="connsiteY155" fmla="*/ 215593 h 551629"/>
                  <a:gd name="connsiteX156" fmla="*/ 293578 w 607915"/>
                  <a:gd name="connsiteY156" fmla="*/ 221161 h 551629"/>
                  <a:gd name="connsiteX157" fmla="*/ 288099 w 607915"/>
                  <a:gd name="connsiteY157" fmla="*/ 215872 h 551629"/>
                  <a:gd name="connsiteX158" fmla="*/ 288006 w 607915"/>
                  <a:gd name="connsiteY158" fmla="*/ 201024 h 551629"/>
                  <a:gd name="connsiteX159" fmla="*/ 296864 w 607915"/>
                  <a:gd name="connsiteY159" fmla="*/ 194030 h 551629"/>
                  <a:gd name="connsiteX160" fmla="*/ 240930 w 607915"/>
                  <a:gd name="connsiteY160" fmla="*/ 178059 h 551629"/>
                  <a:gd name="connsiteX161" fmla="*/ 255890 w 607915"/>
                  <a:gd name="connsiteY161" fmla="*/ 192809 h 551629"/>
                  <a:gd name="connsiteX162" fmla="*/ 241209 w 607915"/>
                  <a:gd name="connsiteY162" fmla="*/ 207745 h 551629"/>
                  <a:gd name="connsiteX163" fmla="*/ 228200 w 607915"/>
                  <a:gd name="connsiteY163" fmla="*/ 200324 h 551629"/>
                  <a:gd name="connsiteX164" fmla="*/ 226156 w 607915"/>
                  <a:gd name="connsiteY164" fmla="*/ 192902 h 551629"/>
                  <a:gd name="connsiteX165" fmla="*/ 240930 w 607915"/>
                  <a:gd name="connsiteY165" fmla="*/ 178059 h 551629"/>
                  <a:gd name="connsiteX166" fmla="*/ 205545 w 607915"/>
                  <a:gd name="connsiteY166" fmla="*/ 0 h 551629"/>
                  <a:gd name="connsiteX167" fmla="*/ 277402 w 607915"/>
                  <a:gd name="connsiteY167" fmla="*/ 0 h 551629"/>
                  <a:gd name="connsiteX168" fmla="*/ 289100 w 607915"/>
                  <a:gd name="connsiteY168" fmla="*/ 11587 h 551629"/>
                  <a:gd name="connsiteX169" fmla="*/ 289100 w 607915"/>
                  <a:gd name="connsiteY169" fmla="*/ 41527 h 551629"/>
                  <a:gd name="connsiteX170" fmla="*/ 277402 w 607915"/>
                  <a:gd name="connsiteY170" fmla="*/ 53114 h 551629"/>
                  <a:gd name="connsiteX171" fmla="*/ 269047 w 607915"/>
                  <a:gd name="connsiteY171" fmla="*/ 53114 h 551629"/>
                  <a:gd name="connsiteX172" fmla="*/ 269047 w 607915"/>
                  <a:gd name="connsiteY172" fmla="*/ 74156 h 551629"/>
                  <a:gd name="connsiteX173" fmla="*/ 391223 w 607915"/>
                  <a:gd name="connsiteY173" fmla="*/ 124767 h 551629"/>
                  <a:gd name="connsiteX174" fmla="*/ 407563 w 607915"/>
                  <a:gd name="connsiteY174" fmla="*/ 108453 h 551629"/>
                  <a:gd name="connsiteX175" fmla="*/ 392894 w 607915"/>
                  <a:gd name="connsiteY175" fmla="*/ 93900 h 551629"/>
                  <a:gd name="connsiteX176" fmla="*/ 405706 w 607915"/>
                  <a:gd name="connsiteY176" fmla="*/ 81201 h 551629"/>
                  <a:gd name="connsiteX177" fmla="*/ 455468 w 607915"/>
                  <a:gd name="connsiteY177" fmla="*/ 81201 h 551629"/>
                  <a:gd name="connsiteX178" fmla="*/ 473014 w 607915"/>
                  <a:gd name="connsiteY178" fmla="*/ 98720 h 551629"/>
                  <a:gd name="connsiteX179" fmla="*/ 473014 w 607915"/>
                  <a:gd name="connsiteY179" fmla="*/ 148404 h 551629"/>
                  <a:gd name="connsiteX180" fmla="*/ 460295 w 607915"/>
                  <a:gd name="connsiteY180" fmla="*/ 161104 h 551629"/>
                  <a:gd name="connsiteX181" fmla="*/ 445441 w 607915"/>
                  <a:gd name="connsiteY181" fmla="*/ 146272 h 551629"/>
                  <a:gd name="connsiteX182" fmla="*/ 429101 w 607915"/>
                  <a:gd name="connsiteY182" fmla="*/ 162587 h 551629"/>
                  <a:gd name="connsiteX183" fmla="*/ 448505 w 607915"/>
                  <a:gd name="connsiteY183" fmla="*/ 190673 h 551629"/>
                  <a:gd name="connsiteX184" fmla="*/ 477470 w 607915"/>
                  <a:gd name="connsiteY184" fmla="*/ 267702 h 551629"/>
                  <a:gd name="connsiteX185" fmla="*/ 475892 w 607915"/>
                  <a:gd name="connsiteY185" fmla="*/ 267702 h 551629"/>
                  <a:gd name="connsiteX186" fmla="*/ 443213 w 607915"/>
                  <a:gd name="connsiteY186" fmla="*/ 299960 h 551629"/>
                  <a:gd name="connsiteX187" fmla="*/ 437271 w 607915"/>
                  <a:gd name="connsiteY187" fmla="*/ 302370 h 551629"/>
                  <a:gd name="connsiteX188" fmla="*/ 425109 w 607915"/>
                  <a:gd name="connsiteY188" fmla="*/ 294955 h 551629"/>
                  <a:gd name="connsiteX189" fmla="*/ 400600 w 607915"/>
                  <a:gd name="connsiteY189" fmla="*/ 218852 h 551629"/>
                  <a:gd name="connsiteX190" fmla="*/ 148356 w 607915"/>
                  <a:gd name="connsiteY190" fmla="*/ 153317 h 551629"/>
                  <a:gd name="connsiteX191" fmla="*/ 82719 w 607915"/>
                  <a:gd name="connsiteY191" fmla="*/ 405261 h 551629"/>
                  <a:gd name="connsiteX192" fmla="*/ 334963 w 607915"/>
                  <a:gd name="connsiteY192" fmla="*/ 470704 h 551629"/>
                  <a:gd name="connsiteX193" fmla="*/ 359101 w 607915"/>
                  <a:gd name="connsiteY193" fmla="*/ 453833 h 551629"/>
                  <a:gd name="connsiteX194" fmla="*/ 373027 w 607915"/>
                  <a:gd name="connsiteY194" fmla="*/ 457170 h 551629"/>
                  <a:gd name="connsiteX195" fmla="*/ 375440 w 607915"/>
                  <a:gd name="connsiteY195" fmla="*/ 463103 h 551629"/>
                  <a:gd name="connsiteX196" fmla="*/ 366156 w 607915"/>
                  <a:gd name="connsiteY196" fmla="*/ 485906 h 551629"/>
                  <a:gd name="connsiteX197" fmla="*/ 375719 w 607915"/>
                  <a:gd name="connsiteY197" fmla="*/ 509079 h 551629"/>
                  <a:gd name="connsiteX198" fmla="*/ 376740 w 607915"/>
                  <a:gd name="connsiteY198" fmla="*/ 510006 h 551629"/>
                  <a:gd name="connsiteX199" fmla="*/ 363093 w 607915"/>
                  <a:gd name="connsiteY199" fmla="*/ 518719 h 551629"/>
                  <a:gd name="connsiteX200" fmla="*/ 34536 w 607915"/>
                  <a:gd name="connsiteY200" fmla="*/ 433440 h 551629"/>
                  <a:gd name="connsiteX201" fmla="*/ 54032 w 607915"/>
                  <a:gd name="connsiteY201" fmla="*/ 162587 h 551629"/>
                  <a:gd name="connsiteX202" fmla="*/ 37692 w 607915"/>
                  <a:gd name="connsiteY202" fmla="*/ 146180 h 551629"/>
                  <a:gd name="connsiteX203" fmla="*/ 23024 w 607915"/>
                  <a:gd name="connsiteY203" fmla="*/ 160733 h 551629"/>
                  <a:gd name="connsiteX204" fmla="*/ 10305 w 607915"/>
                  <a:gd name="connsiteY204" fmla="*/ 148126 h 551629"/>
                  <a:gd name="connsiteX205" fmla="*/ 10305 w 607915"/>
                  <a:gd name="connsiteY205" fmla="*/ 98442 h 551629"/>
                  <a:gd name="connsiteX206" fmla="*/ 27851 w 607915"/>
                  <a:gd name="connsiteY206" fmla="*/ 80923 h 551629"/>
                  <a:gd name="connsiteX207" fmla="*/ 77613 w 607915"/>
                  <a:gd name="connsiteY207" fmla="*/ 80923 h 551629"/>
                  <a:gd name="connsiteX208" fmla="*/ 90425 w 607915"/>
                  <a:gd name="connsiteY208" fmla="*/ 93529 h 551629"/>
                  <a:gd name="connsiteX209" fmla="*/ 75571 w 607915"/>
                  <a:gd name="connsiteY209" fmla="*/ 108360 h 551629"/>
                  <a:gd name="connsiteX210" fmla="*/ 91910 w 607915"/>
                  <a:gd name="connsiteY210" fmla="*/ 124675 h 551629"/>
                  <a:gd name="connsiteX211" fmla="*/ 119948 w 607915"/>
                  <a:gd name="connsiteY211" fmla="*/ 105301 h 551629"/>
                  <a:gd name="connsiteX212" fmla="*/ 215386 w 607915"/>
                  <a:gd name="connsiteY212" fmla="*/ 73785 h 551629"/>
                  <a:gd name="connsiteX213" fmla="*/ 215386 w 607915"/>
                  <a:gd name="connsiteY213" fmla="*/ 53022 h 551629"/>
                  <a:gd name="connsiteX214" fmla="*/ 205545 w 607915"/>
                  <a:gd name="connsiteY214" fmla="*/ 53022 h 551629"/>
                  <a:gd name="connsiteX215" fmla="*/ 193847 w 607915"/>
                  <a:gd name="connsiteY215" fmla="*/ 41342 h 551629"/>
                  <a:gd name="connsiteX216" fmla="*/ 193847 w 607915"/>
                  <a:gd name="connsiteY216" fmla="*/ 11587 h 551629"/>
                  <a:gd name="connsiteX217" fmla="*/ 205545 w 607915"/>
                  <a:gd name="connsiteY217" fmla="*/ 0 h 55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607915" h="551629">
                    <a:moveTo>
                      <a:pt x="243058" y="416124"/>
                    </a:moveTo>
                    <a:cubicBezTo>
                      <a:pt x="251334" y="416124"/>
                      <a:pt x="258029" y="422695"/>
                      <a:pt x="258029" y="430839"/>
                    </a:cubicBezTo>
                    <a:cubicBezTo>
                      <a:pt x="258122" y="438984"/>
                      <a:pt x="251613" y="445647"/>
                      <a:pt x="243430" y="445740"/>
                    </a:cubicBezTo>
                    <a:cubicBezTo>
                      <a:pt x="237851" y="445832"/>
                      <a:pt x="233016" y="442871"/>
                      <a:pt x="230412" y="438428"/>
                    </a:cubicBezTo>
                    <a:cubicBezTo>
                      <a:pt x="229110" y="436392"/>
                      <a:pt x="228366" y="433894"/>
                      <a:pt x="228366" y="431210"/>
                    </a:cubicBezTo>
                    <a:cubicBezTo>
                      <a:pt x="228273" y="422880"/>
                      <a:pt x="234875" y="416217"/>
                      <a:pt x="243058" y="416124"/>
                    </a:cubicBezTo>
                    <a:close/>
                    <a:moveTo>
                      <a:pt x="551744" y="407129"/>
                    </a:moveTo>
                    <a:lnTo>
                      <a:pt x="531968" y="412505"/>
                    </a:lnTo>
                    <a:cubicBezTo>
                      <a:pt x="531968" y="424277"/>
                      <a:pt x="527511" y="436049"/>
                      <a:pt x="518598" y="445040"/>
                    </a:cubicBezTo>
                    <a:cubicBezTo>
                      <a:pt x="509778" y="453939"/>
                      <a:pt x="497987" y="458388"/>
                      <a:pt x="486381" y="458481"/>
                    </a:cubicBezTo>
                    <a:lnTo>
                      <a:pt x="481089" y="478688"/>
                    </a:lnTo>
                    <a:cubicBezTo>
                      <a:pt x="499751" y="480263"/>
                      <a:pt x="518784" y="473868"/>
                      <a:pt x="533082" y="459593"/>
                    </a:cubicBezTo>
                    <a:cubicBezTo>
                      <a:pt x="547380" y="445318"/>
                      <a:pt x="553694" y="425853"/>
                      <a:pt x="551744" y="407129"/>
                    </a:cubicBezTo>
                    <a:close/>
                    <a:moveTo>
                      <a:pt x="179372" y="401381"/>
                    </a:moveTo>
                    <a:cubicBezTo>
                      <a:pt x="183021" y="400362"/>
                      <a:pt x="187076" y="400733"/>
                      <a:pt x="190690" y="402770"/>
                    </a:cubicBezTo>
                    <a:cubicBezTo>
                      <a:pt x="197827" y="406752"/>
                      <a:pt x="200329" y="415735"/>
                      <a:pt x="196344" y="422865"/>
                    </a:cubicBezTo>
                    <a:cubicBezTo>
                      <a:pt x="192359" y="430089"/>
                      <a:pt x="183369" y="432496"/>
                      <a:pt x="176232" y="428607"/>
                    </a:cubicBezTo>
                    <a:cubicBezTo>
                      <a:pt x="173823" y="427218"/>
                      <a:pt x="171969" y="425366"/>
                      <a:pt x="170671" y="423143"/>
                    </a:cubicBezTo>
                    <a:cubicBezTo>
                      <a:pt x="168076" y="418698"/>
                      <a:pt x="167798" y="413142"/>
                      <a:pt x="170486" y="408326"/>
                    </a:cubicBezTo>
                    <a:cubicBezTo>
                      <a:pt x="172479" y="404807"/>
                      <a:pt x="175722" y="402399"/>
                      <a:pt x="179372" y="401381"/>
                    </a:cubicBezTo>
                    <a:close/>
                    <a:moveTo>
                      <a:pt x="306331" y="400103"/>
                    </a:moveTo>
                    <a:cubicBezTo>
                      <a:pt x="309990" y="401041"/>
                      <a:pt x="313266" y="403358"/>
                      <a:pt x="315310" y="406833"/>
                    </a:cubicBezTo>
                    <a:cubicBezTo>
                      <a:pt x="319585" y="413875"/>
                      <a:pt x="317169" y="423049"/>
                      <a:pt x="310106" y="427126"/>
                    </a:cubicBezTo>
                    <a:cubicBezTo>
                      <a:pt x="303043" y="431296"/>
                      <a:pt x="294029" y="428980"/>
                      <a:pt x="289847" y="421937"/>
                    </a:cubicBezTo>
                    <a:cubicBezTo>
                      <a:pt x="285572" y="414895"/>
                      <a:pt x="287988" y="405813"/>
                      <a:pt x="295051" y="401644"/>
                    </a:cubicBezTo>
                    <a:cubicBezTo>
                      <a:pt x="298629" y="399605"/>
                      <a:pt x="302672" y="399165"/>
                      <a:pt x="306331" y="400103"/>
                    </a:cubicBezTo>
                    <a:close/>
                    <a:moveTo>
                      <a:pt x="485847" y="390456"/>
                    </a:moveTo>
                    <a:cubicBezTo>
                      <a:pt x="480207" y="390467"/>
                      <a:pt x="474590" y="392622"/>
                      <a:pt x="470319" y="396933"/>
                    </a:cubicBezTo>
                    <a:cubicBezTo>
                      <a:pt x="461777" y="405646"/>
                      <a:pt x="461777" y="419550"/>
                      <a:pt x="470412" y="428077"/>
                    </a:cubicBezTo>
                    <a:cubicBezTo>
                      <a:pt x="479046" y="436791"/>
                      <a:pt x="493066" y="436791"/>
                      <a:pt x="501608" y="427985"/>
                    </a:cubicBezTo>
                    <a:cubicBezTo>
                      <a:pt x="510149" y="419364"/>
                      <a:pt x="510149" y="405368"/>
                      <a:pt x="501515" y="396840"/>
                    </a:cubicBezTo>
                    <a:cubicBezTo>
                      <a:pt x="497151" y="392576"/>
                      <a:pt x="491487" y="390444"/>
                      <a:pt x="485847" y="390456"/>
                    </a:cubicBezTo>
                    <a:close/>
                    <a:moveTo>
                      <a:pt x="432810" y="376726"/>
                    </a:moveTo>
                    <a:cubicBezTo>
                      <a:pt x="415169" y="402123"/>
                      <a:pt x="417769" y="437254"/>
                      <a:pt x="440609" y="459871"/>
                    </a:cubicBezTo>
                    <a:cubicBezTo>
                      <a:pt x="445622" y="465062"/>
                      <a:pt x="451564" y="469140"/>
                      <a:pt x="457785" y="472199"/>
                    </a:cubicBezTo>
                    <a:lnTo>
                      <a:pt x="463077" y="452548"/>
                    </a:lnTo>
                    <a:cubicBezTo>
                      <a:pt x="459642" y="450602"/>
                      <a:pt x="456392" y="448099"/>
                      <a:pt x="453607" y="445318"/>
                    </a:cubicBezTo>
                    <a:cubicBezTo>
                      <a:pt x="438473" y="430302"/>
                      <a:pt x="435966" y="407500"/>
                      <a:pt x="445994" y="389888"/>
                    </a:cubicBezTo>
                    <a:close/>
                    <a:moveTo>
                      <a:pt x="143052" y="358214"/>
                    </a:moveTo>
                    <a:cubicBezTo>
                      <a:pt x="146731" y="359153"/>
                      <a:pt x="150051" y="361497"/>
                      <a:pt x="152140" y="365023"/>
                    </a:cubicBezTo>
                    <a:cubicBezTo>
                      <a:pt x="156226" y="372075"/>
                      <a:pt x="153998" y="381169"/>
                      <a:pt x="146940" y="385345"/>
                    </a:cubicBezTo>
                    <a:cubicBezTo>
                      <a:pt x="139883" y="389521"/>
                      <a:pt x="130690" y="387201"/>
                      <a:pt x="126604" y="380149"/>
                    </a:cubicBezTo>
                    <a:cubicBezTo>
                      <a:pt x="122425" y="373003"/>
                      <a:pt x="124747" y="363909"/>
                      <a:pt x="131804" y="359826"/>
                    </a:cubicBezTo>
                    <a:cubicBezTo>
                      <a:pt x="135333" y="357738"/>
                      <a:pt x="139372" y="357274"/>
                      <a:pt x="143052" y="358214"/>
                    </a:cubicBezTo>
                    <a:close/>
                    <a:moveTo>
                      <a:pt x="341949" y="356317"/>
                    </a:moveTo>
                    <a:cubicBezTo>
                      <a:pt x="345611" y="355321"/>
                      <a:pt x="349657" y="355691"/>
                      <a:pt x="353191" y="357637"/>
                    </a:cubicBezTo>
                    <a:cubicBezTo>
                      <a:pt x="360260" y="361622"/>
                      <a:pt x="362771" y="370610"/>
                      <a:pt x="358772" y="377838"/>
                    </a:cubicBezTo>
                    <a:cubicBezTo>
                      <a:pt x="354866" y="384881"/>
                      <a:pt x="345751" y="387475"/>
                      <a:pt x="338589" y="383398"/>
                    </a:cubicBezTo>
                    <a:cubicBezTo>
                      <a:pt x="336078" y="382101"/>
                      <a:pt x="334218" y="380247"/>
                      <a:pt x="333102" y="378023"/>
                    </a:cubicBezTo>
                    <a:cubicBezTo>
                      <a:pt x="330497" y="373576"/>
                      <a:pt x="330311" y="368016"/>
                      <a:pt x="333008" y="363197"/>
                    </a:cubicBezTo>
                    <a:cubicBezTo>
                      <a:pt x="335008" y="359676"/>
                      <a:pt x="338287" y="357313"/>
                      <a:pt x="341949" y="356317"/>
                    </a:cubicBezTo>
                    <a:close/>
                    <a:moveTo>
                      <a:pt x="492439" y="348419"/>
                    </a:moveTo>
                    <a:cubicBezTo>
                      <a:pt x="477700" y="347156"/>
                      <a:pt x="462613" y="350864"/>
                      <a:pt x="449893" y="359485"/>
                    </a:cubicBezTo>
                    <a:lnTo>
                      <a:pt x="462984" y="372647"/>
                    </a:lnTo>
                    <a:cubicBezTo>
                      <a:pt x="480532" y="362636"/>
                      <a:pt x="503465" y="364953"/>
                      <a:pt x="518413" y="379877"/>
                    </a:cubicBezTo>
                    <a:cubicBezTo>
                      <a:pt x="521291" y="382751"/>
                      <a:pt x="523612" y="385809"/>
                      <a:pt x="525655" y="389146"/>
                    </a:cubicBezTo>
                    <a:lnTo>
                      <a:pt x="545059" y="383863"/>
                    </a:lnTo>
                    <a:cubicBezTo>
                      <a:pt x="542088" y="377838"/>
                      <a:pt x="538003" y="372276"/>
                      <a:pt x="532896" y="367178"/>
                    </a:cubicBezTo>
                    <a:cubicBezTo>
                      <a:pt x="521569" y="355916"/>
                      <a:pt x="507178" y="349682"/>
                      <a:pt x="492439" y="348419"/>
                    </a:cubicBezTo>
                    <a:close/>
                    <a:moveTo>
                      <a:pt x="122546" y="298280"/>
                    </a:moveTo>
                    <a:cubicBezTo>
                      <a:pt x="130710" y="298280"/>
                      <a:pt x="137389" y="304862"/>
                      <a:pt x="137574" y="313019"/>
                    </a:cubicBezTo>
                    <a:cubicBezTo>
                      <a:pt x="137667" y="321177"/>
                      <a:pt x="131081" y="327851"/>
                      <a:pt x="122917" y="327944"/>
                    </a:cubicBezTo>
                    <a:cubicBezTo>
                      <a:pt x="117351" y="328129"/>
                      <a:pt x="112527" y="325163"/>
                      <a:pt x="109929" y="320713"/>
                    </a:cubicBezTo>
                    <a:cubicBezTo>
                      <a:pt x="108723" y="318581"/>
                      <a:pt x="107981" y="316078"/>
                      <a:pt x="107981" y="313390"/>
                    </a:cubicBezTo>
                    <a:cubicBezTo>
                      <a:pt x="107888" y="305233"/>
                      <a:pt x="114382" y="298558"/>
                      <a:pt x="122546" y="298280"/>
                    </a:cubicBezTo>
                    <a:close/>
                    <a:moveTo>
                      <a:pt x="245832" y="296467"/>
                    </a:moveTo>
                    <a:cubicBezTo>
                      <a:pt x="237474" y="294243"/>
                      <a:pt x="228745" y="299341"/>
                      <a:pt x="226516" y="307870"/>
                    </a:cubicBezTo>
                    <a:cubicBezTo>
                      <a:pt x="224288" y="316306"/>
                      <a:pt x="229395" y="324927"/>
                      <a:pt x="237938" y="327152"/>
                    </a:cubicBezTo>
                    <a:cubicBezTo>
                      <a:pt x="246389" y="329377"/>
                      <a:pt x="255025" y="324278"/>
                      <a:pt x="257254" y="315750"/>
                    </a:cubicBezTo>
                    <a:cubicBezTo>
                      <a:pt x="259483" y="307221"/>
                      <a:pt x="254282" y="298600"/>
                      <a:pt x="245832" y="296467"/>
                    </a:cubicBezTo>
                    <a:close/>
                    <a:moveTo>
                      <a:pt x="361161" y="296093"/>
                    </a:moveTo>
                    <a:cubicBezTo>
                      <a:pt x="369424" y="296093"/>
                      <a:pt x="376108" y="302669"/>
                      <a:pt x="376108" y="310819"/>
                    </a:cubicBezTo>
                    <a:cubicBezTo>
                      <a:pt x="376108" y="318969"/>
                      <a:pt x="369517" y="325638"/>
                      <a:pt x="361347" y="325730"/>
                    </a:cubicBezTo>
                    <a:cubicBezTo>
                      <a:pt x="355963" y="325730"/>
                      <a:pt x="351135" y="322767"/>
                      <a:pt x="348536" y="318506"/>
                    </a:cubicBezTo>
                    <a:cubicBezTo>
                      <a:pt x="347143" y="316283"/>
                      <a:pt x="346400" y="313783"/>
                      <a:pt x="346400" y="311097"/>
                    </a:cubicBezTo>
                    <a:cubicBezTo>
                      <a:pt x="346400" y="302947"/>
                      <a:pt x="352992" y="296093"/>
                      <a:pt x="361161" y="296093"/>
                    </a:cubicBezTo>
                    <a:close/>
                    <a:moveTo>
                      <a:pt x="478582" y="292282"/>
                    </a:moveTo>
                    <a:lnTo>
                      <a:pt x="494459" y="292282"/>
                    </a:lnTo>
                    <a:cubicBezTo>
                      <a:pt x="500122" y="292282"/>
                      <a:pt x="504672" y="296824"/>
                      <a:pt x="504672" y="302571"/>
                    </a:cubicBezTo>
                    <a:lnTo>
                      <a:pt x="504672" y="317587"/>
                    </a:lnTo>
                    <a:cubicBezTo>
                      <a:pt x="517670" y="320090"/>
                      <a:pt x="530204" y="325188"/>
                      <a:pt x="541438" y="332789"/>
                    </a:cubicBezTo>
                    <a:lnTo>
                      <a:pt x="552208" y="322037"/>
                    </a:lnTo>
                    <a:cubicBezTo>
                      <a:pt x="556201" y="318144"/>
                      <a:pt x="562793" y="318144"/>
                      <a:pt x="566692" y="322037"/>
                    </a:cubicBezTo>
                    <a:lnTo>
                      <a:pt x="578019" y="333160"/>
                    </a:lnTo>
                    <a:cubicBezTo>
                      <a:pt x="581919" y="337146"/>
                      <a:pt x="581919" y="343727"/>
                      <a:pt x="578019" y="347620"/>
                    </a:cubicBezTo>
                    <a:lnTo>
                      <a:pt x="567063" y="358558"/>
                    </a:lnTo>
                    <a:cubicBezTo>
                      <a:pt x="574770" y="369774"/>
                      <a:pt x="579690" y="382287"/>
                      <a:pt x="582197" y="395079"/>
                    </a:cubicBezTo>
                    <a:lnTo>
                      <a:pt x="597795" y="395079"/>
                    </a:lnTo>
                    <a:cubicBezTo>
                      <a:pt x="603366" y="395079"/>
                      <a:pt x="607915" y="399713"/>
                      <a:pt x="607915" y="405368"/>
                    </a:cubicBezTo>
                    <a:lnTo>
                      <a:pt x="607915" y="421218"/>
                    </a:lnTo>
                    <a:cubicBezTo>
                      <a:pt x="607915" y="426872"/>
                      <a:pt x="603366" y="431414"/>
                      <a:pt x="597702" y="431414"/>
                    </a:cubicBezTo>
                    <a:lnTo>
                      <a:pt x="582104" y="431414"/>
                    </a:lnTo>
                    <a:cubicBezTo>
                      <a:pt x="579598" y="444299"/>
                      <a:pt x="574677" y="456812"/>
                      <a:pt x="566971" y="467935"/>
                    </a:cubicBezTo>
                    <a:lnTo>
                      <a:pt x="578112" y="478873"/>
                    </a:lnTo>
                    <a:cubicBezTo>
                      <a:pt x="582104" y="482859"/>
                      <a:pt x="582104" y="489440"/>
                      <a:pt x="578112" y="493333"/>
                    </a:cubicBezTo>
                    <a:lnTo>
                      <a:pt x="566971" y="504642"/>
                    </a:lnTo>
                    <a:cubicBezTo>
                      <a:pt x="562978" y="508535"/>
                      <a:pt x="556479" y="508535"/>
                      <a:pt x="552487" y="504642"/>
                    </a:cubicBezTo>
                    <a:lnTo>
                      <a:pt x="541345" y="493611"/>
                    </a:lnTo>
                    <a:cubicBezTo>
                      <a:pt x="530204" y="501305"/>
                      <a:pt x="517856" y="506310"/>
                      <a:pt x="504950" y="508813"/>
                    </a:cubicBezTo>
                    <a:lnTo>
                      <a:pt x="504950" y="524385"/>
                    </a:lnTo>
                    <a:cubicBezTo>
                      <a:pt x="504950" y="530040"/>
                      <a:pt x="500401" y="534674"/>
                      <a:pt x="494644" y="534674"/>
                    </a:cubicBezTo>
                    <a:lnTo>
                      <a:pt x="478861" y="534674"/>
                    </a:lnTo>
                    <a:cubicBezTo>
                      <a:pt x="473104" y="534674"/>
                      <a:pt x="468555" y="530040"/>
                      <a:pt x="468555" y="524385"/>
                    </a:cubicBezTo>
                    <a:lnTo>
                      <a:pt x="468555" y="508813"/>
                    </a:lnTo>
                    <a:cubicBezTo>
                      <a:pt x="455649" y="506496"/>
                      <a:pt x="443208" y="501397"/>
                      <a:pt x="431881" y="493889"/>
                    </a:cubicBezTo>
                    <a:lnTo>
                      <a:pt x="421018" y="504734"/>
                    </a:lnTo>
                    <a:cubicBezTo>
                      <a:pt x="417026" y="508720"/>
                      <a:pt x="410527" y="508720"/>
                      <a:pt x="406534" y="504734"/>
                    </a:cubicBezTo>
                    <a:lnTo>
                      <a:pt x="395300" y="493611"/>
                    </a:lnTo>
                    <a:cubicBezTo>
                      <a:pt x="391308" y="489625"/>
                      <a:pt x="391308" y="483137"/>
                      <a:pt x="395300" y="479151"/>
                    </a:cubicBezTo>
                    <a:lnTo>
                      <a:pt x="406070" y="468399"/>
                    </a:lnTo>
                    <a:cubicBezTo>
                      <a:pt x="398364" y="457183"/>
                      <a:pt x="393165" y="444669"/>
                      <a:pt x="390658" y="431785"/>
                    </a:cubicBezTo>
                    <a:lnTo>
                      <a:pt x="375617" y="431785"/>
                    </a:lnTo>
                    <a:cubicBezTo>
                      <a:pt x="369861" y="431785"/>
                      <a:pt x="365311" y="427243"/>
                      <a:pt x="365311" y="421589"/>
                    </a:cubicBezTo>
                    <a:lnTo>
                      <a:pt x="365311" y="405738"/>
                    </a:lnTo>
                    <a:cubicBezTo>
                      <a:pt x="365311" y="400084"/>
                      <a:pt x="369861" y="395449"/>
                      <a:pt x="375617" y="395449"/>
                    </a:cubicBezTo>
                    <a:lnTo>
                      <a:pt x="390658" y="395449"/>
                    </a:lnTo>
                    <a:cubicBezTo>
                      <a:pt x="393072" y="382472"/>
                      <a:pt x="398086" y="370052"/>
                      <a:pt x="405792" y="358650"/>
                    </a:cubicBezTo>
                    <a:lnTo>
                      <a:pt x="395114" y="347991"/>
                    </a:lnTo>
                    <a:cubicBezTo>
                      <a:pt x="391215" y="344098"/>
                      <a:pt x="391215" y="337516"/>
                      <a:pt x="395114" y="333531"/>
                    </a:cubicBezTo>
                    <a:lnTo>
                      <a:pt x="406256" y="322315"/>
                    </a:lnTo>
                    <a:cubicBezTo>
                      <a:pt x="410248" y="318329"/>
                      <a:pt x="416840" y="318329"/>
                      <a:pt x="420740" y="322315"/>
                    </a:cubicBezTo>
                    <a:lnTo>
                      <a:pt x="431417" y="332974"/>
                    </a:lnTo>
                    <a:cubicBezTo>
                      <a:pt x="442837" y="325188"/>
                      <a:pt x="455278" y="320090"/>
                      <a:pt x="468276" y="317587"/>
                    </a:cubicBezTo>
                    <a:lnTo>
                      <a:pt x="468276" y="302571"/>
                    </a:lnTo>
                    <a:cubicBezTo>
                      <a:pt x="468276" y="296824"/>
                      <a:pt x="472919" y="292282"/>
                      <a:pt x="478582" y="292282"/>
                    </a:cubicBezTo>
                    <a:close/>
                    <a:moveTo>
                      <a:pt x="134055" y="239316"/>
                    </a:moveTo>
                    <a:cubicBezTo>
                      <a:pt x="137707" y="238297"/>
                      <a:pt x="141764" y="238667"/>
                      <a:pt x="145381" y="240658"/>
                    </a:cubicBezTo>
                    <a:cubicBezTo>
                      <a:pt x="152522" y="244548"/>
                      <a:pt x="155026" y="253623"/>
                      <a:pt x="151038" y="260754"/>
                    </a:cubicBezTo>
                    <a:cubicBezTo>
                      <a:pt x="147050" y="267884"/>
                      <a:pt x="138054" y="270477"/>
                      <a:pt x="130913" y="266403"/>
                    </a:cubicBezTo>
                    <a:cubicBezTo>
                      <a:pt x="128409" y="265199"/>
                      <a:pt x="126554" y="263347"/>
                      <a:pt x="125349" y="261124"/>
                    </a:cubicBezTo>
                    <a:cubicBezTo>
                      <a:pt x="122752" y="256679"/>
                      <a:pt x="122566" y="251030"/>
                      <a:pt x="125163" y="246307"/>
                    </a:cubicBezTo>
                    <a:cubicBezTo>
                      <a:pt x="127157" y="242742"/>
                      <a:pt x="130403" y="240334"/>
                      <a:pt x="134055" y="239316"/>
                    </a:cubicBezTo>
                    <a:close/>
                    <a:moveTo>
                      <a:pt x="348433" y="237404"/>
                    </a:moveTo>
                    <a:cubicBezTo>
                      <a:pt x="351857" y="238435"/>
                      <a:pt x="354899" y="240706"/>
                      <a:pt x="356802" y="243997"/>
                    </a:cubicBezTo>
                    <a:cubicBezTo>
                      <a:pt x="360795" y="250486"/>
                      <a:pt x="358938" y="259015"/>
                      <a:pt x="352438" y="263280"/>
                    </a:cubicBezTo>
                    <a:lnTo>
                      <a:pt x="277405" y="315935"/>
                    </a:lnTo>
                    <a:cubicBezTo>
                      <a:pt x="276198" y="326781"/>
                      <a:pt x="270162" y="336886"/>
                      <a:pt x="259947" y="343005"/>
                    </a:cubicBezTo>
                    <a:cubicBezTo>
                      <a:pt x="242767" y="353109"/>
                      <a:pt x="220573" y="347454"/>
                      <a:pt x="210451" y="330211"/>
                    </a:cubicBezTo>
                    <a:cubicBezTo>
                      <a:pt x="200329" y="313061"/>
                      <a:pt x="205994" y="290905"/>
                      <a:pt x="223173" y="280800"/>
                    </a:cubicBezTo>
                    <a:cubicBezTo>
                      <a:pt x="233388" y="274867"/>
                      <a:pt x="245275" y="274404"/>
                      <a:pt x="255397" y="278576"/>
                    </a:cubicBezTo>
                    <a:lnTo>
                      <a:pt x="337765" y="238250"/>
                    </a:lnTo>
                    <a:cubicBezTo>
                      <a:pt x="341201" y="236581"/>
                      <a:pt x="345009" y="236372"/>
                      <a:pt x="348433" y="237404"/>
                    </a:cubicBezTo>
                    <a:close/>
                    <a:moveTo>
                      <a:pt x="185407" y="194979"/>
                    </a:moveTo>
                    <a:cubicBezTo>
                      <a:pt x="189082" y="195929"/>
                      <a:pt x="192398" y="198267"/>
                      <a:pt x="194484" y="201787"/>
                    </a:cubicBezTo>
                    <a:cubicBezTo>
                      <a:pt x="198565" y="208825"/>
                      <a:pt x="196247" y="217809"/>
                      <a:pt x="189290" y="222070"/>
                    </a:cubicBezTo>
                    <a:lnTo>
                      <a:pt x="189198" y="222070"/>
                    </a:lnTo>
                    <a:cubicBezTo>
                      <a:pt x="189012" y="222070"/>
                      <a:pt x="189012" y="222162"/>
                      <a:pt x="188919" y="222162"/>
                    </a:cubicBezTo>
                    <a:lnTo>
                      <a:pt x="188827" y="222255"/>
                    </a:lnTo>
                    <a:cubicBezTo>
                      <a:pt x="181778" y="226515"/>
                      <a:pt x="172689" y="224107"/>
                      <a:pt x="168515" y="216976"/>
                    </a:cubicBezTo>
                    <a:cubicBezTo>
                      <a:pt x="164341" y="209937"/>
                      <a:pt x="166660" y="200953"/>
                      <a:pt x="173709" y="196693"/>
                    </a:cubicBezTo>
                    <a:cubicBezTo>
                      <a:pt x="173802" y="196693"/>
                      <a:pt x="173802" y="196600"/>
                      <a:pt x="173987" y="196600"/>
                    </a:cubicBezTo>
                    <a:cubicBezTo>
                      <a:pt x="174080" y="196600"/>
                      <a:pt x="174173" y="196507"/>
                      <a:pt x="174173" y="196507"/>
                    </a:cubicBezTo>
                    <a:cubicBezTo>
                      <a:pt x="177697" y="194470"/>
                      <a:pt x="181732" y="194030"/>
                      <a:pt x="185407" y="194979"/>
                    </a:cubicBezTo>
                    <a:close/>
                    <a:moveTo>
                      <a:pt x="296864" y="194030"/>
                    </a:moveTo>
                    <a:cubicBezTo>
                      <a:pt x="300521" y="193020"/>
                      <a:pt x="304585" y="193415"/>
                      <a:pt x="308161" y="195456"/>
                    </a:cubicBezTo>
                    <a:cubicBezTo>
                      <a:pt x="315220" y="199447"/>
                      <a:pt x="317820" y="208448"/>
                      <a:pt x="313734" y="215593"/>
                    </a:cubicBezTo>
                    <a:cubicBezTo>
                      <a:pt x="309740" y="222646"/>
                      <a:pt x="300730" y="225244"/>
                      <a:pt x="293578" y="221161"/>
                    </a:cubicBezTo>
                    <a:cubicBezTo>
                      <a:pt x="291164" y="219955"/>
                      <a:pt x="289306" y="218006"/>
                      <a:pt x="288099" y="215872"/>
                    </a:cubicBezTo>
                    <a:cubicBezTo>
                      <a:pt x="285498" y="211417"/>
                      <a:pt x="285219" y="205850"/>
                      <a:pt x="288006" y="201024"/>
                    </a:cubicBezTo>
                    <a:cubicBezTo>
                      <a:pt x="289956" y="197452"/>
                      <a:pt x="293207" y="195039"/>
                      <a:pt x="296864" y="194030"/>
                    </a:cubicBezTo>
                    <a:close/>
                    <a:moveTo>
                      <a:pt x="240930" y="178059"/>
                    </a:moveTo>
                    <a:cubicBezTo>
                      <a:pt x="249200" y="177966"/>
                      <a:pt x="255890" y="184646"/>
                      <a:pt x="255890" y="192809"/>
                    </a:cubicBezTo>
                    <a:cubicBezTo>
                      <a:pt x="256076" y="201066"/>
                      <a:pt x="249386" y="207652"/>
                      <a:pt x="241209" y="207745"/>
                    </a:cubicBezTo>
                    <a:cubicBezTo>
                      <a:pt x="235727" y="207745"/>
                      <a:pt x="230895" y="204777"/>
                      <a:pt x="228200" y="200324"/>
                    </a:cubicBezTo>
                    <a:cubicBezTo>
                      <a:pt x="226900" y="198097"/>
                      <a:pt x="226156" y="195592"/>
                      <a:pt x="226156" y="192902"/>
                    </a:cubicBezTo>
                    <a:cubicBezTo>
                      <a:pt x="226156" y="184738"/>
                      <a:pt x="232754" y="178059"/>
                      <a:pt x="240930" y="178059"/>
                    </a:cubicBezTo>
                    <a:close/>
                    <a:moveTo>
                      <a:pt x="205545" y="0"/>
                    </a:moveTo>
                    <a:lnTo>
                      <a:pt x="277402" y="0"/>
                    </a:lnTo>
                    <a:cubicBezTo>
                      <a:pt x="283901" y="0"/>
                      <a:pt x="289100" y="5191"/>
                      <a:pt x="289100" y="11587"/>
                    </a:cubicBezTo>
                    <a:lnTo>
                      <a:pt x="289100" y="41527"/>
                    </a:lnTo>
                    <a:cubicBezTo>
                      <a:pt x="289100" y="47923"/>
                      <a:pt x="283901" y="53114"/>
                      <a:pt x="277402" y="53114"/>
                    </a:cubicBezTo>
                    <a:lnTo>
                      <a:pt x="269047" y="53114"/>
                    </a:lnTo>
                    <a:lnTo>
                      <a:pt x="269047" y="74156"/>
                    </a:lnTo>
                    <a:cubicBezTo>
                      <a:pt x="313331" y="79347"/>
                      <a:pt x="355758" y="96588"/>
                      <a:pt x="391223" y="124767"/>
                    </a:cubicBezTo>
                    <a:lnTo>
                      <a:pt x="407563" y="108453"/>
                    </a:lnTo>
                    <a:lnTo>
                      <a:pt x="392894" y="93900"/>
                    </a:lnTo>
                    <a:lnTo>
                      <a:pt x="405706" y="81201"/>
                    </a:lnTo>
                    <a:cubicBezTo>
                      <a:pt x="419446" y="67482"/>
                      <a:pt x="441727" y="67482"/>
                      <a:pt x="455468" y="81201"/>
                    </a:cubicBezTo>
                    <a:lnTo>
                      <a:pt x="473014" y="98720"/>
                    </a:lnTo>
                    <a:cubicBezTo>
                      <a:pt x="486754" y="112439"/>
                      <a:pt x="486754" y="134686"/>
                      <a:pt x="473014" y="148404"/>
                    </a:cubicBezTo>
                    <a:lnTo>
                      <a:pt x="460295" y="161104"/>
                    </a:lnTo>
                    <a:lnTo>
                      <a:pt x="445441" y="146272"/>
                    </a:lnTo>
                    <a:lnTo>
                      <a:pt x="429101" y="162587"/>
                    </a:lnTo>
                    <a:cubicBezTo>
                      <a:pt x="436157" y="171393"/>
                      <a:pt x="442656" y="180662"/>
                      <a:pt x="448505" y="190673"/>
                    </a:cubicBezTo>
                    <a:cubicBezTo>
                      <a:pt x="462987" y="215144"/>
                      <a:pt x="472550" y="241192"/>
                      <a:pt x="477470" y="267702"/>
                    </a:cubicBezTo>
                    <a:lnTo>
                      <a:pt x="475892" y="267702"/>
                    </a:lnTo>
                    <a:cubicBezTo>
                      <a:pt x="458067" y="267702"/>
                      <a:pt x="443398" y="282163"/>
                      <a:pt x="443213" y="299960"/>
                    </a:cubicBezTo>
                    <a:cubicBezTo>
                      <a:pt x="441170" y="300702"/>
                      <a:pt x="439221" y="301536"/>
                      <a:pt x="437271" y="302370"/>
                    </a:cubicBezTo>
                    <a:cubicBezTo>
                      <a:pt x="433743" y="299033"/>
                      <a:pt x="429565" y="296623"/>
                      <a:pt x="425109" y="294955"/>
                    </a:cubicBezTo>
                    <a:cubicBezTo>
                      <a:pt x="422788" y="268907"/>
                      <a:pt x="414711" y="242953"/>
                      <a:pt x="400600" y="218852"/>
                    </a:cubicBezTo>
                    <a:cubicBezTo>
                      <a:pt x="349074" y="131349"/>
                      <a:pt x="235996" y="101964"/>
                      <a:pt x="148356" y="153317"/>
                    </a:cubicBezTo>
                    <a:cubicBezTo>
                      <a:pt x="60716" y="204763"/>
                      <a:pt x="31194" y="317757"/>
                      <a:pt x="82719" y="405261"/>
                    </a:cubicBezTo>
                    <a:cubicBezTo>
                      <a:pt x="134245" y="492765"/>
                      <a:pt x="247323" y="522149"/>
                      <a:pt x="334963" y="470704"/>
                    </a:cubicBezTo>
                    <a:cubicBezTo>
                      <a:pt x="343504" y="465698"/>
                      <a:pt x="351581" y="459951"/>
                      <a:pt x="359101" y="453833"/>
                    </a:cubicBezTo>
                    <a:cubicBezTo>
                      <a:pt x="363371" y="455872"/>
                      <a:pt x="368013" y="457170"/>
                      <a:pt x="373027" y="457170"/>
                    </a:cubicBezTo>
                    <a:cubicBezTo>
                      <a:pt x="373769" y="459117"/>
                      <a:pt x="374605" y="461063"/>
                      <a:pt x="375440" y="463103"/>
                    </a:cubicBezTo>
                    <a:cubicBezTo>
                      <a:pt x="369499" y="469220"/>
                      <a:pt x="366156" y="477285"/>
                      <a:pt x="366156" y="485906"/>
                    </a:cubicBezTo>
                    <a:cubicBezTo>
                      <a:pt x="366156" y="494711"/>
                      <a:pt x="369499" y="502869"/>
                      <a:pt x="375719" y="509079"/>
                    </a:cubicBezTo>
                    <a:lnTo>
                      <a:pt x="376740" y="510006"/>
                    </a:lnTo>
                    <a:cubicBezTo>
                      <a:pt x="372284" y="512972"/>
                      <a:pt x="367828" y="515939"/>
                      <a:pt x="363093" y="518719"/>
                    </a:cubicBezTo>
                    <a:cubicBezTo>
                      <a:pt x="248994" y="585552"/>
                      <a:pt x="101565" y="547362"/>
                      <a:pt x="34536" y="433440"/>
                    </a:cubicBezTo>
                    <a:cubicBezTo>
                      <a:pt x="-17083" y="345566"/>
                      <a:pt x="-6035" y="238040"/>
                      <a:pt x="54032" y="162587"/>
                    </a:cubicBezTo>
                    <a:lnTo>
                      <a:pt x="37692" y="146180"/>
                    </a:lnTo>
                    <a:lnTo>
                      <a:pt x="23024" y="160733"/>
                    </a:lnTo>
                    <a:lnTo>
                      <a:pt x="10305" y="148126"/>
                    </a:lnTo>
                    <a:cubicBezTo>
                      <a:pt x="-3435" y="134407"/>
                      <a:pt x="-3435" y="112161"/>
                      <a:pt x="10305" y="98442"/>
                    </a:cubicBezTo>
                    <a:lnTo>
                      <a:pt x="27851" y="80923"/>
                    </a:lnTo>
                    <a:cubicBezTo>
                      <a:pt x="41591" y="67204"/>
                      <a:pt x="63873" y="67204"/>
                      <a:pt x="77613" y="80923"/>
                    </a:cubicBezTo>
                    <a:lnTo>
                      <a:pt x="90425" y="93529"/>
                    </a:lnTo>
                    <a:lnTo>
                      <a:pt x="75571" y="108360"/>
                    </a:lnTo>
                    <a:lnTo>
                      <a:pt x="91910" y="124675"/>
                    </a:lnTo>
                    <a:cubicBezTo>
                      <a:pt x="100637" y="117630"/>
                      <a:pt x="109921" y="111048"/>
                      <a:pt x="119948" y="105301"/>
                    </a:cubicBezTo>
                    <a:cubicBezTo>
                      <a:pt x="150213" y="87597"/>
                      <a:pt x="182614" y="77308"/>
                      <a:pt x="215386" y="73785"/>
                    </a:cubicBezTo>
                    <a:lnTo>
                      <a:pt x="215386" y="53022"/>
                    </a:lnTo>
                    <a:lnTo>
                      <a:pt x="205545" y="53022"/>
                    </a:lnTo>
                    <a:cubicBezTo>
                      <a:pt x="199046" y="53022"/>
                      <a:pt x="193847" y="47831"/>
                      <a:pt x="193847" y="41342"/>
                    </a:cubicBezTo>
                    <a:lnTo>
                      <a:pt x="193847" y="11587"/>
                    </a:lnTo>
                    <a:cubicBezTo>
                      <a:pt x="193847" y="5191"/>
                      <a:pt x="199046" y="0"/>
                      <a:pt x="2055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87" name="iṩliďê">
              <a:extLst>
                <a:ext uri="{FF2B5EF4-FFF2-40B4-BE49-F238E27FC236}">
                  <a16:creationId xmlns:a16="http://schemas.microsoft.com/office/drawing/2014/main" id="{82B09006-7D4B-4821-B503-5464A2F8461F}"/>
                </a:ext>
              </a:extLst>
            </p:cNvPr>
            <p:cNvGrpSpPr/>
            <p:nvPr/>
          </p:nvGrpSpPr>
          <p:grpSpPr>
            <a:xfrm>
              <a:off x="304735" y="3552690"/>
              <a:ext cx="3221563" cy="1333615"/>
              <a:chOff x="304735" y="3552690"/>
              <a:chExt cx="3221563" cy="1333615"/>
            </a:xfrm>
          </p:grpSpPr>
          <p:sp>
            <p:nvSpPr>
              <p:cNvPr id="97" name="íSḷíḍé">
                <a:extLst>
                  <a:ext uri="{FF2B5EF4-FFF2-40B4-BE49-F238E27FC236}">
                    <a16:creationId xmlns:a16="http://schemas.microsoft.com/office/drawing/2014/main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304735" y="3552690"/>
                <a:ext cx="322156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1. Fill in missing dates</a:t>
                </a:r>
                <a:endPara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8" name="îṩ1ïďé">
                <a:extLst>
                  <a:ext uri="{FF2B5EF4-FFF2-40B4-BE49-F238E27FC236}">
                    <a16:creationId xmlns:a16="http://schemas.microsoft.com/office/drawing/2014/main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674941" y="3971911"/>
                <a:ext cx="2575941" cy="914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in all time range data:</a:t>
                </a:r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2019.10.01-2020.03.30</a:t>
                </a:r>
              </a:p>
            </p:txBody>
          </p:sp>
        </p:grpSp>
        <p:grpSp>
          <p:nvGrpSpPr>
            <p:cNvPr id="88" name="íṧḻíḍé">
              <a:extLst>
                <a:ext uri="{FF2B5EF4-FFF2-40B4-BE49-F238E27FC236}">
                  <a16:creationId xmlns:a16="http://schemas.microsoft.com/office/drawing/2014/main" id="{7C503829-C43D-4497-88B6-4E1BCFA18945}"/>
                </a:ext>
              </a:extLst>
            </p:cNvPr>
            <p:cNvGrpSpPr/>
            <p:nvPr/>
          </p:nvGrpSpPr>
          <p:grpSpPr>
            <a:xfrm>
              <a:off x="538157" y="2135716"/>
              <a:ext cx="4023288" cy="1127036"/>
              <a:chOff x="1861701" y="1957383"/>
              <a:chExt cx="2744212" cy="1127036"/>
            </a:xfrm>
          </p:grpSpPr>
          <p:sp>
            <p:nvSpPr>
              <p:cNvPr id="95" name="îślïďé">
                <a:extLst>
                  <a:ext uri="{FF2B5EF4-FFF2-40B4-BE49-F238E27FC236}">
                    <a16:creationId xmlns:a16="http://schemas.microsoft.com/office/drawing/2014/main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1861701" y="1957383"/>
                <a:ext cx="2742371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2. Shift up the alarm columns</a:t>
                </a:r>
                <a:endPara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6" name="ïsḻîďè">
                <a:extLst>
                  <a:ext uri="{FF2B5EF4-FFF2-40B4-BE49-F238E27FC236}">
                    <a16:creationId xmlns:a16="http://schemas.microsoft.com/office/drawing/2014/main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2029972" y="2355845"/>
                <a:ext cx="2575941" cy="728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Judging by the warnings of the next day,</a:t>
                </a:r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Shift(-1)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to shift up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ïŝḻîḑê">
              <a:extLst>
                <a:ext uri="{FF2B5EF4-FFF2-40B4-BE49-F238E27FC236}">
                  <a16:creationId xmlns:a16="http://schemas.microsoft.com/office/drawing/2014/main" id="{62A8634D-2C0C-4B8C-BC33-35611D1BE1CF}"/>
                </a:ext>
              </a:extLst>
            </p:cNvPr>
            <p:cNvGrpSpPr/>
            <p:nvPr/>
          </p:nvGrpSpPr>
          <p:grpSpPr>
            <a:xfrm>
              <a:off x="7741202" y="3985352"/>
              <a:ext cx="4319906" cy="968938"/>
              <a:chOff x="673100" y="3573449"/>
              <a:chExt cx="2946530" cy="968938"/>
            </a:xfrm>
          </p:grpSpPr>
          <p:sp>
            <p:nvSpPr>
              <p:cNvPr id="93" name="ï$ḻïḍe">
                <a:extLst>
                  <a:ext uri="{FF2B5EF4-FFF2-40B4-BE49-F238E27FC236}">
                    <a16:creationId xmlns:a16="http://schemas.microsoft.com/office/drawing/2014/main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673100" y="3573449"/>
                <a:ext cx="2174921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3. Generate label</a:t>
                </a:r>
                <a:endPara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4" name="îṣļïḑe">
                <a:extLst>
                  <a:ext uri="{FF2B5EF4-FFF2-40B4-BE49-F238E27FC236}">
                    <a16:creationId xmlns:a16="http://schemas.microsoft.com/office/drawing/2014/main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674941" y="3971911"/>
                <a:ext cx="2944689" cy="570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the two columns and determine whether it is non-zero, then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label=1</a:t>
                </a:r>
              </a:p>
            </p:txBody>
          </p:sp>
        </p:grpSp>
        <p:grpSp>
          <p:nvGrpSpPr>
            <p:cNvPr id="90" name="ïS1iḑe">
              <a:extLst>
                <a:ext uri="{FF2B5EF4-FFF2-40B4-BE49-F238E27FC236}">
                  <a16:creationId xmlns:a16="http://schemas.microsoft.com/office/drawing/2014/main" id="{CB386318-84A9-4349-AF8C-6177E4ABF02F}"/>
                </a:ext>
              </a:extLst>
            </p:cNvPr>
            <p:cNvGrpSpPr/>
            <p:nvPr/>
          </p:nvGrpSpPr>
          <p:grpSpPr>
            <a:xfrm>
              <a:off x="8941117" y="2683557"/>
              <a:ext cx="3328493" cy="968938"/>
              <a:chOff x="673099" y="3573449"/>
              <a:chExt cx="3328493" cy="968938"/>
            </a:xfrm>
          </p:grpSpPr>
          <p:sp>
            <p:nvSpPr>
              <p:cNvPr id="91" name="íṥľíďê">
                <a:extLst>
                  <a:ext uri="{FF2B5EF4-FFF2-40B4-BE49-F238E27FC236}">
                    <a16:creationId xmlns:a16="http://schemas.microsoft.com/office/drawing/2014/main" id="{08DBFE12-41CD-4EFC-B674-9B70793D06D5}"/>
                  </a:ext>
                </a:extLst>
              </p:cNvPr>
              <p:cNvSpPr txBox="1"/>
              <p:nvPr/>
            </p:nvSpPr>
            <p:spPr bwMode="auto">
              <a:xfrm>
                <a:off x="673099" y="3573449"/>
                <a:ext cx="332849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4. Eliminate forecast data</a:t>
                </a:r>
                <a:endPara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2" name="ïSḻïḋé">
                <a:extLst>
                  <a:ext uri="{FF2B5EF4-FFF2-40B4-BE49-F238E27FC236}">
                    <a16:creationId xmlns:a16="http://schemas.microsoft.com/office/drawing/2014/main" id="{421A7DC5-3FC5-41CC-AB32-749540DF31BC}"/>
                  </a:ext>
                </a:extLst>
              </p:cNvPr>
              <p:cNvSpPr/>
              <p:nvPr/>
            </p:nvSpPr>
            <p:spPr bwMode="auto">
              <a:xfrm>
                <a:off x="674941" y="3971911"/>
                <a:ext cx="3118149" cy="570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 the data of March 22nd and March 30th.</a:t>
                </a:r>
              </a:p>
            </p:txBody>
          </p:sp>
        </p:grpSp>
      </p:grpSp>
      <p:pic>
        <p:nvPicPr>
          <p:cNvPr id="115" name="图片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322" y="4653138"/>
            <a:ext cx="5090921" cy="1007847"/>
          </a:xfrm>
          <a:prstGeom prst="rect">
            <a:avLst/>
          </a:prstGeom>
        </p:spPr>
      </p:pic>
      <p:cxnSp>
        <p:nvCxnSpPr>
          <p:cNvPr id="116" name="直接箭头连接符 115"/>
          <p:cNvCxnSpPr/>
          <p:nvPr/>
        </p:nvCxnSpPr>
        <p:spPr>
          <a:xfrm>
            <a:off x="2632891" y="5316776"/>
            <a:ext cx="401365" cy="491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EEF7D4C-F9F7-4E39-B42A-4805158D5EF1}"/>
              </a:ext>
            </a:extLst>
          </p:cNvPr>
          <p:cNvSpPr txBox="1"/>
          <p:nvPr/>
        </p:nvSpPr>
        <p:spPr>
          <a:xfrm>
            <a:off x="2164091" y="5807939"/>
            <a:ext cx="173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Fill in 20200317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36045" y="5330469"/>
            <a:ext cx="398702" cy="33051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581541" y="5330469"/>
            <a:ext cx="398702" cy="33051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0" name="加号 119"/>
          <p:cNvSpPr/>
          <p:nvPr/>
        </p:nvSpPr>
        <p:spPr>
          <a:xfrm>
            <a:off x="6055728" y="5392002"/>
            <a:ext cx="233954" cy="213852"/>
          </a:xfrm>
          <a:prstGeom prst="mathPlus">
            <a:avLst>
              <a:gd name="adj1" fmla="val 942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1" name="圆角右箭头 120"/>
          <p:cNvSpPr/>
          <p:nvPr/>
        </p:nvSpPr>
        <p:spPr>
          <a:xfrm rot="16200000" flipV="1">
            <a:off x="7727877" y="4502482"/>
            <a:ext cx="698503" cy="1448336"/>
          </a:xfrm>
          <a:prstGeom prst="bentArrow">
            <a:avLst>
              <a:gd name="adj1" fmla="val 21530"/>
              <a:gd name="adj2" fmla="val 25000"/>
              <a:gd name="adj3" fmla="val 25000"/>
              <a:gd name="adj4" fmla="val 43750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485754" y="5095644"/>
            <a:ext cx="92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Label=1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117" grpId="0"/>
      <p:bldP spid="118" grpId="0" animBg="1"/>
      <p:bldP spid="119" grpId="0" animBg="1"/>
      <p:bldP spid="120" grpId="0" animBg="1"/>
      <p:bldP spid="121" grpId="0" animBg="1"/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79546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Data Processing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FC2CDAE-4C97-4A3D-80A8-984ABB36282B}"/>
              </a:ext>
            </a:extLst>
          </p:cNvPr>
          <p:cNvSpPr txBox="1"/>
          <p:nvPr/>
        </p:nvSpPr>
        <p:spPr>
          <a:xfrm>
            <a:off x="772589" y="1043461"/>
            <a:ext cx="693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2: Threshold adjustment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iconfont-1191-801535">
            <a:extLst>
              <a:ext uri="{FF2B5EF4-FFF2-40B4-BE49-F238E27FC236}">
                <a16:creationId xmlns:a16="http://schemas.microsoft.com/office/drawing/2014/main" id="{F34FDA84-4D27-4D75-9BBF-47CEB68A6C14}"/>
              </a:ext>
            </a:extLst>
          </p:cNvPr>
          <p:cNvSpPr>
            <a:spLocks noChangeAspect="1"/>
          </p:cNvSpPr>
          <p:nvPr/>
        </p:nvSpPr>
        <p:spPr bwMode="auto">
          <a:xfrm>
            <a:off x="365336" y="1015942"/>
            <a:ext cx="407254" cy="516705"/>
          </a:xfrm>
          <a:custGeom>
            <a:avLst/>
            <a:gdLst>
              <a:gd name="T0" fmla="*/ 3166 w 6332"/>
              <a:gd name="T1" fmla="*/ 0 h 8034"/>
              <a:gd name="T2" fmla="*/ 0 w 6332"/>
              <a:gd name="T3" fmla="*/ 3166 h 8034"/>
              <a:gd name="T4" fmla="*/ 2481 w 6332"/>
              <a:gd name="T5" fmla="*/ 7590 h 8034"/>
              <a:gd name="T6" fmla="*/ 3853 w 6332"/>
              <a:gd name="T7" fmla="*/ 7588 h 8034"/>
              <a:gd name="T8" fmla="*/ 6332 w 6332"/>
              <a:gd name="T9" fmla="*/ 3166 h 8034"/>
              <a:gd name="T10" fmla="*/ 3166 w 6332"/>
              <a:gd name="T11" fmla="*/ 0 h 8034"/>
              <a:gd name="T12" fmla="*/ 3166 w 6332"/>
              <a:gd name="T13" fmla="*/ 0 h 8034"/>
              <a:gd name="T14" fmla="*/ 3166 w 6332"/>
              <a:gd name="T15" fmla="*/ 0 h 8034"/>
              <a:gd name="T16" fmla="*/ 3166 w 6332"/>
              <a:gd name="T17" fmla="*/ 0 h 8034"/>
              <a:gd name="T18" fmla="*/ 3166 w 6332"/>
              <a:gd name="T19" fmla="*/ 4529 h 8034"/>
              <a:gd name="T20" fmla="*/ 1702 w 6332"/>
              <a:gd name="T21" fmla="*/ 3065 h 8034"/>
              <a:gd name="T22" fmla="*/ 3166 w 6332"/>
              <a:gd name="T23" fmla="*/ 1600 h 8034"/>
              <a:gd name="T24" fmla="*/ 4630 w 6332"/>
              <a:gd name="T25" fmla="*/ 3065 h 8034"/>
              <a:gd name="T26" fmla="*/ 3166 w 6332"/>
              <a:gd name="T27" fmla="*/ 4529 h 8034"/>
              <a:gd name="T28" fmla="*/ 3166 w 6332"/>
              <a:gd name="T29" fmla="*/ 4529 h 8034"/>
              <a:gd name="T30" fmla="*/ 3166 w 6332"/>
              <a:gd name="T31" fmla="*/ 4529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2" h="8034">
                <a:moveTo>
                  <a:pt x="3166" y="0"/>
                </a:moveTo>
                <a:cubicBezTo>
                  <a:pt x="1418" y="0"/>
                  <a:pt x="0" y="1418"/>
                  <a:pt x="0" y="3166"/>
                </a:cubicBezTo>
                <a:cubicBezTo>
                  <a:pt x="0" y="4914"/>
                  <a:pt x="2481" y="7590"/>
                  <a:pt x="2481" y="7590"/>
                </a:cubicBezTo>
                <a:cubicBezTo>
                  <a:pt x="2859" y="8031"/>
                  <a:pt x="3478" y="8034"/>
                  <a:pt x="3853" y="7588"/>
                </a:cubicBezTo>
                <a:cubicBezTo>
                  <a:pt x="3853" y="7588"/>
                  <a:pt x="6332" y="4914"/>
                  <a:pt x="6332" y="3166"/>
                </a:cubicBezTo>
                <a:cubicBezTo>
                  <a:pt x="6332" y="1418"/>
                  <a:pt x="4914" y="0"/>
                  <a:pt x="3166" y="0"/>
                </a:cubicBezTo>
                <a:lnTo>
                  <a:pt x="3166" y="0"/>
                </a:lnTo>
                <a:lnTo>
                  <a:pt x="3166" y="0"/>
                </a:lnTo>
                <a:lnTo>
                  <a:pt x="3166" y="0"/>
                </a:lnTo>
                <a:close/>
                <a:moveTo>
                  <a:pt x="3166" y="4529"/>
                </a:moveTo>
                <a:cubicBezTo>
                  <a:pt x="2357" y="4529"/>
                  <a:pt x="1702" y="3874"/>
                  <a:pt x="1702" y="3065"/>
                </a:cubicBezTo>
                <a:cubicBezTo>
                  <a:pt x="1702" y="2256"/>
                  <a:pt x="2357" y="1600"/>
                  <a:pt x="3166" y="1600"/>
                </a:cubicBezTo>
                <a:cubicBezTo>
                  <a:pt x="3975" y="1600"/>
                  <a:pt x="4630" y="2256"/>
                  <a:pt x="4630" y="3065"/>
                </a:cubicBezTo>
                <a:cubicBezTo>
                  <a:pt x="4630" y="3874"/>
                  <a:pt x="3975" y="4529"/>
                  <a:pt x="3166" y="4529"/>
                </a:cubicBezTo>
                <a:lnTo>
                  <a:pt x="3166" y="4529"/>
                </a:lnTo>
                <a:close/>
                <a:moveTo>
                  <a:pt x="3166" y="4529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grpSp>
        <p:nvGrpSpPr>
          <p:cNvPr id="39" name="#7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84F064-2E9F-4A54-ADB5-42BCB1D588A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9959" y="2438985"/>
            <a:ext cx="8164286" cy="3509697"/>
            <a:chOff x="1494086" y="1772816"/>
            <a:chExt cx="9592831" cy="3996444"/>
          </a:xfrm>
        </p:grpSpPr>
        <p:sp>
          <p:nvSpPr>
            <p:cNvPr id="40" name="iṥḻïḍé">
              <a:extLst>
                <a:ext uri="{FF2B5EF4-FFF2-40B4-BE49-F238E27FC236}">
                  <a16:creationId xmlns:a16="http://schemas.microsoft.com/office/drawing/2014/main" id="{E0C812C5-10B9-49B1-A4EE-C2B811F21D43}"/>
                </a:ext>
              </a:extLst>
            </p:cNvPr>
            <p:cNvSpPr/>
            <p:nvPr/>
          </p:nvSpPr>
          <p:spPr>
            <a:xfrm>
              <a:off x="6045175" y="1772816"/>
              <a:ext cx="45719" cy="3996444"/>
            </a:xfrm>
            <a:prstGeom prst="rect">
              <a:avLst/>
            </a:prstGeom>
            <a:solidFill>
              <a:schemeClr val="bg2">
                <a:lumMod val="10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41" name="îśḻiḍê">
              <a:extLst>
                <a:ext uri="{FF2B5EF4-FFF2-40B4-BE49-F238E27FC236}">
                  <a16:creationId xmlns:a16="http://schemas.microsoft.com/office/drawing/2014/main" id="{0092E2AB-AE54-4164-8C32-9961E5975B00}"/>
                </a:ext>
              </a:extLst>
            </p:cNvPr>
            <p:cNvGrpSpPr/>
            <p:nvPr/>
          </p:nvGrpSpPr>
          <p:grpSpPr>
            <a:xfrm>
              <a:off x="1494086" y="1872338"/>
              <a:ext cx="4117240" cy="1300998"/>
              <a:chOff x="1654724" y="1456171"/>
              <a:chExt cx="4117240" cy="1300998"/>
            </a:xfrm>
          </p:grpSpPr>
          <p:grpSp>
            <p:nvGrpSpPr>
              <p:cNvPr id="60" name="iṧḻíḍé">
                <a:extLst>
                  <a:ext uri="{FF2B5EF4-FFF2-40B4-BE49-F238E27FC236}">
                    <a16:creationId xmlns:a16="http://schemas.microsoft.com/office/drawing/2014/main" id="{F101731E-A262-4632-8BC5-014D99782B74}"/>
                  </a:ext>
                </a:extLst>
              </p:cNvPr>
              <p:cNvGrpSpPr/>
              <p:nvPr/>
            </p:nvGrpSpPr>
            <p:grpSpPr>
              <a:xfrm>
                <a:off x="4559236" y="1456171"/>
                <a:ext cx="1212728" cy="1234483"/>
                <a:chOff x="4816253" y="1456171"/>
                <a:chExt cx="1212728" cy="1234483"/>
              </a:xfrm>
            </p:grpSpPr>
            <p:sp>
              <p:nvSpPr>
                <p:cNvPr id="64" name="íśļîḑè">
                  <a:extLst>
                    <a:ext uri="{FF2B5EF4-FFF2-40B4-BE49-F238E27FC236}">
                      <a16:creationId xmlns:a16="http://schemas.microsoft.com/office/drawing/2014/main" id="{5B0D95D9-B2EA-4308-92EB-0369C7EE0081}"/>
                    </a:ext>
                  </a:extLst>
                </p:cNvPr>
                <p:cNvSpPr/>
                <p:nvPr/>
              </p:nvSpPr>
              <p:spPr>
                <a:xfrm rot="16200000">
                  <a:off x="4805375" y="1467049"/>
                  <a:ext cx="1234483" cy="1212728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íşľîḑe">
                  <a:extLst>
                    <a:ext uri="{FF2B5EF4-FFF2-40B4-BE49-F238E27FC236}">
                      <a16:creationId xmlns:a16="http://schemas.microsoft.com/office/drawing/2014/main" id="{98A1B68A-C569-493B-AAF6-94B778565A77}"/>
                    </a:ext>
                  </a:extLst>
                </p:cNvPr>
                <p:cNvSpPr/>
                <p:nvPr/>
              </p:nvSpPr>
              <p:spPr>
                <a:xfrm rot="16200000">
                  <a:off x="4916607" y="1564059"/>
                  <a:ext cx="1034918" cy="1016679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iSḷïḍè">
                  <a:extLst>
                    <a:ext uri="{FF2B5EF4-FFF2-40B4-BE49-F238E27FC236}">
                      <a16:creationId xmlns:a16="http://schemas.microsoft.com/office/drawing/2014/main" id="{8F5807BB-F1FB-4F2D-9679-9CCFAEFB3CBE}"/>
                    </a:ext>
                  </a:extLst>
                </p:cNvPr>
                <p:cNvSpPr/>
                <p:nvPr/>
              </p:nvSpPr>
              <p:spPr bwMode="auto">
                <a:xfrm>
                  <a:off x="5250981" y="1792284"/>
                  <a:ext cx="393853" cy="579957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31" y="41"/>
                    </a:cxn>
                    <a:cxn ang="0">
                      <a:pos x="33" y="44"/>
                    </a:cxn>
                    <a:cxn ang="0">
                      <a:pos x="32" y="47"/>
                    </a:cxn>
                    <a:cxn ang="0">
                      <a:pos x="33" y="49"/>
                    </a:cxn>
                    <a:cxn ang="0">
                      <a:pos x="31" y="53"/>
                    </a:cxn>
                    <a:cxn ang="0">
                      <a:pos x="31" y="54"/>
                    </a:cxn>
                    <a:cxn ang="0">
                      <a:pos x="27" y="58"/>
                    </a:cxn>
                    <a:cxn ang="0">
                      <a:pos x="21" y="62"/>
                    </a:cxn>
                    <a:cxn ang="0">
                      <a:pos x="15" y="58"/>
                    </a:cxn>
                    <a:cxn ang="0">
                      <a:pos x="11" y="54"/>
                    </a:cxn>
                    <a:cxn ang="0">
                      <a:pos x="11" y="53"/>
                    </a:cxn>
                    <a:cxn ang="0">
                      <a:pos x="9" y="49"/>
                    </a:cxn>
                    <a:cxn ang="0">
                      <a:pos x="10" y="47"/>
                    </a:cxn>
                    <a:cxn ang="0">
                      <a:pos x="9" y="44"/>
                    </a:cxn>
                    <a:cxn ang="0">
                      <a:pos x="11" y="41"/>
                    </a:cxn>
                    <a:cxn ang="0">
                      <a:pos x="5" y="29"/>
                    </a:cxn>
                    <a:cxn ang="0">
                      <a:pos x="0" y="18"/>
                    </a:cxn>
                    <a:cxn ang="0">
                      <a:pos x="21" y="0"/>
                    </a:cxn>
                    <a:cxn ang="0">
                      <a:pos x="42" y="18"/>
                    </a:cxn>
                    <a:cxn ang="0">
                      <a:pos x="37" y="29"/>
                    </a:cxn>
                    <a:cxn ang="0">
                      <a:pos x="21" y="6"/>
                    </a:cxn>
                    <a:cxn ang="0">
                      <a:pos x="6" y="18"/>
                    </a:cxn>
                    <a:cxn ang="0">
                      <a:pos x="8" y="26"/>
                    </a:cxn>
                    <a:cxn ang="0">
                      <a:pos x="11" y="28"/>
                    </a:cxn>
                    <a:cxn ang="0">
                      <a:pos x="16" y="40"/>
                    </a:cxn>
                    <a:cxn ang="0">
                      <a:pos x="26" y="40"/>
                    </a:cxn>
                    <a:cxn ang="0">
                      <a:pos x="31" y="28"/>
                    </a:cxn>
                    <a:cxn ang="0">
                      <a:pos x="34" y="26"/>
                    </a:cxn>
                    <a:cxn ang="0">
                      <a:pos x="36" y="18"/>
                    </a:cxn>
                    <a:cxn ang="0">
                      <a:pos x="21" y="6"/>
                    </a:cxn>
                    <a:cxn ang="0">
                      <a:pos x="29" y="20"/>
                    </a:cxn>
                    <a:cxn ang="0">
                      <a:pos x="27" y="18"/>
                    </a:cxn>
                    <a:cxn ang="0">
                      <a:pos x="21" y="15"/>
                    </a:cxn>
                    <a:cxn ang="0">
                      <a:pos x="20" y="13"/>
                    </a:cxn>
                    <a:cxn ang="0">
                      <a:pos x="21" y="12"/>
                    </a:cxn>
                    <a:cxn ang="0">
                      <a:pos x="30" y="18"/>
                    </a:cxn>
                    <a:cxn ang="0">
                      <a:pos x="29" y="20"/>
                    </a:cxn>
                  </a:cxnLst>
                  <a:rect l="0" t="0" r="r" b="b"/>
                  <a:pathLst>
                    <a:path w="42" h="62">
                      <a:moveTo>
                        <a:pt x="37" y="29"/>
                      </a:moveTo>
                      <a:cubicBezTo>
                        <a:pt x="35" y="32"/>
                        <a:pt x="31" y="37"/>
                        <a:pt x="31" y="41"/>
                      </a:cubicBezTo>
                      <a:cubicBezTo>
                        <a:pt x="32" y="42"/>
                        <a:pt x="33" y="43"/>
                        <a:pt x="33" y="44"/>
                      </a:cubicBezTo>
                      <a:cubicBezTo>
                        <a:pt x="33" y="45"/>
                        <a:pt x="32" y="46"/>
                        <a:pt x="32" y="47"/>
                      </a:cubicBezTo>
                      <a:cubicBezTo>
                        <a:pt x="32" y="47"/>
                        <a:pt x="33" y="48"/>
                        <a:pt x="33" y="49"/>
                      </a:cubicBezTo>
                      <a:cubicBezTo>
                        <a:pt x="33" y="51"/>
                        <a:pt x="32" y="52"/>
                        <a:pt x="31" y="53"/>
                      </a:cubicBezTo>
                      <a:cubicBezTo>
                        <a:pt x="31" y="53"/>
                        <a:pt x="31" y="54"/>
                        <a:pt x="31" y="54"/>
                      </a:cubicBezTo>
                      <a:cubicBezTo>
                        <a:pt x="31" y="57"/>
                        <a:pt x="29" y="58"/>
                        <a:pt x="27" y="58"/>
                      </a:cubicBezTo>
                      <a:cubicBezTo>
                        <a:pt x="26" y="61"/>
                        <a:pt x="24" y="62"/>
                        <a:pt x="21" y="62"/>
                      </a:cubicBezTo>
                      <a:cubicBezTo>
                        <a:pt x="19" y="62"/>
                        <a:pt x="16" y="61"/>
                        <a:pt x="15" y="58"/>
                      </a:cubicBezTo>
                      <a:cubicBezTo>
                        <a:pt x="13" y="58"/>
                        <a:pt x="11" y="57"/>
                        <a:pt x="11" y="54"/>
                      </a:cubicBezTo>
                      <a:cubicBezTo>
                        <a:pt x="11" y="54"/>
                        <a:pt x="11" y="53"/>
                        <a:pt x="11" y="53"/>
                      </a:cubicBezTo>
                      <a:cubicBezTo>
                        <a:pt x="10" y="52"/>
                        <a:pt x="9" y="51"/>
                        <a:pt x="9" y="49"/>
                      </a:cubicBezTo>
                      <a:cubicBezTo>
                        <a:pt x="9" y="48"/>
                        <a:pt x="10" y="47"/>
                        <a:pt x="10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9" y="43"/>
                        <a:pt x="10" y="42"/>
                        <a:pt x="11" y="41"/>
                      </a:cubicBezTo>
                      <a:cubicBezTo>
                        <a:pt x="11" y="37"/>
                        <a:pt x="7" y="32"/>
                        <a:pt x="5" y="29"/>
                      </a:cubicBezTo>
                      <a:cubicBezTo>
                        <a:pt x="2" y="26"/>
                        <a:pt x="0" y="23"/>
                        <a:pt x="0" y="18"/>
                      </a:cubicBezTo>
                      <a:cubicBezTo>
                        <a:pt x="0" y="8"/>
                        <a:pt x="11" y="0"/>
                        <a:pt x="21" y="0"/>
                      </a:cubicBezTo>
                      <a:cubicBezTo>
                        <a:pt x="31" y="0"/>
                        <a:pt x="42" y="8"/>
                        <a:pt x="42" y="18"/>
                      </a:cubicBezTo>
                      <a:cubicBezTo>
                        <a:pt x="42" y="23"/>
                        <a:pt x="40" y="26"/>
                        <a:pt x="37" y="29"/>
                      </a:cubicBezTo>
                      <a:close/>
                      <a:moveTo>
                        <a:pt x="21" y="6"/>
                      </a:moveTo>
                      <a:cubicBezTo>
                        <a:pt x="14" y="6"/>
                        <a:pt x="6" y="10"/>
                        <a:pt x="6" y="18"/>
                      </a:cubicBezTo>
                      <a:cubicBezTo>
                        <a:pt x="6" y="21"/>
                        <a:pt x="7" y="24"/>
                        <a:pt x="8" y="26"/>
                      </a:cubicBezTo>
                      <a:cubicBezTo>
                        <a:pt x="9" y="27"/>
                        <a:pt x="10" y="27"/>
                        <a:pt x="11" y="28"/>
                      </a:cubicBezTo>
                      <a:cubicBezTo>
                        <a:pt x="14" y="32"/>
                        <a:pt x="16" y="36"/>
                        <a:pt x="16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6" y="36"/>
                        <a:pt x="28" y="32"/>
                        <a:pt x="31" y="28"/>
                      </a:cubicBezTo>
                      <a:cubicBezTo>
                        <a:pt x="32" y="27"/>
                        <a:pt x="33" y="27"/>
                        <a:pt x="34" y="26"/>
                      </a:cubicBezTo>
                      <a:cubicBezTo>
                        <a:pt x="35" y="24"/>
                        <a:pt x="36" y="21"/>
                        <a:pt x="36" y="18"/>
                      </a:cubicBezTo>
                      <a:cubicBezTo>
                        <a:pt x="36" y="10"/>
                        <a:pt x="28" y="6"/>
                        <a:pt x="21" y="6"/>
                      </a:cubicBezTo>
                      <a:close/>
                      <a:moveTo>
                        <a:pt x="29" y="20"/>
                      </a:moveTo>
                      <a:cubicBezTo>
                        <a:pt x="28" y="20"/>
                        <a:pt x="27" y="19"/>
                        <a:pt x="27" y="18"/>
                      </a:cubicBezTo>
                      <a:cubicBezTo>
                        <a:pt x="27" y="16"/>
                        <a:pt x="23" y="15"/>
                        <a:pt x="21" y="15"/>
                      </a:cubicBezTo>
                      <a:cubicBezTo>
                        <a:pt x="20" y="15"/>
                        <a:pt x="20" y="14"/>
                        <a:pt x="20" y="13"/>
                      </a:cubicBezTo>
                      <a:cubicBezTo>
                        <a:pt x="20" y="13"/>
                        <a:pt x="20" y="12"/>
                        <a:pt x="21" y="12"/>
                      </a:cubicBezTo>
                      <a:cubicBezTo>
                        <a:pt x="25" y="12"/>
                        <a:pt x="30" y="14"/>
                        <a:pt x="30" y="18"/>
                      </a:cubicBezTo>
                      <a:cubicBezTo>
                        <a:pt x="30" y="19"/>
                        <a:pt x="29" y="20"/>
                        <a:pt x="29" y="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í$ḷíde">
                <a:extLst>
                  <a:ext uri="{FF2B5EF4-FFF2-40B4-BE49-F238E27FC236}">
                    <a16:creationId xmlns:a16="http://schemas.microsoft.com/office/drawing/2014/main" id="{A88C0EC4-A5B6-4202-AEB2-E53436B4C9A3}"/>
                  </a:ext>
                </a:extLst>
              </p:cNvPr>
              <p:cNvGrpSpPr/>
              <p:nvPr/>
            </p:nvGrpSpPr>
            <p:grpSpPr>
              <a:xfrm>
                <a:off x="1654724" y="1627593"/>
                <a:ext cx="2948524" cy="1129576"/>
                <a:chOff x="1682747" y="1734048"/>
                <a:chExt cx="2623615" cy="1129576"/>
              </a:xfrm>
            </p:grpSpPr>
            <p:sp>
              <p:nvSpPr>
                <p:cNvPr id="62" name="ï$lîḑê">
                  <a:extLst>
                    <a:ext uri="{FF2B5EF4-FFF2-40B4-BE49-F238E27FC236}">
                      <a16:creationId xmlns:a16="http://schemas.microsoft.com/office/drawing/2014/main" id="{86105FAD-22BB-4662-88B2-A63A9653A658}"/>
                    </a:ext>
                  </a:extLst>
                </p:cNvPr>
                <p:cNvSpPr txBox="1"/>
                <p:nvPr/>
              </p:nvSpPr>
              <p:spPr>
                <a:xfrm>
                  <a:off x="1682747" y="2071687"/>
                  <a:ext cx="2623615" cy="79193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Repeat the sampling of the data sample with label 1.</a:t>
                  </a:r>
                </a:p>
              </p:txBody>
            </p:sp>
            <p:sp>
              <p:nvSpPr>
                <p:cNvPr id="63" name="îşļïdè">
                  <a:extLst>
                    <a:ext uri="{FF2B5EF4-FFF2-40B4-BE49-F238E27FC236}">
                      <a16:creationId xmlns:a16="http://schemas.microsoft.com/office/drawing/2014/main" id="{CC4EA9DE-060A-4535-A800-DE1FC7B1140E}"/>
                    </a:ext>
                  </a:extLst>
                </p:cNvPr>
                <p:cNvSpPr/>
                <p:nvPr/>
              </p:nvSpPr>
              <p:spPr>
                <a:xfrm>
                  <a:off x="1918379" y="1734048"/>
                  <a:ext cx="2348822" cy="323165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 anchorCtr="0">
                  <a:noAutofit/>
                </a:bodyPr>
                <a:lstStyle/>
                <a:p>
                  <a:pPr algn="r"/>
                  <a:r>
                    <a:rPr lang="en-US" altLang="zh-CN" sz="2000" b="1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Oversampling</a:t>
                  </a:r>
                  <a:endParaRPr lang="zh-CN" altLang="en-US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" name="i$ļiḋê">
              <a:extLst>
                <a:ext uri="{FF2B5EF4-FFF2-40B4-BE49-F238E27FC236}">
                  <a16:creationId xmlns:a16="http://schemas.microsoft.com/office/drawing/2014/main" id="{BDF45F40-EFFB-4869-B2BB-06023990847C}"/>
                </a:ext>
              </a:extLst>
            </p:cNvPr>
            <p:cNvGrpSpPr/>
            <p:nvPr/>
          </p:nvGrpSpPr>
          <p:grpSpPr>
            <a:xfrm>
              <a:off x="6539981" y="3192601"/>
              <a:ext cx="4546936" cy="1954642"/>
              <a:chOff x="6359436" y="2728516"/>
              <a:chExt cx="4546936" cy="1954642"/>
            </a:xfrm>
          </p:grpSpPr>
          <p:grpSp>
            <p:nvGrpSpPr>
              <p:cNvPr id="53" name="işḻiḑe">
                <a:extLst>
                  <a:ext uri="{FF2B5EF4-FFF2-40B4-BE49-F238E27FC236}">
                    <a16:creationId xmlns:a16="http://schemas.microsoft.com/office/drawing/2014/main" id="{0F85E5F4-4F24-43ED-B8F8-41E20C947115}"/>
                  </a:ext>
                </a:extLst>
              </p:cNvPr>
              <p:cNvGrpSpPr/>
              <p:nvPr/>
            </p:nvGrpSpPr>
            <p:grpSpPr>
              <a:xfrm>
                <a:off x="6359436" y="2728516"/>
                <a:ext cx="1212728" cy="1234483"/>
                <a:chOff x="6129344" y="2728516"/>
                <a:chExt cx="1212728" cy="1234483"/>
              </a:xfrm>
            </p:grpSpPr>
            <p:sp>
              <p:nvSpPr>
                <p:cNvPr id="57" name="îṣḷiďè">
                  <a:extLst>
                    <a:ext uri="{FF2B5EF4-FFF2-40B4-BE49-F238E27FC236}">
                      <a16:creationId xmlns:a16="http://schemas.microsoft.com/office/drawing/2014/main" id="{8403A2DE-BE84-4642-8491-F4B1E4D2B8A6}"/>
                    </a:ext>
                  </a:extLst>
                </p:cNvPr>
                <p:cNvSpPr/>
                <p:nvPr/>
              </p:nvSpPr>
              <p:spPr>
                <a:xfrm rot="16200000">
                  <a:off x="6118466" y="2739394"/>
                  <a:ext cx="1234483" cy="1212728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ŝḷíde">
                  <a:extLst>
                    <a:ext uri="{FF2B5EF4-FFF2-40B4-BE49-F238E27FC236}">
                      <a16:creationId xmlns:a16="http://schemas.microsoft.com/office/drawing/2014/main" id="{B3F985F9-1004-4DB6-8D60-FE7126294D83}"/>
                    </a:ext>
                  </a:extLst>
                </p:cNvPr>
                <p:cNvSpPr/>
                <p:nvPr/>
              </p:nvSpPr>
              <p:spPr>
                <a:xfrm rot="16200000">
                  <a:off x="6229698" y="2836404"/>
                  <a:ext cx="1034918" cy="1016679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îšľîḑé">
                  <a:extLst>
                    <a:ext uri="{FF2B5EF4-FFF2-40B4-BE49-F238E27FC236}">
                      <a16:creationId xmlns:a16="http://schemas.microsoft.com/office/drawing/2014/main" id="{D1394712-2B7F-40AF-B3CE-CD32A8C5E074}"/>
                    </a:ext>
                  </a:extLst>
                </p:cNvPr>
                <p:cNvSpPr/>
                <p:nvPr/>
              </p:nvSpPr>
              <p:spPr bwMode="auto">
                <a:xfrm flipH="1">
                  <a:off x="6553991" y="3036256"/>
                  <a:ext cx="353336" cy="594499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24" y="49"/>
                    </a:cxn>
                    <a:cxn ang="0">
                      <a:pos x="5" y="49"/>
                    </a:cxn>
                    <a:cxn ang="0">
                      <a:pos x="0" y="44"/>
                    </a:cxn>
                    <a:cxn ang="0">
                      <a:pos x="0" y="5"/>
                    </a:cxn>
                    <a:cxn ang="0">
                      <a:pos x="5" y="0"/>
                    </a:cxn>
                    <a:cxn ang="0">
                      <a:pos x="24" y="0"/>
                    </a:cxn>
                    <a:cxn ang="0">
                      <a:pos x="29" y="5"/>
                    </a:cxn>
                    <a:cxn ang="0">
                      <a:pos x="29" y="44"/>
                    </a:cxn>
                    <a:cxn ang="0">
                      <a:pos x="25" y="11"/>
                    </a:cxn>
                    <a:cxn ang="0">
                      <a:pos x="24" y="10"/>
                    </a:cxn>
                    <a:cxn ang="0">
                      <a:pos x="5" y="10"/>
                    </a:cxn>
                    <a:cxn ang="0">
                      <a:pos x="3" y="11"/>
                    </a:cxn>
                    <a:cxn ang="0">
                      <a:pos x="3" y="38"/>
                    </a:cxn>
                    <a:cxn ang="0">
                      <a:pos x="5" y="39"/>
                    </a:cxn>
                    <a:cxn ang="0">
                      <a:pos x="24" y="39"/>
                    </a:cxn>
                    <a:cxn ang="0">
                      <a:pos x="25" y="38"/>
                    </a:cxn>
                    <a:cxn ang="0">
                      <a:pos x="25" y="11"/>
                    </a:cxn>
                    <a:cxn ang="0">
                      <a:pos x="17" y="5"/>
                    </a:cxn>
                    <a:cxn ang="0">
                      <a:pos x="11" y="5"/>
                    </a:cxn>
                    <a:cxn ang="0">
                      <a:pos x="11" y="6"/>
                    </a:cxn>
                    <a:cxn ang="0">
                      <a:pos x="11" y="6"/>
                    </a:cxn>
                    <a:cxn ang="0">
                      <a:pos x="17" y="6"/>
                    </a:cxn>
                    <a:cxn ang="0">
                      <a:pos x="18" y="6"/>
                    </a:cxn>
                    <a:cxn ang="0">
                      <a:pos x="17" y="5"/>
                    </a:cxn>
                    <a:cxn ang="0">
                      <a:pos x="14" y="41"/>
                    </a:cxn>
                    <a:cxn ang="0">
                      <a:pos x="11" y="44"/>
                    </a:cxn>
                    <a:cxn ang="0">
                      <a:pos x="14" y="47"/>
                    </a:cxn>
                    <a:cxn ang="0">
                      <a:pos x="17" y="44"/>
                    </a:cxn>
                    <a:cxn ang="0">
                      <a:pos x="14" y="41"/>
                    </a:cxn>
                  </a:cxnLst>
                  <a:rect l="0" t="0" r="r" b="b"/>
                  <a:pathLst>
                    <a:path w="29" h="49">
                      <a:moveTo>
                        <a:pt x="29" y="44"/>
                      </a:moveTo>
                      <a:cubicBezTo>
                        <a:pt x="29" y="47"/>
                        <a:pt x="27" y="49"/>
                        <a:pt x="24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2" y="49"/>
                        <a:pt x="0" y="47"/>
                        <a:pt x="0" y="4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7" y="0"/>
                        <a:pt x="29" y="3"/>
                        <a:pt x="29" y="5"/>
                      </a:cubicBezTo>
                      <a:lnTo>
                        <a:pt x="29" y="44"/>
                      </a:lnTo>
                      <a:close/>
                      <a:moveTo>
                        <a:pt x="25" y="11"/>
                      </a:moveTo>
                      <a:cubicBezTo>
                        <a:pt x="25" y="11"/>
                        <a:pt x="25" y="10"/>
                        <a:pt x="2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3" y="11"/>
                        <a:pt x="3" y="11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3" y="39"/>
                        <a:pt x="4" y="39"/>
                        <a:pt x="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5" y="39"/>
                        <a:pt x="25" y="39"/>
                        <a:pt x="25" y="38"/>
                      </a:cubicBezTo>
                      <a:lnTo>
                        <a:pt x="25" y="11"/>
                      </a:lnTo>
                      <a:close/>
                      <a:moveTo>
                        <a:pt x="17" y="5"/>
                      </a:move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5"/>
                        <a:pt x="17" y="5"/>
                      </a:cubicBezTo>
                      <a:close/>
                      <a:moveTo>
                        <a:pt x="14" y="41"/>
                      </a:moveTo>
                      <a:cubicBezTo>
                        <a:pt x="13" y="41"/>
                        <a:pt x="11" y="42"/>
                        <a:pt x="11" y="44"/>
                      </a:cubicBezTo>
                      <a:cubicBezTo>
                        <a:pt x="11" y="46"/>
                        <a:pt x="13" y="47"/>
                        <a:pt x="14" y="47"/>
                      </a:cubicBezTo>
                      <a:cubicBezTo>
                        <a:pt x="16" y="47"/>
                        <a:pt x="17" y="46"/>
                        <a:pt x="17" y="44"/>
                      </a:cubicBezTo>
                      <a:cubicBezTo>
                        <a:pt x="17" y="42"/>
                        <a:pt x="16" y="41"/>
                        <a:pt x="14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iṧlïďé">
                <a:extLst>
                  <a:ext uri="{FF2B5EF4-FFF2-40B4-BE49-F238E27FC236}">
                    <a16:creationId xmlns:a16="http://schemas.microsoft.com/office/drawing/2014/main" id="{5D47F66C-C2B8-48DF-9781-A35807348A16}"/>
                  </a:ext>
                </a:extLst>
              </p:cNvPr>
              <p:cNvGrpSpPr/>
              <p:nvPr/>
            </p:nvGrpSpPr>
            <p:grpSpPr>
              <a:xfrm>
                <a:off x="7572165" y="2951343"/>
                <a:ext cx="3334207" cy="1731815"/>
                <a:chOff x="7996808" y="1788619"/>
                <a:chExt cx="2979676" cy="1731815"/>
              </a:xfrm>
            </p:grpSpPr>
            <p:sp>
              <p:nvSpPr>
                <p:cNvPr id="55" name="îṩ1îďe">
                  <a:extLst>
                    <a:ext uri="{FF2B5EF4-FFF2-40B4-BE49-F238E27FC236}">
                      <a16:creationId xmlns:a16="http://schemas.microsoft.com/office/drawing/2014/main" id="{952EFA67-FAAB-4DD6-8C26-433D2D0DD99B}"/>
                    </a:ext>
                  </a:extLst>
                </p:cNvPr>
                <p:cNvSpPr txBox="1"/>
                <p:nvPr/>
              </p:nvSpPr>
              <p:spPr>
                <a:xfrm>
                  <a:off x="8017272" y="2180089"/>
                  <a:ext cx="2328357" cy="134034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Adjust the threshold for dividing label according to the ratio of 0 to 1.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rgbClr val="FF0000"/>
                      </a:solidFill>
                      <a:latin typeface="+mn-ea"/>
                    </a:rPr>
                    <a:t>datum</a:t>
                  </a:r>
                  <a:r>
                    <a:rPr lang="zh-CN" altLang="en-US" sz="1600" b="1" dirty="0">
                      <a:solidFill>
                        <a:srgbClr val="FF0000"/>
                      </a:solidFill>
                      <a:latin typeface="+mn-ea"/>
                    </a:rPr>
                    <a:t>：</a:t>
                  </a:r>
                  <a:r>
                    <a:rPr lang="en-US" altLang="zh-CN" sz="1600" b="1" dirty="0">
                      <a:solidFill>
                        <a:srgbClr val="FF0000"/>
                      </a:solidFill>
                      <a:latin typeface="+mn-ea"/>
                    </a:rPr>
                    <a:t>0.165</a:t>
                  </a:r>
                </a:p>
              </p:txBody>
            </p:sp>
            <p:sp>
              <p:nvSpPr>
                <p:cNvPr id="56" name="íṣḷîḓé">
                  <a:extLst>
                    <a:ext uri="{FF2B5EF4-FFF2-40B4-BE49-F238E27FC236}">
                      <a16:creationId xmlns:a16="http://schemas.microsoft.com/office/drawing/2014/main" id="{046BE509-A6F8-4B08-AF91-2971D4FAB89E}"/>
                    </a:ext>
                  </a:extLst>
                </p:cNvPr>
                <p:cNvSpPr/>
                <p:nvPr/>
              </p:nvSpPr>
              <p:spPr>
                <a:xfrm>
                  <a:off x="7996808" y="1788619"/>
                  <a:ext cx="2979676" cy="269476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Autofit/>
                </a:bodyPr>
                <a:lstStyle/>
                <a:p>
                  <a:r>
                    <a:rPr lang="en-US" altLang="zh-CN" sz="1600" b="1" dirty="0">
                      <a:solidFill>
                        <a:srgbClr val="00B0F0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Threshold adjustment</a:t>
                  </a:r>
                  <a:endParaRPr lang="zh-CN" altLang="en-US" sz="1600" b="1" dirty="0">
                    <a:solidFill>
                      <a:srgbClr val="00B0F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3" name="ïṡlíde">
              <a:extLst>
                <a:ext uri="{FF2B5EF4-FFF2-40B4-BE49-F238E27FC236}">
                  <a16:creationId xmlns:a16="http://schemas.microsoft.com/office/drawing/2014/main" id="{CF4F9EDD-990A-43E0-A27E-3F1BC3BF6473}"/>
                </a:ext>
              </a:extLst>
            </p:cNvPr>
            <p:cNvGrpSpPr/>
            <p:nvPr/>
          </p:nvGrpSpPr>
          <p:grpSpPr>
            <a:xfrm>
              <a:off x="1758898" y="4437112"/>
              <a:ext cx="3852428" cy="1189683"/>
              <a:chOff x="1919536" y="3535572"/>
              <a:chExt cx="3852428" cy="1189683"/>
            </a:xfrm>
          </p:grpSpPr>
          <p:grpSp>
            <p:nvGrpSpPr>
              <p:cNvPr id="44" name="îşļïḑe">
                <a:extLst>
                  <a:ext uri="{FF2B5EF4-FFF2-40B4-BE49-F238E27FC236}">
                    <a16:creationId xmlns:a16="http://schemas.microsoft.com/office/drawing/2014/main" id="{DB729B0D-76BC-4F85-8890-47E1089A80A2}"/>
                  </a:ext>
                </a:extLst>
              </p:cNvPr>
              <p:cNvGrpSpPr/>
              <p:nvPr/>
            </p:nvGrpSpPr>
            <p:grpSpPr>
              <a:xfrm>
                <a:off x="4603247" y="3535572"/>
                <a:ext cx="1168717" cy="1189683"/>
                <a:chOff x="4852515" y="3535572"/>
                <a:chExt cx="1168717" cy="1189683"/>
              </a:xfrm>
            </p:grpSpPr>
            <p:sp>
              <p:nvSpPr>
                <p:cNvPr id="48" name="ïṡḻïďe">
                  <a:extLst>
                    <a:ext uri="{FF2B5EF4-FFF2-40B4-BE49-F238E27FC236}">
                      <a16:creationId xmlns:a16="http://schemas.microsoft.com/office/drawing/2014/main" id="{8D323BF7-09D8-49ED-A3EE-B78023165F0E}"/>
                    </a:ext>
                  </a:extLst>
                </p:cNvPr>
                <p:cNvSpPr/>
                <p:nvPr/>
              </p:nvSpPr>
              <p:spPr>
                <a:xfrm rot="16200000">
                  <a:off x="4842032" y="3546055"/>
                  <a:ext cx="1189683" cy="1168717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ş1íḓé">
                  <a:extLst>
                    <a:ext uri="{FF2B5EF4-FFF2-40B4-BE49-F238E27FC236}">
                      <a16:creationId xmlns:a16="http://schemas.microsoft.com/office/drawing/2014/main" id="{C3D5AB74-EF10-49DC-BE9D-C49648182E2E}"/>
                    </a:ext>
                  </a:extLst>
                </p:cNvPr>
                <p:cNvSpPr/>
                <p:nvPr/>
              </p:nvSpPr>
              <p:spPr>
                <a:xfrm rot="16200000">
                  <a:off x="4949228" y="3639545"/>
                  <a:ext cx="997360" cy="979782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îṣ1íďé">
                  <a:extLst>
                    <a:ext uri="{FF2B5EF4-FFF2-40B4-BE49-F238E27FC236}">
                      <a16:creationId xmlns:a16="http://schemas.microsoft.com/office/drawing/2014/main" id="{610DA130-DB79-4897-970D-F0BF351A8E6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5200395" y="3857401"/>
                  <a:ext cx="444440" cy="482637"/>
                </a:xfrm>
                <a:custGeom>
                  <a:avLst/>
                  <a:gdLst/>
                  <a:ahLst/>
                  <a:cxnLst>
                    <a:cxn ang="0">
                      <a:pos x="55" y="64"/>
                    </a:cxn>
                    <a:cxn ang="0">
                      <a:pos x="0" y="59"/>
                    </a:cxn>
                    <a:cxn ang="0">
                      <a:pos x="4" y="9"/>
                    </a:cxn>
                    <a:cxn ang="0">
                      <a:pos x="9" y="5"/>
                    </a:cxn>
                    <a:cxn ang="0">
                      <a:pos x="17" y="0"/>
                    </a:cxn>
                    <a:cxn ang="0">
                      <a:pos x="23" y="9"/>
                    </a:cxn>
                    <a:cxn ang="0">
                      <a:pos x="36" y="5"/>
                    </a:cxn>
                    <a:cxn ang="0">
                      <a:pos x="44" y="0"/>
                    </a:cxn>
                    <a:cxn ang="0">
                      <a:pos x="50" y="9"/>
                    </a:cxn>
                    <a:cxn ang="0">
                      <a:pos x="59" y="13"/>
                    </a:cxn>
                    <a:cxn ang="0">
                      <a:pos x="15" y="33"/>
                    </a:cxn>
                    <a:cxn ang="0">
                      <a:pos x="4" y="23"/>
                    </a:cxn>
                    <a:cxn ang="0">
                      <a:pos x="15" y="33"/>
                    </a:cxn>
                    <a:cxn ang="0">
                      <a:pos x="15" y="35"/>
                    </a:cxn>
                    <a:cxn ang="0">
                      <a:pos x="4" y="47"/>
                    </a:cxn>
                    <a:cxn ang="0">
                      <a:pos x="15" y="59"/>
                    </a:cxn>
                    <a:cxn ang="0">
                      <a:pos x="4" y="49"/>
                    </a:cxn>
                    <a:cxn ang="0">
                      <a:pos x="15" y="59"/>
                    </a:cxn>
                    <a:cxn ang="0">
                      <a:pos x="17" y="4"/>
                    </a:cxn>
                    <a:cxn ang="0">
                      <a:pos x="13" y="5"/>
                    </a:cxn>
                    <a:cxn ang="0">
                      <a:pos x="15" y="17"/>
                    </a:cxn>
                    <a:cxn ang="0">
                      <a:pos x="18" y="16"/>
                    </a:cxn>
                    <a:cxn ang="0">
                      <a:pos x="28" y="33"/>
                    </a:cxn>
                    <a:cxn ang="0">
                      <a:pos x="17" y="23"/>
                    </a:cxn>
                    <a:cxn ang="0">
                      <a:pos x="28" y="33"/>
                    </a:cxn>
                    <a:cxn ang="0">
                      <a:pos x="28" y="35"/>
                    </a:cxn>
                    <a:cxn ang="0">
                      <a:pos x="17" y="47"/>
                    </a:cxn>
                    <a:cxn ang="0">
                      <a:pos x="28" y="59"/>
                    </a:cxn>
                    <a:cxn ang="0">
                      <a:pos x="17" y="49"/>
                    </a:cxn>
                    <a:cxn ang="0">
                      <a:pos x="28" y="59"/>
                    </a:cxn>
                    <a:cxn ang="0">
                      <a:pos x="42" y="23"/>
                    </a:cxn>
                    <a:cxn ang="0">
                      <a:pos x="31" y="33"/>
                    </a:cxn>
                    <a:cxn ang="0">
                      <a:pos x="42" y="47"/>
                    </a:cxn>
                    <a:cxn ang="0">
                      <a:pos x="31" y="35"/>
                    </a:cxn>
                    <a:cxn ang="0">
                      <a:pos x="42" y="47"/>
                    </a:cxn>
                    <a:cxn ang="0">
                      <a:pos x="42" y="49"/>
                    </a:cxn>
                    <a:cxn ang="0">
                      <a:pos x="31" y="59"/>
                    </a:cxn>
                    <a:cxn ang="0">
                      <a:pos x="45" y="5"/>
                    </a:cxn>
                    <a:cxn ang="0">
                      <a:pos x="42" y="4"/>
                    </a:cxn>
                    <a:cxn ang="0">
                      <a:pos x="41" y="16"/>
                    </a:cxn>
                    <a:cxn ang="0">
                      <a:pos x="44" y="17"/>
                    </a:cxn>
                    <a:cxn ang="0">
                      <a:pos x="45" y="5"/>
                    </a:cxn>
                    <a:cxn ang="0">
                      <a:pos x="55" y="23"/>
                    </a:cxn>
                    <a:cxn ang="0">
                      <a:pos x="44" y="33"/>
                    </a:cxn>
                    <a:cxn ang="0">
                      <a:pos x="55" y="47"/>
                    </a:cxn>
                    <a:cxn ang="0">
                      <a:pos x="44" y="35"/>
                    </a:cxn>
                    <a:cxn ang="0">
                      <a:pos x="55" y="47"/>
                    </a:cxn>
                    <a:cxn ang="0">
                      <a:pos x="55" y="49"/>
                    </a:cxn>
                    <a:cxn ang="0">
                      <a:pos x="44" y="59"/>
                    </a:cxn>
                  </a:cxnLst>
                  <a:rect l="0" t="0" r="r" b="b"/>
                  <a:pathLst>
                    <a:path w="59" h="64">
                      <a:moveTo>
                        <a:pt x="59" y="59"/>
                      </a:moveTo>
                      <a:cubicBezTo>
                        <a:pt x="59" y="62"/>
                        <a:pt x="57" y="64"/>
                        <a:pt x="55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2" y="64"/>
                        <a:pt x="0" y="62"/>
                        <a:pt x="0" y="5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1"/>
                        <a:pt x="2" y="9"/>
                        <a:pt x="4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2"/>
                        <a:pt x="11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0" y="0"/>
                        <a:pt x="23" y="2"/>
                        <a:pt x="23" y="5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6" y="5"/>
                        <a:pt x="36" y="5"/>
                        <a:pt x="36" y="5"/>
                      </a:cubicBezTo>
                      <a:cubicBezTo>
                        <a:pt x="36" y="2"/>
                        <a:pt x="39" y="0"/>
                        <a:pt x="42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7" y="0"/>
                        <a:pt x="50" y="2"/>
                        <a:pt x="50" y="5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9"/>
                        <a:pt x="59" y="11"/>
                        <a:pt x="59" y="13"/>
                      </a:cubicBezTo>
                      <a:lnTo>
                        <a:pt x="59" y="59"/>
                      </a:lnTo>
                      <a:close/>
                      <a:moveTo>
                        <a:pt x="15" y="33"/>
                      </a:move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4" y="33"/>
                        <a:pt x="4" y="33"/>
                        <a:pt x="4" y="33"/>
                      </a:cubicBezTo>
                      <a:lnTo>
                        <a:pt x="15" y="33"/>
                      </a:lnTo>
                      <a:close/>
                      <a:moveTo>
                        <a:pt x="15" y="47"/>
                      </a:move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4" y="47"/>
                        <a:pt x="4" y="47"/>
                        <a:pt x="4" y="47"/>
                      </a:cubicBezTo>
                      <a:lnTo>
                        <a:pt x="15" y="47"/>
                      </a:lnTo>
                      <a:close/>
                      <a:moveTo>
                        <a:pt x="15" y="5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4" y="59"/>
                        <a:pt x="4" y="59"/>
                        <a:pt x="4" y="59"/>
                      </a:cubicBezTo>
                      <a:lnTo>
                        <a:pt x="15" y="59"/>
                      </a:lnTo>
                      <a:close/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4"/>
                        <a:pt x="13" y="5"/>
                        <a:pt x="13" y="5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4" y="17"/>
                        <a:pt x="15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8" y="17"/>
                        <a:pt x="18" y="16"/>
                        <a:pt x="18" y="16"/>
                      </a:cubicBezTo>
                      <a:lnTo>
                        <a:pt x="18" y="5"/>
                      </a:lnTo>
                      <a:close/>
                      <a:moveTo>
                        <a:pt x="28" y="33"/>
                      </a:move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lnTo>
                        <a:pt x="28" y="33"/>
                      </a:lnTo>
                      <a:close/>
                      <a:moveTo>
                        <a:pt x="28" y="47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lnTo>
                        <a:pt x="28" y="47"/>
                      </a:lnTo>
                      <a:close/>
                      <a:moveTo>
                        <a:pt x="28" y="59"/>
                      </a:moveTo>
                      <a:cubicBezTo>
                        <a:pt x="28" y="49"/>
                        <a:pt x="28" y="49"/>
                        <a:pt x="28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59"/>
                        <a:pt x="17" y="59"/>
                        <a:pt x="17" y="59"/>
                      </a:cubicBezTo>
                      <a:lnTo>
                        <a:pt x="28" y="59"/>
                      </a:lnTo>
                      <a:close/>
                      <a:moveTo>
                        <a:pt x="42" y="33"/>
                      </a:move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31" y="33"/>
                        <a:pt x="31" y="33"/>
                        <a:pt x="31" y="33"/>
                      </a:cubicBezTo>
                      <a:lnTo>
                        <a:pt x="42" y="33"/>
                      </a:lnTo>
                      <a:close/>
                      <a:moveTo>
                        <a:pt x="42" y="47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lnTo>
                        <a:pt x="42" y="47"/>
                      </a:lnTo>
                      <a:close/>
                      <a:moveTo>
                        <a:pt x="42" y="59"/>
                      </a:move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lnTo>
                        <a:pt x="42" y="59"/>
                      </a:lnTo>
                      <a:close/>
                      <a:moveTo>
                        <a:pt x="45" y="5"/>
                      </a:moveTo>
                      <a:cubicBezTo>
                        <a:pt x="45" y="5"/>
                        <a:pt x="45" y="4"/>
                        <a:pt x="44" y="4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1" y="4"/>
                        <a:pt x="41" y="5"/>
                        <a:pt x="41" y="5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7"/>
                        <a:pt x="42" y="17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45" y="17"/>
                        <a:pt x="45" y="16"/>
                        <a:pt x="45" y="16"/>
                      </a:cubicBezTo>
                      <a:lnTo>
                        <a:pt x="45" y="5"/>
                      </a:lnTo>
                      <a:close/>
                      <a:moveTo>
                        <a:pt x="55" y="33"/>
                      </a:move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44" y="23"/>
                        <a:pt x="44" y="23"/>
                        <a:pt x="44" y="23"/>
                      </a:cubicBezTo>
                      <a:cubicBezTo>
                        <a:pt x="44" y="33"/>
                        <a:pt x="44" y="33"/>
                        <a:pt x="44" y="33"/>
                      </a:cubicBezTo>
                      <a:lnTo>
                        <a:pt x="55" y="33"/>
                      </a:lnTo>
                      <a:close/>
                      <a:moveTo>
                        <a:pt x="55" y="47"/>
                      </a:move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lnTo>
                        <a:pt x="55" y="47"/>
                      </a:lnTo>
                      <a:close/>
                      <a:moveTo>
                        <a:pt x="55" y="59"/>
                      </a:move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44" y="49"/>
                        <a:pt x="44" y="49"/>
                        <a:pt x="44" y="49"/>
                      </a:cubicBezTo>
                      <a:cubicBezTo>
                        <a:pt x="44" y="59"/>
                        <a:pt x="44" y="59"/>
                        <a:pt x="44" y="59"/>
                      </a:cubicBezTo>
                      <a:lnTo>
                        <a:pt x="55" y="5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ïşḻîḑé">
                <a:extLst>
                  <a:ext uri="{FF2B5EF4-FFF2-40B4-BE49-F238E27FC236}">
                    <a16:creationId xmlns:a16="http://schemas.microsoft.com/office/drawing/2014/main" id="{466C1067-27A3-4825-8A60-A3F0EE6DEBAB}"/>
                  </a:ext>
                </a:extLst>
              </p:cNvPr>
              <p:cNvGrpSpPr/>
              <p:nvPr/>
            </p:nvGrpSpPr>
            <p:grpSpPr>
              <a:xfrm>
                <a:off x="1919536" y="3684594"/>
                <a:ext cx="2639701" cy="891638"/>
                <a:chOff x="1918379" y="1734048"/>
                <a:chExt cx="2348823" cy="891638"/>
              </a:xfrm>
            </p:grpSpPr>
            <p:sp>
              <p:nvSpPr>
                <p:cNvPr id="46" name="íSľïḍé">
                  <a:extLst>
                    <a:ext uri="{FF2B5EF4-FFF2-40B4-BE49-F238E27FC236}">
                      <a16:creationId xmlns:a16="http://schemas.microsoft.com/office/drawing/2014/main" id="{F55AEE07-5DAE-4300-81B7-78B6DC3046B7}"/>
                    </a:ext>
                  </a:extLst>
                </p:cNvPr>
                <p:cNvSpPr txBox="1"/>
                <p:nvPr/>
              </p:nvSpPr>
              <p:spPr>
                <a:xfrm>
                  <a:off x="1918379" y="2071688"/>
                  <a:ext cx="2348823" cy="55399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Randomly sample the data samples with label 0.</a:t>
                  </a:r>
                </a:p>
              </p:txBody>
            </p:sp>
            <p:sp>
              <p:nvSpPr>
                <p:cNvPr id="47" name="íşḷîḓè">
                  <a:extLst>
                    <a:ext uri="{FF2B5EF4-FFF2-40B4-BE49-F238E27FC236}">
                      <a16:creationId xmlns:a16="http://schemas.microsoft.com/office/drawing/2014/main" id="{D096D02F-00E7-4627-ACDF-C5AF67FF3462}"/>
                    </a:ext>
                  </a:extLst>
                </p:cNvPr>
                <p:cNvSpPr/>
                <p:nvPr/>
              </p:nvSpPr>
              <p:spPr>
                <a:xfrm>
                  <a:off x="1918379" y="1734048"/>
                  <a:ext cx="2348822" cy="323165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 anchorCtr="0">
                  <a:noAutofit/>
                </a:bodyPr>
                <a:lstStyle/>
                <a:p>
                  <a:pPr algn="r"/>
                  <a:r>
                    <a:rPr lang="en-US" altLang="zh-CN" sz="2000" b="1" dirty="0" err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Undersampling</a:t>
                  </a:r>
                  <a:endParaRPr lang="zh-CN" altLang="en-US" sz="20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8" name="文本框 67"/>
          <p:cNvSpPr txBox="1"/>
          <p:nvPr/>
        </p:nvSpPr>
        <p:spPr>
          <a:xfrm>
            <a:off x="669257" y="1740428"/>
            <a:ext cx="593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Unbalanced data set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label 0 : label 1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≈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 : 1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81" y="1783228"/>
            <a:ext cx="3945667" cy="39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BFC2CDAE-4C97-4A3D-80A8-984ABB36282B}"/>
              </a:ext>
            </a:extLst>
          </p:cNvPr>
          <p:cNvSpPr txBox="1"/>
          <p:nvPr/>
        </p:nvSpPr>
        <p:spPr>
          <a:xfrm>
            <a:off x="772589" y="1043461"/>
            <a:ext cx="670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3: Multi-dimensional features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iconfont-1191-801535">
            <a:extLst>
              <a:ext uri="{FF2B5EF4-FFF2-40B4-BE49-F238E27FC236}">
                <a16:creationId xmlns:a16="http://schemas.microsoft.com/office/drawing/2014/main" id="{F34FDA84-4D27-4D75-9BBF-47CEB68A6C14}"/>
              </a:ext>
            </a:extLst>
          </p:cNvPr>
          <p:cNvSpPr>
            <a:spLocks noChangeAspect="1"/>
          </p:cNvSpPr>
          <p:nvPr/>
        </p:nvSpPr>
        <p:spPr bwMode="auto">
          <a:xfrm>
            <a:off x="365336" y="1015942"/>
            <a:ext cx="407254" cy="516705"/>
          </a:xfrm>
          <a:custGeom>
            <a:avLst/>
            <a:gdLst>
              <a:gd name="T0" fmla="*/ 3166 w 6332"/>
              <a:gd name="T1" fmla="*/ 0 h 8034"/>
              <a:gd name="T2" fmla="*/ 0 w 6332"/>
              <a:gd name="T3" fmla="*/ 3166 h 8034"/>
              <a:gd name="T4" fmla="*/ 2481 w 6332"/>
              <a:gd name="T5" fmla="*/ 7590 h 8034"/>
              <a:gd name="T6" fmla="*/ 3853 w 6332"/>
              <a:gd name="T7" fmla="*/ 7588 h 8034"/>
              <a:gd name="T8" fmla="*/ 6332 w 6332"/>
              <a:gd name="T9" fmla="*/ 3166 h 8034"/>
              <a:gd name="T10" fmla="*/ 3166 w 6332"/>
              <a:gd name="T11" fmla="*/ 0 h 8034"/>
              <a:gd name="T12" fmla="*/ 3166 w 6332"/>
              <a:gd name="T13" fmla="*/ 0 h 8034"/>
              <a:gd name="T14" fmla="*/ 3166 w 6332"/>
              <a:gd name="T15" fmla="*/ 0 h 8034"/>
              <a:gd name="T16" fmla="*/ 3166 w 6332"/>
              <a:gd name="T17" fmla="*/ 0 h 8034"/>
              <a:gd name="T18" fmla="*/ 3166 w 6332"/>
              <a:gd name="T19" fmla="*/ 4529 h 8034"/>
              <a:gd name="T20" fmla="*/ 1702 w 6332"/>
              <a:gd name="T21" fmla="*/ 3065 h 8034"/>
              <a:gd name="T22" fmla="*/ 3166 w 6332"/>
              <a:gd name="T23" fmla="*/ 1600 h 8034"/>
              <a:gd name="T24" fmla="*/ 4630 w 6332"/>
              <a:gd name="T25" fmla="*/ 3065 h 8034"/>
              <a:gd name="T26" fmla="*/ 3166 w 6332"/>
              <a:gd name="T27" fmla="*/ 4529 h 8034"/>
              <a:gd name="T28" fmla="*/ 3166 w 6332"/>
              <a:gd name="T29" fmla="*/ 4529 h 8034"/>
              <a:gd name="T30" fmla="*/ 3166 w 6332"/>
              <a:gd name="T31" fmla="*/ 4529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2" h="8034">
                <a:moveTo>
                  <a:pt x="3166" y="0"/>
                </a:moveTo>
                <a:cubicBezTo>
                  <a:pt x="1418" y="0"/>
                  <a:pt x="0" y="1418"/>
                  <a:pt x="0" y="3166"/>
                </a:cubicBezTo>
                <a:cubicBezTo>
                  <a:pt x="0" y="4914"/>
                  <a:pt x="2481" y="7590"/>
                  <a:pt x="2481" y="7590"/>
                </a:cubicBezTo>
                <a:cubicBezTo>
                  <a:pt x="2859" y="8031"/>
                  <a:pt x="3478" y="8034"/>
                  <a:pt x="3853" y="7588"/>
                </a:cubicBezTo>
                <a:cubicBezTo>
                  <a:pt x="3853" y="7588"/>
                  <a:pt x="6332" y="4914"/>
                  <a:pt x="6332" y="3166"/>
                </a:cubicBezTo>
                <a:cubicBezTo>
                  <a:pt x="6332" y="1418"/>
                  <a:pt x="4914" y="0"/>
                  <a:pt x="3166" y="0"/>
                </a:cubicBezTo>
                <a:lnTo>
                  <a:pt x="3166" y="0"/>
                </a:lnTo>
                <a:lnTo>
                  <a:pt x="3166" y="0"/>
                </a:lnTo>
                <a:lnTo>
                  <a:pt x="3166" y="0"/>
                </a:lnTo>
                <a:close/>
                <a:moveTo>
                  <a:pt x="3166" y="4529"/>
                </a:moveTo>
                <a:cubicBezTo>
                  <a:pt x="2357" y="4529"/>
                  <a:pt x="1702" y="3874"/>
                  <a:pt x="1702" y="3065"/>
                </a:cubicBezTo>
                <a:cubicBezTo>
                  <a:pt x="1702" y="2256"/>
                  <a:pt x="2357" y="1600"/>
                  <a:pt x="3166" y="1600"/>
                </a:cubicBezTo>
                <a:cubicBezTo>
                  <a:pt x="3975" y="1600"/>
                  <a:pt x="4630" y="2256"/>
                  <a:pt x="4630" y="3065"/>
                </a:cubicBezTo>
                <a:cubicBezTo>
                  <a:pt x="4630" y="3874"/>
                  <a:pt x="3975" y="4529"/>
                  <a:pt x="3166" y="4529"/>
                </a:cubicBezTo>
                <a:lnTo>
                  <a:pt x="3166" y="4529"/>
                </a:lnTo>
                <a:close/>
                <a:moveTo>
                  <a:pt x="3166" y="4529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" name="云形标注 10"/>
          <p:cNvSpPr/>
          <p:nvPr/>
        </p:nvSpPr>
        <p:spPr>
          <a:xfrm>
            <a:off x="5326548" y="1718768"/>
            <a:ext cx="2483174" cy="808893"/>
          </a:xfrm>
          <a:prstGeom prst="cloudCallou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Basic features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81"/>
          <a:stretch/>
        </p:blipFill>
        <p:spPr>
          <a:xfrm>
            <a:off x="55209" y="2371970"/>
            <a:ext cx="5820980" cy="34580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6213" y="2622603"/>
            <a:ext cx="5895242" cy="29568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79546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6986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BFC2CDAE-4C97-4A3D-80A8-984ABB36282B}"/>
              </a:ext>
            </a:extLst>
          </p:cNvPr>
          <p:cNvSpPr txBox="1"/>
          <p:nvPr/>
        </p:nvSpPr>
        <p:spPr>
          <a:xfrm>
            <a:off x="772589" y="1043461"/>
            <a:ext cx="670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3: Multi-dimensional features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iconfont-1191-801535">
            <a:extLst>
              <a:ext uri="{FF2B5EF4-FFF2-40B4-BE49-F238E27FC236}">
                <a16:creationId xmlns:a16="http://schemas.microsoft.com/office/drawing/2014/main" id="{F34FDA84-4D27-4D75-9BBF-47CEB68A6C14}"/>
              </a:ext>
            </a:extLst>
          </p:cNvPr>
          <p:cNvSpPr>
            <a:spLocks noChangeAspect="1"/>
          </p:cNvSpPr>
          <p:nvPr/>
        </p:nvSpPr>
        <p:spPr bwMode="auto">
          <a:xfrm>
            <a:off x="365336" y="1015942"/>
            <a:ext cx="407254" cy="516705"/>
          </a:xfrm>
          <a:custGeom>
            <a:avLst/>
            <a:gdLst>
              <a:gd name="T0" fmla="*/ 3166 w 6332"/>
              <a:gd name="T1" fmla="*/ 0 h 8034"/>
              <a:gd name="T2" fmla="*/ 0 w 6332"/>
              <a:gd name="T3" fmla="*/ 3166 h 8034"/>
              <a:gd name="T4" fmla="*/ 2481 w 6332"/>
              <a:gd name="T5" fmla="*/ 7590 h 8034"/>
              <a:gd name="T6" fmla="*/ 3853 w 6332"/>
              <a:gd name="T7" fmla="*/ 7588 h 8034"/>
              <a:gd name="T8" fmla="*/ 6332 w 6332"/>
              <a:gd name="T9" fmla="*/ 3166 h 8034"/>
              <a:gd name="T10" fmla="*/ 3166 w 6332"/>
              <a:gd name="T11" fmla="*/ 0 h 8034"/>
              <a:gd name="T12" fmla="*/ 3166 w 6332"/>
              <a:gd name="T13" fmla="*/ 0 h 8034"/>
              <a:gd name="T14" fmla="*/ 3166 w 6332"/>
              <a:gd name="T15" fmla="*/ 0 h 8034"/>
              <a:gd name="T16" fmla="*/ 3166 w 6332"/>
              <a:gd name="T17" fmla="*/ 0 h 8034"/>
              <a:gd name="T18" fmla="*/ 3166 w 6332"/>
              <a:gd name="T19" fmla="*/ 4529 h 8034"/>
              <a:gd name="T20" fmla="*/ 1702 w 6332"/>
              <a:gd name="T21" fmla="*/ 3065 h 8034"/>
              <a:gd name="T22" fmla="*/ 3166 w 6332"/>
              <a:gd name="T23" fmla="*/ 1600 h 8034"/>
              <a:gd name="T24" fmla="*/ 4630 w 6332"/>
              <a:gd name="T25" fmla="*/ 3065 h 8034"/>
              <a:gd name="T26" fmla="*/ 3166 w 6332"/>
              <a:gd name="T27" fmla="*/ 4529 h 8034"/>
              <a:gd name="T28" fmla="*/ 3166 w 6332"/>
              <a:gd name="T29" fmla="*/ 4529 h 8034"/>
              <a:gd name="T30" fmla="*/ 3166 w 6332"/>
              <a:gd name="T31" fmla="*/ 4529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2" h="8034">
                <a:moveTo>
                  <a:pt x="3166" y="0"/>
                </a:moveTo>
                <a:cubicBezTo>
                  <a:pt x="1418" y="0"/>
                  <a:pt x="0" y="1418"/>
                  <a:pt x="0" y="3166"/>
                </a:cubicBezTo>
                <a:cubicBezTo>
                  <a:pt x="0" y="4914"/>
                  <a:pt x="2481" y="7590"/>
                  <a:pt x="2481" y="7590"/>
                </a:cubicBezTo>
                <a:cubicBezTo>
                  <a:pt x="2859" y="8031"/>
                  <a:pt x="3478" y="8034"/>
                  <a:pt x="3853" y="7588"/>
                </a:cubicBezTo>
                <a:cubicBezTo>
                  <a:pt x="3853" y="7588"/>
                  <a:pt x="6332" y="4914"/>
                  <a:pt x="6332" y="3166"/>
                </a:cubicBezTo>
                <a:cubicBezTo>
                  <a:pt x="6332" y="1418"/>
                  <a:pt x="4914" y="0"/>
                  <a:pt x="3166" y="0"/>
                </a:cubicBezTo>
                <a:lnTo>
                  <a:pt x="3166" y="0"/>
                </a:lnTo>
                <a:lnTo>
                  <a:pt x="3166" y="0"/>
                </a:lnTo>
                <a:lnTo>
                  <a:pt x="3166" y="0"/>
                </a:lnTo>
                <a:close/>
                <a:moveTo>
                  <a:pt x="3166" y="4529"/>
                </a:moveTo>
                <a:cubicBezTo>
                  <a:pt x="2357" y="4529"/>
                  <a:pt x="1702" y="3874"/>
                  <a:pt x="1702" y="3065"/>
                </a:cubicBezTo>
                <a:cubicBezTo>
                  <a:pt x="1702" y="2256"/>
                  <a:pt x="2357" y="1600"/>
                  <a:pt x="3166" y="1600"/>
                </a:cubicBezTo>
                <a:cubicBezTo>
                  <a:pt x="3975" y="1600"/>
                  <a:pt x="4630" y="2256"/>
                  <a:pt x="4630" y="3065"/>
                </a:cubicBezTo>
                <a:cubicBezTo>
                  <a:pt x="4630" y="3874"/>
                  <a:pt x="3975" y="4529"/>
                  <a:pt x="3166" y="4529"/>
                </a:cubicBezTo>
                <a:lnTo>
                  <a:pt x="3166" y="4529"/>
                </a:lnTo>
                <a:close/>
                <a:moveTo>
                  <a:pt x="3166" y="4529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79546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Data Processing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589" y="1560166"/>
            <a:ext cx="5182626" cy="49528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7494" y="2113368"/>
            <a:ext cx="5334972" cy="38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69ECB0-2808-4BA6-A131-9509DCFD3A0B}"/>
              </a:ext>
            </a:extLst>
          </p:cNvPr>
          <p:cNvSpPr txBox="1"/>
          <p:nvPr/>
        </p:nvSpPr>
        <p:spPr>
          <a:xfrm>
            <a:off x="3929003" y="2118808"/>
            <a:ext cx="36036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PART </a:t>
            </a:r>
            <a:r>
              <a:rPr lang="en-US" altLang="zh-CN" sz="6600" dirty="0">
                <a:solidFill>
                  <a:srgbClr val="A0C0C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4926225" y="3271437"/>
            <a:ext cx="396584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Model Optimization</a:t>
            </a:r>
            <a:endParaRPr lang="zh-CN" altLang="en-US" sz="3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37B89E-CADE-41B8-A1B9-4E81A9374F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32501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Model Optimization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25302"/>
              </p:ext>
            </p:extLst>
          </p:nvPr>
        </p:nvGraphicFramePr>
        <p:xfrm>
          <a:off x="1968582" y="1774599"/>
          <a:ext cx="1181659" cy="98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Visio" r:id="rId6" imgW="1943206" imgH="1615645" progId="Visio.Drawing.15">
                  <p:embed/>
                </p:oleObj>
              </mc:Choice>
              <mc:Fallback>
                <p:oleObj name="Visio" r:id="rId6" imgW="1943206" imgH="1615645" progId="Visio.Drawing.15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8582" y="1774599"/>
                        <a:ext cx="1181659" cy="98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16320"/>
              </p:ext>
            </p:extLst>
          </p:nvPr>
        </p:nvGraphicFramePr>
        <p:xfrm>
          <a:off x="3846931" y="2086374"/>
          <a:ext cx="759333" cy="63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Visio" r:id="rId8" imgW="1943206" imgH="1615645" progId="Visio.Drawing.15">
                  <p:embed/>
                </p:oleObj>
              </mc:Choice>
              <mc:Fallback>
                <p:oleObj name="Visio" r:id="rId8" imgW="1943206" imgH="1615645" progId="Visio.Drawing.15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6931" y="2086374"/>
                        <a:ext cx="759333" cy="63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加号 7"/>
          <p:cNvSpPr/>
          <p:nvPr/>
        </p:nvSpPr>
        <p:spPr>
          <a:xfrm>
            <a:off x="3273219" y="2141140"/>
            <a:ext cx="450734" cy="413693"/>
          </a:xfrm>
          <a:prstGeom prst="mathPlus">
            <a:avLst>
              <a:gd name="adj1" fmla="val 1368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3144899" y="2033829"/>
            <a:ext cx="346012" cy="2309084"/>
          </a:xfrm>
          <a:prstGeom prst="leftBrace">
            <a:avLst>
              <a:gd name="adj1" fmla="val 5764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53666"/>
              </p:ext>
            </p:extLst>
          </p:nvPr>
        </p:nvGraphicFramePr>
        <p:xfrm>
          <a:off x="2766969" y="3376369"/>
          <a:ext cx="1181659" cy="98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Visio" r:id="rId9" imgW="1943206" imgH="1615645" progId="Visio.Drawing.15">
                  <p:embed/>
                </p:oleObj>
              </mc:Choice>
              <mc:Fallback>
                <p:oleObj name="Visio" r:id="rId9" imgW="1943206" imgH="1615645" progId="Visio.Drawing.15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6969" y="3376369"/>
                        <a:ext cx="1181659" cy="98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865356"/>
              </p:ext>
            </p:extLst>
          </p:nvPr>
        </p:nvGraphicFramePr>
        <p:xfrm>
          <a:off x="4472447" y="3615683"/>
          <a:ext cx="759333" cy="63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Visio" r:id="rId10" imgW="1943206" imgH="1615645" progId="Visio.Drawing.15">
                  <p:embed/>
                </p:oleObj>
              </mc:Choice>
              <mc:Fallback>
                <p:oleObj name="Visio" r:id="rId10" imgW="1943206" imgH="1615645" progId="Visio.Drawing.15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2447" y="3615683"/>
                        <a:ext cx="759333" cy="63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加号 11"/>
          <p:cNvSpPr/>
          <p:nvPr/>
        </p:nvSpPr>
        <p:spPr>
          <a:xfrm>
            <a:off x="3941195" y="3686324"/>
            <a:ext cx="450734" cy="413693"/>
          </a:xfrm>
          <a:prstGeom prst="mathPlus">
            <a:avLst>
              <a:gd name="adj1" fmla="val 1368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3904232" y="3566366"/>
            <a:ext cx="346012" cy="2309084"/>
          </a:xfrm>
          <a:prstGeom prst="leftBrace">
            <a:avLst>
              <a:gd name="adj1" fmla="val 5764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弧形箭头 14"/>
          <p:cNvSpPr/>
          <p:nvPr/>
        </p:nvSpPr>
        <p:spPr>
          <a:xfrm>
            <a:off x="3965902" y="5713190"/>
            <a:ext cx="2217914" cy="5299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88920"/>
              </p:ext>
            </p:extLst>
          </p:nvPr>
        </p:nvGraphicFramePr>
        <p:xfrm>
          <a:off x="6288476" y="3751959"/>
          <a:ext cx="2158413" cy="179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isio" r:id="rId11" imgW="1943206" imgH="1615645" progId="Visio.Drawing.15">
                  <p:embed/>
                </p:oleObj>
              </mc:Choice>
              <mc:Fallback>
                <p:oleObj name="Visio" r:id="rId11" imgW="1943206" imgH="1615645" progId="Visio.Drawing.15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8476" y="3751959"/>
                        <a:ext cx="2158413" cy="1795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64670" y="5020149"/>
            <a:ext cx="615553" cy="655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/>
              <a:t>...</a:t>
            </a:r>
            <a:endParaRPr lang="zh-CN" altLang="en-US" sz="5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591175" y="2677733"/>
            <a:ext cx="182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Original prediction</a:t>
            </a:r>
            <a:endParaRPr lang="zh-CN" alt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3269" y="2677733"/>
            <a:ext cx="195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Residual prediction</a:t>
            </a:r>
            <a:endParaRPr lang="zh-CN" alt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57936" y="5426102"/>
            <a:ext cx="202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Linear superposition</a:t>
            </a:r>
            <a:endParaRPr lang="zh-CN" alt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26597" y="4275536"/>
            <a:ext cx="215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Residual prediction(new)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1358" y="5595379"/>
            <a:ext cx="165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GBDT</a:t>
            </a:r>
            <a:endParaRPr lang="zh-CN" alt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10624" y="4262802"/>
            <a:ext cx="208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Superposition model</a:t>
            </a:r>
            <a:endParaRPr lang="zh-CN" alt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28766" y="3204352"/>
            <a:ext cx="0" cy="190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0338" y="1157956"/>
            <a:ext cx="665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Gradient Boosting Decision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7" name="矩形 26"/>
          <p:cNvSpPr/>
          <p:nvPr/>
        </p:nvSpPr>
        <p:spPr>
          <a:xfrm>
            <a:off x="884819" y="3776851"/>
            <a:ext cx="1140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Gradient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Boosting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云形标注 27"/>
          <p:cNvSpPr/>
          <p:nvPr/>
        </p:nvSpPr>
        <p:spPr>
          <a:xfrm>
            <a:off x="5070392" y="1982039"/>
            <a:ext cx="3028579" cy="667378"/>
          </a:xfrm>
          <a:prstGeom prst="cloudCallou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46889" y="2031635"/>
            <a:ext cx="3609052" cy="1923902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r>
              <a:rPr lang="en-US" sz="2000" dirty="0" err="1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LightGBM</a:t>
            </a:r>
            <a:r>
              <a:rPr lang="en-US" sz="2000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 is one of the implementation frameworks of the GBDT model.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Training fast.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High accuracy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Low memory usage.</a:t>
            </a:r>
          </a:p>
        </p:txBody>
      </p:sp>
    </p:spTree>
    <p:extLst>
      <p:ext uri="{BB962C8B-B14F-4D97-AF65-F5344CB8AC3E}">
        <p14:creationId xmlns:p14="http://schemas.microsoft.com/office/powerpoint/2010/main" val="317781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 animBg="1"/>
      <p:bldP spid="9" grpId="0" animBg="1"/>
      <p:bldP spid="12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37B89E-CADE-41B8-A1B9-4E81A9374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32501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Model Optimization</a:t>
            </a:r>
          </a:p>
        </p:txBody>
      </p:sp>
      <p:grpSp>
        <p:nvGrpSpPr>
          <p:cNvPr id="6" name="#1840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B37B37E-B22A-41DE-963C-14404D0DA2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7870" y="1136538"/>
            <a:ext cx="10999007" cy="5091462"/>
            <a:chOff x="447870" y="1136538"/>
            <a:chExt cx="10999007" cy="509146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3060365-9398-4586-97D9-BBEF3E507026}"/>
                </a:ext>
              </a:extLst>
            </p:cNvPr>
            <p:cNvCxnSpPr/>
            <p:nvPr/>
          </p:nvCxnSpPr>
          <p:spPr>
            <a:xfrm>
              <a:off x="6186000" y="1136538"/>
              <a:ext cx="0" cy="5007087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ṥlîďè">
              <a:extLst>
                <a:ext uri="{FF2B5EF4-FFF2-40B4-BE49-F238E27FC236}">
                  <a16:creationId xmlns:a16="http://schemas.microsoft.com/office/drawing/2014/main" id="{FCDE1914-92A8-49AD-9D82-1F0EDE95D4FD}"/>
                </a:ext>
              </a:extLst>
            </p:cNvPr>
            <p:cNvSpPr txBox="1"/>
            <p:nvPr/>
          </p:nvSpPr>
          <p:spPr>
            <a:xfrm>
              <a:off x="447870" y="4736625"/>
              <a:ext cx="5654350" cy="140452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sz="2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Whether offline AUC is improved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sz="2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Whether the feature importance increases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sz="2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Whether the category ratio is consistent</a:t>
              </a:r>
              <a:endParaRPr 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iśľîḑê">
              <a:extLst>
                <a:ext uri="{FF2B5EF4-FFF2-40B4-BE49-F238E27FC236}">
                  <a16:creationId xmlns:a16="http://schemas.microsoft.com/office/drawing/2014/main" id="{78E0A00C-15D6-4B6C-9760-1A883187F3A5}"/>
                </a:ext>
              </a:extLst>
            </p:cNvPr>
            <p:cNvSpPr txBox="1"/>
            <p:nvPr/>
          </p:nvSpPr>
          <p:spPr>
            <a:xfrm>
              <a:off x="7536529" y="1912512"/>
              <a:ext cx="3910348" cy="86885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5-fold cross-validation improves model stability and prevents overfitting</a:t>
              </a:r>
              <a:endParaRPr lang="en-US" altLang="zh-CN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íşľiḓè">
              <a:extLst>
                <a:ext uri="{FF2B5EF4-FFF2-40B4-BE49-F238E27FC236}">
                  <a16:creationId xmlns:a16="http://schemas.microsoft.com/office/drawing/2014/main" id="{2FF1520C-C578-4BEA-9165-7B5EA1645B21}"/>
                </a:ext>
              </a:extLst>
            </p:cNvPr>
            <p:cNvSpPr txBox="1"/>
            <p:nvPr/>
          </p:nvSpPr>
          <p:spPr>
            <a:xfrm>
              <a:off x="7381364" y="1316514"/>
              <a:ext cx="3910348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Cross-validation</a:t>
              </a:r>
              <a:endPara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iS1îḋê">
              <a:extLst>
                <a:ext uri="{FF2B5EF4-FFF2-40B4-BE49-F238E27FC236}">
                  <a16:creationId xmlns:a16="http://schemas.microsoft.com/office/drawing/2014/main" id="{D598D5BE-4AD4-4A3C-9D56-B20AED76B5FD}"/>
                </a:ext>
              </a:extLst>
            </p:cNvPr>
            <p:cNvGrpSpPr/>
            <p:nvPr/>
          </p:nvGrpSpPr>
          <p:grpSpPr>
            <a:xfrm>
              <a:off x="6699547" y="1354783"/>
              <a:ext cx="675000" cy="675005"/>
              <a:chOff x="7209746" y="4153276"/>
              <a:chExt cx="675000" cy="675005"/>
            </a:xfrm>
          </p:grpSpPr>
          <p:sp>
            <p:nvSpPr>
              <p:cNvPr id="67" name="í$ḻîḓè">
                <a:extLst>
                  <a:ext uri="{FF2B5EF4-FFF2-40B4-BE49-F238E27FC236}">
                    <a16:creationId xmlns:a16="http://schemas.microsoft.com/office/drawing/2014/main" id="{A6741E50-1F67-488E-A556-1E8DACCE3650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8" name="íṩḻïḋé">
                <a:extLst>
                  <a:ext uri="{FF2B5EF4-FFF2-40B4-BE49-F238E27FC236}">
                    <a16:creationId xmlns:a16="http://schemas.microsoft.com/office/drawing/2014/main" id="{C2176EBC-A9DB-4CE9-8092-C78A0FA66D33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2" name="íṡ1iḑè">
              <a:extLst>
                <a:ext uri="{FF2B5EF4-FFF2-40B4-BE49-F238E27FC236}">
                  <a16:creationId xmlns:a16="http://schemas.microsoft.com/office/drawing/2014/main" id="{842C61D0-5AA6-4D4B-81B2-7678B62108B0}"/>
                </a:ext>
              </a:extLst>
            </p:cNvPr>
            <p:cNvSpPr txBox="1"/>
            <p:nvPr/>
          </p:nvSpPr>
          <p:spPr>
            <a:xfrm>
              <a:off x="7536529" y="3608934"/>
              <a:ext cx="3910348" cy="89574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Find the optimal parameters of the model by grid search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íśľíḑê">
              <a:extLst>
                <a:ext uri="{FF2B5EF4-FFF2-40B4-BE49-F238E27FC236}">
                  <a16:creationId xmlns:a16="http://schemas.microsoft.com/office/drawing/2014/main" id="{BA5F7DB2-5827-426E-ACFD-EED16558966D}"/>
                </a:ext>
              </a:extLst>
            </p:cNvPr>
            <p:cNvSpPr txBox="1"/>
            <p:nvPr/>
          </p:nvSpPr>
          <p:spPr>
            <a:xfrm>
              <a:off x="7495400" y="3007881"/>
              <a:ext cx="3910348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2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Grid Search</a:t>
              </a:r>
              <a:endPara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ïṧḷïḋè">
              <a:extLst>
                <a:ext uri="{FF2B5EF4-FFF2-40B4-BE49-F238E27FC236}">
                  <a16:creationId xmlns:a16="http://schemas.microsoft.com/office/drawing/2014/main" id="{96CAF08E-98B3-4627-8793-E6CFDB9E8851}"/>
                </a:ext>
              </a:extLst>
            </p:cNvPr>
            <p:cNvGrpSpPr/>
            <p:nvPr/>
          </p:nvGrpSpPr>
          <p:grpSpPr>
            <a:xfrm>
              <a:off x="6699547" y="3078102"/>
              <a:ext cx="675000" cy="675005"/>
              <a:chOff x="7209746" y="4153276"/>
              <a:chExt cx="675000" cy="675005"/>
            </a:xfrm>
          </p:grpSpPr>
          <p:sp>
            <p:nvSpPr>
              <p:cNvPr id="65" name="í$1ïḑê">
                <a:extLst>
                  <a:ext uri="{FF2B5EF4-FFF2-40B4-BE49-F238E27FC236}">
                    <a16:creationId xmlns:a16="http://schemas.microsoft.com/office/drawing/2014/main" id="{2E1F9F65-0D95-4953-80AF-BFF69945F329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6" name="îṥlíḑe">
                <a:extLst>
                  <a:ext uri="{FF2B5EF4-FFF2-40B4-BE49-F238E27FC236}">
                    <a16:creationId xmlns:a16="http://schemas.microsoft.com/office/drawing/2014/main" id="{D08D7748-ADDE-4AFC-AF03-57FACD86FEBD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2143DF0-1502-49FB-995B-F1E2B385E00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000" y="2910598"/>
              <a:ext cx="46347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sḷïḍé">
              <a:extLst>
                <a:ext uri="{FF2B5EF4-FFF2-40B4-BE49-F238E27FC236}">
                  <a16:creationId xmlns:a16="http://schemas.microsoft.com/office/drawing/2014/main" id="{E20B8FFD-15C5-4769-BC74-069B195C01DA}"/>
                </a:ext>
              </a:extLst>
            </p:cNvPr>
            <p:cNvSpPr txBox="1"/>
            <p:nvPr/>
          </p:nvSpPr>
          <p:spPr>
            <a:xfrm>
              <a:off x="7536529" y="5304492"/>
              <a:ext cx="3910348" cy="92350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 lnSpcReduction="200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5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Through the integration of the advantages of each sub-model, the optimal model is generated by superposition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  <p:sp>
          <p:nvSpPr>
            <p:cNvPr id="18" name="íś1îḋe">
              <a:extLst>
                <a:ext uri="{FF2B5EF4-FFF2-40B4-BE49-F238E27FC236}">
                  <a16:creationId xmlns:a16="http://schemas.microsoft.com/office/drawing/2014/main" id="{4239BB1E-9D9D-49B8-ACFC-6D91BDDAA9EB}"/>
                </a:ext>
              </a:extLst>
            </p:cNvPr>
            <p:cNvSpPr txBox="1"/>
            <p:nvPr/>
          </p:nvSpPr>
          <p:spPr>
            <a:xfrm>
              <a:off x="7536529" y="4763151"/>
              <a:ext cx="3910348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2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Merging</a:t>
              </a:r>
              <a:endPara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ïşļîḋê">
              <a:extLst>
                <a:ext uri="{FF2B5EF4-FFF2-40B4-BE49-F238E27FC236}">
                  <a16:creationId xmlns:a16="http://schemas.microsoft.com/office/drawing/2014/main" id="{C4A1939D-28C7-4A32-A47B-035927085339}"/>
                </a:ext>
              </a:extLst>
            </p:cNvPr>
            <p:cNvGrpSpPr/>
            <p:nvPr/>
          </p:nvGrpSpPr>
          <p:grpSpPr>
            <a:xfrm>
              <a:off x="6699547" y="4801420"/>
              <a:ext cx="675000" cy="675005"/>
              <a:chOff x="7209746" y="4153276"/>
              <a:chExt cx="675000" cy="675005"/>
            </a:xfrm>
          </p:grpSpPr>
          <p:sp>
            <p:nvSpPr>
              <p:cNvPr id="63" name="îSliďé">
                <a:extLst>
                  <a:ext uri="{FF2B5EF4-FFF2-40B4-BE49-F238E27FC236}">
                    <a16:creationId xmlns:a16="http://schemas.microsoft.com/office/drawing/2014/main" id="{DB355DF9-3FF9-4863-A2E3-DCE802EAAA28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4" name="ïSļiḋé">
                <a:extLst>
                  <a:ext uri="{FF2B5EF4-FFF2-40B4-BE49-F238E27FC236}">
                    <a16:creationId xmlns:a16="http://schemas.microsoft.com/office/drawing/2014/main" id="{0AFC885E-BC85-4910-B93A-9B474441CEAE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4809BF1-BF83-4A7A-B8D0-0004FEB012D1}"/>
                </a:ext>
              </a:extLst>
            </p:cNvPr>
            <p:cNvCxnSpPr>
              <a:cxnSpLocks/>
            </p:cNvCxnSpPr>
            <p:nvPr/>
          </p:nvCxnSpPr>
          <p:spPr>
            <a:xfrm>
              <a:off x="6771000" y="4633917"/>
              <a:ext cx="463474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iṡ1îḍe">
              <a:extLst>
                <a:ext uri="{FF2B5EF4-FFF2-40B4-BE49-F238E27FC236}">
                  <a16:creationId xmlns:a16="http://schemas.microsoft.com/office/drawing/2014/main" id="{FE231955-A937-4ACB-9694-A91728D50C02}"/>
                </a:ext>
              </a:extLst>
            </p:cNvPr>
            <p:cNvGrpSpPr/>
            <p:nvPr/>
          </p:nvGrpSpPr>
          <p:grpSpPr>
            <a:xfrm>
              <a:off x="1176480" y="1460735"/>
              <a:ext cx="4271159" cy="2899729"/>
              <a:chOff x="654841" y="1374127"/>
              <a:chExt cx="4271159" cy="2899729"/>
            </a:xfrm>
          </p:grpSpPr>
          <p:grpSp>
            <p:nvGrpSpPr>
              <p:cNvPr id="23" name="îṩḷiḍê">
                <a:extLst>
                  <a:ext uri="{FF2B5EF4-FFF2-40B4-BE49-F238E27FC236}">
                    <a16:creationId xmlns:a16="http://schemas.microsoft.com/office/drawing/2014/main" id="{20AFE240-323B-4348-9411-B16B1F44F02E}"/>
                  </a:ext>
                </a:extLst>
              </p:cNvPr>
              <p:cNvGrpSpPr/>
              <p:nvPr/>
            </p:nvGrpSpPr>
            <p:grpSpPr>
              <a:xfrm>
                <a:off x="1633920" y="1547344"/>
                <a:ext cx="3292080" cy="2726512"/>
                <a:chOff x="3186113" y="2916238"/>
                <a:chExt cx="1238251" cy="1025525"/>
              </a:xfrm>
            </p:grpSpPr>
            <p:sp>
              <p:nvSpPr>
                <p:cNvPr id="31" name="íṩḷïḋé">
                  <a:extLst>
                    <a:ext uri="{FF2B5EF4-FFF2-40B4-BE49-F238E27FC236}">
                      <a16:creationId xmlns:a16="http://schemas.microsoft.com/office/drawing/2014/main" id="{74182E4B-931B-4491-B5B8-57BAD372FB74}"/>
                    </a:ext>
                  </a:extLst>
                </p:cNvPr>
                <p:cNvSpPr/>
                <p:nvPr/>
              </p:nvSpPr>
              <p:spPr bwMode="auto">
                <a:xfrm>
                  <a:off x="3198813" y="2928938"/>
                  <a:ext cx="571500" cy="857250"/>
                </a:xfrm>
                <a:custGeom>
                  <a:avLst/>
                  <a:gdLst>
                    <a:gd name="T0" fmla="*/ 512 w 512"/>
                    <a:gd name="T1" fmla="*/ 48 h 768"/>
                    <a:gd name="T2" fmla="*/ 464 w 512"/>
                    <a:gd name="T3" fmla="*/ 0 h 768"/>
                    <a:gd name="T4" fmla="*/ 48 w 512"/>
                    <a:gd name="T5" fmla="*/ 0 h 768"/>
                    <a:gd name="T6" fmla="*/ 0 w 512"/>
                    <a:gd name="T7" fmla="*/ 48 h 768"/>
                    <a:gd name="T8" fmla="*/ 0 w 512"/>
                    <a:gd name="T9" fmla="*/ 768 h 768"/>
                    <a:gd name="T10" fmla="*/ 512 w 512"/>
                    <a:gd name="T11" fmla="*/ 768 h 768"/>
                    <a:gd name="T12" fmla="*/ 512 w 512"/>
                    <a:gd name="T13" fmla="*/ 4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2" h="768">
                      <a:moveTo>
                        <a:pt x="512" y="48"/>
                      </a:moveTo>
                      <a:cubicBezTo>
                        <a:pt x="512" y="21"/>
                        <a:pt x="491" y="0"/>
                        <a:pt x="464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1" y="0"/>
                        <a:pt x="0" y="21"/>
                        <a:pt x="0" y="48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512" y="768"/>
                        <a:pt x="512" y="768"/>
                        <a:pt x="512" y="768"/>
                      </a:cubicBezTo>
                      <a:lnTo>
                        <a:pt x="512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íSḻiďé">
                  <a:extLst>
                    <a:ext uri="{FF2B5EF4-FFF2-40B4-BE49-F238E27FC236}">
                      <a16:creationId xmlns:a16="http://schemas.microsoft.com/office/drawing/2014/main" id="{A713CE44-FCA0-40BE-BD77-2FB3E12504C1}"/>
                    </a:ext>
                  </a:extLst>
                </p:cNvPr>
                <p:cNvSpPr/>
                <p:nvPr/>
              </p:nvSpPr>
              <p:spPr bwMode="auto">
                <a:xfrm>
                  <a:off x="3186113" y="2916238"/>
                  <a:ext cx="598488" cy="882650"/>
                </a:xfrm>
                <a:custGeom>
                  <a:avLst/>
                  <a:gdLst>
                    <a:gd name="T0" fmla="*/ 524 w 536"/>
                    <a:gd name="T1" fmla="*/ 792 h 792"/>
                    <a:gd name="T2" fmla="*/ 0 w 536"/>
                    <a:gd name="T3" fmla="*/ 792 h 792"/>
                    <a:gd name="T4" fmla="*/ 0 w 536"/>
                    <a:gd name="T5" fmla="*/ 60 h 792"/>
                    <a:gd name="T6" fmla="*/ 60 w 536"/>
                    <a:gd name="T7" fmla="*/ 0 h 792"/>
                    <a:gd name="T8" fmla="*/ 476 w 536"/>
                    <a:gd name="T9" fmla="*/ 0 h 792"/>
                    <a:gd name="T10" fmla="*/ 536 w 536"/>
                    <a:gd name="T11" fmla="*/ 60 h 792"/>
                    <a:gd name="T12" fmla="*/ 512 w 536"/>
                    <a:gd name="T13" fmla="*/ 60 h 792"/>
                    <a:gd name="T14" fmla="*/ 476 w 536"/>
                    <a:gd name="T15" fmla="*/ 24 h 792"/>
                    <a:gd name="T16" fmla="*/ 60 w 536"/>
                    <a:gd name="T17" fmla="*/ 24 h 792"/>
                    <a:gd name="T18" fmla="*/ 24 w 536"/>
                    <a:gd name="T19" fmla="*/ 60 h 792"/>
                    <a:gd name="T20" fmla="*/ 24 w 536"/>
                    <a:gd name="T21" fmla="*/ 768 h 792"/>
                    <a:gd name="T22" fmla="*/ 524 w 536"/>
                    <a:gd name="T23" fmla="*/ 768 h 792"/>
                    <a:gd name="T24" fmla="*/ 524 w 536"/>
                    <a:gd name="T25" fmla="*/ 792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6" h="792">
                      <a:moveTo>
                        <a:pt x="524" y="792"/>
                      </a:moveTo>
                      <a:cubicBezTo>
                        <a:pt x="0" y="792"/>
                        <a:pt x="0" y="792"/>
                        <a:pt x="0" y="792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476" y="0"/>
                        <a:pt x="476" y="0"/>
                        <a:pt x="476" y="0"/>
                      </a:cubicBezTo>
                      <a:cubicBezTo>
                        <a:pt x="509" y="0"/>
                        <a:pt x="536" y="27"/>
                        <a:pt x="536" y="60"/>
                      </a:cubicBezTo>
                      <a:cubicBezTo>
                        <a:pt x="512" y="60"/>
                        <a:pt x="512" y="60"/>
                        <a:pt x="512" y="60"/>
                      </a:cubicBezTo>
                      <a:cubicBezTo>
                        <a:pt x="512" y="40"/>
                        <a:pt x="496" y="24"/>
                        <a:pt x="476" y="24"/>
                      </a:cubicBezTo>
                      <a:cubicBezTo>
                        <a:pt x="60" y="24"/>
                        <a:pt x="60" y="24"/>
                        <a:pt x="60" y="24"/>
                      </a:cubicBezTo>
                      <a:cubicBezTo>
                        <a:pt x="40" y="24"/>
                        <a:pt x="24" y="40"/>
                        <a:pt x="24" y="60"/>
                      </a:cubicBezTo>
                      <a:cubicBezTo>
                        <a:pt x="24" y="768"/>
                        <a:pt x="24" y="768"/>
                        <a:pt x="24" y="768"/>
                      </a:cubicBezTo>
                      <a:cubicBezTo>
                        <a:pt x="524" y="768"/>
                        <a:pt x="524" y="768"/>
                        <a:pt x="524" y="768"/>
                      </a:cubicBezTo>
                      <a:lnTo>
                        <a:pt x="524" y="792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îṥḻïdè">
                  <a:extLst>
                    <a:ext uri="{FF2B5EF4-FFF2-40B4-BE49-F238E27FC236}">
                      <a16:creationId xmlns:a16="http://schemas.microsoft.com/office/drawing/2014/main" id="{D8203CA0-A56E-40F4-9EA1-7AF909A590CA}"/>
                    </a:ext>
                  </a:extLst>
                </p:cNvPr>
                <p:cNvSpPr/>
                <p:nvPr/>
              </p:nvSpPr>
              <p:spPr bwMode="auto">
                <a:xfrm>
                  <a:off x="3198813" y="3786188"/>
                  <a:ext cx="571500" cy="142875"/>
                </a:xfrm>
                <a:custGeom>
                  <a:avLst/>
                  <a:gdLst>
                    <a:gd name="T0" fmla="*/ 48 w 512"/>
                    <a:gd name="T1" fmla="*/ 128 h 128"/>
                    <a:gd name="T2" fmla="*/ 464 w 512"/>
                    <a:gd name="T3" fmla="*/ 128 h 128"/>
                    <a:gd name="T4" fmla="*/ 512 w 512"/>
                    <a:gd name="T5" fmla="*/ 80 h 128"/>
                    <a:gd name="T6" fmla="*/ 512 w 512"/>
                    <a:gd name="T7" fmla="*/ 0 h 128"/>
                    <a:gd name="T8" fmla="*/ 0 w 512"/>
                    <a:gd name="T9" fmla="*/ 0 h 128"/>
                    <a:gd name="T10" fmla="*/ 0 w 512"/>
                    <a:gd name="T11" fmla="*/ 80 h 128"/>
                    <a:gd name="T12" fmla="*/ 48 w 512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2" h="128">
                      <a:moveTo>
                        <a:pt x="48" y="128"/>
                      </a:moveTo>
                      <a:cubicBezTo>
                        <a:pt x="464" y="128"/>
                        <a:pt x="464" y="128"/>
                        <a:pt x="464" y="128"/>
                      </a:cubicBezTo>
                      <a:cubicBezTo>
                        <a:pt x="491" y="128"/>
                        <a:pt x="512" y="107"/>
                        <a:pt x="512" y="80"/>
                      </a:cubicBezTo>
                      <a:cubicBezTo>
                        <a:pt x="512" y="0"/>
                        <a:pt x="512" y="0"/>
                        <a:pt x="5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107"/>
                        <a:pt x="21" y="128"/>
                        <a:pt x="48" y="128"/>
                      </a:cubicBezTo>
                      <a:close/>
                    </a:path>
                  </a:pathLst>
                </a:custGeom>
                <a:solidFill>
                  <a:srgbClr val="08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ïṧḻïḋé">
                  <a:extLst>
                    <a:ext uri="{FF2B5EF4-FFF2-40B4-BE49-F238E27FC236}">
                      <a16:creationId xmlns:a16="http://schemas.microsoft.com/office/drawing/2014/main" id="{EB1A5DAD-420A-4E0C-A52F-3B62AEEFDC29}"/>
                    </a:ext>
                  </a:extLst>
                </p:cNvPr>
                <p:cNvSpPr/>
                <p:nvPr/>
              </p:nvSpPr>
              <p:spPr bwMode="auto">
                <a:xfrm>
                  <a:off x="3186113" y="3773488"/>
                  <a:ext cx="598488" cy="168275"/>
                </a:xfrm>
                <a:custGeom>
                  <a:avLst/>
                  <a:gdLst>
                    <a:gd name="T0" fmla="*/ 476 w 536"/>
                    <a:gd name="T1" fmla="*/ 152 h 152"/>
                    <a:gd name="T2" fmla="*/ 60 w 536"/>
                    <a:gd name="T3" fmla="*/ 152 h 152"/>
                    <a:gd name="T4" fmla="*/ 0 w 536"/>
                    <a:gd name="T5" fmla="*/ 92 h 152"/>
                    <a:gd name="T6" fmla="*/ 0 w 536"/>
                    <a:gd name="T7" fmla="*/ 0 h 152"/>
                    <a:gd name="T8" fmla="*/ 536 w 536"/>
                    <a:gd name="T9" fmla="*/ 0 h 152"/>
                    <a:gd name="T10" fmla="*/ 536 w 536"/>
                    <a:gd name="T11" fmla="*/ 92 h 152"/>
                    <a:gd name="T12" fmla="*/ 476 w 536"/>
                    <a:gd name="T13" fmla="*/ 152 h 152"/>
                    <a:gd name="T14" fmla="*/ 24 w 536"/>
                    <a:gd name="T15" fmla="*/ 24 h 152"/>
                    <a:gd name="T16" fmla="*/ 24 w 536"/>
                    <a:gd name="T17" fmla="*/ 92 h 152"/>
                    <a:gd name="T18" fmla="*/ 60 w 536"/>
                    <a:gd name="T19" fmla="*/ 128 h 152"/>
                    <a:gd name="T20" fmla="*/ 476 w 536"/>
                    <a:gd name="T21" fmla="*/ 128 h 152"/>
                    <a:gd name="T22" fmla="*/ 512 w 536"/>
                    <a:gd name="T23" fmla="*/ 92 h 152"/>
                    <a:gd name="T24" fmla="*/ 512 w 536"/>
                    <a:gd name="T25" fmla="*/ 24 h 152"/>
                    <a:gd name="T26" fmla="*/ 24 w 536"/>
                    <a:gd name="T27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36" h="152">
                      <a:moveTo>
                        <a:pt x="476" y="152"/>
                      </a:moveTo>
                      <a:cubicBezTo>
                        <a:pt x="60" y="152"/>
                        <a:pt x="60" y="152"/>
                        <a:pt x="60" y="152"/>
                      </a:cubicBezTo>
                      <a:cubicBezTo>
                        <a:pt x="27" y="152"/>
                        <a:pt x="0" y="125"/>
                        <a:pt x="0" y="9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36" y="0"/>
                        <a:pt x="536" y="0"/>
                        <a:pt x="536" y="0"/>
                      </a:cubicBezTo>
                      <a:cubicBezTo>
                        <a:pt x="536" y="92"/>
                        <a:pt x="536" y="92"/>
                        <a:pt x="536" y="92"/>
                      </a:cubicBezTo>
                      <a:cubicBezTo>
                        <a:pt x="536" y="125"/>
                        <a:pt x="509" y="152"/>
                        <a:pt x="476" y="152"/>
                      </a:cubicBezTo>
                      <a:close/>
                      <a:moveTo>
                        <a:pt x="24" y="24"/>
                      </a:moveTo>
                      <a:cubicBezTo>
                        <a:pt x="24" y="92"/>
                        <a:pt x="24" y="92"/>
                        <a:pt x="24" y="92"/>
                      </a:cubicBezTo>
                      <a:cubicBezTo>
                        <a:pt x="24" y="112"/>
                        <a:pt x="40" y="128"/>
                        <a:pt x="60" y="128"/>
                      </a:cubicBezTo>
                      <a:cubicBezTo>
                        <a:pt x="476" y="128"/>
                        <a:pt x="476" y="128"/>
                        <a:pt x="476" y="128"/>
                      </a:cubicBezTo>
                      <a:cubicBezTo>
                        <a:pt x="496" y="128"/>
                        <a:pt x="512" y="112"/>
                        <a:pt x="512" y="92"/>
                      </a:cubicBezTo>
                      <a:cubicBezTo>
                        <a:pt x="512" y="24"/>
                        <a:pt x="512" y="24"/>
                        <a:pt x="512" y="24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îṩḷîḓè">
                  <a:extLst>
                    <a:ext uri="{FF2B5EF4-FFF2-40B4-BE49-F238E27FC236}">
                      <a16:creationId xmlns:a16="http://schemas.microsoft.com/office/drawing/2014/main" id="{2A9A6823-1A8C-4676-BB5F-4FB74039C71A}"/>
                    </a:ext>
                  </a:extLst>
                </p:cNvPr>
                <p:cNvSpPr/>
                <p:nvPr/>
              </p:nvSpPr>
              <p:spPr bwMode="auto">
                <a:xfrm>
                  <a:off x="3452813" y="3825875"/>
                  <a:ext cx="65088" cy="63500"/>
                </a:xfrm>
                <a:prstGeom prst="ellipse">
                  <a:avLst/>
                </a:prstGeom>
                <a:solidFill>
                  <a:srgbClr val="08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í$ḻiḍê">
                  <a:extLst>
                    <a:ext uri="{FF2B5EF4-FFF2-40B4-BE49-F238E27FC236}">
                      <a16:creationId xmlns:a16="http://schemas.microsoft.com/office/drawing/2014/main" id="{82737570-491C-4DC0-B3BF-EDA1130B28F8}"/>
                    </a:ext>
                  </a:extLst>
                </p:cNvPr>
                <p:cNvSpPr/>
                <p:nvPr/>
              </p:nvSpPr>
              <p:spPr bwMode="auto">
                <a:xfrm>
                  <a:off x="3438526" y="3811588"/>
                  <a:ext cx="92075" cy="92075"/>
                </a:xfrm>
                <a:custGeom>
                  <a:avLst/>
                  <a:gdLst>
                    <a:gd name="T0" fmla="*/ 41 w 82"/>
                    <a:gd name="T1" fmla="*/ 82 h 82"/>
                    <a:gd name="T2" fmla="*/ 0 w 82"/>
                    <a:gd name="T3" fmla="*/ 41 h 82"/>
                    <a:gd name="T4" fmla="*/ 41 w 82"/>
                    <a:gd name="T5" fmla="*/ 0 h 82"/>
                    <a:gd name="T6" fmla="*/ 82 w 82"/>
                    <a:gd name="T7" fmla="*/ 41 h 82"/>
                    <a:gd name="T8" fmla="*/ 41 w 82"/>
                    <a:gd name="T9" fmla="*/ 82 h 82"/>
                    <a:gd name="T10" fmla="*/ 41 w 82"/>
                    <a:gd name="T11" fmla="*/ 24 h 82"/>
                    <a:gd name="T12" fmla="*/ 24 w 82"/>
                    <a:gd name="T13" fmla="*/ 41 h 82"/>
                    <a:gd name="T14" fmla="*/ 41 w 82"/>
                    <a:gd name="T15" fmla="*/ 58 h 82"/>
                    <a:gd name="T16" fmla="*/ 58 w 82"/>
                    <a:gd name="T17" fmla="*/ 41 h 82"/>
                    <a:gd name="T18" fmla="*/ 41 w 82"/>
                    <a:gd name="T19" fmla="*/ 2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82">
                      <a:moveTo>
                        <a:pt x="41" y="82"/>
                      </a:moveTo>
                      <a:cubicBezTo>
                        <a:pt x="18" y="82"/>
                        <a:pt x="0" y="64"/>
                        <a:pt x="0" y="41"/>
                      </a:cubicBezTo>
                      <a:cubicBezTo>
                        <a:pt x="0" y="18"/>
                        <a:pt x="18" y="0"/>
                        <a:pt x="41" y="0"/>
                      </a:cubicBezTo>
                      <a:cubicBezTo>
                        <a:pt x="64" y="0"/>
                        <a:pt x="82" y="18"/>
                        <a:pt x="82" y="41"/>
                      </a:cubicBezTo>
                      <a:cubicBezTo>
                        <a:pt x="82" y="64"/>
                        <a:pt x="64" y="82"/>
                        <a:pt x="41" y="82"/>
                      </a:cubicBezTo>
                      <a:close/>
                      <a:moveTo>
                        <a:pt x="41" y="24"/>
                      </a:moveTo>
                      <a:cubicBezTo>
                        <a:pt x="32" y="24"/>
                        <a:pt x="24" y="32"/>
                        <a:pt x="24" y="41"/>
                      </a:cubicBezTo>
                      <a:cubicBezTo>
                        <a:pt x="24" y="50"/>
                        <a:pt x="32" y="58"/>
                        <a:pt x="41" y="58"/>
                      </a:cubicBezTo>
                      <a:cubicBezTo>
                        <a:pt x="50" y="58"/>
                        <a:pt x="58" y="50"/>
                        <a:pt x="58" y="41"/>
                      </a:cubicBezTo>
                      <a:cubicBezTo>
                        <a:pt x="58" y="32"/>
                        <a:pt x="50" y="24"/>
                        <a:pt x="41" y="24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îṡḻíḍe">
                  <a:extLst>
                    <a:ext uri="{FF2B5EF4-FFF2-40B4-BE49-F238E27FC236}">
                      <a16:creationId xmlns:a16="http://schemas.microsoft.com/office/drawing/2014/main" id="{225BAD0B-B8EF-458F-8351-98680F939C40}"/>
                    </a:ext>
                  </a:extLst>
                </p:cNvPr>
                <p:cNvSpPr/>
                <p:nvPr/>
              </p:nvSpPr>
              <p:spPr bwMode="auto">
                <a:xfrm>
                  <a:off x="4200526" y="3071813"/>
                  <a:ext cx="142875" cy="1428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íṥ1îḑè">
                  <a:extLst>
                    <a:ext uri="{FF2B5EF4-FFF2-40B4-BE49-F238E27FC236}">
                      <a16:creationId xmlns:a16="http://schemas.microsoft.com/office/drawing/2014/main" id="{2678CF6E-4C04-4B87-89ED-BCF6103E9DC8}"/>
                    </a:ext>
                  </a:extLst>
                </p:cNvPr>
                <p:cNvSpPr/>
                <p:nvPr/>
              </p:nvSpPr>
              <p:spPr bwMode="auto">
                <a:xfrm>
                  <a:off x="4186238" y="3059113"/>
                  <a:ext cx="169863" cy="168275"/>
                </a:xfrm>
                <a:custGeom>
                  <a:avLst/>
                  <a:gdLst>
                    <a:gd name="T0" fmla="*/ 107 w 107"/>
                    <a:gd name="T1" fmla="*/ 106 h 106"/>
                    <a:gd name="T2" fmla="*/ 0 w 107"/>
                    <a:gd name="T3" fmla="*/ 106 h 106"/>
                    <a:gd name="T4" fmla="*/ 0 w 107"/>
                    <a:gd name="T5" fmla="*/ 0 h 106"/>
                    <a:gd name="T6" fmla="*/ 107 w 107"/>
                    <a:gd name="T7" fmla="*/ 0 h 106"/>
                    <a:gd name="T8" fmla="*/ 107 w 107"/>
                    <a:gd name="T9" fmla="*/ 106 h 106"/>
                    <a:gd name="T10" fmla="*/ 17 w 107"/>
                    <a:gd name="T11" fmla="*/ 90 h 106"/>
                    <a:gd name="T12" fmla="*/ 91 w 107"/>
                    <a:gd name="T13" fmla="*/ 90 h 106"/>
                    <a:gd name="T14" fmla="*/ 91 w 107"/>
                    <a:gd name="T15" fmla="*/ 16 h 106"/>
                    <a:gd name="T16" fmla="*/ 17 w 107"/>
                    <a:gd name="T17" fmla="*/ 16 h 106"/>
                    <a:gd name="T18" fmla="*/ 17 w 107"/>
                    <a:gd name="T19" fmla="*/ 9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" h="106">
                      <a:moveTo>
                        <a:pt x="107" y="106"/>
                      </a:moveTo>
                      <a:lnTo>
                        <a:pt x="0" y="106"/>
                      </a:lnTo>
                      <a:lnTo>
                        <a:pt x="0" y="0"/>
                      </a:lnTo>
                      <a:lnTo>
                        <a:pt x="107" y="0"/>
                      </a:lnTo>
                      <a:lnTo>
                        <a:pt x="107" y="106"/>
                      </a:lnTo>
                      <a:close/>
                      <a:moveTo>
                        <a:pt x="17" y="90"/>
                      </a:moveTo>
                      <a:lnTo>
                        <a:pt x="91" y="90"/>
                      </a:lnTo>
                      <a:lnTo>
                        <a:pt x="91" y="16"/>
                      </a:lnTo>
                      <a:lnTo>
                        <a:pt x="17" y="16"/>
                      </a:lnTo>
                      <a:lnTo>
                        <a:pt x="17" y="90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îṧḻíḋè">
                  <a:extLst>
                    <a:ext uri="{FF2B5EF4-FFF2-40B4-BE49-F238E27FC236}">
                      <a16:creationId xmlns:a16="http://schemas.microsoft.com/office/drawing/2014/main" id="{61B9E633-2CB1-4B02-BC7C-853C10197D86}"/>
                    </a:ext>
                  </a:extLst>
                </p:cNvPr>
                <p:cNvSpPr/>
                <p:nvPr/>
              </p:nvSpPr>
              <p:spPr bwMode="auto">
                <a:xfrm>
                  <a:off x="4200526" y="3286125"/>
                  <a:ext cx="142875" cy="1428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îṡliḍê">
                  <a:extLst>
                    <a:ext uri="{FF2B5EF4-FFF2-40B4-BE49-F238E27FC236}">
                      <a16:creationId xmlns:a16="http://schemas.microsoft.com/office/drawing/2014/main" id="{9C6A64E3-F1A4-4951-82D7-4DB2E76E800C}"/>
                    </a:ext>
                  </a:extLst>
                </p:cNvPr>
                <p:cNvSpPr/>
                <p:nvPr/>
              </p:nvSpPr>
              <p:spPr bwMode="auto">
                <a:xfrm>
                  <a:off x="4186238" y="3273425"/>
                  <a:ext cx="169863" cy="168275"/>
                </a:xfrm>
                <a:custGeom>
                  <a:avLst/>
                  <a:gdLst>
                    <a:gd name="T0" fmla="*/ 107 w 107"/>
                    <a:gd name="T1" fmla="*/ 106 h 106"/>
                    <a:gd name="T2" fmla="*/ 0 w 107"/>
                    <a:gd name="T3" fmla="*/ 106 h 106"/>
                    <a:gd name="T4" fmla="*/ 0 w 107"/>
                    <a:gd name="T5" fmla="*/ 0 h 106"/>
                    <a:gd name="T6" fmla="*/ 107 w 107"/>
                    <a:gd name="T7" fmla="*/ 0 h 106"/>
                    <a:gd name="T8" fmla="*/ 107 w 107"/>
                    <a:gd name="T9" fmla="*/ 106 h 106"/>
                    <a:gd name="T10" fmla="*/ 17 w 107"/>
                    <a:gd name="T11" fmla="*/ 90 h 106"/>
                    <a:gd name="T12" fmla="*/ 91 w 107"/>
                    <a:gd name="T13" fmla="*/ 90 h 106"/>
                    <a:gd name="T14" fmla="*/ 91 w 107"/>
                    <a:gd name="T15" fmla="*/ 16 h 106"/>
                    <a:gd name="T16" fmla="*/ 17 w 107"/>
                    <a:gd name="T17" fmla="*/ 16 h 106"/>
                    <a:gd name="T18" fmla="*/ 17 w 107"/>
                    <a:gd name="T19" fmla="*/ 9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" h="106">
                      <a:moveTo>
                        <a:pt x="107" y="106"/>
                      </a:moveTo>
                      <a:lnTo>
                        <a:pt x="0" y="106"/>
                      </a:lnTo>
                      <a:lnTo>
                        <a:pt x="0" y="0"/>
                      </a:lnTo>
                      <a:lnTo>
                        <a:pt x="107" y="0"/>
                      </a:lnTo>
                      <a:lnTo>
                        <a:pt x="107" y="106"/>
                      </a:lnTo>
                      <a:close/>
                      <a:moveTo>
                        <a:pt x="17" y="90"/>
                      </a:moveTo>
                      <a:lnTo>
                        <a:pt x="91" y="90"/>
                      </a:lnTo>
                      <a:lnTo>
                        <a:pt x="91" y="16"/>
                      </a:lnTo>
                      <a:lnTo>
                        <a:pt x="17" y="16"/>
                      </a:lnTo>
                      <a:lnTo>
                        <a:pt x="17" y="90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iṣlíḓé">
                  <a:extLst>
                    <a:ext uri="{FF2B5EF4-FFF2-40B4-BE49-F238E27FC236}">
                      <a16:creationId xmlns:a16="http://schemas.microsoft.com/office/drawing/2014/main" id="{B2EF5C2C-5789-442E-B2CB-37255309CB15}"/>
                    </a:ext>
                  </a:extLst>
                </p:cNvPr>
                <p:cNvSpPr/>
                <p:nvPr/>
              </p:nvSpPr>
              <p:spPr bwMode="auto">
                <a:xfrm>
                  <a:off x="4200526" y="3500438"/>
                  <a:ext cx="142875" cy="1428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îṡ1ïḋé">
                  <a:extLst>
                    <a:ext uri="{FF2B5EF4-FFF2-40B4-BE49-F238E27FC236}">
                      <a16:creationId xmlns:a16="http://schemas.microsoft.com/office/drawing/2014/main" id="{857245C2-2C2D-466F-A955-C0C28DAB99A7}"/>
                    </a:ext>
                  </a:extLst>
                </p:cNvPr>
                <p:cNvSpPr/>
                <p:nvPr/>
              </p:nvSpPr>
              <p:spPr bwMode="auto">
                <a:xfrm>
                  <a:off x="4186238" y="3487738"/>
                  <a:ext cx="169863" cy="168275"/>
                </a:xfrm>
                <a:custGeom>
                  <a:avLst/>
                  <a:gdLst>
                    <a:gd name="T0" fmla="*/ 107 w 107"/>
                    <a:gd name="T1" fmla="*/ 106 h 106"/>
                    <a:gd name="T2" fmla="*/ 0 w 107"/>
                    <a:gd name="T3" fmla="*/ 106 h 106"/>
                    <a:gd name="T4" fmla="*/ 0 w 107"/>
                    <a:gd name="T5" fmla="*/ 0 h 106"/>
                    <a:gd name="T6" fmla="*/ 107 w 107"/>
                    <a:gd name="T7" fmla="*/ 0 h 106"/>
                    <a:gd name="T8" fmla="*/ 107 w 107"/>
                    <a:gd name="T9" fmla="*/ 106 h 106"/>
                    <a:gd name="T10" fmla="*/ 17 w 107"/>
                    <a:gd name="T11" fmla="*/ 90 h 106"/>
                    <a:gd name="T12" fmla="*/ 91 w 107"/>
                    <a:gd name="T13" fmla="*/ 90 h 106"/>
                    <a:gd name="T14" fmla="*/ 91 w 107"/>
                    <a:gd name="T15" fmla="*/ 16 h 106"/>
                    <a:gd name="T16" fmla="*/ 17 w 107"/>
                    <a:gd name="T17" fmla="*/ 16 h 106"/>
                    <a:gd name="T18" fmla="*/ 17 w 107"/>
                    <a:gd name="T19" fmla="*/ 9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" h="106">
                      <a:moveTo>
                        <a:pt x="107" y="106"/>
                      </a:moveTo>
                      <a:lnTo>
                        <a:pt x="0" y="106"/>
                      </a:lnTo>
                      <a:lnTo>
                        <a:pt x="0" y="0"/>
                      </a:lnTo>
                      <a:lnTo>
                        <a:pt x="107" y="0"/>
                      </a:lnTo>
                      <a:lnTo>
                        <a:pt x="107" y="106"/>
                      </a:lnTo>
                      <a:close/>
                      <a:moveTo>
                        <a:pt x="17" y="90"/>
                      </a:moveTo>
                      <a:lnTo>
                        <a:pt x="91" y="90"/>
                      </a:lnTo>
                      <a:lnTo>
                        <a:pt x="91" y="16"/>
                      </a:lnTo>
                      <a:lnTo>
                        <a:pt x="17" y="16"/>
                      </a:lnTo>
                      <a:lnTo>
                        <a:pt x="17" y="90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íṩľïḑé">
                  <a:extLst>
                    <a:ext uri="{FF2B5EF4-FFF2-40B4-BE49-F238E27FC236}">
                      <a16:creationId xmlns:a16="http://schemas.microsoft.com/office/drawing/2014/main" id="{38D5BC0B-5E79-4F09-B6E8-296862D88497}"/>
                    </a:ext>
                  </a:extLst>
                </p:cNvPr>
                <p:cNvSpPr/>
                <p:nvPr/>
              </p:nvSpPr>
              <p:spPr bwMode="auto">
                <a:xfrm>
                  <a:off x="3270251" y="3071813"/>
                  <a:ext cx="858838" cy="0"/>
                </a:xfrm>
                <a:custGeom>
                  <a:avLst/>
                  <a:gdLst>
                    <a:gd name="T0" fmla="*/ 0 w 541"/>
                    <a:gd name="T1" fmla="*/ 541 w 541"/>
                    <a:gd name="T2" fmla="*/ 0 w 54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41">
                      <a:moveTo>
                        <a:pt x="0" y="0"/>
                      </a:moveTo>
                      <a:lnTo>
                        <a:pt x="5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îşḻídê">
                  <a:extLst>
                    <a:ext uri="{FF2B5EF4-FFF2-40B4-BE49-F238E27FC236}">
                      <a16:creationId xmlns:a16="http://schemas.microsoft.com/office/drawing/2014/main" id="{7F76B357-1CD0-45E4-A842-571E0CFD2BC5}"/>
                    </a:ext>
                  </a:extLst>
                </p:cNvPr>
                <p:cNvSpPr/>
                <p:nvPr/>
              </p:nvSpPr>
              <p:spPr bwMode="auto">
                <a:xfrm>
                  <a:off x="3270251" y="3059113"/>
                  <a:ext cx="858838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îş1îḑe">
                  <a:extLst>
                    <a:ext uri="{FF2B5EF4-FFF2-40B4-BE49-F238E27FC236}">
                      <a16:creationId xmlns:a16="http://schemas.microsoft.com/office/drawing/2014/main" id="{C6B8FD85-03ED-49B3-AAE7-B27AD2B8FBA5}"/>
                    </a:ext>
                  </a:extLst>
                </p:cNvPr>
                <p:cNvSpPr/>
                <p:nvPr/>
              </p:nvSpPr>
              <p:spPr bwMode="auto">
                <a:xfrm>
                  <a:off x="3270251" y="3143250"/>
                  <a:ext cx="858838" cy="0"/>
                </a:xfrm>
                <a:custGeom>
                  <a:avLst/>
                  <a:gdLst>
                    <a:gd name="T0" fmla="*/ 0 w 541"/>
                    <a:gd name="T1" fmla="*/ 541 w 541"/>
                    <a:gd name="T2" fmla="*/ 0 w 54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41">
                      <a:moveTo>
                        <a:pt x="0" y="0"/>
                      </a:moveTo>
                      <a:lnTo>
                        <a:pt x="5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îṥ1iḋê">
                  <a:extLst>
                    <a:ext uri="{FF2B5EF4-FFF2-40B4-BE49-F238E27FC236}">
                      <a16:creationId xmlns:a16="http://schemas.microsoft.com/office/drawing/2014/main" id="{48E0CDF7-9E26-4FA3-B523-54FFDDA89069}"/>
                    </a:ext>
                  </a:extLst>
                </p:cNvPr>
                <p:cNvSpPr/>
                <p:nvPr/>
              </p:nvSpPr>
              <p:spPr bwMode="auto">
                <a:xfrm>
                  <a:off x="3270251" y="3130550"/>
                  <a:ext cx="858838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ïSḷíde">
                  <a:extLst>
                    <a:ext uri="{FF2B5EF4-FFF2-40B4-BE49-F238E27FC236}">
                      <a16:creationId xmlns:a16="http://schemas.microsoft.com/office/drawing/2014/main" id="{EBD72E9A-80D9-4154-9AD3-2968D6A440AB}"/>
                    </a:ext>
                  </a:extLst>
                </p:cNvPr>
                <p:cNvSpPr/>
                <p:nvPr/>
              </p:nvSpPr>
              <p:spPr bwMode="auto">
                <a:xfrm>
                  <a:off x="3270251" y="3214688"/>
                  <a:ext cx="500063" cy="0"/>
                </a:xfrm>
                <a:custGeom>
                  <a:avLst/>
                  <a:gdLst>
                    <a:gd name="T0" fmla="*/ 0 w 315"/>
                    <a:gd name="T1" fmla="*/ 315 w 315"/>
                    <a:gd name="T2" fmla="*/ 0 w 31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15">
                      <a:moveTo>
                        <a:pt x="0" y="0"/>
                      </a:moveTo>
                      <a:lnTo>
                        <a:pt x="3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íŝļídé">
                  <a:extLst>
                    <a:ext uri="{FF2B5EF4-FFF2-40B4-BE49-F238E27FC236}">
                      <a16:creationId xmlns:a16="http://schemas.microsoft.com/office/drawing/2014/main" id="{79CECC74-EEB0-44BE-B461-96C8A3C40D30}"/>
                    </a:ext>
                  </a:extLst>
                </p:cNvPr>
                <p:cNvSpPr/>
                <p:nvPr/>
              </p:nvSpPr>
              <p:spPr bwMode="auto">
                <a:xfrm>
                  <a:off x="3270251" y="3201988"/>
                  <a:ext cx="500063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išḻîḑè">
                  <a:extLst>
                    <a:ext uri="{FF2B5EF4-FFF2-40B4-BE49-F238E27FC236}">
                      <a16:creationId xmlns:a16="http://schemas.microsoft.com/office/drawing/2014/main" id="{4CF0F077-77A7-4430-A1F8-13B94B1E1150}"/>
                    </a:ext>
                  </a:extLst>
                </p:cNvPr>
                <p:cNvSpPr/>
                <p:nvPr/>
              </p:nvSpPr>
              <p:spPr bwMode="auto">
                <a:xfrm>
                  <a:off x="3270251" y="3286125"/>
                  <a:ext cx="858838" cy="0"/>
                </a:xfrm>
                <a:custGeom>
                  <a:avLst/>
                  <a:gdLst>
                    <a:gd name="T0" fmla="*/ 0 w 541"/>
                    <a:gd name="T1" fmla="*/ 541 w 541"/>
                    <a:gd name="T2" fmla="*/ 0 w 54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41">
                      <a:moveTo>
                        <a:pt x="0" y="0"/>
                      </a:moveTo>
                      <a:lnTo>
                        <a:pt x="5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ïṣļíḓê">
                  <a:extLst>
                    <a:ext uri="{FF2B5EF4-FFF2-40B4-BE49-F238E27FC236}">
                      <a16:creationId xmlns:a16="http://schemas.microsoft.com/office/drawing/2014/main" id="{F2881A84-4931-4F28-BAF9-F3452C856EDB}"/>
                    </a:ext>
                  </a:extLst>
                </p:cNvPr>
                <p:cNvSpPr/>
                <p:nvPr/>
              </p:nvSpPr>
              <p:spPr bwMode="auto">
                <a:xfrm>
                  <a:off x="3270251" y="3273425"/>
                  <a:ext cx="858838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îsḷïḋê">
                  <a:extLst>
                    <a:ext uri="{FF2B5EF4-FFF2-40B4-BE49-F238E27FC236}">
                      <a16:creationId xmlns:a16="http://schemas.microsoft.com/office/drawing/2014/main" id="{3FB2D88E-E1E7-4F75-A748-A1BBB0FA2E42}"/>
                    </a:ext>
                  </a:extLst>
                </p:cNvPr>
                <p:cNvSpPr/>
                <p:nvPr/>
              </p:nvSpPr>
              <p:spPr bwMode="auto">
                <a:xfrm>
                  <a:off x="3270251" y="3357563"/>
                  <a:ext cx="858838" cy="0"/>
                </a:xfrm>
                <a:custGeom>
                  <a:avLst/>
                  <a:gdLst>
                    <a:gd name="T0" fmla="*/ 0 w 541"/>
                    <a:gd name="T1" fmla="*/ 541 w 541"/>
                    <a:gd name="T2" fmla="*/ 0 w 54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41">
                      <a:moveTo>
                        <a:pt x="0" y="0"/>
                      </a:moveTo>
                      <a:lnTo>
                        <a:pt x="5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îs1îḓè">
                  <a:extLst>
                    <a:ext uri="{FF2B5EF4-FFF2-40B4-BE49-F238E27FC236}">
                      <a16:creationId xmlns:a16="http://schemas.microsoft.com/office/drawing/2014/main" id="{D1EDB1E5-B357-45AE-936A-D333E5D1670E}"/>
                    </a:ext>
                  </a:extLst>
                </p:cNvPr>
                <p:cNvSpPr/>
                <p:nvPr/>
              </p:nvSpPr>
              <p:spPr bwMode="auto">
                <a:xfrm>
                  <a:off x="3270251" y="3344863"/>
                  <a:ext cx="858838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ï$ḷïdè">
                  <a:extLst>
                    <a:ext uri="{FF2B5EF4-FFF2-40B4-BE49-F238E27FC236}">
                      <a16:creationId xmlns:a16="http://schemas.microsoft.com/office/drawing/2014/main" id="{A3A4395E-B99C-4812-927F-D4ED625756C3}"/>
                    </a:ext>
                  </a:extLst>
                </p:cNvPr>
                <p:cNvSpPr/>
                <p:nvPr/>
              </p:nvSpPr>
              <p:spPr bwMode="auto">
                <a:xfrm>
                  <a:off x="3270251" y="3429000"/>
                  <a:ext cx="644525" cy="0"/>
                </a:xfrm>
                <a:custGeom>
                  <a:avLst/>
                  <a:gdLst>
                    <a:gd name="T0" fmla="*/ 0 w 406"/>
                    <a:gd name="T1" fmla="*/ 406 w 406"/>
                    <a:gd name="T2" fmla="*/ 0 w 40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06">
                      <a:moveTo>
                        <a:pt x="0" y="0"/>
                      </a:moveTo>
                      <a:lnTo>
                        <a:pt x="4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íśḻíḍê">
                  <a:extLst>
                    <a:ext uri="{FF2B5EF4-FFF2-40B4-BE49-F238E27FC236}">
                      <a16:creationId xmlns:a16="http://schemas.microsoft.com/office/drawing/2014/main" id="{A47FD941-7E60-44AD-9CAA-E4F2434A5314}"/>
                    </a:ext>
                  </a:extLst>
                </p:cNvPr>
                <p:cNvSpPr/>
                <p:nvPr/>
              </p:nvSpPr>
              <p:spPr bwMode="auto">
                <a:xfrm>
                  <a:off x="3270251" y="3416300"/>
                  <a:ext cx="644525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íSḻîḍé">
                  <a:extLst>
                    <a:ext uri="{FF2B5EF4-FFF2-40B4-BE49-F238E27FC236}">
                      <a16:creationId xmlns:a16="http://schemas.microsoft.com/office/drawing/2014/main" id="{51C51985-D91D-49D3-A7B1-9C7CB6BDF3B0}"/>
                    </a:ext>
                  </a:extLst>
                </p:cNvPr>
                <p:cNvSpPr/>
                <p:nvPr/>
              </p:nvSpPr>
              <p:spPr bwMode="auto">
                <a:xfrm>
                  <a:off x="3270251" y="3500438"/>
                  <a:ext cx="858838" cy="0"/>
                </a:xfrm>
                <a:custGeom>
                  <a:avLst/>
                  <a:gdLst>
                    <a:gd name="T0" fmla="*/ 0 w 541"/>
                    <a:gd name="T1" fmla="*/ 541 w 541"/>
                    <a:gd name="T2" fmla="*/ 0 w 54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41">
                      <a:moveTo>
                        <a:pt x="0" y="0"/>
                      </a:moveTo>
                      <a:lnTo>
                        <a:pt x="5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íṥlïḓe">
                  <a:extLst>
                    <a:ext uri="{FF2B5EF4-FFF2-40B4-BE49-F238E27FC236}">
                      <a16:creationId xmlns:a16="http://schemas.microsoft.com/office/drawing/2014/main" id="{312E1CCB-336C-4614-8F20-2BDBDDB8A125}"/>
                    </a:ext>
                  </a:extLst>
                </p:cNvPr>
                <p:cNvSpPr/>
                <p:nvPr/>
              </p:nvSpPr>
              <p:spPr bwMode="auto">
                <a:xfrm>
                  <a:off x="3270251" y="3487738"/>
                  <a:ext cx="858838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íṡľïḑê">
                  <a:extLst>
                    <a:ext uri="{FF2B5EF4-FFF2-40B4-BE49-F238E27FC236}">
                      <a16:creationId xmlns:a16="http://schemas.microsoft.com/office/drawing/2014/main" id="{9F78A9E2-BD18-4099-858B-6CFA90EE8C79}"/>
                    </a:ext>
                  </a:extLst>
                </p:cNvPr>
                <p:cNvSpPr/>
                <p:nvPr/>
              </p:nvSpPr>
              <p:spPr bwMode="auto">
                <a:xfrm>
                  <a:off x="3270251" y="3571875"/>
                  <a:ext cx="858838" cy="0"/>
                </a:xfrm>
                <a:custGeom>
                  <a:avLst/>
                  <a:gdLst>
                    <a:gd name="T0" fmla="*/ 0 w 541"/>
                    <a:gd name="T1" fmla="*/ 541 w 541"/>
                    <a:gd name="T2" fmla="*/ 0 w 54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41">
                      <a:moveTo>
                        <a:pt x="0" y="0"/>
                      </a:moveTo>
                      <a:lnTo>
                        <a:pt x="5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îṩ1íḓè">
                  <a:extLst>
                    <a:ext uri="{FF2B5EF4-FFF2-40B4-BE49-F238E27FC236}">
                      <a16:creationId xmlns:a16="http://schemas.microsoft.com/office/drawing/2014/main" id="{04AFEB3C-E9AD-4048-A10D-823887B9A787}"/>
                    </a:ext>
                  </a:extLst>
                </p:cNvPr>
                <p:cNvSpPr/>
                <p:nvPr/>
              </p:nvSpPr>
              <p:spPr bwMode="auto">
                <a:xfrm>
                  <a:off x="3270251" y="3559175"/>
                  <a:ext cx="858838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îSļiďé">
                  <a:extLst>
                    <a:ext uri="{FF2B5EF4-FFF2-40B4-BE49-F238E27FC236}">
                      <a16:creationId xmlns:a16="http://schemas.microsoft.com/office/drawing/2014/main" id="{127EBD28-907C-4AAE-A328-F78AB193E674}"/>
                    </a:ext>
                  </a:extLst>
                </p:cNvPr>
                <p:cNvSpPr/>
                <p:nvPr/>
              </p:nvSpPr>
              <p:spPr bwMode="auto">
                <a:xfrm>
                  <a:off x="3270251" y="3643313"/>
                  <a:ext cx="500063" cy="0"/>
                </a:xfrm>
                <a:custGeom>
                  <a:avLst/>
                  <a:gdLst>
                    <a:gd name="T0" fmla="*/ 0 w 315"/>
                    <a:gd name="T1" fmla="*/ 315 w 315"/>
                    <a:gd name="T2" fmla="*/ 0 w 31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15">
                      <a:moveTo>
                        <a:pt x="0" y="0"/>
                      </a:moveTo>
                      <a:lnTo>
                        <a:pt x="3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ïṡļïḑè">
                  <a:extLst>
                    <a:ext uri="{FF2B5EF4-FFF2-40B4-BE49-F238E27FC236}">
                      <a16:creationId xmlns:a16="http://schemas.microsoft.com/office/drawing/2014/main" id="{DB2C3038-E5D3-4F4D-B678-32BE1C23F74E}"/>
                    </a:ext>
                  </a:extLst>
                </p:cNvPr>
                <p:cNvSpPr/>
                <p:nvPr/>
              </p:nvSpPr>
              <p:spPr bwMode="auto">
                <a:xfrm>
                  <a:off x="3270251" y="3630613"/>
                  <a:ext cx="500063" cy="25400"/>
                </a:xfrm>
                <a:prstGeom prst="rect">
                  <a:avLst/>
                </a:prstGeom>
                <a:solidFill>
                  <a:srgbClr val="545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ïSḷîḍè">
                  <a:extLst>
                    <a:ext uri="{FF2B5EF4-FFF2-40B4-BE49-F238E27FC236}">
                      <a16:creationId xmlns:a16="http://schemas.microsoft.com/office/drawing/2014/main" id="{A8171825-8654-4959-A88C-D245DF4CA048}"/>
                    </a:ext>
                  </a:extLst>
                </p:cNvPr>
                <p:cNvSpPr/>
                <p:nvPr/>
              </p:nvSpPr>
              <p:spPr bwMode="auto">
                <a:xfrm>
                  <a:off x="4175126" y="3021013"/>
                  <a:ext cx="249238" cy="163513"/>
                </a:xfrm>
                <a:custGeom>
                  <a:avLst/>
                  <a:gdLst>
                    <a:gd name="T0" fmla="*/ 61 w 157"/>
                    <a:gd name="T1" fmla="*/ 103 h 103"/>
                    <a:gd name="T2" fmla="*/ 0 w 157"/>
                    <a:gd name="T3" fmla="*/ 42 h 103"/>
                    <a:gd name="T4" fmla="*/ 11 w 157"/>
                    <a:gd name="T5" fmla="*/ 30 h 103"/>
                    <a:gd name="T6" fmla="*/ 61 w 157"/>
                    <a:gd name="T7" fmla="*/ 80 h 103"/>
                    <a:gd name="T8" fmla="*/ 145 w 157"/>
                    <a:gd name="T9" fmla="*/ 0 h 103"/>
                    <a:gd name="T10" fmla="*/ 157 w 157"/>
                    <a:gd name="T11" fmla="*/ 12 h 103"/>
                    <a:gd name="T12" fmla="*/ 61 w 157"/>
                    <a:gd name="T13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103">
                      <a:moveTo>
                        <a:pt x="61" y="103"/>
                      </a:moveTo>
                      <a:lnTo>
                        <a:pt x="0" y="42"/>
                      </a:lnTo>
                      <a:lnTo>
                        <a:pt x="11" y="30"/>
                      </a:lnTo>
                      <a:lnTo>
                        <a:pt x="61" y="80"/>
                      </a:lnTo>
                      <a:lnTo>
                        <a:pt x="145" y="0"/>
                      </a:lnTo>
                      <a:lnTo>
                        <a:pt x="157" y="12"/>
                      </a:lnTo>
                      <a:lnTo>
                        <a:pt x="61" y="103"/>
                      </a:lnTo>
                      <a:close/>
                    </a:path>
                  </a:pathLst>
                </a:custGeom>
                <a:solidFill>
                  <a:srgbClr val="EF5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išļïḋé">
                  <a:extLst>
                    <a:ext uri="{FF2B5EF4-FFF2-40B4-BE49-F238E27FC236}">
                      <a16:creationId xmlns:a16="http://schemas.microsoft.com/office/drawing/2014/main" id="{1DEC7D5E-6F72-4559-A7B0-BEDC27F6604B}"/>
                    </a:ext>
                  </a:extLst>
                </p:cNvPr>
                <p:cNvSpPr/>
                <p:nvPr/>
              </p:nvSpPr>
              <p:spPr bwMode="auto">
                <a:xfrm>
                  <a:off x="4175126" y="3248819"/>
                  <a:ext cx="249238" cy="163513"/>
                </a:xfrm>
                <a:custGeom>
                  <a:avLst/>
                  <a:gdLst>
                    <a:gd name="T0" fmla="*/ 61 w 157"/>
                    <a:gd name="T1" fmla="*/ 103 h 103"/>
                    <a:gd name="T2" fmla="*/ 0 w 157"/>
                    <a:gd name="T3" fmla="*/ 42 h 103"/>
                    <a:gd name="T4" fmla="*/ 11 w 157"/>
                    <a:gd name="T5" fmla="*/ 30 h 103"/>
                    <a:gd name="T6" fmla="*/ 61 w 157"/>
                    <a:gd name="T7" fmla="*/ 80 h 103"/>
                    <a:gd name="T8" fmla="*/ 145 w 157"/>
                    <a:gd name="T9" fmla="*/ 0 h 103"/>
                    <a:gd name="T10" fmla="*/ 157 w 157"/>
                    <a:gd name="T11" fmla="*/ 12 h 103"/>
                    <a:gd name="T12" fmla="*/ 61 w 157"/>
                    <a:gd name="T13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103">
                      <a:moveTo>
                        <a:pt x="61" y="103"/>
                      </a:moveTo>
                      <a:lnTo>
                        <a:pt x="0" y="42"/>
                      </a:lnTo>
                      <a:lnTo>
                        <a:pt x="11" y="30"/>
                      </a:lnTo>
                      <a:lnTo>
                        <a:pt x="61" y="80"/>
                      </a:lnTo>
                      <a:lnTo>
                        <a:pt x="145" y="0"/>
                      </a:lnTo>
                      <a:lnTo>
                        <a:pt x="157" y="12"/>
                      </a:lnTo>
                      <a:lnTo>
                        <a:pt x="61" y="103"/>
                      </a:lnTo>
                      <a:close/>
                    </a:path>
                  </a:pathLst>
                </a:custGeom>
                <a:solidFill>
                  <a:srgbClr val="EF5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ïṧḷïḓé">
                <a:extLst>
                  <a:ext uri="{FF2B5EF4-FFF2-40B4-BE49-F238E27FC236}">
                    <a16:creationId xmlns:a16="http://schemas.microsoft.com/office/drawing/2014/main" id="{EA9FB4CB-9A1F-4180-9511-8E75EEF44355}"/>
                  </a:ext>
                </a:extLst>
              </p:cNvPr>
              <p:cNvGrpSpPr/>
              <p:nvPr/>
            </p:nvGrpSpPr>
            <p:grpSpPr>
              <a:xfrm>
                <a:off x="654841" y="1374127"/>
                <a:ext cx="1118520" cy="1093944"/>
                <a:chOff x="654841" y="1705442"/>
                <a:chExt cx="1118520" cy="1093944"/>
              </a:xfrm>
            </p:grpSpPr>
            <p:sp>
              <p:nvSpPr>
                <p:cNvPr id="25" name="ïṣļïḓe">
                  <a:extLst>
                    <a:ext uri="{FF2B5EF4-FFF2-40B4-BE49-F238E27FC236}">
                      <a16:creationId xmlns:a16="http://schemas.microsoft.com/office/drawing/2014/main" id="{1C06459D-9D20-4B81-9509-C7460D531BFA}"/>
                    </a:ext>
                  </a:extLst>
                </p:cNvPr>
                <p:cNvSpPr/>
                <p:nvPr/>
              </p:nvSpPr>
              <p:spPr bwMode="auto">
                <a:xfrm>
                  <a:off x="654841" y="1705442"/>
                  <a:ext cx="1118520" cy="1093944"/>
                </a:xfrm>
                <a:prstGeom prst="wedgeEllipseCallout">
                  <a:avLst>
                    <a:gd name="adj1" fmla="val 49303"/>
                    <a:gd name="adj2" fmla="val 43766"/>
                  </a:avLst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6" name="ïSḷíḑe">
                  <a:extLst>
                    <a:ext uri="{FF2B5EF4-FFF2-40B4-BE49-F238E27FC236}">
                      <a16:creationId xmlns:a16="http://schemas.microsoft.com/office/drawing/2014/main" id="{BC8482BB-E756-4496-B533-B0661CEF1FBC}"/>
                    </a:ext>
                  </a:extLst>
                </p:cNvPr>
                <p:cNvGrpSpPr/>
                <p:nvPr/>
              </p:nvGrpSpPr>
              <p:grpSpPr>
                <a:xfrm>
                  <a:off x="828477" y="2037868"/>
                  <a:ext cx="771248" cy="429093"/>
                  <a:chOff x="2568058" y="759556"/>
                  <a:chExt cx="1082674" cy="602359"/>
                </a:xfrm>
              </p:grpSpPr>
              <p:sp>
                <p:nvSpPr>
                  <p:cNvPr id="27" name="ïšlîdè">
                    <a:extLst>
                      <a:ext uri="{FF2B5EF4-FFF2-40B4-BE49-F238E27FC236}">
                        <a16:creationId xmlns:a16="http://schemas.microsoft.com/office/drawing/2014/main" id="{6F009DE0-7485-46FC-821F-49AEDB25E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68058" y="759556"/>
                    <a:ext cx="1082674" cy="3369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ITU 5G</a:t>
                    </a:r>
                    <a:endParaRPr lang="zh-CN" altLang="en-US" dirty="0">
                      <a:solidFill>
                        <a:schemeClr val="bg1"/>
                      </a:solidFill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8" name="isļîdè">
                    <a:extLst>
                      <a:ext uri="{FF2B5EF4-FFF2-40B4-BE49-F238E27FC236}">
                        <a16:creationId xmlns:a16="http://schemas.microsoft.com/office/drawing/2014/main" id="{3BEDBD33-4E7B-453F-AF10-F9EF0EF3E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8058" y="1128733"/>
                    <a:ext cx="563563" cy="2289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AIIA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íṩḷiďé">
                    <a:extLst>
                      <a:ext uri="{FF2B5EF4-FFF2-40B4-BE49-F238E27FC236}">
                        <a16:creationId xmlns:a16="http://schemas.microsoft.com/office/drawing/2014/main" id="{C4AEDE48-CC73-4C36-9D4D-D2DEA04196A7}"/>
                      </a:ext>
                    </a:extLst>
                  </p:cNvPr>
                  <p:cNvSpPr txBox="1"/>
                  <p:nvPr/>
                </p:nvSpPr>
                <p:spPr>
                  <a:xfrm>
                    <a:off x="3187183" y="1124463"/>
                    <a:ext cx="463549" cy="237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2020</a:t>
                    </a:r>
                    <a:endParaRPr lang="zh-CN" altLang="en-US" dirty="0">
                      <a:solidFill>
                        <a:schemeClr val="bg1"/>
                      </a:solidFill>
                      <a:latin typeface="Impact" panose="020B080603090205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43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37B89E-CADE-41B8-A1B9-4E81A9374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32501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Model Optimization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3" b="24540"/>
          <a:stretch/>
        </p:blipFill>
        <p:spPr>
          <a:xfrm>
            <a:off x="628500" y="3009582"/>
            <a:ext cx="7673660" cy="25826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3181" y="1117546"/>
            <a:ext cx="2562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Cross-validation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148" y="1810216"/>
            <a:ext cx="5373894" cy="850899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r>
              <a:rPr lang="en-US" sz="2000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The 5-fold cross-validation method can make full use of the data set to prevent overfitting.</a:t>
            </a:r>
          </a:p>
        </p:txBody>
      </p:sp>
      <p:sp>
        <p:nvSpPr>
          <p:cNvPr id="12" name="左大括号 11"/>
          <p:cNvSpPr/>
          <p:nvPr/>
        </p:nvSpPr>
        <p:spPr>
          <a:xfrm rot="10800000">
            <a:off x="8504222" y="3077969"/>
            <a:ext cx="369189" cy="2445861"/>
          </a:xfrm>
          <a:prstGeom prst="leftBrace">
            <a:avLst>
              <a:gd name="adj1" fmla="val 57648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8981537" y="4100292"/>
            <a:ext cx="1029580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19243" y="4039290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11" grpId="0" animBg="1"/>
      <p:bldP spid="12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37B89E-CADE-41B8-A1B9-4E81A9374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32501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Model Optimization</a:t>
            </a:r>
          </a:p>
        </p:txBody>
      </p:sp>
      <p:sp>
        <p:nvSpPr>
          <p:cNvPr id="5" name="矩形 4"/>
          <p:cNvSpPr/>
          <p:nvPr/>
        </p:nvSpPr>
        <p:spPr>
          <a:xfrm>
            <a:off x="873181" y="1117546"/>
            <a:ext cx="1957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 Search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71784" y="1689022"/>
            <a:ext cx="4939791" cy="850899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r>
              <a:rPr lang="en-US" sz="2000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It traverses the parameter matrix to find the optimal parameters of the model.</a:t>
            </a:r>
          </a:p>
        </p:txBody>
      </p:sp>
      <p:graphicFrame>
        <p:nvGraphicFramePr>
          <p:cNvPr id="14" name="表格 10">
            <a:extLst>
              <a:ext uri="{FF2B5EF4-FFF2-40B4-BE49-F238E27FC236}">
                <a16:creationId xmlns:a16="http://schemas.microsoft.com/office/drawing/2014/main" id="{DBEF8F28-EB10-4CD6-AE73-E90AF64A7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32391"/>
              </p:ext>
            </p:extLst>
          </p:nvPr>
        </p:nvGraphicFramePr>
        <p:xfrm>
          <a:off x="985148" y="2804677"/>
          <a:ext cx="8156574" cy="3319290"/>
        </p:xfrm>
        <a:graphic>
          <a:graphicData uri="http://schemas.openxmlformats.org/drawingml/2006/table">
            <a:tbl>
              <a:tblPr firstRow="1" bandRow="1"/>
              <a:tblGrid>
                <a:gridCol w="2718858">
                  <a:extLst>
                    <a:ext uri="{9D8B030D-6E8A-4147-A177-3AD203B41FA5}">
                      <a16:colId xmlns:a16="http://schemas.microsoft.com/office/drawing/2014/main" val="1768634347"/>
                    </a:ext>
                  </a:extLst>
                </a:gridCol>
                <a:gridCol w="2718858">
                  <a:extLst>
                    <a:ext uri="{9D8B030D-6E8A-4147-A177-3AD203B41FA5}">
                      <a16:colId xmlns:a16="http://schemas.microsoft.com/office/drawing/2014/main" val="1685816762"/>
                    </a:ext>
                  </a:extLst>
                </a:gridCol>
                <a:gridCol w="2718858">
                  <a:extLst>
                    <a:ext uri="{9D8B030D-6E8A-4147-A177-3AD203B41FA5}">
                      <a16:colId xmlns:a16="http://schemas.microsoft.com/office/drawing/2014/main" val="1062612337"/>
                    </a:ext>
                  </a:extLst>
                </a:gridCol>
              </a:tblGrid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 search range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Optimal parameters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6629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26597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28073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num_leaves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65302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66689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feature_fraction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685519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bagging_fraction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25242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bagging_freq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893318"/>
                  </a:ext>
                </a:extLst>
              </a:tr>
              <a:tr h="368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feature_fraction_seed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28040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433120" y="2804677"/>
            <a:ext cx="2708602" cy="33192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7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37B89E-CADE-41B8-A1B9-4E81A9374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32501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Model Optimization</a:t>
            </a:r>
          </a:p>
        </p:txBody>
      </p:sp>
      <p:sp>
        <p:nvSpPr>
          <p:cNvPr id="5" name="矩形 4"/>
          <p:cNvSpPr/>
          <p:nvPr/>
        </p:nvSpPr>
        <p:spPr>
          <a:xfrm>
            <a:off x="873181" y="1117546"/>
            <a:ext cx="2333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F1-score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79" y="1581913"/>
            <a:ext cx="6265991" cy="420815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92478" y="2303153"/>
            <a:ext cx="6265991" cy="61732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034849" y="3687706"/>
            <a:ext cx="15520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74.6667</a:t>
            </a:r>
            <a:endParaRPr lang="zh-CN" altLang="en-US" sz="26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603" y="2233201"/>
            <a:ext cx="2916948" cy="660871"/>
          </a:xfrm>
          <a:prstGeom prst="rect">
            <a:avLst/>
          </a:prstGeom>
        </p:spPr>
      </p:pic>
      <p:sp>
        <p:nvSpPr>
          <p:cNvPr id="18" name="左弧形箭头 17"/>
          <p:cNvSpPr/>
          <p:nvPr/>
        </p:nvSpPr>
        <p:spPr>
          <a:xfrm>
            <a:off x="873181" y="2894072"/>
            <a:ext cx="563015" cy="11463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12" grpId="0" animBg="1"/>
      <p:bldP spid="16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98A5EC4-6928-46A6-9BDC-92AB3852BE92}"/>
              </a:ext>
            </a:extLst>
          </p:cNvPr>
          <p:cNvSpPr/>
          <p:nvPr/>
        </p:nvSpPr>
        <p:spPr>
          <a:xfrm>
            <a:off x="1283505" y="792494"/>
            <a:ext cx="2496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6000" dirty="0">
                <a:solidFill>
                  <a:srgbClr val="7D1865"/>
                </a:solidFill>
                <a:latin typeface="Calibri" panose="020F0502020204030204" pitchFamily="34" charset="0"/>
                <a:ea typeface="思源黑体 CN Light" panose="020B0300000000000000" pitchFamily="34" charset="-122"/>
                <a:cs typeface="Calibri" panose="020F0502020204030204" pitchFamily="34" charset="0"/>
                <a:sym typeface="Century Gothic" panose="020B0502020202020204" pitchFamily="34" charset="0"/>
              </a:rPr>
              <a:t>Outline</a:t>
            </a:r>
            <a:endParaRPr lang="zh-CN" altLang="en-US" sz="6000" dirty="0">
              <a:solidFill>
                <a:srgbClr val="7D1865"/>
              </a:solidFill>
              <a:latin typeface="Calibri" panose="020F0502020204030204" pitchFamily="34" charset="0"/>
              <a:ea typeface="思源黑体 CN Light" panose="020B0300000000000000" pitchFamily="34" charset="-122"/>
              <a:cs typeface="Calibri" panose="020F0502020204030204" pitchFamily="34" charset="0"/>
              <a:sym typeface="Century Gothic" panose="020B0502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F78DA1-8FCB-45EF-923C-939DD58FD445}"/>
              </a:ext>
            </a:extLst>
          </p:cNvPr>
          <p:cNvCxnSpPr/>
          <p:nvPr/>
        </p:nvCxnSpPr>
        <p:spPr>
          <a:xfrm>
            <a:off x="839416" y="1700808"/>
            <a:ext cx="3384376" cy="0"/>
          </a:xfrm>
          <a:prstGeom prst="line">
            <a:avLst/>
          </a:prstGeom>
          <a:ln w="38100">
            <a:solidFill>
              <a:srgbClr val="7D1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9F9858-3669-4AFA-B8B2-B41F2DEB45CC}"/>
              </a:ext>
            </a:extLst>
          </p:cNvPr>
          <p:cNvGrpSpPr/>
          <p:nvPr/>
        </p:nvGrpSpPr>
        <p:grpSpPr>
          <a:xfrm>
            <a:off x="1321681" y="2371933"/>
            <a:ext cx="1357952" cy="1357952"/>
            <a:chOff x="1161214" y="2750024"/>
            <a:chExt cx="1357952" cy="1357952"/>
          </a:xfrm>
          <a:solidFill>
            <a:srgbClr val="A0C0C4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B014D07-F1CE-4589-A61D-FD6110BA8EF0}"/>
                </a:ext>
              </a:extLst>
            </p:cNvPr>
            <p:cNvSpPr/>
            <p:nvPr/>
          </p:nvSpPr>
          <p:spPr>
            <a:xfrm>
              <a:off x="1161214" y="2750024"/>
              <a:ext cx="1357952" cy="13579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86B8F5-4769-4365-BB5C-83F4ACD07205}"/>
                </a:ext>
              </a:extLst>
            </p:cNvPr>
            <p:cNvSpPr/>
            <p:nvPr/>
          </p:nvSpPr>
          <p:spPr>
            <a:xfrm>
              <a:off x="1510613" y="2875002"/>
              <a:ext cx="659155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6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Calibri" panose="020F0502020204030204" pitchFamily="34" charset="0"/>
                  <a:sym typeface="Century Gothic" panose="020B0502020202020204" pitchFamily="34" charset="0"/>
                </a:rPr>
                <a:t>1</a:t>
              </a:r>
              <a:endParaRPr lang="zh-CN" altLang="en-US" sz="6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Calibri" panose="020F0502020204030204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839416" y="4206797"/>
            <a:ext cx="2322483" cy="4001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Background</a:t>
            </a:r>
            <a:endParaRPr lang="zh-CN" altLang="en-US" sz="2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E1858E-7316-4695-9BB7-D8EC4D168BC1}"/>
              </a:ext>
            </a:extLst>
          </p:cNvPr>
          <p:cNvGrpSpPr/>
          <p:nvPr/>
        </p:nvGrpSpPr>
        <p:grpSpPr>
          <a:xfrm>
            <a:off x="3948540" y="2371933"/>
            <a:ext cx="1357952" cy="1357952"/>
            <a:chOff x="3289119" y="2750024"/>
            <a:chExt cx="1357952" cy="13579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7736F4-9DAF-4565-89E7-8E0E1A704F15}"/>
                </a:ext>
              </a:extLst>
            </p:cNvPr>
            <p:cNvSpPr/>
            <p:nvPr/>
          </p:nvSpPr>
          <p:spPr>
            <a:xfrm>
              <a:off x="3289119" y="2750024"/>
              <a:ext cx="1357952" cy="13579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3C723CA-4A9C-4964-ADBF-0BECE819DB1B}"/>
                </a:ext>
              </a:extLst>
            </p:cNvPr>
            <p:cNvSpPr/>
            <p:nvPr/>
          </p:nvSpPr>
          <p:spPr>
            <a:xfrm>
              <a:off x="3638518" y="2875002"/>
              <a:ext cx="659155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6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Calibri" panose="020F0502020204030204" pitchFamily="34" charset="0"/>
                  <a:sym typeface="Century Gothic" panose="020B0502020202020204" pitchFamily="34" charset="0"/>
                </a:rPr>
                <a:t>2</a:t>
              </a:r>
              <a:endParaRPr lang="zh-CN" altLang="en-US" sz="6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Calibri" panose="020F0502020204030204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A7FAAE5-6367-4256-A2B3-F36E9F6E319A}"/>
              </a:ext>
            </a:extLst>
          </p:cNvPr>
          <p:cNvSpPr/>
          <p:nvPr/>
        </p:nvSpPr>
        <p:spPr>
          <a:xfrm>
            <a:off x="3466275" y="4206797"/>
            <a:ext cx="2322483" cy="4001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2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Data Processing</a:t>
            </a:r>
            <a:endParaRPr lang="zh-CN" altLang="en-US" sz="2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811BF4-D0B8-455C-B8AB-C7FE4DDEBEB5}"/>
              </a:ext>
            </a:extLst>
          </p:cNvPr>
          <p:cNvGrpSpPr/>
          <p:nvPr/>
        </p:nvGrpSpPr>
        <p:grpSpPr>
          <a:xfrm>
            <a:off x="6575399" y="2371933"/>
            <a:ext cx="1357952" cy="1357952"/>
            <a:chOff x="5417024" y="2750024"/>
            <a:chExt cx="1357952" cy="1357952"/>
          </a:xfrm>
          <a:solidFill>
            <a:srgbClr val="A0C0C4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15F4956-2C81-42D9-8C6D-8A917D8202B6}"/>
                </a:ext>
              </a:extLst>
            </p:cNvPr>
            <p:cNvSpPr/>
            <p:nvPr/>
          </p:nvSpPr>
          <p:spPr>
            <a:xfrm>
              <a:off x="5417024" y="2750024"/>
              <a:ext cx="1357952" cy="13579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DCD6D84-2A0E-46E3-9CD4-8898B3866A96}"/>
                </a:ext>
              </a:extLst>
            </p:cNvPr>
            <p:cNvSpPr/>
            <p:nvPr/>
          </p:nvSpPr>
          <p:spPr>
            <a:xfrm>
              <a:off x="5766423" y="2875002"/>
              <a:ext cx="659155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6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Calibri" panose="020F0502020204030204" pitchFamily="34" charset="0"/>
                  <a:sym typeface="Century Gothic" panose="020B0502020202020204" pitchFamily="34" charset="0"/>
                </a:rPr>
                <a:t>3</a:t>
              </a:r>
              <a:endParaRPr lang="zh-CN" altLang="en-US" sz="6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Calibri" panose="020F050202020403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881E871-2263-487F-A570-82311CAFFABC}"/>
              </a:ext>
            </a:extLst>
          </p:cNvPr>
          <p:cNvGrpSpPr/>
          <p:nvPr/>
        </p:nvGrpSpPr>
        <p:grpSpPr>
          <a:xfrm>
            <a:off x="9202258" y="2371933"/>
            <a:ext cx="1357952" cy="1357952"/>
            <a:chOff x="7544929" y="2750024"/>
            <a:chExt cx="1357952" cy="13579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F816806-D10B-426F-9946-F39B0199F365}"/>
                </a:ext>
              </a:extLst>
            </p:cNvPr>
            <p:cNvSpPr/>
            <p:nvPr/>
          </p:nvSpPr>
          <p:spPr>
            <a:xfrm>
              <a:off x="7544929" y="2750024"/>
              <a:ext cx="1357952" cy="13579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B0F1B21-1A8F-4FE1-A700-697C925B15E7}"/>
                </a:ext>
              </a:extLst>
            </p:cNvPr>
            <p:cNvSpPr/>
            <p:nvPr/>
          </p:nvSpPr>
          <p:spPr>
            <a:xfrm>
              <a:off x="7894328" y="2875002"/>
              <a:ext cx="659155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en-US" altLang="zh-CN" sz="6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Calibri" panose="020F0502020204030204" pitchFamily="34" charset="0"/>
                  <a:sym typeface="Century Gothic" panose="020B0502020202020204" pitchFamily="34" charset="0"/>
                </a:rPr>
                <a:t>4</a:t>
              </a:r>
              <a:endParaRPr lang="zh-CN" altLang="en-US" sz="6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Calibri" panose="020F0502020204030204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924810" y="4188080"/>
            <a:ext cx="30652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Model Optimization</a:t>
            </a:r>
            <a:endParaRPr lang="zh-CN" altLang="en-US" sz="2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91407" y="4188079"/>
            <a:ext cx="17796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2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/>
      <p:bldP spid="2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69ECB0-2808-4BA6-A131-9509DCFD3A0B}"/>
              </a:ext>
            </a:extLst>
          </p:cNvPr>
          <p:cNvSpPr txBox="1"/>
          <p:nvPr/>
        </p:nvSpPr>
        <p:spPr>
          <a:xfrm>
            <a:off x="3929003" y="2118808"/>
            <a:ext cx="36036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PART </a:t>
            </a:r>
            <a:r>
              <a:rPr lang="en-US" altLang="zh-CN" sz="6600" dirty="0">
                <a:solidFill>
                  <a:srgbClr val="A0C0C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4926225" y="3271437"/>
            <a:ext cx="396584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Conclusion and</a:t>
            </a:r>
            <a:endParaRPr lang="zh-CN" altLang="en-US" sz="3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364B352-C8D2-454A-95C4-4E516B55F608}"/>
              </a:ext>
            </a:extLst>
          </p:cNvPr>
          <p:cNvSpPr/>
          <p:nvPr/>
        </p:nvSpPr>
        <p:spPr>
          <a:xfrm>
            <a:off x="508521" y="2119086"/>
            <a:ext cx="2569028" cy="25690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High prediction accuracy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73F7C3A-3F77-4BF7-BB3E-3A6D3A51D752}"/>
              </a:ext>
            </a:extLst>
          </p:cNvPr>
          <p:cNvSpPr/>
          <p:nvPr/>
        </p:nvSpPr>
        <p:spPr>
          <a:xfrm>
            <a:off x="9114451" y="2119086"/>
            <a:ext cx="2569028" cy="25690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Strong expandability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67BD46B3-6A2E-4602-95E5-35EB5F3EC901}"/>
              </a:ext>
            </a:extLst>
          </p:cNvPr>
          <p:cNvSpPr txBox="1"/>
          <p:nvPr/>
        </p:nvSpPr>
        <p:spPr>
          <a:xfrm>
            <a:off x="506039" y="4967030"/>
            <a:ext cx="2569026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思源黑体 CN Light" panose="020B0300000000000000" pitchFamily="34" charset="-122"/>
              </a:rPr>
              <a:t>Online F1-score is 0.747, 1% higher than the second place.</a:t>
            </a:r>
            <a:endParaRPr lang="en-IN" altLang="zh-CN" sz="16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思源黑体 CN Light" panose="020B03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1B3E769-A893-4DC1-8A0C-64275E06FB6A}"/>
              </a:ext>
            </a:extLst>
          </p:cNvPr>
          <p:cNvSpPr/>
          <p:nvPr/>
        </p:nvSpPr>
        <p:spPr>
          <a:xfrm>
            <a:off x="3377164" y="2119086"/>
            <a:ext cx="2569028" cy="25690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Training fast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67A70AE-5744-40B7-BCF9-834430F8BB3A}"/>
              </a:ext>
            </a:extLst>
          </p:cNvPr>
          <p:cNvSpPr/>
          <p:nvPr/>
        </p:nvSpPr>
        <p:spPr>
          <a:xfrm>
            <a:off x="6245807" y="2119086"/>
            <a:ext cx="2569028" cy="2569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Generalization ability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6232" y="4960843"/>
            <a:ext cx="264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思源黑体 CN Light" panose="020B0300000000000000" pitchFamily="34" charset="-122"/>
              </a:rPr>
              <a:t>Model training only takes 3-5 minutes, which is much faster than LSTM model.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94968" y="4960844"/>
            <a:ext cx="2569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Collect two-year operating data of thousands of base stations to train the model.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4320" y="4967030"/>
            <a:ext cx="301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Multi-dimensional predictions can be made by adding features such as power consumption.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198517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10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20" grpId="0" animBg="1"/>
      <p:bldP spid="22" grpId="0" animBg="1"/>
      <p:bldP spid="5" grpId="0"/>
      <p:bldP spid="6" grpId="0"/>
      <p:bldP spid="7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198517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0032" y="1399592"/>
            <a:ext cx="1086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 of BS out of service alarm prediction?  why is it so important?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149" y="1950097"/>
            <a:ext cx="9651750" cy="1121541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noFill/>
            <a:prstDash val="solid"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1)Background: The base station maintenance cost is huge and needs to be solved urgently.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2)Strength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Reduce maintenance costs by 25%-35%.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   Equipment life can be extended by 10%-15%.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0032" y="3160478"/>
            <a:ext cx="74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the generalization ability of the model?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149" y="3710984"/>
            <a:ext cx="6395365" cy="814363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noFill/>
            <a:prstDash val="solid"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1)Add more base station alarm data for model training.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2)Model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merging: stacking merging and weighted merging.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72706" y="753261"/>
            <a:ext cx="244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032" y="4525347"/>
            <a:ext cx="74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advantages of your scheme?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5149" y="5075853"/>
            <a:ext cx="8970614" cy="1166327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noFill/>
            <a:prstDash val="solid"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1)Generate labels accurately and automatically------achieve accurate prediction.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2)Training fast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------real-time prediction capability.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3)Strong expandability</a:t>
            </a:r>
          </a:p>
        </p:txBody>
      </p:sp>
      <p:sp>
        <p:nvSpPr>
          <p:cNvPr id="8" name="五角星 7"/>
          <p:cNvSpPr/>
          <p:nvPr/>
        </p:nvSpPr>
        <p:spPr>
          <a:xfrm>
            <a:off x="985148" y="5213947"/>
            <a:ext cx="242596" cy="2146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6" grpId="0" animBg="1"/>
      <p:bldP spid="18" grpId="0"/>
      <p:bldP spid="19" grpId="0" animBg="1"/>
      <p:bldP spid="4" grpId="0"/>
      <p:bldP spid="23" grpId="0"/>
      <p:bldP spid="2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215230" y="260316"/>
            <a:ext cx="198517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Conclusion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空心弧 5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空心弧 6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空心弧 7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空心弧 8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任意多边形 9"/>
          <p:cNvSpPr/>
          <p:nvPr/>
        </p:nvSpPr>
        <p:spPr>
          <a:xfrm>
            <a:off x="5360577" y="3245981"/>
            <a:ext cx="1470843" cy="147084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581205" y="1906563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141247" y="3466609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581205" y="5026651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021159" y="3466609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201310" y="2066526"/>
            <a:ext cx="300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Alarm root cause location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284415" y="2442863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169184" y="4785455"/>
            <a:ext cx="2739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Build a cloud database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282763" y="5179345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60032" y="2066526"/>
            <a:ext cx="3356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Dynamic model optimization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491776" y="2442863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>
            <a:off x="3952031" y="2108029"/>
            <a:ext cx="334835" cy="334835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7854940" y="2089121"/>
            <a:ext cx="334835" cy="334835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7864408" y="4844512"/>
            <a:ext cx="334835" cy="334835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002223" y="4790695"/>
            <a:ext cx="334835" cy="334835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94701" y="4790695"/>
            <a:ext cx="322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Base station energy saving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3536267" y="5160027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748357" y="3633761"/>
            <a:ext cx="695283" cy="69528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451943" y="898637"/>
            <a:ext cx="72300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Development Direction</a:t>
            </a:r>
            <a:endParaRPr lang="zh-CN" altLang="en-US" sz="3600" b="1" dirty="0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iconfont-11899-5651572">
            <a:extLst>
              <a:ext uri="{FF2B5EF4-FFF2-40B4-BE49-F238E27FC236}">
                <a16:creationId xmlns:a16="http://schemas.microsoft.com/office/drawing/2014/main" id="{058C023C-F210-4111-939F-0C9F6BD1118A}"/>
              </a:ext>
            </a:extLst>
          </p:cNvPr>
          <p:cNvSpPr>
            <a:spLocks noChangeAspect="1"/>
          </p:cNvSpPr>
          <p:nvPr/>
        </p:nvSpPr>
        <p:spPr bwMode="auto">
          <a:xfrm>
            <a:off x="7298884" y="3697878"/>
            <a:ext cx="782004" cy="537559"/>
          </a:xfrm>
          <a:custGeom>
            <a:avLst/>
            <a:gdLst>
              <a:gd name="T0" fmla="*/ 8386 w 10375"/>
              <a:gd name="T1" fmla="*/ 2675 h 7132"/>
              <a:gd name="T2" fmla="*/ 5187 w 10375"/>
              <a:gd name="T3" fmla="*/ 0 h 7132"/>
              <a:gd name="T4" fmla="*/ 2335 w 10375"/>
              <a:gd name="T5" fmla="*/ 1783 h 7132"/>
              <a:gd name="T6" fmla="*/ 0 w 10375"/>
              <a:gd name="T7" fmla="*/ 4458 h 7132"/>
              <a:gd name="T8" fmla="*/ 2593 w 10375"/>
              <a:gd name="T9" fmla="*/ 7132 h 7132"/>
              <a:gd name="T10" fmla="*/ 8212 w 10375"/>
              <a:gd name="T11" fmla="*/ 7132 h 7132"/>
              <a:gd name="T12" fmla="*/ 10373 w 10375"/>
              <a:gd name="T13" fmla="*/ 4903 h 7132"/>
              <a:gd name="T14" fmla="*/ 8386 w 10375"/>
              <a:gd name="T15" fmla="*/ 2675 h 7132"/>
              <a:gd name="T16" fmla="*/ 6052 w 10375"/>
              <a:gd name="T17" fmla="*/ 3941 h 7132"/>
              <a:gd name="T18" fmla="*/ 6052 w 10375"/>
              <a:gd name="T19" fmla="*/ 5562 h 7132"/>
              <a:gd name="T20" fmla="*/ 5890 w 10375"/>
              <a:gd name="T21" fmla="*/ 5725 h 7132"/>
              <a:gd name="T22" fmla="*/ 4485 w 10375"/>
              <a:gd name="T23" fmla="*/ 5725 h 7132"/>
              <a:gd name="T24" fmla="*/ 4322 w 10375"/>
              <a:gd name="T25" fmla="*/ 5562 h 7132"/>
              <a:gd name="T26" fmla="*/ 4322 w 10375"/>
              <a:gd name="T27" fmla="*/ 3941 h 7132"/>
              <a:gd name="T28" fmla="*/ 3408 w 10375"/>
              <a:gd name="T29" fmla="*/ 3941 h 7132"/>
              <a:gd name="T30" fmla="*/ 3292 w 10375"/>
              <a:gd name="T31" fmla="*/ 3666 h 7132"/>
              <a:gd name="T32" fmla="*/ 5071 w 10375"/>
              <a:gd name="T33" fmla="*/ 1832 h 7132"/>
              <a:gd name="T34" fmla="*/ 5303 w 10375"/>
              <a:gd name="T35" fmla="*/ 1832 h 7132"/>
              <a:gd name="T36" fmla="*/ 7082 w 10375"/>
              <a:gd name="T37" fmla="*/ 3666 h 7132"/>
              <a:gd name="T38" fmla="*/ 6966 w 10375"/>
              <a:gd name="T39" fmla="*/ 3941 h 7132"/>
              <a:gd name="T40" fmla="*/ 6052 w 10375"/>
              <a:gd name="T41" fmla="*/ 3941 h 7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375" h="7132">
                <a:moveTo>
                  <a:pt x="8386" y="2675"/>
                </a:moveTo>
                <a:cubicBezTo>
                  <a:pt x="8083" y="1158"/>
                  <a:pt x="6786" y="0"/>
                  <a:pt x="5187" y="0"/>
                </a:cubicBezTo>
                <a:cubicBezTo>
                  <a:pt x="3933" y="0"/>
                  <a:pt x="2853" y="713"/>
                  <a:pt x="2335" y="1783"/>
                </a:cubicBezTo>
                <a:cubicBezTo>
                  <a:pt x="993" y="1961"/>
                  <a:pt x="0" y="3076"/>
                  <a:pt x="0" y="4458"/>
                </a:cubicBezTo>
                <a:cubicBezTo>
                  <a:pt x="0" y="5930"/>
                  <a:pt x="1167" y="7132"/>
                  <a:pt x="2593" y="7132"/>
                </a:cubicBezTo>
                <a:lnTo>
                  <a:pt x="8212" y="7132"/>
                </a:lnTo>
                <a:cubicBezTo>
                  <a:pt x="9422" y="7132"/>
                  <a:pt x="10373" y="6151"/>
                  <a:pt x="10373" y="4903"/>
                </a:cubicBezTo>
                <a:cubicBezTo>
                  <a:pt x="10375" y="3744"/>
                  <a:pt x="9467" y="2763"/>
                  <a:pt x="8386" y="2675"/>
                </a:cubicBezTo>
                <a:close/>
                <a:moveTo>
                  <a:pt x="6052" y="3941"/>
                </a:moveTo>
                <a:lnTo>
                  <a:pt x="6052" y="5562"/>
                </a:lnTo>
                <a:cubicBezTo>
                  <a:pt x="6052" y="5652"/>
                  <a:pt x="5980" y="5725"/>
                  <a:pt x="5890" y="5725"/>
                </a:cubicBezTo>
                <a:lnTo>
                  <a:pt x="4485" y="5725"/>
                </a:lnTo>
                <a:cubicBezTo>
                  <a:pt x="4395" y="5725"/>
                  <a:pt x="4322" y="5652"/>
                  <a:pt x="4322" y="5562"/>
                </a:cubicBezTo>
                <a:lnTo>
                  <a:pt x="4322" y="3941"/>
                </a:lnTo>
                <a:lnTo>
                  <a:pt x="3408" y="3941"/>
                </a:lnTo>
                <a:cubicBezTo>
                  <a:pt x="3265" y="3941"/>
                  <a:pt x="3192" y="3768"/>
                  <a:pt x="3292" y="3666"/>
                </a:cubicBezTo>
                <a:lnTo>
                  <a:pt x="5071" y="1832"/>
                </a:lnTo>
                <a:cubicBezTo>
                  <a:pt x="5135" y="1766"/>
                  <a:pt x="5240" y="1766"/>
                  <a:pt x="5303" y="1832"/>
                </a:cubicBezTo>
                <a:lnTo>
                  <a:pt x="7082" y="3666"/>
                </a:lnTo>
                <a:cubicBezTo>
                  <a:pt x="7182" y="3768"/>
                  <a:pt x="7108" y="3941"/>
                  <a:pt x="6966" y="3941"/>
                </a:cubicBezTo>
                <a:lnTo>
                  <a:pt x="6052" y="3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9" name="save-energy_360310">
            <a:extLst>
              <a:ext uri="{FF2B5EF4-FFF2-40B4-BE49-F238E27FC236}">
                <a16:creationId xmlns:a16="http://schemas.microsoft.com/office/drawing/2014/main" id="{5AFD4BDB-CF40-4459-BDBF-4A7C33F8383F}"/>
              </a:ext>
            </a:extLst>
          </p:cNvPr>
          <p:cNvSpPr>
            <a:spLocks noChangeAspect="1"/>
          </p:cNvSpPr>
          <p:nvPr/>
        </p:nvSpPr>
        <p:spPr bwMode="auto">
          <a:xfrm>
            <a:off x="5876993" y="5236603"/>
            <a:ext cx="438010" cy="609685"/>
          </a:xfrm>
          <a:custGeom>
            <a:avLst/>
            <a:gdLst>
              <a:gd name="connsiteX0" fmla="*/ 217896 w 435882"/>
              <a:gd name="connsiteY0" fmla="*/ 479281 h 606722"/>
              <a:gd name="connsiteX1" fmla="*/ 158527 w 435882"/>
              <a:gd name="connsiteY1" fmla="*/ 553933 h 606722"/>
              <a:gd name="connsiteX2" fmla="*/ 158527 w 435882"/>
              <a:gd name="connsiteY2" fmla="*/ 567086 h 606722"/>
              <a:gd name="connsiteX3" fmla="*/ 277355 w 435882"/>
              <a:gd name="connsiteY3" fmla="*/ 567086 h 606722"/>
              <a:gd name="connsiteX4" fmla="*/ 277355 w 435882"/>
              <a:gd name="connsiteY4" fmla="*/ 553933 h 606722"/>
              <a:gd name="connsiteX5" fmla="*/ 217896 w 435882"/>
              <a:gd name="connsiteY5" fmla="*/ 479281 h 606722"/>
              <a:gd name="connsiteX6" fmla="*/ 217896 w 435882"/>
              <a:gd name="connsiteY6" fmla="*/ 334244 h 606722"/>
              <a:gd name="connsiteX7" fmla="*/ 79219 w 435882"/>
              <a:gd name="connsiteY7" fmla="*/ 507809 h 606722"/>
              <a:gd name="connsiteX8" fmla="*/ 79219 w 435882"/>
              <a:gd name="connsiteY8" fmla="*/ 567086 h 606722"/>
              <a:gd name="connsiteX9" fmla="*/ 118828 w 435882"/>
              <a:gd name="connsiteY9" fmla="*/ 567086 h 606722"/>
              <a:gd name="connsiteX10" fmla="*/ 118828 w 435882"/>
              <a:gd name="connsiteY10" fmla="*/ 553933 h 606722"/>
              <a:gd name="connsiteX11" fmla="*/ 205880 w 435882"/>
              <a:gd name="connsiteY11" fmla="*/ 438400 h 606722"/>
              <a:gd name="connsiteX12" fmla="*/ 230002 w 435882"/>
              <a:gd name="connsiteY12" fmla="*/ 438400 h 606722"/>
              <a:gd name="connsiteX13" fmla="*/ 316965 w 435882"/>
              <a:gd name="connsiteY13" fmla="*/ 553933 h 606722"/>
              <a:gd name="connsiteX14" fmla="*/ 316965 w 435882"/>
              <a:gd name="connsiteY14" fmla="*/ 567086 h 606722"/>
              <a:gd name="connsiteX15" fmla="*/ 356663 w 435882"/>
              <a:gd name="connsiteY15" fmla="*/ 567086 h 606722"/>
              <a:gd name="connsiteX16" fmla="*/ 356663 w 435882"/>
              <a:gd name="connsiteY16" fmla="*/ 507809 h 606722"/>
              <a:gd name="connsiteX17" fmla="*/ 217896 w 435882"/>
              <a:gd name="connsiteY17" fmla="*/ 334244 h 606722"/>
              <a:gd name="connsiteX18" fmla="*/ 231070 w 435882"/>
              <a:gd name="connsiteY18" fmla="*/ 56735 h 606722"/>
              <a:gd name="connsiteX19" fmla="*/ 243709 w 435882"/>
              <a:gd name="connsiteY19" fmla="*/ 61178 h 606722"/>
              <a:gd name="connsiteX20" fmla="*/ 246469 w 435882"/>
              <a:gd name="connsiteY20" fmla="*/ 89083 h 606722"/>
              <a:gd name="connsiteX21" fmla="*/ 213535 w 435882"/>
              <a:gd name="connsiteY21" fmla="*/ 129252 h 606722"/>
              <a:gd name="connsiteX22" fmla="*/ 264182 w 435882"/>
              <a:gd name="connsiteY22" fmla="*/ 129252 h 606722"/>
              <a:gd name="connsiteX23" fmla="*/ 282073 w 435882"/>
              <a:gd name="connsiteY23" fmla="*/ 140627 h 606722"/>
              <a:gd name="connsiteX24" fmla="*/ 279491 w 435882"/>
              <a:gd name="connsiteY24" fmla="*/ 161600 h 606722"/>
              <a:gd name="connsiteX25" fmla="*/ 220033 w 435882"/>
              <a:gd name="connsiteY25" fmla="*/ 234117 h 606722"/>
              <a:gd name="connsiteX26" fmla="*/ 192173 w 435882"/>
              <a:gd name="connsiteY26" fmla="*/ 236961 h 606722"/>
              <a:gd name="connsiteX27" fmla="*/ 189413 w 435882"/>
              <a:gd name="connsiteY27" fmla="*/ 209056 h 606722"/>
              <a:gd name="connsiteX28" fmla="*/ 222347 w 435882"/>
              <a:gd name="connsiteY28" fmla="*/ 168888 h 606722"/>
              <a:gd name="connsiteX29" fmla="*/ 171700 w 435882"/>
              <a:gd name="connsiteY29" fmla="*/ 168888 h 606722"/>
              <a:gd name="connsiteX30" fmla="*/ 153809 w 435882"/>
              <a:gd name="connsiteY30" fmla="*/ 157512 h 606722"/>
              <a:gd name="connsiteX31" fmla="*/ 156391 w 435882"/>
              <a:gd name="connsiteY31" fmla="*/ 136539 h 606722"/>
              <a:gd name="connsiteX32" fmla="*/ 215760 w 435882"/>
              <a:gd name="connsiteY32" fmla="*/ 64022 h 606722"/>
              <a:gd name="connsiteX33" fmla="*/ 231070 w 435882"/>
              <a:gd name="connsiteY33" fmla="*/ 56735 h 606722"/>
              <a:gd name="connsiteX34" fmla="*/ 79219 w 435882"/>
              <a:gd name="connsiteY34" fmla="*/ 39548 h 606722"/>
              <a:gd name="connsiteX35" fmla="*/ 79219 w 435882"/>
              <a:gd name="connsiteY35" fmla="*/ 112066 h 606722"/>
              <a:gd name="connsiteX36" fmla="*/ 217896 w 435882"/>
              <a:gd name="connsiteY36" fmla="*/ 285631 h 606722"/>
              <a:gd name="connsiteX37" fmla="*/ 356663 w 435882"/>
              <a:gd name="connsiteY37" fmla="*/ 112066 h 606722"/>
              <a:gd name="connsiteX38" fmla="*/ 356663 w 435882"/>
              <a:gd name="connsiteY38" fmla="*/ 39548 h 606722"/>
              <a:gd name="connsiteX39" fmla="*/ 231070 w 435882"/>
              <a:gd name="connsiteY39" fmla="*/ 39548 h 606722"/>
              <a:gd name="connsiteX40" fmla="*/ 19760 w 435882"/>
              <a:gd name="connsiteY40" fmla="*/ 0 h 606722"/>
              <a:gd name="connsiteX41" fmla="*/ 416033 w 435882"/>
              <a:gd name="connsiteY41" fmla="*/ 0 h 606722"/>
              <a:gd name="connsiteX42" fmla="*/ 435882 w 435882"/>
              <a:gd name="connsiteY42" fmla="*/ 19818 h 606722"/>
              <a:gd name="connsiteX43" fmla="*/ 416033 w 435882"/>
              <a:gd name="connsiteY43" fmla="*/ 39548 h 606722"/>
              <a:gd name="connsiteX44" fmla="*/ 396273 w 435882"/>
              <a:gd name="connsiteY44" fmla="*/ 39548 h 606722"/>
              <a:gd name="connsiteX45" fmla="*/ 396273 w 435882"/>
              <a:gd name="connsiteY45" fmla="*/ 112066 h 606722"/>
              <a:gd name="connsiteX46" fmla="*/ 251809 w 435882"/>
              <a:gd name="connsiteY46" fmla="*/ 309982 h 606722"/>
              <a:gd name="connsiteX47" fmla="*/ 396273 w 435882"/>
              <a:gd name="connsiteY47" fmla="*/ 507809 h 606722"/>
              <a:gd name="connsiteX48" fmla="*/ 396273 w 435882"/>
              <a:gd name="connsiteY48" fmla="*/ 567086 h 606722"/>
              <a:gd name="connsiteX49" fmla="*/ 416033 w 435882"/>
              <a:gd name="connsiteY49" fmla="*/ 567086 h 606722"/>
              <a:gd name="connsiteX50" fmla="*/ 435882 w 435882"/>
              <a:gd name="connsiteY50" fmla="*/ 586904 h 606722"/>
              <a:gd name="connsiteX51" fmla="*/ 416033 w 435882"/>
              <a:gd name="connsiteY51" fmla="*/ 606722 h 606722"/>
              <a:gd name="connsiteX52" fmla="*/ 19760 w 435882"/>
              <a:gd name="connsiteY52" fmla="*/ 606722 h 606722"/>
              <a:gd name="connsiteX53" fmla="*/ 0 w 435882"/>
              <a:gd name="connsiteY53" fmla="*/ 586904 h 606722"/>
              <a:gd name="connsiteX54" fmla="*/ 19760 w 435882"/>
              <a:gd name="connsiteY54" fmla="*/ 567086 h 606722"/>
              <a:gd name="connsiteX55" fmla="*/ 39609 w 435882"/>
              <a:gd name="connsiteY55" fmla="*/ 567086 h 606722"/>
              <a:gd name="connsiteX56" fmla="*/ 39609 w 435882"/>
              <a:gd name="connsiteY56" fmla="*/ 507809 h 606722"/>
              <a:gd name="connsiteX57" fmla="*/ 183984 w 435882"/>
              <a:gd name="connsiteY57" fmla="*/ 309982 h 606722"/>
              <a:gd name="connsiteX58" fmla="*/ 39609 w 435882"/>
              <a:gd name="connsiteY58" fmla="*/ 112066 h 606722"/>
              <a:gd name="connsiteX59" fmla="*/ 39609 w 435882"/>
              <a:gd name="connsiteY59" fmla="*/ 39548 h 606722"/>
              <a:gd name="connsiteX60" fmla="*/ 19760 w 435882"/>
              <a:gd name="connsiteY60" fmla="*/ 39548 h 606722"/>
              <a:gd name="connsiteX61" fmla="*/ 0 w 435882"/>
              <a:gd name="connsiteY61" fmla="*/ 19818 h 606722"/>
              <a:gd name="connsiteX62" fmla="*/ 19760 w 435882"/>
              <a:gd name="connsiteY6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35882" h="606722">
                <a:moveTo>
                  <a:pt x="217896" y="479281"/>
                </a:moveTo>
                <a:cubicBezTo>
                  <a:pt x="189591" y="501854"/>
                  <a:pt x="158527" y="530826"/>
                  <a:pt x="158527" y="553933"/>
                </a:cubicBezTo>
                <a:lnTo>
                  <a:pt x="158527" y="567086"/>
                </a:lnTo>
                <a:lnTo>
                  <a:pt x="277355" y="567086"/>
                </a:lnTo>
                <a:lnTo>
                  <a:pt x="277355" y="553933"/>
                </a:lnTo>
                <a:cubicBezTo>
                  <a:pt x="277355" y="530826"/>
                  <a:pt x="246291" y="501854"/>
                  <a:pt x="217896" y="479281"/>
                </a:cubicBezTo>
                <a:close/>
                <a:moveTo>
                  <a:pt x="217896" y="334244"/>
                </a:moveTo>
                <a:cubicBezTo>
                  <a:pt x="145086" y="386589"/>
                  <a:pt x="79219" y="437245"/>
                  <a:pt x="79219" y="507809"/>
                </a:cubicBezTo>
                <a:lnTo>
                  <a:pt x="79219" y="567086"/>
                </a:lnTo>
                <a:lnTo>
                  <a:pt x="118828" y="567086"/>
                </a:lnTo>
                <a:lnTo>
                  <a:pt x="118828" y="553933"/>
                </a:lnTo>
                <a:cubicBezTo>
                  <a:pt x="118828" y="510830"/>
                  <a:pt x="160663" y="472971"/>
                  <a:pt x="205880" y="438400"/>
                </a:cubicBezTo>
                <a:cubicBezTo>
                  <a:pt x="213001" y="432979"/>
                  <a:pt x="222881" y="432979"/>
                  <a:pt x="230002" y="438400"/>
                </a:cubicBezTo>
                <a:cubicBezTo>
                  <a:pt x="275130" y="472971"/>
                  <a:pt x="316965" y="510830"/>
                  <a:pt x="316965" y="553933"/>
                </a:cubicBezTo>
                <a:lnTo>
                  <a:pt x="316965" y="567086"/>
                </a:lnTo>
                <a:lnTo>
                  <a:pt x="356663" y="567086"/>
                </a:lnTo>
                <a:lnTo>
                  <a:pt x="356663" y="507809"/>
                </a:lnTo>
                <a:cubicBezTo>
                  <a:pt x="356663" y="437156"/>
                  <a:pt x="290796" y="386589"/>
                  <a:pt x="217896" y="334244"/>
                </a:cubicBezTo>
                <a:close/>
                <a:moveTo>
                  <a:pt x="231070" y="56735"/>
                </a:moveTo>
                <a:cubicBezTo>
                  <a:pt x="235520" y="56735"/>
                  <a:pt x="239971" y="58157"/>
                  <a:pt x="243709" y="61178"/>
                </a:cubicBezTo>
                <a:cubicBezTo>
                  <a:pt x="252165" y="68110"/>
                  <a:pt x="253411" y="80641"/>
                  <a:pt x="246469" y="89083"/>
                </a:cubicBezTo>
                <a:lnTo>
                  <a:pt x="213535" y="129252"/>
                </a:lnTo>
                <a:lnTo>
                  <a:pt x="264182" y="129252"/>
                </a:lnTo>
                <a:cubicBezTo>
                  <a:pt x="271836" y="129252"/>
                  <a:pt x="278779" y="133695"/>
                  <a:pt x="282073" y="140627"/>
                </a:cubicBezTo>
                <a:cubicBezTo>
                  <a:pt x="285366" y="147470"/>
                  <a:pt x="284387" y="155646"/>
                  <a:pt x="279491" y="161600"/>
                </a:cubicBezTo>
                <a:lnTo>
                  <a:pt x="220033" y="234117"/>
                </a:lnTo>
                <a:cubicBezTo>
                  <a:pt x="213090" y="242560"/>
                  <a:pt x="200629" y="243804"/>
                  <a:pt x="192173" y="236961"/>
                </a:cubicBezTo>
                <a:cubicBezTo>
                  <a:pt x="183717" y="230029"/>
                  <a:pt x="182471" y="217499"/>
                  <a:pt x="189413" y="209056"/>
                </a:cubicBezTo>
                <a:lnTo>
                  <a:pt x="222347" y="168888"/>
                </a:lnTo>
                <a:lnTo>
                  <a:pt x="171700" y="168888"/>
                </a:lnTo>
                <a:cubicBezTo>
                  <a:pt x="164046" y="168888"/>
                  <a:pt x="157103" y="164444"/>
                  <a:pt x="153809" y="157512"/>
                </a:cubicBezTo>
                <a:cubicBezTo>
                  <a:pt x="150516" y="150669"/>
                  <a:pt x="151495" y="142493"/>
                  <a:pt x="156391" y="136539"/>
                </a:cubicBezTo>
                <a:lnTo>
                  <a:pt x="215760" y="64022"/>
                </a:lnTo>
                <a:cubicBezTo>
                  <a:pt x="219677" y="59223"/>
                  <a:pt x="225373" y="56735"/>
                  <a:pt x="231070" y="56735"/>
                </a:cubicBezTo>
                <a:close/>
                <a:moveTo>
                  <a:pt x="79219" y="39548"/>
                </a:moveTo>
                <a:lnTo>
                  <a:pt x="79219" y="112066"/>
                </a:lnTo>
                <a:cubicBezTo>
                  <a:pt x="79219" y="182719"/>
                  <a:pt x="145086" y="233286"/>
                  <a:pt x="217896" y="285631"/>
                </a:cubicBezTo>
                <a:cubicBezTo>
                  <a:pt x="290796" y="233286"/>
                  <a:pt x="356663" y="182719"/>
                  <a:pt x="356663" y="112066"/>
                </a:cubicBezTo>
                <a:lnTo>
                  <a:pt x="356663" y="39548"/>
                </a:lnTo>
                <a:lnTo>
                  <a:pt x="231070" y="39548"/>
                </a:lnTo>
                <a:close/>
                <a:moveTo>
                  <a:pt x="19760" y="0"/>
                </a:moveTo>
                <a:lnTo>
                  <a:pt x="416033" y="0"/>
                </a:lnTo>
                <a:cubicBezTo>
                  <a:pt x="426981" y="0"/>
                  <a:pt x="435882" y="8887"/>
                  <a:pt x="435882" y="19818"/>
                </a:cubicBezTo>
                <a:cubicBezTo>
                  <a:pt x="435882" y="30749"/>
                  <a:pt x="426981" y="39548"/>
                  <a:pt x="416033" y="39548"/>
                </a:cubicBezTo>
                <a:lnTo>
                  <a:pt x="396273" y="39548"/>
                </a:lnTo>
                <a:lnTo>
                  <a:pt x="396273" y="112066"/>
                </a:lnTo>
                <a:cubicBezTo>
                  <a:pt x="396273" y="198093"/>
                  <a:pt x="326222" y="256037"/>
                  <a:pt x="251809" y="309982"/>
                </a:cubicBezTo>
                <a:cubicBezTo>
                  <a:pt x="326222" y="363838"/>
                  <a:pt x="396273" y="421782"/>
                  <a:pt x="396273" y="507809"/>
                </a:cubicBezTo>
                <a:lnTo>
                  <a:pt x="396273" y="567086"/>
                </a:lnTo>
                <a:lnTo>
                  <a:pt x="416033" y="567086"/>
                </a:lnTo>
                <a:cubicBezTo>
                  <a:pt x="426981" y="567086"/>
                  <a:pt x="435882" y="575973"/>
                  <a:pt x="435882" y="586904"/>
                </a:cubicBezTo>
                <a:cubicBezTo>
                  <a:pt x="435882" y="597835"/>
                  <a:pt x="426981" y="606722"/>
                  <a:pt x="416033" y="606722"/>
                </a:cubicBezTo>
                <a:lnTo>
                  <a:pt x="19760" y="606722"/>
                </a:lnTo>
                <a:cubicBezTo>
                  <a:pt x="8812" y="606722"/>
                  <a:pt x="0" y="597835"/>
                  <a:pt x="0" y="586904"/>
                </a:cubicBezTo>
                <a:cubicBezTo>
                  <a:pt x="0" y="575973"/>
                  <a:pt x="8812" y="567086"/>
                  <a:pt x="19760" y="567086"/>
                </a:cubicBezTo>
                <a:lnTo>
                  <a:pt x="39609" y="567086"/>
                </a:lnTo>
                <a:lnTo>
                  <a:pt x="39609" y="507809"/>
                </a:lnTo>
                <a:cubicBezTo>
                  <a:pt x="39609" y="421782"/>
                  <a:pt x="109660" y="363838"/>
                  <a:pt x="183984" y="309982"/>
                </a:cubicBezTo>
                <a:cubicBezTo>
                  <a:pt x="109660" y="256037"/>
                  <a:pt x="39609" y="198093"/>
                  <a:pt x="39609" y="112066"/>
                </a:cubicBezTo>
                <a:lnTo>
                  <a:pt x="39609" y="39548"/>
                </a:lnTo>
                <a:lnTo>
                  <a:pt x="19760" y="39548"/>
                </a:lnTo>
                <a:cubicBezTo>
                  <a:pt x="8812" y="39548"/>
                  <a:pt x="0" y="30749"/>
                  <a:pt x="0" y="19818"/>
                </a:cubicBezTo>
                <a:cubicBezTo>
                  <a:pt x="0" y="8887"/>
                  <a:pt x="8812" y="0"/>
                  <a:pt x="197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0" name="rotating-arrows-circle_50446">
            <a:extLst>
              <a:ext uri="{FF2B5EF4-FFF2-40B4-BE49-F238E27FC236}">
                <a16:creationId xmlns:a16="http://schemas.microsoft.com/office/drawing/2014/main" id="{765FC681-9CBA-4FF5-B1C2-6AB4BC44D892}"/>
              </a:ext>
            </a:extLst>
          </p:cNvPr>
          <p:cNvSpPr>
            <a:spLocks noChangeAspect="1"/>
          </p:cNvSpPr>
          <p:nvPr/>
        </p:nvSpPr>
        <p:spPr bwMode="auto">
          <a:xfrm>
            <a:off x="4207505" y="3660011"/>
            <a:ext cx="648324" cy="647271"/>
          </a:xfrm>
          <a:custGeom>
            <a:avLst/>
            <a:gdLst>
              <a:gd name="connsiteX0" fmla="*/ 460696 w 608556"/>
              <a:gd name="connsiteY0" fmla="*/ 435530 h 607568"/>
              <a:gd name="connsiteX1" fmla="*/ 506378 w 608556"/>
              <a:gd name="connsiteY1" fmla="*/ 472847 h 607568"/>
              <a:gd name="connsiteX2" fmla="*/ 317397 w 608556"/>
              <a:gd name="connsiteY2" fmla="*/ 566140 h 607568"/>
              <a:gd name="connsiteX3" fmla="*/ 317397 w 608556"/>
              <a:gd name="connsiteY3" fmla="*/ 607568 h 607568"/>
              <a:gd name="connsiteX4" fmla="*/ 194761 w 608556"/>
              <a:gd name="connsiteY4" fmla="*/ 536887 h 607568"/>
              <a:gd name="connsiteX5" fmla="*/ 317397 w 608556"/>
              <a:gd name="connsiteY5" fmla="*/ 466127 h 607568"/>
              <a:gd name="connsiteX6" fmla="*/ 317397 w 608556"/>
              <a:gd name="connsiteY6" fmla="*/ 507160 h 607568"/>
              <a:gd name="connsiteX7" fmla="*/ 460696 w 608556"/>
              <a:gd name="connsiteY7" fmla="*/ 435530 h 607568"/>
              <a:gd name="connsiteX8" fmla="*/ 70847 w 608556"/>
              <a:gd name="connsiteY8" fmla="*/ 194478 h 607568"/>
              <a:gd name="connsiteX9" fmla="*/ 141616 w 608556"/>
              <a:gd name="connsiteY9" fmla="*/ 316919 h 607568"/>
              <a:gd name="connsiteX10" fmla="*/ 100532 w 608556"/>
              <a:gd name="connsiteY10" fmla="*/ 316919 h 607568"/>
              <a:gd name="connsiteX11" fmla="*/ 172250 w 608556"/>
              <a:gd name="connsiteY11" fmla="*/ 459992 h 607568"/>
              <a:gd name="connsiteX12" fmla="*/ 134966 w 608556"/>
              <a:gd name="connsiteY12" fmla="*/ 505601 h 607568"/>
              <a:gd name="connsiteX13" fmla="*/ 41479 w 608556"/>
              <a:gd name="connsiteY13" fmla="*/ 316919 h 607568"/>
              <a:gd name="connsiteX14" fmla="*/ 0 w 608556"/>
              <a:gd name="connsiteY14" fmla="*/ 316919 h 607568"/>
              <a:gd name="connsiteX15" fmla="*/ 473614 w 608556"/>
              <a:gd name="connsiteY15" fmla="*/ 101967 h 607568"/>
              <a:gd name="connsiteX16" fmla="*/ 567060 w 608556"/>
              <a:gd name="connsiteY16" fmla="*/ 290643 h 607568"/>
              <a:gd name="connsiteX17" fmla="*/ 608556 w 608556"/>
              <a:gd name="connsiteY17" fmla="*/ 290643 h 607568"/>
              <a:gd name="connsiteX18" fmla="*/ 537759 w 608556"/>
              <a:gd name="connsiteY18" fmla="*/ 413160 h 607568"/>
              <a:gd name="connsiteX19" fmla="*/ 466882 w 608556"/>
              <a:gd name="connsiteY19" fmla="*/ 290643 h 607568"/>
              <a:gd name="connsiteX20" fmla="*/ 507983 w 608556"/>
              <a:gd name="connsiteY20" fmla="*/ 290643 h 607568"/>
              <a:gd name="connsiteX21" fmla="*/ 436235 w 608556"/>
              <a:gd name="connsiteY21" fmla="*/ 147654 h 607568"/>
              <a:gd name="connsiteX22" fmla="*/ 291127 w 608556"/>
              <a:gd name="connsiteY22" fmla="*/ 0 h 607568"/>
              <a:gd name="connsiteX23" fmla="*/ 413866 w 608556"/>
              <a:gd name="connsiteY23" fmla="*/ 70760 h 607568"/>
              <a:gd name="connsiteX24" fmla="*/ 291127 w 608556"/>
              <a:gd name="connsiteY24" fmla="*/ 141441 h 607568"/>
              <a:gd name="connsiteX25" fmla="*/ 291127 w 608556"/>
              <a:gd name="connsiteY25" fmla="*/ 100408 h 607568"/>
              <a:gd name="connsiteX26" fmla="*/ 147878 w 608556"/>
              <a:gd name="connsiteY26" fmla="*/ 172038 h 607568"/>
              <a:gd name="connsiteX27" fmla="*/ 102108 w 608556"/>
              <a:gd name="connsiteY27" fmla="*/ 134800 h 607568"/>
              <a:gd name="connsiteX28" fmla="*/ 291127 w 608556"/>
              <a:gd name="connsiteY28" fmla="*/ 41428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8556" h="607568">
                <a:moveTo>
                  <a:pt x="460696" y="435530"/>
                </a:moveTo>
                <a:lnTo>
                  <a:pt x="506378" y="472847"/>
                </a:lnTo>
                <a:cubicBezTo>
                  <a:pt x="459509" y="530088"/>
                  <a:pt x="391026" y="563768"/>
                  <a:pt x="317397" y="566140"/>
                </a:cubicBezTo>
                <a:lnTo>
                  <a:pt x="317397" y="607568"/>
                </a:lnTo>
                <a:lnTo>
                  <a:pt x="194761" y="536887"/>
                </a:lnTo>
                <a:lnTo>
                  <a:pt x="317397" y="466127"/>
                </a:lnTo>
                <a:lnTo>
                  <a:pt x="317397" y="507160"/>
                </a:lnTo>
                <a:cubicBezTo>
                  <a:pt x="373212" y="504788"/>
                  <a:pt x="425069" y="479014"/>
                  <a:pt x="460696" y="435530"/>
                </a:cubicBezTo>
                <a:close/>
                <a:moveTo>
                  <a:pt x="70847" y="194478"/>
                </a:moveTo>
                <a:lnTo>
                  <a:pt x="141616" y="316919"/>
                </a:lnTo>
                <a:lnTo>
                  <a:pt x="100532" y="316919"/>
                </a:lnTo>
                <a:cubicBezTo>
                  <a:pt x="102907" y="372647"/>
                  <a:pt x="128713" y="424421"/>
                  <a:pt x="172250" y="459992"/>
                </a:cubicBezTo>
                <a:lnTo>
                  <a:pt x="134966" y="505601"/>
                </a:lnTo>
                <a:cubicBezTo>
                  <a:pt x="77576" y="458806"/>
                  <a:pt x="43854" y="390432"/>
                  <a:pt x="41479" y="316919"/>
                </a:cubicBezTo>
                <a:lnTo>
                  <a:pt x="0" y="316919"/>
                </a:lnTo>
                <a:close/>
                <a:moveTo>
                  <a:pt x="473614" y="101967"/>
                </a:moveTo>
                <a:cubicBezTo>
                  <a:pt x="530948" y="148761"/>
                  <a:pt x="564684" y="217133"/>
                  <a:pt x="567060" y="290643"/>
                </a:cubicBezTo>
                <a:lnTo>
                  <a:pt x="608556" y="290643"/>
                </a:lnTo>
                <a:lnTo>
                  <a:pt x="537759" y="413160"/>
                </a:lnTo>
                <a:lnTo>
                  <a:pt x="466882" y="290643"/>
                </a:lnTo>
                <a:lnTo>
                  <a:pt x="507983" y="290643"/>
                </a:lnTo>
                <a:cubicBezTo>
                  <a:pt x="505607" y="234918"/>
                  <a:pt x="479790" y="183144"/>
                  <a:pt x="436235" y="147654"/>
                </a:cubicBezTo>
                <a:close/>
                <a:moveTo>
                  <a:pt x="291127" y="0"/>
                </a:moveTo>
                <a:lnTo>
                  <a:pt x="413866" y="70760"/>
                </a:lnTo>
                <a:lnTo>
                  <a:pt x="291127" y="141441"/>
                </a:lnTo>
                <a:lnTo>
                  <a:pt x="291127" y="100408"/>
                </a:lnTo>
                <a:cubicBezTo>
                  <a:pt x="235300" y="102780"/>
                  <a:pt x="183433" y="128554"/>
                  <a:pt x="147878" y="172038"/>
                </a:cubicBezTo>
                <a:lnTo>
                  <a:pt x="102108" y="134800"/>
                </a:lnTo>
                <a:cubicBezTo>
                  <a:pt x="148987" y="77480"/>
                  <a:pt x="217483" y="43800"/>
                  <a:pt x="291127" y="41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1" name="iconfont-11573-5485617">
            <a:extLst>
              <a:ext uri="{FF2B5EF4-FFF2-40B4-BE49-F238E27FC236}">
                <a16:creationId xmlns:a16="http://schemas.microsoft.com/office/drawing/2014/main" id="{A6DF3AD3-2C5B-49E2-9740-BD66DF26CED9}"/>
              </a:ext>
            </a:extLst>
          </p:cNvPr>
          <p:cNvSpPr>
            <a:spLocks noChangeAspect="1"/>
          </p:cNvSpPr>
          <p:nvPr/>
        </p:nvSpPr>
        <p:spPr bwMode="auto">
          <a:xfrm>
            <a:off x="5762485" y="2120011"/>
            <a:ext cx="608959" cy="609685"/>
          </a:xfrm>
          <a:custGeom>
            <a:avLst/>
            <a:gdLst>
              <a:gd name="T0" fmla="*/ 4084 w 10499"/>
              <a:gd name="T1" fmla="*/ 6423 h 10511"/>
              <a:gd name="T2" fmla="*/ 248 w 10499"/>
              <a:gd name="T3" fmla="*/ 4823 h 10511"/>
              <a:gd name="T4" fmla="*/ 0 w 10499"/>
              <a:gd name="T5" fmla="*/ 4453 h 10511"/>
              <a:gd name="T6" fmla="*/ 248 w 10499"/>
              <a:gd name="T7" fmla="*/ 4083 h 10511"/>
              <a:gd name="T8" fmla="*/ 9848 w 10499"/>
              <a:gd name="T9" fmla="*/ 131 h 10511"/>
              <a:gd name="T10" fmla="*/ 10368 w 10499"/>
              <a:gd name="T11" fmla="*/ 651 h 10511"/>
              <a:gd name="T12" fmla="*/ 6400 w 10499"/>
              <a:gd name="T13" fmla="*/ 10263 h 10511"/>
              <a:gd name="T14" fmla="*/ 6030 w 10499"/>
              <a:gd name="T15" fmla="*/ 10511 h 10511"/>
              <a:gd name="T16" fmla="*/ 5660 w 10499"/>
              <a:gd name="T17" fmla="*/ 10263 h 10511"/>
              <a:gd name="T18" fmla="*/ 4084 w 10499"/>
              <a:gd name="T19" fmla="*/ 6423 h 10511"/>
              <a:gd name="T20" fmla="*/ 1448 w 10499"/>
              <a:gd name="T21" fmla="*/ 4463 h 10511"/>
              <a:gd name="T22" fmla="*/ 4544 w 10499"/>
              <a:gd name="T23" fmla="*/ 5751 h 10511"/>
              <a:gd name="T24" fmla="*/ 4760 w 10499"/>
              <a:gd name="T25" fmla="*/ 5967 h 10511"/>
              <a:gd name="T26" fmla="*/ 6044 w 10499"/>
              <a:gd name="T27" fmla="*/ 9063 h 10511"/>
              <a:gd name="T28" fmla="*/ 9264 w 10499"/>
              <a:gd name="T29" fmla="*/ 1247 h 10511"/>
              <a:gd name="T30" fmla="*/ 1448 w 10499"/>
              <a:gd name="T31" fmla="*/ 4463 h 10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9" h="10511">
                <a:moveTo>
                  <a:pt x="4084" y="6423"/>
                </a:moveTo>
                <a:lnTo>
                  <a:pt x="248" y="4823"/>
                </a:lnTo>
                <a:cubicBezTo>
                  <a:pt x="98" y="4761"/>
                  <a:pt x="0" y="4615"/>
                  <a:pt x="0" y="4453"/>
                </a:cubicBezTo>
                <a:cubicBezTo>
                  <a:pt x="0" y="4291"/>
                  <a:pt x="98" y="4145"/>
                  <a:pt x="248" y="4083"/>
                </a:cubicBezTo>
                <a:lnTo>
                  <a:pt x="9848" y="131"/>
                </a:lnTo>
                <a:cubicBezTo>
                  <a:pt x="10175" y="0"/>
                  <a:pt x="10499" y="324"/>
                  <a:pt x="10368" y="651"/>
                </a:cubicBezTo>
                <a:lnTo>
                  <a:pt x="6400" y="10263"/>
                </a:lnTo>
                <a:cubicBezTo>
                  <a:pt x="6338" y="10413"/>
                  <a:pt x="6192" y="10511"/>
                  <a:pt x="6030" y="10511"/>
                </a:cubicBezTo>
                <a:cubicBezTo>
                  <a:pt x="5868" y="10511"/>
                  <a:pt x="5722" y="10413"/>
                  <a:pt x="5660" y="10263"/>
                </a:cubicBezTo>
                <a:lnTo>
                  <a:pt x="4084" y="6423"/>
                </a:lnTo>
                <a:close/>
                <a:moveTo>
                  <a:pt x="1448" y="4463"/>
                </a:moveTo>
                <a:lnTo>
                  <a:pt x="4544" y="5751"/>
                </a:lnTo>
                <a:cubicBezTo>
                  <a:pt x="4642" y="5792"/>
                  <a:pt x="4719" y="5869"/>
                  <a:pt x="4760" y="5967"/>
                </a:cubicBezTo>
                <a:lnTo>
                  <a:pt x="6044" y="9063"/>
                </a:lnTo>
                <a:lnTo>
                  <a:pt x="9264" y="1247"/>
                </a:lnTo>
                <a:lnTo>
                  <a:pt x="1448" y="4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文本框 1"/>
          <p:cNvSpPr txBox="1"/>
          <p:nvPr/>
        </p:nvSpPr>
        <p:spPr>
          <a:xfrm>
            <a:off x="832395" y="2540093"/>
            <a:ext cx="3239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real-time data and prediction results. Achieve model self-optimization through continuous loop self-detection.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06056" y="2589306"/>
            <a:ext cx="356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 algorithms with expert experience to realize intelligent fault location and improve the accuracy of root cause identification.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2590" y="5215277"/>
            <a:ext cx="359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features such as power and throughput to predict future network traffic. Energy saving can be realized by means such as carrier sleep.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06056" y="5215276"/>
            <a:ext cx="3569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fault data and algorithm parameters from various places to form a cloud sharing model to improve model accuracy and generalization capabilities.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  <p:bldP spid="12" grpId="0" animBg="1"/>
      <p:bldP spid="14" grpId="0" animBg="1"/>
      <p:bldP spid="15" grpId="0" animBg="1"/>
      <p:bldP spid="18" grpId="0"/>
      <p:bldP spid="22" grpId="0"/>
      <p:bldP spid="25" grpId="0"/>
      <p:bldP spid="27" grpId="0" animBg="1"/>
      <p:bldP spid="28" grpId="0" animBg="1"/>
      <p:bldP spid="29" grpId="0" animBg="1"/>
      <p:bldP spid="30" grpId="0" animBg="1"/>
      <p:bldP spid="32" grpId="0"/>
      <p:bldP spid="37" grpId="0"/>
      <p:bldP spid="38" grpId="0" animBg="1"/>
      <p:bldP spid="2" grpId="0"/>
      <p:bldP spid="42" grpId="0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19824D-C0C7-445A-9140-7B210EADF5FE}"/>
              </a:ext>
            </a:extLst>
          </p:cNvPr>
          <p:cNvSpPr/>
          <p:nvPr/>
        </p:nvSpPr>
        <p:spPr>
          <a:xfrm>
            <a:off x="285307" y="287079"/>
            <a:ext cx="11621386" cy="6283842"/>
          </a:xfrm>
          <a:prstGeom prst="rect">
            <a:avLst/>
          </a:prstGeom>
          <a:noFill/>
          <a:ln w="381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13" y="287079"/>
            <a:ext cx="1315880" cy="13070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11DE16-BBBE-4198-A80B-9C9A44581D1F}"/>
              </a:ext>
            </a:extLst>
          </p:cNvPr>
          <p:cNvSpPr txBox="1"/>
          <p:nvPr/>
        </p:nvSpPr>
        <p:spPr>
          <a:xfrm>
            <a:off x="3226059" y="2189974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ln w="0"/>
                <a:solidFill>
                  <a:srgbClr val="660033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cap="none" spc="0" dirty="0">
              <a:ln w="0"/>
              <a:solidFill>
                <a:srgbClr val="660033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87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69ECB0-2808-4BA6-A131-9509DCFD3A0B}"/>
              </a:ext>
            </a:extLst>
          </p:cNvPr>
          <p:cNvSpPr txBox="1"/>
          <p:nvPr/>
        </p:nvSpPr>
        <p:spPr>
          <a:xfrm>
            <a:off x="3929003" y="2118808"/>
            <a:ext cx="36036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PART </a:t>
            </a:r>
            <a:r>
              <a:rPr lang="en-US" altLang="zh-CN" sz="6600" dirty="0">
                <a:solidFill>
                  <a:srgbClr val="A0C0C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4926225" y="3271437"/>
            <a:ext cx="2606403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3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Background</a:t>
            </a:r>
            <a:endParaRPr lang="zh-CN" altLang="en-US" sz="3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PA-组合 8">
            <a:extLst>
              <a:ext uri="{FF2B5EF4-FFF2-40B4-BE49-F238E27FC236}">
                <a16:creationId xmlns:a16="http://schemas.microsoft.com/office/drawing/2014/main" id="{F25DDFAF-3C50-4522-88F5-4A2C53B922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91333" y="2189093"/>
            <a:ext cx="4367110" cy="2953927"/>
            <a:chOff x="1353064" y="2741017"/>
            <a:chExt cx="4266787" cy="2953927"/>
          </a:xfrm>
          <a:solidFill>
            <a:srgbClr val="0070C0"/>
          </a:solidFill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0246E66-B8D7-4D99-9AE2-0F1811244E94}"/>
                </a:ext>
              </a:extLst>
            </p:cNvPr>
            <p:cNvGrpSpPr/>
            <p:nvPr/>
          </p:nvGrpSpPr>
          <p:grpSpPr>
            <a:xfrm>
              <a:off x="2681181" y="3343091"/>
              <a:ext cx="2687000" cy="2332992"/>
              <a:chOff x="1986305" y="3361592"/>
              <a:chExt cx="2034406" cy="1766377"/>
            </a:xfrm>
            <a:grpFill/>
          </p:grpSpPr>
          <p:sp>
            <p:nvSpPr>
              <p:cNvPr id="35" name="PA-任意多边形 2">
                <a:extLst>
                  <a:ext uri="{FF2B5EF4-FFF2-40B4-BE49-F238E27FC236}">
                    <a16:creationId xmlns:a16="http://schemas.microsoft.com/office/drawing/2014/main" id="{294FB439-7D53-4A1D-A660-F5D9A3FE7586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863411" y="3361592"/>
                <a:ext cx="157296" cy="1766377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1766377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1766377"/>
                    </a:lnTo>
                    <a:lnTo>
                      <a:pt x="0" y="176637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黑体 CN Light" panose="020B0300000000000000" pitchFamily="34" charset="-122"/>
                </a:endParaRPr>
              </a:p>
            </p:txBody>
          </p:sp>
          <p:sp>
            <p:nvSpPr>
              <p:cNvPr id="36" name="PA-任意多边形 3">
                <a:extLst>
                  <a:ext uri="{FF2B5EF4-FFF2-40B4-BE49-F238E27FC236}">
                    <a16:creationId xmlns:a16="http://schemas.microsoft.com/office/drawing/2014/main" id="{55B0CD90-0446-42C3-A401-BE8E646B687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986305" y="4609636"/>
                <a:ext cx="157296" cy="514392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514392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514392"/>
                    </a:lnTo>
                    <a:lnTo>
                      <a:pt x="0" y="5143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黑体 CN Light" panose="020B0300000000000000" pitchFamily="34" charset="-122"/>
                </a:endParaRPr>
              </a:p>
            </p:txBody>
          </p:sp>
          <p:sp>
            <p:nvSpPr>
              <p:cNvPr id="37" name="PA-任意多边形 4">
                <a:extLst>
                  <a:ext uri="{FF2B5EF4-FFF2-40B4-BE49-F238E27FC236}">
                    <a16:creationId xmlns:a16="http://schemas.microsoft.com/office/drawing/2014/main" id="{54952E97-4A9C-4C59-8C04-FE1EAEB75D9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2421536" y="4144826"/>
                <a:ext cx="157296" cy="976691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976691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976691"/>
                    </a:lnTo>
                    <a:lnTo>
                      <a:pt x="0" y="9766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黑体 CN Light" panose="020B0300000000000000" pitchFamily="34" charset="-122"/>
                </a:endParaRPr>
              </a:p>
            </p:txBody>
          </p:sp>
          <p:sp>
            <p:nvSpPr>
              <p:cNvPr id="38" name="PA-任意多边形 5">
                <a:extLst>
                  <a:ext uri="{FF2B5EF4-FFF2-40B4-BE49-F238E27FC236}">
                    <a16:creationId xmlns:a16="http://schemas.microsoft.com/office/drawing/2014/main" id="{EEAB27C1-82C9-42B2-84ED-6B0409A5FA5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3379215" y="3904293"/>
                <a:ext cx="157296" cy="1219055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1219055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1219055"/>
                    </a:lnTo>
                    <a:lnTo>
                      <a:pt x="0" y="12190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黑体 CN Light" panose="020B0300000000000000" pitchFamily="34" charset="-122"/>
                </a:endParaRPr>
              </a:p>
            </p:txBody>
          </p:sp>
          <p:sp>
            <p:nvSpPr>
              <p:cNvPr id="39" name="PA-任意多边形 6">
                <a:extLst>
                  <a:ext uri="{FF2B5EF4-FFF2-40B4-BE49-F238E27FC236}">
                    <a16:creationId xmlns:a16="http://schemas.microsoft.com/office/drawing/2014/main" id="{ABD7240B-3C36-4E5B-94E5-B65F73FDF5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2884075" y="4144831"/>
                <a:ext cx="157296" cy="982726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982726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982726"/>
                    </a:lnTo>
                    <a:lnTo>
                      <a:pt x="0" y="9827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  <p:txBody>
              <a:bodyPr/>
              <a:lstStyle/>
              <a:p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黑体 CN Light" panose="020B0300000000000000" pitchFamily="34" charset="-122"/>
                </a:endParaRPr>
              </a:p>
            </p:txBody>
          </p:sp>
        </p:grpSp>
        <p:sp>
          <p:nvSpPr>
            <p:cNvPr id="33" name="PA-任意多边形 7">
              <a:extLst>
                <a:ext uri="{FF2B5EF4-FFF2-40B4-BE49-F238E27FC236}">
                  <a16:creationId xmlns:a16="http://schemas.microsoft.com/office/drawing/2014/main" id="{BF5E5F83-6A6B-45E8-9E8E-D96E1A69DCA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045560" y="2741017"/>
              <a:ext cx="3574291" cy="2953927"/>
            </a:xfrm>
            <a:custGeom>
              <a:avLst/>
              <a:gdLst/>
              <a:ahLst/>
              <a:cxnLst/>
              <a:rect l="0" t="0" r="0" b="0"/>
              <a:pathLst>
                <a:path w="2706200" h="2236505">
                  <a:moveTo>
                    <a:pt x="0" y="2236505"/>
                  </a:moveTo>
                  <a:lnTo>
                    <a:pt x="826568" y="1169822"/>
                  </a:lnTo>
                  <a:lnTo>
                    <a:pt x="1695264" y="1168302"/>
                  </a:lnTo>
                  <a:lnTo>
                    <a:pt x="2409740" y="295262"/>
                  </a:lnTo>
                  <a:lnTo>
                    <a:pt x="2314884" y="223252"/>
                  </a:lnTo>
                  <a:lnTo>
                    <a:pt x="2706200" y="0"/>
                  </a:lnTo>
                  <a:lnTo>
                    <a:pt x="2571802" y="412618"/>
                  </a:lnTo>
                  <a:lnTo>
                    <a:pt x="2465083" y="330891"/>
                  </a:lnTo>
                  <a:lnTo>
                    <a:pt x="1737664" y="1241718"/>
                  </a:lnTo>
                  <a:lnTo>
                    <a:pt x="864416" y="1241718"/>
                  </a:lnTo>
                  <a:lnTo>
                    <a:pt x="104748" y="2236505"/>
                  </a:lnTo>
                  <a:lnTo>
                    <a:pt x="0" y="2236505"/>
                  </a:lnTo>
                  <a:close/>
                </a:path>
              </a:pathLst>
            </a:custGeom>
            <a:grpFill/>
            <a:ln w="7600" cap="flat">
              <a:noFill/>
              <a:bevel/>
            </a:ln>
          </p:spPr>
          <p:txBody>
            <a:bodyPr/>
            <a:lstStyle/>
            <a:p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黑体 CN Light" panose="020B0300000000000000" pitchFamily="34" charset="-122"/>
              </a:endParaRPr>
            </a:p>
          </p:txBody>
        </p:sp>
        <p:sp>
          <p:nvSpPr>
            <p:cNvPr id="34" name="PA-任意多边形 16">
              <a:extLst>
                <a:ext uri="{FF2B5EF4-FFF2-40B4-BE49-F238E27FC236}">
                  <a16:creationId xmlns:a16="http://schemas.microsoft.com/office/drawing/2014/main" id="{6943A356-8CAF-411D-AA26-33A862FC28E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53064" y="4086493"/>
              <a:ext cx="1186120" cy="1596176"/>
            </a:xfrm>
            <a:custGeom>
              <a:avLst/>
              <a:gdLst>
                <a:gd name="connsiteX0" fmla="*/ 566906 w 898046"/>
                <a:gd name="connsiteY0" fmla="*/ 213443 h 1208512"/>
                <a:gd name="connsiteX1" fmla="*/ 602837 w 898046"/>
                <a:gd name="connsiteY1" fmla="*/ 224478 h 1208512"/>
                <a:gd name="connsiteX2" fmla="*/ 637340 w 898046"/>
                <a:gd name="connsiteY2" fmla="*/ 313589 h 1208512"/>
                <a:gd name="connsiteX3" fmla="*/ 628890 w 898046"/>
                <a:gd name="connsiteY3" fmla="*/ 336380 h 1208512"/>
                <a:gd name="connsiteX4" fmla="*/ 705339 w 898046"/>
                <a:gd name="connsiteY4" fmla="*/ 413486 h 1208512"/>
                <a:gd name="connsiteX5" fmla="*/ 730547 w 898046"/>
                <a:gd name="connsiteY5" fmla="*/ 439012 h 1208512"/>
                <a:gd name="connsiteX6" fmla="*/ 845957 w 898046"/>
                <a:gd name="connsiteY6" fmla="*/ 323177 h 1208512"/>
                <a:gd name="connsiteX7" fmla="*/ 848987 w 898046"/>
                <a:gd name="connsiteY7" fmla="*/ 320939 h 1208512"/>
                <a:gd name="connsiteX8" fmla="*/ 888829 w 898046"/>
                <a:gd name="connsiteY8" fmla="*/ 324818 h 1208512"/>
                <a:gd name="connsiteX9" fmla="*/ 892678 w 898046"/>
                <a:gd name="connsiteY9" fmla="*/ 365001 h 1208512"/>
                <a:gd name="connsiteX10" fmla="*/ 890459 w 898046"/>
                <a:gd name="connsiteY10" fmla="*/ 368061 h 1208512"/>
                <a:gd name="connsiteX11" fmla="*/ 758100 w 898046"/>
                <a:gd name="connsiteY11" fmla="*/ 501284 h 1208512"/>
                <a:gd name="connsiteX12" fmla="*/ 730042 w 898046"/>
                <a:gd name="connsiteY12" fmla="*/ 514351 h 1208512"/>
                <a:gd name="connsiteX13" fmla="*/ 698640 w 898046"/>
                <a:gd name="connsiteY13" fmla="*/ 496646 h 1208512"/>
                <a:gd name="connsiteX14" fmla="*/ 622101 w 898046"/>
                <a:gd name="connsiteY14" fmla="*/ 419831 h 1208512"/>
                <a:gd name="connsiteX15" fmla="*/ 597189 w 898046"/>
                <a:gd name="connsiteY15" fmla="*/ 394542 h 1208512"/>
                <a:gd name="connsiteX16" fmla="*/ 458976 w 898046"/>
                <a:gd name="connsiteY16" fmla="*/ 646025 h 1208512"/>
                <a:gd name="connsiteX17" fmla="*/ 458683 w 898046"/>
                <a:gd name="connsiteY17" fmla="*/ 645861 h 1208512"/>
                <a:gd name="connsiteX18" fmla="*/ 444740 w 898046"/>
                <a:gd name="connsiteY18" fmla="*/ 672058 h 1208512"/>
                <a:gd name="connsiteX19" fmla="*/ 673856 w 898046"/>
                <a:gd name="connsiteY19" fmla="*/ 784893 h 1208512"/>
                <a:gd name="connsiteX20" fmla="*/ 711621 w 898046"/>
                <a:gd name="connsiteY20" fmla="*/ 839103 h 1208512"/>
                <a:gd name="connsiteX21" fmla="*/ 702750 w 898046"/>
                <a:gd name="connsiteY21" fmla="*/ 869947 h 1208512"/>
                <a:gd name="connsiteX22" fmla="*/ 590329 w 898046"/>
                <a:gd name="connsiteY22" fmla="*/ 1120909 h 1208512"/>
                <a:gd name="connsiteX23" fmla="*/ 586945 w 898046"/>
                <a:gd name="connsiteY23" fmla="*/ 1127041 h 1208512"/>
                <a:gd name="connsiteX24" fmla="*/ 585331 w 898046"/>
                <a:gd name="connsiteY24" fmla="*/ 1130803 h 1208512"/>
                <a:gd name="connsiteX25" fmla="*/ 519322 w 898046"/>
                <a:gd name="connsiteY25" fmla="*/ 1152401 h 1208512"/>
                <a:gd name="connsiteX26" fmla="*/ 497846 w 898046"/>
                <a:gd name="connsiteY26" fmla="*/ 1085846 h 1208512"/>
                <a:gd name="connsiteX27" fmla="*/ 500066 w 898046"/>
                <a:gd name="connsiteY27" fmla="*/ 1081903 h 1208512"/>
                <a:gd name="connsiteX28" fmla="*/ 503322 w 898046"/>
                <a:gd name="connsiteY28" fmla="*/ 1075007 h 1208512"/>
                <a:gd name="connsiteX29" fmla="*/ 600616 w 898046"/>
                <a:gd name="connsiteY29" fmla="*/ 859408 h 1208512"/>
                <a:gd name="connsiteX30" fmla="*/ 356839 w 898046"/>
                <a:gd name="connsiteY30" fmla="*/ 738692 h 1208512"/>
                <a:gd name="connsiteX31" fmla="*/ 348201 w 898046"/>
                <a:gd name="connsiteY31" fmla="*/ 731962 h 1208512"/>
                <a:gd name="connsiteX32" fmla="*/ 345823 w 898046"/>
                <a:gd name="connsiteY32" fmla="*/ 731320 h 1208512"/>
                <a:gd name="connsiteX33" fmla="*/ 96286 w 898046"/>
                <a:gd name="connsiteY33" fmla="*/ 1180351 h 1208512"/>
                <a:gd name="connsiteX34" fmla="*/ 93413 w 898046"/>
                <a:gd name="connsiteY34" fmla="*/ 1185285 h 1208512"/>
                <a:gd name="connsiteX35" fmla="*/ 92101 w 898046"/>
                <a:gd name="connsiteY35" fmla="*/ 1188340 h 1208512"/>
                <a:gd name="connsiteX36" fmla="*/ 29302 w 898046"/>
                <a:gd name="connsiteY36" fmla="*/ 1202436 h 1208512"/>
                <a:gd name="connsiteX37" fmla="*/ 3789 w 898046"/>
                <a:gd name="connsiteY37" fmla="*/ 1145352 h 1208512"/>
                <a:gd name="connsiteX38" fmla="*/ 5680 w 898046"/>
                <a:gd name="connsiteY38" fmla="*/ 1142181 h 1208512"/>
                <a:gd name="connsiteX39" fmla="*/ 8374 w 898046"/>
                <a:gd name="connsiteY39" fmla="*/ 1136601 h 1208512"/>
                <a:gd name="connsiteX40" fmla="*/ 305244 w 898046"/>
                <a:gd name="connsiteY40" fmla="*/ 597621 h 1208512"/>
                <a:gd name="connsiteX41" fmla="*/ 309676 w 898046"/>
                <a:gd name="connsiteY41" fmla="*/ 591923 h 1208512"/>
                <a:gd name="connsiteX42" fmla="*/ 322333 w 898046"/>
                <a:gd name="connsiteY42" fmla="*/ 568709 h 1208512"/>
                <a:gd name="connsiteX43" fmla="*/ 322377 w 898046"/>
                <a:gd name="connsiteY43" fmla="*/ 568734 h 1208512"/>
                <a:gd name="connsiteX44" fmla="*/ 374363 w 898046"/>
                <a:gd name="connsiteY44" fmla="*/ 473745 h 1208512"/>
                <a:gd name="connsiteX45" fmla="*/ 377875 w 898046"/>
                <a:gd name="connsiteY45" fmla="*/ 467328 h 1208512"/>
                <a:gd name="connsiteX46" fmla="*/ 288808 w 898046"/>
                <a:gd name="connsiteY46" fmla="*/ 556976 h 1208512"/>
                <a:gd name="connsiteX47" fmla="*/ 207461 w 898046"/>
                <a:gd name="connsiteY47" fmla="*/ 638490 h 1208512"/>
                <a:gd name="connsiteX48" fmla="*/ 204430 w 898046"/>
                <a:gd name="connsiteY48" fmla="*/ 640727 h 1208512"/>
                <a:gd name="connsiteX49" fmla="*/ 164591 w 898046"/>
                <a:gd name="connsiteY49" fmla="*/ 636847 h 1208512"/>
                <a:gd name="connsiteX50" fmla="*/ 160742 w 898046"/>
                <a:gd name="connsiteY50" fmla="*/ 596664 h 1208512"/>
                <a:gd name="connsiteX51" fmla="*/ 162960 w 898046"/>
                <a:gd name="connsiteY51" fmla="*/ 593607 h 1208512"/>
                <a:gd name="connsiteX52" fmla="*/ 282519 w 898046"/>
                <a:gd name="connsiteY52" fmla="*/ 473025 h 1208512"/>
                <a:gd name="connsiteX53" fmla="*/ 487183 w 898046"/>
                <a:gd name="connsiteY53" fmla="*/ 267608 h 1208512"/>
                <a:gd name="connsiteX54" fmla="*/ 491231 w 898046"/>
                <a:gd name="connsiteY54" fmla="*/ 260213 h 1208512"/>
                <a:gd name="connsiteX55" fmla="*/ 566906 w 898046"/>
                <a:gd name="connsiteY55" fmla="*/ 213443 h 1208512"/>
                <a:gd name="connsiteX56" fmla="*/ 661363 w 898046"/>
                <a:gd name="connsiteY56" fmla="*/ 0 h 1208512"/>
                <a:gd name="connsiteX57" fmla="*/ 774326 w 898046"/>
                <a:gd name="connsiteY57" fmla="*/ 113932 h 1208512"/>
                <a:gd name="connsiteX58" fmla="*/ 661363 w 898046"/>
                <a:gd name="connsiteY58" fmla="*/ 227864 h 1208512"/>
                <a:gd name="connsiteX59" fmla="*/ 548400 w 898046"/>
                <a:gd name="connsiteY59" fmla="*/ 113932 h 1208512"/>
                <a:gd name="connsiteX60" fmla="*/ 661363 w 898046"/>
                <a:gd name="connsiteY60" fmla="*/ 0 h 120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98046" h="1208512">
                  <a:moveTo>
                    <a:pt x="566906" y="213443"/>
                  </a:moveTo>
                  <a:cubicBezTo>
                    <a:pt x="578360" y="213874"/>
                    <a:pt x="590460" y="217210"/>
                    <a:pt x="602837" y="224478"/>
                  </a:cubicBezTo>
                  <a:cubicBezTo>
                    <a:pt x="642543" y="246675"/>
                    <a:pt x="644421" y="285066"/>
                    <a:pt x="637340" y="313589"/>
                  </a:cubicBezTo>
                  <a:lnTo>
                    <a:pt x="628890" y="336380"/>
                  </a:lnTo>
                  <a:lnTo>
                    <a:pt x="705339" y="413486"/>
                  </a:lnTo>
                  <a:lnTo>
                    <a:pt x="730547" y="439012"/>
                  </a:lnTo>
                  <a:lnTo>
                    <a:pt x="845957" y="323177"/>
                  </a:lnTo>
                  <a:cubicBezTo>
                    <a:pt x="846878" y="322248"/>
                    <a:pt x="847906" y="321501"/>
                    <a:pt x="848987" y="320939"/>
                  </a:cubicBezTo>
                  <a:cubicBezTo>
                    <a:pt x="861229" y="312596"/>
                    <a:pt x="877995" y="313891"/>
                    <a:pt x="888829" y="324818"/>
                  </a:cubicBezTo>
                  <a:cubicBezTo>
                    <a:pt x="899660" y="335747"/>
                    <a:pt x="900950" y="352659"/>
                    <a:pt x="892678" y="365001"/>
                  </a:cubicBezTo>
                  <a:cubicBezTo>
                    <a:pt x="892120" y="366094"/>
                    <a:pt x="891379" y="367131"/>
                    <a:pt x="890459" y="368061"/>
                  </a:cubicBezTo>
                  <a:lnTo>
                    <a:pt x="758100" y="501284"/>
                  </a:lnTo>
                  <a:cubicBezTo>
                    <a:pt x="751340" y="509280"/>
                    <a:pt x="741279" y="514351"/>
                    <a:pt x="730042" y="514351"/>
                  </a:cubicBezTo>
                  <a:cubicBezTo>
                    <a:pt x="716764" y="514351"/>
                    <a:pt x="705126" y="507269"/>
                    <a:pt x="698640" y="496646"/>
                  </a:cubicBezTo>
                  <a:lnTo>
                    <a:pt x="622101" y="419831"/>
                  </a:lnTo>
                  <a:lnTo>
                    <a:pt x="597189" y="394542"/>
                  </a:lnTo>
                  <a:lnTo>
                    <a:pt x="458976" y="646025"/>
                  </a:lnTo>
                  <a:lnTo>
                    <a:pt x="458683" y="645861"/>
                  </a:lnTo>
                  <a:lnTo>
                    <a:pt x="444740" y="672058"/>
                  </a:lnTo>
                  <a:lnTo>
                    <a:pt x="673856" y="784893"/>
                  </a:lnTo>
                  <a:cubicBezTo>
                    <a:pt x="695876" y="792887"/>
                    <a:pt x="711621" y="814140"/>
                    <a:pt x="711621" y="839103"/>
                  </a:cubicBezTo>
                  <a:cubicBezTo>
                    <a:pt x="711621" y="850449"/>
                    <a:pt x="708367" y="861030"/>
                    <a:pt x="702750" y="869947"/>
                  </a:cubicBezTo>
                  <a:lnTo>
                    <a:pt x="590329" y="1120909"/>
                  </a:lnTo>
                  <a:cubicBezTo>
                    <a:pt x="589238" y="1123070"/>
                    <a:pt x="588098" y="1125107"/>
                    <a:pt x="586945" y="1127041"/>
                  </a:cubicBezTo>
                  <a:cubicBezTo>
                    <a:pt x="586436" y="1128292"/>
                    <a:pt x="585951" y="1129577"/>
                    <a:pt x="585331" y="1130803"/>
                  </a:cubicBezTo>
                  <a:cubicBezTo>
                    <a:pt x="573032" y="1155147"/>
                    <a:pt x="543417" y="1164784"/>
                    <a:pt x="519322" y="1152401"/>
                  </a:cubicBezTo>
                  <a:cubicBezTo>
                    <a:pt x="495145" y="1139977"/>
                    <a:pt x="485548" y="1110189"/>
                    <a:pt x="497846" y="1085846"/>
                  </a:cubicBezTo>
                  <a:cubicBezTo>
                    <a:pt x="498533" y="1084486"/>
                    <a:pt x="499214" y="1083139"/>
                    <a:pt x="500066" y="1081903"/>
                  </a:cubicBezTo>
                  <a:cubicBezTo>
                    <a:pt x="500983" y="1079636"/>
                    <a:pt x="502128" y="1077370"/>
                    <a:pt x="503322" y="1075007"/>
                  </a:cubicBezTo>
                  <a:lnTo>
                    <a:pt x="600616" y="859408"/>
                  </a:lnTo>
                  <a:lnTo>
                    <a:pt x="356839" y="738692"/>
                  </a:lnTo>
                  <a:cubicBezTo>
                    <a:pt x="353422" y="736937"/>
                    <a:pt x="350512" y="734620"/>
                    <a:pt x="348201" y="731962"/>
                  </a:cubicBezTo>
                  <a:cubicBezTo>
                    <a:pt x="347413" y="731762"/>
                    <a:pt x="346621" y="731549"/>
                    <a:pt x="345823" y="731320"/>
                  </a:cubicBezTo>
                  <a:lnTo>
                    <a:pt x="96286" y="1180351"/>
                  </a:lnTo>
                  <a:cubicBezTo>
                    <a:pt x="95372" y="1182096"/>
                    <a:pt x="94403" y="1183733"/>
                    <a:pt x="93413" y="1185285"/>
                  </a:cubicBezTo>
                  <a:cubicBezTo>
                    <a:pt x="93003" y="1186302"/>
                    <a:pt x="92620" y="1187349"/>
                    <a:pt x="92101" y="1188340"/>
                  </a:cubicBezTo>
                  <a:cubicBezTo>
                    <a:pt x="81804" y="1208415"/>
                    <a:pt x="53626" y="1214274"/>
                    <a:pt x="29302" y="1202436"/>
                  </a:cubicBezTo>
                  <a:cubicBezTo>
                    <a:pt x="4897" y="1190555"/>
                    <a:pt x="-6507" y="1165008"/>
                    <a:pt x="3789" y="1145352"/>
                  </a:cubicBezTo>
                  <a:cubicBezTo>
                    <a:pt x="4365" y="1144253"/>
                    <a:pt x="4934" y="1143166"/>
                    <a:pt x="5680" y="1142181"/>
                  </a:cubicBezTo>
                  <a:cubicBezTo>
                    <a:pt x="6416" y="1140338"/>
                    <a:pt x="7375" y="1138508"/>
                    <a:pt x="8374" y="1136601"/>
                  </a:cubicBezTo>
                  <a:lnTo>
                    <a:pt x="305244" y="597621"/>
                  </a:lnTo>
                  <a:cubicBezTo>
                    <a:pt x="306396" y="595422"/>
                    <a:pt x="307907" y="593513"/>
                    <a:pt x="309676" y="591923"/>
                  </a:cubicBezTo>
                  <a:cubicBezTo>
                    <a:pt x="312799" y="586129"/>
                    <a:pt x="316915" y="578568"/>
                    <a:pt x="322333" y="568709"/>
                  </a:cubicBezTo>
                  <a:lnTo>
                    <a:pt x="322377" y="568734"/>
                  </a:lnTo>
                  <a:lnTo>
                    <a:pt x="374363" y="473745"/>
                  </a:lnTo>
                  <a:lnTo>
                    <a:pt x="377875" y="467328"/>
                  </a:lnTo>
                  <a:lnTo>
                    <a:pt x="288808" y="556976"/>
                  </a:lnTo>
                  <a:lnTo>
                    <a:pt x="207461" y="638490"/>
                  </a:lnTo>
                  <a:cubicBezTo>
                    <a:pt x="206541" y="639420"/>
                    <a:pt x="205512" y="640166"/>
                    <a:pt x="204430" y="640727"/>
                  </a:cubicBezTo>
                  <a:cubicBezTo>
                    <a:pt x="192190" y="649068"/>
                    <a:pt x="175424" y="647769"/>
                    <a:pt x="164591" y="636847"/>
                  </a:cubicBezTo>
                  <a:cubicBezTo>
                    <a:pt x="153754" y="625921"/>
                    <a:pt x="152474" y="609008"/>
                    <a:pt x="160742" y="596664"/>
                  </a:cubicBezTo>
                  <a:cubicBezTo>
                    <a:pt x="161297" y="595573"/>
                    <a:pt x="162040" y="594536"/>
                    <a:pt x="162960" y="593607"/>
                  </a:cubicBezTo>
                  <a:lnTo>
                    <a:pt x="282519" y="473025"/>
                  </a:lnTo>
                  <a:lnTo>
                    <a:pt x="487183" y="267608"/>
                  </a:lnTo>
                  <a:lnTo>
                    <a:pt x="491231" y="260213"/>
                  </a:lnTo>
                  <a:cubicBezTo>
                    <a:pt x="503995" y="236988"/>
                    <a:pt x="532543" y="212147"/>
                    <a:pt x="566906" y="213443"/>
                  </a:cubicBezTo>
                  <a:close/>
                  <a:moveTo>
                    <a:pt x="661363" y="0"/>
                  </a:moveTo>
                  <a:cubicBezTo>
                    <a:pt x="723750" y="0"/>
                    <a:pt x="774326" y="51009"/>
                    <a:pt x="774326" y="113932"/>
                  </a:cubicBezTo>
                  <a:cubicBezTo>
                    <a:pt x="774326" y="176854"/>
                    <a:pt x="723750" y="227864"/>
                    <a:pt x="661363" y="227864"/>
                  </a:cubicBezTo>
                  <a:cubicBezTo>
                    <a:pt x="598974" y="227864"/>
                    <a:pt x="548400" y="176854"/>
                    <a:pt x="548400" y="113932"/>
                  </a:cubicBezTo>
                  <a:cubicBezTo>
                    <a:pt x="548400" y="51009"/>
                    <a:pt x="598974" y="0"/>
                    <a:pt x="661363" y="0"/>
                  </a:cubicBezTo>
                  <a:close/>
                </a:path>
              </a:pathLst>
            </a:custGeom>
            <a:grpFill/>
            <a:ln w="7600" cap="flat">
              <a:solidFill>
                <a:srgbClr val="FFE5C2"/>
              </a:solidFill>
              <a:bevel/>
            </a:ln>
          </p:spPr>
          <p:txBody>
            <a:bodyPr/>
            <a:lstStyle/>
            <a:p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黑体 CN Light" panose="020B0300000000000000" pitchFamily="34" charset="-122"/>
              </a:endParaRPr>
            </a:p>
          </p:txBody>
        </p:sp>
      </p:grpSp>
      <p:sp>
        <p:nvSpPr>
          <p:cNvPr id="40" name="PA-文本框 20">
            <a:extLst>
              <a:ext uri="{FF2B5EF4-FFF2-40B4-BE49-F238E27FC236}">
                <a16:creationId xmlns:a16="http://schemas.microsoft.com/office/drawing/2014/main" id="{0BCDBD6C-3419-4DD7-8856-C47D1C008D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1151" y="1688538"/>
            <a:ext cx="5419330" cy="4165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思源黑体 CN Light" panose="020B0300000000000000" pitchFamily="34" charset="-122"/>
              </a:rPr>
              <a:t> BS investment is increasing year by year.</a:t>
            </a:r>
          </a:p>
        </p:txBody>
      </p:sp>
      <p:sp>
        <p:nvSpPr>
          <p:cNvPr id="41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541202" y="1870134"/>
            <a:ext cx="4876476" cy="1015144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The three major operators of China have more than 6.8 million base stations.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ea typeface="思源黑体 CN Light" panose="020B0300000000000000" pitchFamily="34" charset="-122"/>
              <a:cs typeface="Arial" panose="020B0604020202020204" pitchFamily="34" charset="0"/>
              <a:sym typeface="思源黑体 CN Light" panose="020B0300000000000000" pitchFamily="34" charset="-122"/>
            </a:endParaRPr>
          </a:p>
        </p:txBody>
      </p:sp>
      <p:sp>
        <p:nvSpPr>
          <p:cNvPr id="42" name="PA-任意多边形 14">
            <a:extLst>
              <a:ext uri="{FF2B5EF4-FFF2-40B4-BE49-F238E27FC236}">
                <a16:creationId xmlns:a16="http://schemas.microsoft.com/office/drawing/2014/main" id="{3F5D6B32-A474-44D5-9036-8B3913E122C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547797" y="3266804"/>
            <a:ext cx="4911956" cy="1032292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9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2"/>
                  <a:pt x="3552719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2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China Mobile's total revenue in 2019 was 700 billion, of which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1/3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was used for base station operation and maintenance.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ea typeface="思源黑体 CN Light" panose="020B0300000000000000" pitchFamily="34" charset="-122"/>
              <a:cs typeface="Arial" panose="020B0604020202020204" pitchFamily="34" charset="0"/>
              <a:sym typeface="思源黑体 CN Light" panose="020B0300000000000000" pitchFamily="34" charset="-122"/>
            </a:endParaRPr>
          </a:p>
        </p:txBody>
      </p:sp>
      <p:sp>
        <p:nvSpPr>
          <p:cNvPr id="43" name="PA-任意多边形 15">
            <a:extLst>
              <a:ext uri="{FF2B5EF4-FFF2-40B4-BE49-F238E27FC236}">
                <a16:creationId xmlns:a16="http://schemas.microsoft.com/office/drawing/2014/main" id="{C9DC7A72-9329-43A2-830B-84AF7A3D539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47225" y="4698599"/>
            <a:ext cx="4979096" cy="1015144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9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2"/>
                  <a:pt x="3552719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2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In 2021, China will have a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400 billion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operation and maintenance market, and the global market will be nearly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1 trillion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.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ea typeface="思源黑体 CN Light" panose="020B0300000000000000" pitchFamily="34" charset="-122"/>
              <a:cs typeface="Arial" panose="020B0604020202020204" pitchFamily="34" charset="0"/>
              <a:sym typeface="思源黑体 CN Light" panose="020B03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57E993F-5A3F-431E-918C-FCEA32F39864}"/>
              </a:ext>
            </a:extLst>
          </p:cNvPr>
          <p:cNvSpPr txBox="1"/>
          <p:nvPr/>
        </p:nvSpPr>
        <p:spPr>
          <a:xfrm>
            <a:off x="421151" y="5241349"/>
            <a:ext cx="197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Construction cost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01DD4BA-5AF0-4ABC-891D-CBC2952CA588}"/>
              </a:ext>
            </a:extLst>
          </p:cNvPr>
          <p:cNvSpPr txBox="1"/>
          <p:nvPr/>
        </p:nvSpPr>
        <p:spPr>
          <a:xfrm>
            <a:off x="2480263" y="524134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Operating cost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4E48E28-C94F-4752-8157-3F031AF88C31}"/>
              </a:ext>
            </a:extLst>
          </p:cNvPr>
          <p:cNvSpPr txBox="1"/>
          <p:nvPr/>
        </p:nvSpPr>
        <p:spPr>
          <a:xfrm>
            <a:off x="4239979" y="5241349"/>
            <a:ext cx="197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Maintenance cost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32248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Background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32248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Background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>
            <a:off x="1627590" y="3422170"/>
            <a:ext cx="0" cy="7256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</p:cNvCxnSpPr>
          <p:nvPr/>
        </p:nvCxnSpPr>
        <p:spPr>
          <a:xfrm>
            <a:off x="7732563" y="3422170"/>
            <a:ext cx="0" cy="7256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4680076" y="2649894"/>
            <a:ext cx="0" cy="67936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10785050" y="2649894"/>
            <a:ext cx="0" cy="67936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774374" y="3430555"/>
            <a:ext cx="1088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67247" y="3161827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华文细黑" panose="02010600040101010101" pitchFamily="2" charset="-122"/>
              </a:rPr>
              <a:t>1</a:t>
            </a:r>
            <a:endParaRPr lang="zh-CN" altLang="en-US" sz="16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419733" y="3161826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华文细黑" panose="02010600040101010101" pitchFamily="2" charset="-122"/>
              </a:rPr>
              <a:t>2</a:t>
            </a:r>
            <a:endParaRPr lang="zh-CN" altLang="en-US" sz="16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72220" y="3161826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华文细黑" panose="02010600040101010101" pitchFamily="2" charset="-122"/>
              </a:rPr>
              <a:t>3</a:t>
            </a:r>
            <a:endParaRPr lang="zh-CN" altLang="en-US" sz="16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524707" y="3203202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华文细黑" panose="02010600040101010101" pitchFamily="2" charset="-122"/>
              </a:rPr>
              <a:t>4</a:t>
            </a:r>
            <a:endParaRPr lang="zh-CN" altLang="en-US" sz="1600" dirty="0">
              <a:solidFill>
                <a:prstClr val="white"/>
              </a:solidFill>
              <a:latin typeface="华文细黑" panose="02010600040101010101" pitchFamily="2" charset="-122"/>
            </a:endParaRPr>
          </a:p>
        </p:txBody>
      </p:sp>
      <p:sp>
        <p:nvSpPr>
          <p:cNvPr id="52" name="矩形 5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753343" y="1805494"/>
            <a:ext cx="1886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STEP1</a:t>
            </a:r>
            <a:endParaRPr lang="zh-CN" altLang="en-US" sz="1600" dirty="0">
              <a:solidFill>
                <a:schemeClr val="accent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>
            <a:cxnSpLocks/>
          </p:cNvCxnSpPr>
          <p:nvPr/>
        </p:nvCxnSpPr>
        <p:spPr>
          <a:xfrm>
            <a:off x="1467353" y="2212962"/>
            <a:ext cx="458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80171" y="3740352"/>
            <a:ext cx="1886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STEP2</a:t>
            </a:r>
            <a:endParaRPr lang="zh-CN" altLang="en-US" sz="1600" dirty="0">
              <a:solidFill>
                <a:schemeClr val="accent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>
            <a:cxnSpLocks/>
          </p:cNvCxnSpPr>
          <p:nvPr/>
        </p:nvCxnSpPr>
        <p:spPr>
          <a:xfrm>
            <a:off x="4394181" y="4147819"/>
            <a:ext cx="458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1239384" y="4274094"/>
            <a:ext cx="790060" cy="79006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华文细黑" panose="0201060004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85046" y="1758315"/>
            <a:ext cx="790060" cy="79006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华文细黑" panose="02010600040101010101" pitchFamily="2" charset="-122"/>
            </a:endParaRPr>
          </a:p>
        </p:txBody>
      </p:sp>
      <p:sp>
        <p:nvSpPr>
          <p:cNvPr id="60" name="矩形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765780" y="1779700"/>
            <a:ext cx="1886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STEP3</a:t>
            </a:r>
            <a:endParaRPr lang="zh-CN" altLang="en-US" sz="1600" dirty="0">
              <a:solidFill>
                <a:schemeClr val="accent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>
            <a:cxnSpLocks/>
          </p:cNvCxnSpPr>
          <p:nvPr/>
        </p:nvCxnSpPr>
        <p:spPr>
          <a:xfrm>
            <a:off x="7538581" y="2207717"/>
            <a:ext cx="458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9785145" y="3740352"/>
            <a:ext cx="1886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STEP4</a:t>
            </a:r>
            <a:endParaRPr lang="zh-CN" altLang="en-US" sz="1600" dirty="0">
              <a:solidFill>
                <a:schemeClr val="accent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>
            <a:cxnSpLocks/>
          </p:cNvCxnSpPr>
          <p:nvPr/>
        </p:nvCxnSpPr>
        <p:spPr>
          <a:xfrm>
            <a:off x="10499156" y="4147819"/>
            <a:ext cx="458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372968" y="4312736"/>
            <a:ext cx="790060" cy="79006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华文细黑" panose="0201060004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0390020" y="1787107"/>
            <a:ext cx="790060" cy="79006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华文细黑" panose="02010600040101010101" pitchFamily="2" charset="-122"/>
            </a:endParaRPr>
          </a:p>
        </p:txBody>
      </p:sp>
      <p:grpSp>
        <p:nvGrpSpPr>
          <p:cNvPr id="67" name="Group 85"/>
          <p:cNvGrpSpPr/>
          <p:nvPr/>
        </p:nvGrpSpPr>
        <p:grpSpPr>
          <a:xfrm>
            <a:off x="10537382" y="1939670"/>
            <a:ext cx="495337" cy="495337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68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9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0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1" name="Group 213"/>
          <p:cNvGrpSpPr/>
          <p:nvPr/>
        </p:nvGrpSpPr>
        <p:grpSpPr>
          <a:xfrm>
            <a:off x="7524735" y="4492846"/>
            <a:ext cx="486523" cy="449505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2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3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4" name="Group 231"/>
          <p:cNvGrpSpPr/>
          <p:nvPr/>
        </p:nvGrpSpPr>
        <p:grpSpPr>
          <a:xfrm>
            <a:off x="1393968" y="4373373"/>
            <a:ext cx="467133" cy="523541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75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8" name="Group 268"/>
          <p:cNvGrpSpPr/>
          <p:nvPr/>
        </p:nvGrpSpPr>
        <p:grpSpPr>
          <a:xfrm>
            <a:off x="4509087" y="1887318"/>
            <a:ext cx="341976" cy="542931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79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4003" y="2254038"/>
            <a:ext cx="306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base station is out of service, affecting the normal communication of users.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05424" y="4258708"/>
            <a:ext cx="2747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system issues maintenance instructions.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35664" y="2347382"/>
            <a:ext cx="2747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Workers go to the base station to solve the fault.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8099" y="4182649"/>
            <a:ext cx="2813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The base station resumes operation and records the cause of the failure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PA-文本框 5">
            <a:extLst>
              <a:ext uri="{FF2B5EF4-FFF2-40B4-BE49-F238E27FC236}">
                <a16:creationId xmlns:a16="http://schemas.microsoft.com/office/drawing/2014/main" id="{361A1226-5CB9-4EE4-9E09-A519D2A21E5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71811" y="898045"/>
            <a:ext cx="816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The Traditional Maintenance Method</a:t>
            </a:r>
            <a:endParaRPr lang="zh-CN" altLang="en-US" sz="3600" b="1" dirty="0">
              <a:latin typeface="Arial" panose="020B0604020202020204" pitchFamily="34" charset="0"/>
              <a:ea typeface="思源黑体 CN Light" panose="020B0300000000000000" pitchFamily="34" charset="-122"/>
              <a:cs typeface="Arial" panose="020B0604020202020204" pitchFamily="34" charset="0"/>
              <a:sym typeface="思源黑体 CN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3719" y="5427538"/>
            <a:ext cx="193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efficiency</a:t>
            </a:r>
          </a:p>
        </p:txBody>
      </p:sp>
      <p:sp>
        <p:nvSpPr>
          <p:cNvPr id="13" name="矩形 12"/>
          <p:cNvSpPr/>
          <p:nvPr/>
        </p:nvSpPr>
        <p:spPr>
          <a:xfrm>
            <a:off x="3570353" y="542753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maintenance cost</a:t>
            </a:r>
          </a:p>
        </p:txBody>
      </p:sp>
      <p:sp>
        <p:nvSpPr>
          <p:cNvPr id="14" name="矩形 13"/>
          <p:cNvSpPr/>
          <p:nvPr/>
        </p:nvSpPr>
        <p:spPr>
          <a:xfrm>
            <a:off x="55766" y="5427538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 CN Light" panose="020B0300000000000000" pitchFamily="34" charset="-122"/>
              </a:rPr>
              <a:t>Lack of real-time performance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33212" y="542765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6745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8" grpId="0" animBg="1"/>
      <p:bldP spid="48" grpId="0" animBg="1"/>
      <p:bldP spid="49" grpId="0" animBg="1"/>
      <p:bldP spid="50" grpId="0" animBg="1"/>
      <p:bldP spid="52" grpId="0"/>
      <p:bldP spid="55" grpId="0"/>
      <p:bldP spid="57" grpId="0" animBg="1"/>
      <p:bldP spid="58" grpId="0" animBg="1"/>
      <p:bldP spid="60" grpId="0"/>
      <p:bldP spid="63" grpId="0"/>
      <p:bldP spid="65" grpId="0" animBg="1"/>
      <p:bldP spid="66" grpId="0" animBg="1"/>
      <p:bldP spid="3" grpId="0"/>
      <p:bldP spid="85" grpId="0"/>
      <p:bldP spid="87" grpId="0"/>
      <p:bldP spid="8" grpId="0"/>
      <p:bldP spid="88" grpId="0"/>
      <p:bldP spid="12" grpId="0"/>
      <p:bldP spid="13" grpId="0"/>
      <p:bldP spid="14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361A1226-5CB9-4EE4-9E09-A519D2A21E5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28193" y="900751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The Intelligent Network Maintenance</a:t>
            </a:r>
            <a:endParaRPr lang="zh-CN" altLang="en-US" sz="3600" b="1" dirty="0">
              <a:latin typeface="Arial" panose="020B0604020202020204" pitchFamily="34" charset="0"/>
              <a:ea typeface="思源黑体 CN Light" panose="020B0300000000000000" pitchFamily="34" charset="-122"/>
              <a:cs typeface="Arial" panose="020B0604020202020204" pitchFamily="34" charset="0"/>
              <a:sym typeface="思源黑体 CN Light" panose="020B03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0" y="4149756"/>
            <a:ext cx="3187045" cy="18133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1" b="5908"/>
          <a:stretch/>
        </p:blipFill>
        <p:spPr>
          <a:xfrm>
            <a:off x="4790233" y="4149756"/>
            <a:ext cx="3182516" cy="1819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5" b="20402"/>
          <a:stretch/>
        </p:blipFill>
        <p:spPr>
          <a:xfrm>
            <a:off x="8658807" y="4152937"/>
            <a:ext cx="2891389" cy="18101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70192" y="6028389"/>
            <a:ext cx="1670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503" y="6028389"/>
            <a:ext cx="2413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  <a:endParaRPr lang="zh-CN" alt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21109" y="6032692"/>
            <a:ext cx="276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Maintenance Experience</a:t>
            </a:r>
            <a:endParaRPr lang="zh-CN" alt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加号 12"/>
          <p:cNvSpPr/>
          <p:nvPr/>
        </p:nvSpPr>
        <p:spPr>
          <a:xfrm>
            <a:off x="4104175" y="4766071"/>
            <a:ext cx="580688" cy="580688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/>
          <p:cNvSpPr/>
          <p:nvPr/>
        </p:nvSpPr>
        <p:spPr>
          <a:xfrm>
            <a:off x="8025434" y="4766071"/>
            <a:ext cx="580688" cy="580688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4">
            <a:extLst>
              <a:ext uri="{FF2B5EF4-FFF2-40B4-BE49-F238E27FC236}">
                <a16:creationId xmlns:a16="http://schemas.microsoft.com/office/drawing/2014/main" id="{890757A0-7311-463F-9665-C236093BE720}"/>
              </a:ext>
            </a:extLst>
          </p:cNvPr>
          <p:cNvSpPr/>
          <p:nvPr/>
        </p:nvSpPr>
        <p:spPr>
          <a:xfrm>
            <a:off x="762630" y="1775743"/>
            <a:ext cx="10517984" cy="1516387"/>
          </a:xfrm>
          <a:prstGeom prst="roundRect">
            <a:avLst/>
          </a:prstGeom>
          <a:solidFill>
            <a:srgbClr val="82B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intelligent network operation and maintenance achieves fault prediction through data analysis and continuous self-learning, which can effectively improve processing efficiency and accuracy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iconfont-11253-5327623"/>
          <p:cNvSpPr>
            <a:spLocks noChangeAspect="1"/>
          </p:cNvSpPr>
          <p:nvPr/>
        </p:nvSpPr>
        <p:spPr bwMode="auto">
          <a:xfrm rot="5400000">
            <a:off x="6018301" y="3612266"/>
            <a:ext cx="726380" cy="259778"/>
          </a:xfrm>
          <a:custGeom>
            <a:avLst/>
            <a:gdLst>
              <a:gd name="T0" fmla="*/ 10000 w 10000"/>
              <a:gd name="T1" fmla="*/ 1788 h 3576"/>
              <a:gd name="T2" fmla="*/ 9894 w 10000"/>
              <a:gd name="T3" fmla="*/ 2039 h 3576"/>
              <a:gd name="T4" fmla="*/ 8466 w 10000"/>
              <a:gd name="T5" fmla="*/ 3469 h 3576"/>
              <a:gd name="T6" fmla="*/ 8215 w 10000"/>
              <a:gd name="T7" fmla="*/ 3576 h 3576"/>
              <a:gd name="T8" fmla="*/ 7964 w 10000"/>
              <a:gd name="T9" fmla="*/ 3469 h 3576"/>
              <a:gd name="T10" fmla="*/ 7857 w 10000"/>
              <a:gd name="T11" fmla="*/ 3218 h 3576"/>
              <a:gd name="T12" fmla="*/ 7857 w 10000"/>
              <a:gd name="T13" fmla="*/ 2503 h 3576"/>
              <a:gd name="T14" fmla="*/ 2144 w 10000"/>
              <a:gd name="T15" fmla="*/ 2503 h 3576"/>
              <a:gd name="T16" fmla="*/ 2144 w 10000"/>
              <a:gd name="T17" fmla="*/ 3218 h 3576"/>
              <a:gd name="T18" fmla="*/ 2038 w 10000"/>
              <a:gd name="T19" fmla="*/ 3469 h 3576"/>
              <a:gd name="T20" fmla="*/ 1786 w 10000"/>
              <a:gd name="T21" fmla="*/ 3576 h 3576"/>
              <a:gd name="T22" fmla="*/ 1535 w 10000"/>
              <a:gd name="T23" fmla="*/ 3469 h 3576"/>
              <a:gd name="T24" fmla="*/ 106 w 10000"/>
              <a:gd name="T25" fmla="*/ 2038 h 3576"/>
              <a:gd name="T26" fmla="*/ 0 w 10000"/>
              <a:gd name="T27" fmla="*/ 1787 h 3576"/>
              <a:gd name="T28" fmla="*/ 106 w 10000"/>
              <a:gd name="T29" fmla="*/ 1535 h 3576"/>
              <a:gd name="T30" fmla="*/ 1535 w 10000"/>
              <a:gd name="T31" fmla="*/ 107 h 3576"/>
              <a:gd name="T32" fmla="*/ 1786 w 10000"/>
              <a:gd name="T33" fmla="*/ 0 h 3576"/>
              <a:gd name="T34" fmla="*/ 2038 w 10000"/>
              <a:gd name="T35" fmla="*/ 107 h 3576"/>
              <a:gd name="T36" fmla="*/ 2144 w 10000"/>
              <a:gd name="T37" fmla="*/ 358 h 3576"/>
              <a:gd name="T38" fmla="*/ 2144 w 10000"/>
              <a:gd name="T39" fmla="*/ 1073 h 3576"/>
              <a:gd name="T40" fmla="*/ 7859 w 10000"/>
              <a:gd name="T41" fmla="*/ 1073 h 3576"/>
              <a:gd name="T42" fmla="*/ 7859 w 10000"/>
              <a:gd name="T43" fmla="*/ 358 h 3576"/>
              <a:gd name="T44" fmla="*/ 7965 w 10000"/>
              <a:gd name="T45" fmla="*/ 107 h 3576"/>
              <a:gd name="T46" fmla="*/ 8216 w 10000"/>
              <a:gd name="T47" fmla="*/ 0 h 3576"/>
              <a:gd name="T48" fmla="*/ 8468 w 10000"/>
              <a:gd name="T49" fmla="*/ 107 h 3576"/>
              <a:gd name="T50" fmla="*/ 9898 w 10000"/>
              <a:gd name="T51" fmla="*/ 1535 h 3576"/>
              <a:gd name="T52" fmla="*/ 10000 w 10000"/>
              <a:gd name="T53" fmla="*/ 1788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00" h="3576">
                <a:moveTo>
                  <a:pt x="10000" y="1788"/>
                </a:moveTo>
                <a:cubicBezTo>
                  <a:pt x="10000" y="1884"/>
                  <a:pt x="9965" y="1969"/>
                  <a:pt x="9894" y="2039"/>
                </a:cubicBezTo>
                <a:lnTo>
                  <a:pt x="8466" y="3469"/>
                </a:lnTo>
                <a:cubicBezTo>
                  <a:pt x="8396" y="3539"/>
                  <a:pt x="8311" y="3576"/>
                  <a:pt x="8215" y="3576"/>
                </a:cubicBezTo>
                <a:cubicBezTo>
                  <a:pt x="8119" y="3576"/>
                  <a:pt x="8034" y="3541"/>
                  <a:pt x="7964" y="3469"/>
                </a:cubicBezTo>
                <a:cubicBezTo>
                  <a:pt x="7894" y="3399"/>
                  <a:pt x="7857" y="3316"/>
                  <a:pt x="7857" y="3218"/>
                </a:cubicBezTo>
                <a:lnTo>
                  <a:pt x="7857" y="2503"/>
                </a:lnTo>
                <a:lnTo>
                  <a:pt x="2144" y="2503"/>
                </a:lnTo>
                <a:lnTo>
                  <a:pt x="2144" y="3218"/>
                </a:lnTo>
                <a:cubicBezTo>
                  <a:pt x="2144" y="3314"/>
                  <a:pt x="2109" y="3399"/>
                  <a:pt x="2038" y="3469"/>
                </a:cubicBezTo>
                <a:cubicBezTo>
                  <a:pt x="1967" y="3539"/>
                  <a:pt x="1883" y="3576"/>
                  <a:pt x="1786" y="3576"/>
                </a:cubicBezTo>
                <a:cubicBezTo>
                  <a:pt x="1690" y="3576"/>
                  <a:pt x="1605" y="3541"/>
                  <a:pt x="1535" y="3469"/>
                </a:cubicBezTo>
                <a:lnTo>
                  <a:pt x="106" y="2038"/>
                </a:lnTo>
                <a:cubicBezTo>
                  <a:pt x="36" y="1968"/>
                  <a:pt x="0" y="1884"/>
                  <a:pt x="0" y="1787"/>
                </a:cubicBezTo>
                <a:cubicBezTo>
                  <a:pt x="0" y="1691"/>
                  <a:pt x="35" y="1606"/>
                  <a:pt x="106" y="1535"/>
                </a:cubicBezTo>
                <a:lnTo>
                  <a:pt x="1535" y="107"/>
                </a:lnTo>
                <a:cubicBezTo>
                  <a:pt x="1605" y="37"/>
                  <a:pt x="1689" y="0"/>
                  <a:pt x="1786" y="0"/>
                </a:cubicBezTo>
                <a:cubicBezTo>
                  <a:pt x="1883" y="0"/>
                  <a:pt x="1967" y="35"/>
                  <a:pt x="2038" y="107"/>
                </a:cubicBezTo>
                <a:cubicBezTo>
                  <a:pt x="2108" y="177"/>
                  <a:pt x="2144" y="262"/>
                  <a:pt x="2144" y="358"/>
                </a:cubicBezTo>
                <a:lnTo>
                  <a:pt x="2144" y="1073"/>
                </a:lnTo>
                <a:lnTo>
                  <a:pt x="7859" y="1073"/>
                </a:lnTo>
                <a:lnTo>
                  <a:pt x="7859" y="358"/>
                </a:lnTo>
                <a:cubicBezTo>
                  <a:pt x="7859" y="262"/>
                  <a:pt x="7894" y="177"/>
                  <a:pt x="7965" y="107"/>
                </a:cubicBezTo>
                <a:cubicBezTo>
                  <a:pt x="8035" y="37"/>
                  <a:pt x="8119" y="0"/>
                  <a:pt x="8216" y="0"/>
                </a:cubicBezTo>
                <a:cubicBezTo>
                  <a:pt x="8313" y="0"/>
                  <a:pt x="8398" y="35"/>
                  <a:pt x="8468" y="107"/>
                </a:cubicBezTo>
                <a:lnTo>
                  <a:pt x="9898" y="1535"/>
                </a:lnTo>
                <a:cubicBezTo>
                  <a:pt x="9965" y="1607"/>
                  <a:pt x="10000" y="1692"/>
                  <a:pt x="10000" y="17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</p:sp>
      <p:sp>
        <p:nvSpPr>
          <p:cNvPr id="17" name="iconfont-11253-5327623"/>
          <p:cNvSpPr>
            <a:spLocks noChangeAspect="1"/>
          </p:cNvSpPr>
          <p:nvPr/>
        </p:nvSpPr>
        <p:spPr bwMode="auto">
          <a:xfrm rot="2884609">
            <a:off x="9741311" y="3618444"/>
            <a:ext cx="726380" cy="259778"/>
          </a:xfrm>
          <a:custGeom>
            <a:avLst/>
            <a:gdLst>
              <a:gd name="T0" fmla="*/ 10000 w 10000"/>
              <a:gd name="T1" fmla="*/ 1788 h 3576"/>
              <a:gd name="T2" fmla="*/ 9894 w 10000"/>
              <a:gd name="T3" fmla="*/ 2039 h 3576"/>
              <a:gd name="T4" fmla="*/ 8466 w 10000"/>
              <a:gd name="T5" fmla="*/ 3469 h 3576"/>
              <a:gd name="T6" fmla="*/ 8215 w 10000"/>
              <a:gd name="T7" fmla="*/ 3576 h 3576"/>
              <a:gd name="T8" fmla="*/ 7964 w 10000"/>
              <a:gd name="T9" fmla="*/ 3469 h 3576"/>
              <a:gd name="T10" fmla="*/ 7857 w 10000"/>
              <a:gd name="T11" fmla="*/ 3218 h 3576"/>
              <a:gd name="T12" fmla="*/ 7857 w 10000"/>
              <a:gd name="T13" fmla="*/ 2503 h 3576"/>
              <a:gd name="T14" fmla="*/ 2144 w 10000"/>
              <a:gd name="T15" fmla="*/ 2503 h 3576"/>
              <a:gd name="T16" fmla="*/ 2144 w 10000"/>
              <a:gd name="T17" fmla="*/ 3218 h 3576"/>
              <a:gd name="T18" fmla="*/ 2038 w 10000"/>
              <a:gd name="T19" fmla="*/ 3469 h 3576"/>
              <a:gd name="T20" fmla="*/ 1786 w 10000"/>
              <a:gd name="T21" fmla="*/ 3576 h 3576"/>
              <a:gd name="T22" fmla="*/ 1535 w 10000"/>
              <a:gd name="T23" fmla="*/ 3469 h 3576"/>
              <a:gd name="T24" fmla="*/ 106 w 10000"/>
              <a:gd name="T25" fmla="*/ 2038 h 3576"/>
              <a:gd name="T26" fmla="*/ 0 w 10000"/>
              <a:gd name="T27" fmla="*/ 1787 h 3576"/>
              <a:gd name="T28" fmla="*/ 106 w 10000"/>
              <a:gd name="T29" fmla="*/ 1535 h 3576"/>
              <a:gd name="T30" fmla="*/ 1535 w 10000"/>
              <a:gd name="T31" fmla="*/ 107 h 3576"/>
              <a:gd name="T32" fmla="*/ 1786 w 10000"/>
              <a:gd name="T33" fmla="*/ 0 h 3576"/>
              <a:gd name="T34" fmla="*/ 2038 w 10000"/>
              <a:gd name="T35" fmla="*/ 107 h 3576"/>
              <a:gd name="T36" fmla="*/ 2144 w 10000"/>
              <a:gd name="T37" fmla="*/ 358 h 3576"/>
              <a:gd name="T38" fmla="*/ 2144 w 10000"/>
              <a:gd name="T39" fmla="*/ 1073 h 3576"/>
              <a:gd name="T40" fmla="*/ 7859 w 10000"/>
              <a:gd name="T41" fmla="*/ 1073 h 3576"/>
              <a:gd name="T42" fmla="*/ 7859 w 10000"/>
              <a:gd name="T43" fmla="*/ 358 h 3576"/>
              <a:gd name="T44" fmla="*/ 7965 w 10000"/>
              <a:gd name="T45" fmla="*/ 107 h 3576"/>
              <a:gd name="T46" fmla="*/ 8216 w 10000"/>
              <a:gd name="T47" fmla="*/ 0 h 3576"/>
              <a:gd name="T48" fmla="*/ 8468 w 10000"/>
              <a:gd name="T49" fmla="*/ 107 h 3576"/>
              <a:gd name="T50" fmla="*/ 9898 w 10000"/>
              <a:gd name="T51" fmla="*/ 1535 h 3576"/>
              <a:gd name="T52" fmla="*/ 10000 w 10000"/>
              <a:gd name="T53" fmla="*/ 1788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00" h="3576">
                <a:moveTo>
                  <a:pt x="10000" y="1788"/>
                </a:moveTo>
                <a:cubicBezTo>
                  <a:pt x="10000" y="1884"/>
                  <a:pt x="9965" y="1969"/>
                  <a:pt x="9894" y="2039"/>
                </a:cubicBezTo>
                <a:lnTo>
                  <a:pt x="8466" y="3469"/>
                </a:lnTo>
                <a:cubicBezTo>
                  <a:pt x="8396" y="3539"/>
                  <a:pt x="8311" y="3576"/>
                  <a:pt x="8215" y="3576"/>
                </a:cubicBezTo>
                <a:cubicBezTo>
                  <a:pt x="8119" y="3576"/>
                  <a:pt x="8034" y="3541"/>
                  <a:pt x="7964" y="3469"/>
                </a:cubicBezTo>
                <a:cubicBezTo>
                  <a:pt x="7894" y="3399"/>
                  <a:pt x="7857" y="3316"/>
                  <a:pt x="7857" y="3218"/>
                </a:cubicBezTo>
                <a:lnTo>
                  <a:pt x="7857" y="2503"/>
                </a:lnTo>
                <a:lnTo>
                  <a:pt x="2144" y="2503"/>
                </a:lnTo>
                <a:lnTo>
                  <a:pt x="2144" y="3218"/>
                </a:lnTo>
                <a:cubicBezTo>
                  <a:pt x="2144" y="3314"/>
                  <a:pt x="2109" y="3399"/>
                  <a:pt x="2038" y="3469"/>
                </a:cubicBezTo>
                <a:cubicBezTo>
                  <a:pt x="1967" y="3539"/>
                  <a:pt x="1883" y="3576"/>
                  <a:pt x="1786" y="3576"/>
                </a:cubicBezTo>
                <a:cubicBezTo>
                  <a:pt x="1690" y="3576"/>
                  <a:pt x="1605" y="3541"/>
                  <a:pt x="1535" y="3469"/>
                </a:cubicBezTo>
                <a:lnTo>
                  <a:pt x="106" y="2038"/>
                </a:lnTo>
                <a:cubicBezTo>
                  <a:pt x="36" y="1968"/>
                  <a:pt x="0" y="1884"/>
                  <a:pt x="0" y="1787"/>
                </a:cubicBezTo>
                <a:cubicBezTo>
                  <a:pt x="0" y="1691"/>
                  <a:pt x="35" y="1606"/>
                  <a:pt x="106" y="1535"/>
                </a:cubicBezTo>
                <a:lnTo>
                  <a:pt x="1535" y="107"/>
                </a:lnTo>
                <a:cubicBezTo>
                  <a:pt x="1605" y="37"/>
                  <a:pt x="1689" y="0"/>
                  <a:pt x="1786" y="0"/>
                </a:cubicBezTo>
                <a:cubicBezTo>
                  <a:pt x="1883" y="0"/>
                  <a:pt x="1967" y="35"/>
                  <a:pt x="2038" y="107"/>
                </a:cubicBezTo>
                <a:cubicBezTo>
                  <a:pt x="2108" y="177"/>
                  <a:pt x="2144" y="262"/>
                  <a:pt x="2144" y="358"/>
                </a:cubicBezTo>
                <a:lnTo>
                  <a:pt x="2144" y="1073"/>
                </a:lnTo>
                <a:lnTo>
                  <a:pt x="7859" y="1073"/>
                </a:lnTo>
                <a:lnTo>
                  <a:pt x="7859" y="358"/>
                </a:lnTo>
                <a:cubicBezTo>
                  <a:pt x="7859" y="262"/>
                  <a:pt x="7894" y="177"/>
                  <a:pt x="7965" y="107"/>
                </a:cubicBezTo>
                <a:cubicBezTo>
                  <a:pt x="8035" y="37"/>
                  <a:pt x="8119" y="0"/>
                  <a:pt x="8216" y="0"/>
                </a:cubicBezTo>
                <a:cubicBezTo>
                  <a:pt x="8313" y="0"/>
                  <a:pt x="8398" y="35"/>
                  <a:pt x="8468" y="107"/>
                </a:cubicBezTo>
                <a:lnTo>
                  <a:pt x="9898" y="1535"/>
                </a:lnTo>
                <a:cubicBezTo>
                  <a:pt x="9965" y="1607"/>
                  <a:pt x="10000" y="1692"/>
                  <a:pt x="10000" y="17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</p:sp>
      <p:sp>
        <p:nvSpPr>
          <p:cNvPr id="18" name="iconfont-11253-5327623"/>
          <p:cNvSpPr>
            <a:spLocks noChangeAspect="1"/>
          </p:cNvSpPr>
          <p:nvPr/>
        </p:nvSpPr>
        <p:spPr bwMode="auto">
          <a:xfrm rot="8381607">
            <a:off x="2042091" y="3594729"/>
            <a:ext cx="726380" cy="259778"/>
          </a:xfrm>
          <a:custGeom>
            <a:avLst/>
            <a:gdLst>
              <a:gd name="T0" fmla="*/ 10000 w 10000"/>
              <a:gd name="T1" fmla="*/ 1788 h 3576"/>
              <a:gd name="T2" fmla="*/ 9894 w 10000"/>
              <a:gd name="T3" fmla="*/ 2039 h 3576"/>
              <a:gd name="T4" fmla="*/ 8466 w 10000"/>
              <a:gd name="T5" fmla="*/ 3469 h 3576"/>
              <a:gd name="T6" fmla="*/ 8215 w 10000"/>
              <a:gd name="T7" fmla="*/ 3576 h 3576"/>
              <a:gd name="T8" fmla="*/ 7964 w 10000"/>
              <a:gd name="T9" fmla="*/ 3469 h 3576"/>
              <a:gd name="T10" fmla="*/ 7857 w 10000"/>
              <a:gd name="T11" fmla="*/ 3218 h 3576"/>
              <a:gd name="T12" fmla="*/ 7857 w 10000"/>
              <a:gd name="T13" fmla="*/ 2503 h 3576"/>
              <a:gd name="T14" fmla="*/ 2144 w 10000"/>
              <a:gd name="T15" fmla="*/ 2503 h 3576"/>
              <a:gd name="T16" fmla="*/ 2144 w 10000"/>
              <a:gd name="T17" fmla="*/ 3218 h 3576"/>
              <a:gd name="T18" fmla="*/ 2038 w 10000"/>
              <a:gd name="T19" fmla="*/ 3469 h 3576"/>
              <a:gd name="T20" fmla="*/ 1786 w 10000"/>
              <a:gd name="T21" fmla="*/ 3576 h 3576"/>
              <a:gd name="T22" fmla="*/ 1535 w 10000"/>
              <a:gd name="T23" fmla="*/ 3469 h 3576"/>
              <a:gd name="T24" fmla="*/ 106 w 10000"/>
              <a:gd name="T25" fmla="*/ 2038 h 3576"/>
              <a:gd name="T26" fmla="*/ 0 w 10000"/>
              <a:gd name="T27" fmla="*/ 1787 h 3576"/>
              <a:gd name="T28" fmla="*/ 106 w 10000"/>
              <a:gd name="T29" fmla="*/ 1535 h 3576"/>
              <a:gd name="T30" fmla="*/ 1535 w 10000"/>
              <a:gd name="T31" fmla="*/ 107 h 3576"/>
              <a:gd name="T32" fmla="*/ 1786 w 10000"/>
              <a:gd name="T33" fmla="*/ 0 h 3576"/>
              <a:gd name="T34" fmla="*/ 2038 w 10000"/>
              <a:gd name="T35" fmla="*/ 107 h 3576"/>
              <a:gd name="T36" fmla="*/ 2144 w 10000"/>
              <a:gd name="T37" fmla="*/ 358 h 3576"/>
              <a:gd name="T38" fmla="*/ 2144 w 10000"/>
              <a:gd name="T39" fmla="*/ 1073 h 3576"/>
              <a:gd name="T40" fmla="*/ 7859 w 10000"/>
              <a:gd name="T41" fmla="*/ 1073 h 3576"/>
              <a:gd name="T42" fmla="*/ 7859 w 10000"/>
              <a:gd name="T43" fmla="*/ 358 h 3576"/>
              <a:gd name="T44" fmla="*/ 7965 w 10000"/>
              <a:gd name="T45" fmla="*/ 107 h 3576"/>
              <a:gd name="T46" fmla="*/ 8216 w 10000"/>
              <a:gd name="T47" fmla="*/ 0 h 3576"/>
              <a:gd name="T48" fmla="*/ 8468 w 10000"/>
              <a:gd name="T49" fmla="*/ 107 h 3576"/>
              <a:gd name="T50" fmla="*/ 9898 w 10000"/>
              <a:gd name="T51" fmla="*/ 1535 h 3576"/>
              <a:gd name="T52" fmla="*/ 10000 w 10000"/>
              <a:gd name="T53" fmla="*/ 1788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00" h="3576">
                <a:moveTo>
                  <a:pt x="10000" y="1788"/>
                </a:moveTo>
                <a:cubicBezTo>
                  <a:pt x="10000" y="1884"/>
                  <a:pt x="9965" y="1969"/>
                  <a:pt x="9894" y="2039"/>
                </a:cubicBezTo>
                <a:lnTo>
                  <a:pt x="8466" y="3469"/>
                </a:lnTo>
                <a:cubicBezTo>
                  <a:pt x="8396" y="3539"/>
                  <a:pt x="8311" y="3576"/>
                  <a:pt x="8215" y="3576"/>
                </a:cubicBezTo>
                <a:cubicBezTo>
                  <a:pt x="8119" y="3576"/>
                  <a:pt x="8034" y="3541"/>
                  <a:pt x="7964" y="3469"/>
                </a:cubicBezTo>
                <a:cubicBezTo>
                  <a:pt x="7894" y="3399"/>
                  <a:pt x="7857" y="3316"/>
                  <a:pt x="7857" y="3218"/>
                </a:cubicBezTo>
                <a:lnTo>
                  <a:pt x="7857" y="2503"/>
                </a:lnTo>
                <a:lnTo>
                  <a:pt x="2144" y="2503"/>
                </a:lnTo>
                <a:lnTo>
                  <a:pt x="2144" y="3218"/>
                </a:lnTo>
                <a:cubicBezTo>
                  <a:pt x="2144" y="3314"/>
                  <a:pt x="2109" y="3399"/>
                  <a:pt x="2038" y="3469"/>
                </a:cubicBezTo>
                <a:cubicBezTo>
                  <a:pt x="1967" y="3539"/>
                  <a:pt x="1883" y="3576"/>
                  <a:pt x="1786" y="3576"/>
                </a:cubicBezTo>
                <a:cubicBezTo>
                  <a:pt x="1690" y="3576"/>
                  <a:pt x="1605" y="3541"/>
                  <a:pt x="1535" y="3469"/>
                </a:cubicBezTo>
                <a:lnTo>
                  <a:pt x="106" y="2038"/>
                </a:lnTo>
                <a:cubicBezTo>
                  <a:pt x="36" y="1968"/>
                  <a:pt x="0" y="1884"/>
                  <a:pt x="0" y="1787"/>
                </a:cubicBezTo>
                <a:cubicBezTo>
                  <a:pt x="0" y="1691"/>
                  <a:pt x="35" y="1606"/>
                  <a:pt x="106" y="1535"/>
                </a:cubicBezTo>
                <a:lnTo>
                  <a:pt x="1535" y="107"/>
                </a:lnTo>
                <a:cubicBezTo>
                  <a:pt x="1605" y="37"/>
                  <a:pt x="1689" y="0"/>
                  <a:pt x="1786" y="0"/>
                </a:cubicBezTo>
                <a:cubicBezTo>
                  <a:pt x="1883" y="0"/>
                  <a:pt x="1967" y="35"/>
                  <a:pt x="2038" y="107"/>
                </a:cubicBezTo>
                <a:cubicBezTo>
                  <a:pt x="2108" y="177"/>
                  <a:pt x="2144" y="262"/>
                  <a:pt x="2144" y="358"/>
                </a:cubicBezTo>
                <a:lnTo>
                  <a:pt x="2144" y="1073"/>
                </a:lnTo>
                <a:lnTo>
                  <a:pt x="7859" y="1073"/>
                </a:lnTo>
                <a:lnTo>
                  <a:pt x="7859" y="358"/>
                </a:lnTo>
                <a:cubicBezTo>
                  <a:pt x="7859" y="262"/>
                  <a:pt x="7894" y="177"/>
                  <a:pt x="7965" y="107"/>
                </a:cubicBezTo>
                <a:cubicBezTo>
                  <a:pt x="8035" y="37"/>
                  <a:pt x="8119" y="0"/>
                  <a:pt x="8216" y="0"/>
                </a:cubicBezTo>
                <a:cubicBezTo>
                  <a:pt x="8313" y="0"/>
                  <a:pt x="8398" y="35"/>
                  <a:pt x="8468" y="107"/>
                </a:cubicBezTo>
                <a:lnTo>
                  <a:pt x="9898" y="1535"/>
                </a:lnTo>
                <a:cubicBezTo>
                  <a:pt x="9965" y="1607"/>
                  <a:pt x="10000" y="1692"/>
                  <a:pt x="10000" y="17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32248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Background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361A1226-5CB9-4EE4-9E09-A519D2A21E5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06209" y="900751"/>
            <a:ext cx="10093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  <a:sym typeface="思源黑体 CN Light" panose="020B0300000000000000" pitchFamily="34" charset="-122"/>
              </a:rPr>
              <a:t>Base Station Out-of-Service Alarm Prediction</a:t>
            </a:r>
            <a:endParaRPr lang="zh-CN" altLang="en-US" sz="3600" b="1" dirty="0">
              <a:latin typeface="Arial" panose="020B0604020202020204" pitchFamily="34" charset="0"/>
              <a:ea typeface="思源黑体 CN Light" panose="020B0300000000000000" pitchFamily="34" charset="-122"/>
              <a:cs typeface="Arial" panose="020B0604020202020204" pitchFamily="34" charset="0"/>
              <a:sym typeface="思源黑体 CN Light" panose="020B0300000000000000" pitchFamily="34" charset="-122"/>
            </a:endParaRPr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id="{890757A0-7311-463F-9665-C236093BE720}"/>
              </a:ext>
            </a:extLst>
          </p:cNvPr>
          <p:cNvSpPr/>
          <p:nvPr/>
        </p:nvSpPr>
        <p:spPr>
          <a:xfrm>
            <a:off x="1428310" y="1638554"/>
            <a:ext cx="9449135" cy="7866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the network base station malfunctions, an alarm will be generated, which will cause network interruption and affect normal communication of users.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4" y="3661955"/>
            <a:ext cx="861290" cy="710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4" y="4444714"/>
            <a:ext cx="861290" cy="7105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4" y="5227473"/>
            <a:ext cx="861290" cy="710585"/>
          </a:xfrm>
          <a:prstGeom prst="rect">
            <a:avLst/>
          </a:prstGeom>
        </p:spPr>
      </p:pic>
      <p:sp>
        <p:nvSpPr>
          <p:cNvPr id="12" name="左大括号 11"/>
          <p:cNvSpPr/>
          <p:nvPr/>
        </p:nvSpPr>
        <p:spPr>
          <a:xfrm flipH="1">
            <a:off x="1858385" y="3775853"/>
            <a:ext cx="270018" cy="2032896"/>
          </a:xfrm>
          <a:prstGeom prst="leftBrace">
            <a:avLst>
              <a:gd name="adj1" fmla="val 69444"/>
              <a:gd name="adj2" fmla="val 50000"/>
            </a:avLst>
          </a:prstGeom>
          <a:ln w="1905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713823" y="4506423"/>
            <a:ext cx="1314740" cy="5392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032" y="6111505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Minor Alarms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13188" y="6117692"/>
            <a:ext cx="244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Out-of-Service Alarms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39" y="3979618"/>
            <a:ext cx="4274070" cy="1829131"/>
          </a:xfrm>
          <a:prstGeom prst="rect">
            <a:avLst/>
          </a:prstGeom>
        </p:spPr>
      </p:pic>
      <p:sp>
        <p:nvSpPr>
          <p:cNvPr id="17" name="加号 16"/>
          <p:cNvSpPr/>
          <p:nvPr/>
        </p:nvSpPr>
        <p:spPr>
          <a:xfrm>
            <a:off x="2354423" y="4444714"/>
            <a:ext cx="725996" cy="725996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04650" y="611150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AI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890757A0-7311-463F-9665-C236093BE720}"/>
              </a:ext>
            </a:extLst>
          </p:cNvPr>
          <p:cNvSpPr/>
          <p:nvPr/>
        </p:nvSpPr>
        <p:spPr>
          <a:xfrm>
            <a:off x="1428310" y="2505885"/>
            <a:ext cx="9412018" cy="10997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can build an AI model to predict the probability of out-of-service alarms in the future through minor alarms, which will benefit maintenance personnel to deal with faults in advance and effectively avoid the base station from out-of-service.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560032" y="2031861"/>
            <a:ext cx="614446" cy="1156588"/>
          </a:xfrm>
          <a:prstGeom prst="curvedRigh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8" t="11953" r="11087" b="10623"/>
          <a:stretch/>
        </p:blipFill>
        <p:spPr>
          <a:xfrm>
            <a:off x="9296589" y="3870234"/>
            <a:ext cx="1874955" cy="1874955"/>
          </a:xfrm>
          <a:prstGeom prst="ellipse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32248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Background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3" grpId="0" animBg="1"/>
      <p:bldP spid="14" grpId="0"/>
      <p:bldP spid="15" grpId="0"/>
      <p:bldP spid="17" grpId="0" animBg="1"/>
      <p:bldP spid="18" grpId="0"/>
      <p:bldP spid="19" grpId="0" animBg="1"/>
      <p:bldP spid="20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69ECB0-2808-4BA6-A131-9509DCFD3A0B}"/>
              </a:ext>
            </a:extLst>
          </p:cNvPr>
          <p:cNvSpPr txBox="1"/>
          <p:nvPr/>
        </p:nvSpPr>
        <p:spPr>
          <a:xfrm>
            <a:off x="3929003" y="2118808"/>
            <a:ext cx="36036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PART </a:t>
            </a:r>
            <a:r>
              <a:rPr lang="en-US" altLang="zh-CN" sz="6600" dirty="0">
                <a:solidFill>
                  <a:srgbClr val="A0C0C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4926225" y="3271437"/>
            <a:ext cx="3424673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7D1865"/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Data Processing</a:t>
            </a:r>
            <a:endParaRPr lang="zh-CN" altLang="en-US" sz="3600" b="1" dirty="0">
              <a:solidFill>
                <a:srgbClr val="7D1865"/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560032" y="371223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B9D695-BFB4-4CC1-8F2F-A742D2FDFA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14" y="40016"/>
            <a:ext cx="866578" cy="8607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7"/>
          <a:srcRect b="17020"/>
          <a:stretch/>
        </p:blipFill>
        <p:spPr>
          <a:xfrm>
            <a:off x="472910" y="1550235"/>
            <a:ext cx="4685530" cy="2130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741" y="4069115"/>
            <a:ext cx="6020457" cy="1764385"/>
          </a:xfrm>
          <a:prstGeom prst="rect">
            <a:avLst/>
          </a:prstGeom>
        </p:spPr>
      </p:pic>
      <p:sp>
        <p:nvSpPr>
          <p:cNvPr id="24" name="云形标注 23"/>
          <p:cNvSpPr/>
          <p:nvPr/>
        </p:nvSpPr>
        <p:spPr>
          <a:xfrm>
            <a:off x="10249995" y="3292105"/>
            <a:ext cx="1679330" cy="808893"/>
          </a:xfrm>
          <a:prstGeom prst="cloudCallou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target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85447" y="4069115"/>
            <a:ext cx="470663" cy="17643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16200000">
            <a:off x="8505597" y="4876276"/>
            <a:ext cx="246788" cy="2293211"/>
          </a:xfrm>
          <a:prstGeom prst="leftBrace">
            <a:avLst>
              <a:gd name="adj1" fmla="val 4697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54956" y="6212263"/>
            <a:ext cx="98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6299726" y="5039031"/>
            <a:ext cx="246788" cy="1967701"/>
          </a:xfrm>
          <a:prstGeom prst="leftBrace">
            <a:avLst>
              <a:gd name="adj1" fmla="val 4697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180406" y="6212263"/>
            <a:ext cx="48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左大括号 29"/>
          <p:cNvSpPr/>
          <p:nvPr/>
        </p:nvSpPr>
        <p:spPr>
          <a:xfrm rot="16200000">
            <a:off x="10066078" y="5736613"/>
            <a:ext cx="142402" cy="572535"/>
          </a:xfrm>
          <a:prstGeom prst="leftBrace">
            <a:avLst>
              <a:gd name="adj1" fmla="val 4697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710815" y="6212263"/>
            <a:ext cx="8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Label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1863" y="4404752"/>
            <a:ext cx="3385429" cy="1270128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bevel/>
          </a:ln>
        </p:spPr>
        <p:txBody>
          <a:bodyPr wrap="square" lIns="0" tIns="0" rIns="0" bIns="0" rtlCol="0" anchor="ctr"/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Distinguish base station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Training samples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Label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Prediction target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形状 32"/>
          <p:cNvSpPr/>
          <p:nvPr/>
        </p:nvSpPr>
        <p:spPr>
          <a:xfrm rot="4396374">
            <a:off x="6483475" y="2022563"/>
            <a:ext cx="1729160" cy="1239971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53936" y="1381027"/>
            <a:ext cx="2695746" cy="510168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rgbClr val="FFC000"/>
          </a:solidFill>
          <a:ln w="9525" cap="flat">
            <a:noFill/>
            <a:prstDash val="solid"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Complex and disordered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PA-任意多边形 13">
            <a:extLst>
              <a:ext uri="{FF2B5EF4-FFF2-40B4-BE49-F238E27FC236}">
                <a16:creationId xmlns:a16="http://schemas.microsoft.com/office/drawing/2014/main" id="{7F60C06D-F08B-4C1D-A759-831E9A96E6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61496" y="3452992"/>
            <a:ext cx="2040277" cy="510168"/>
          </a:xfrm>
          <a:custGeom>
            <a:avLst/>
            <a:gdLst>
              <a:gd name="rtl" fmla="*/ 106902 w 3591251"/>
              <a:gd name="rtr" fmla="*/ 3591251 w 3591251"/>
            </a:gdLst>
            <a:ahLst/>
            <a:cxnLst/>
            <a:rect l="rtl" t="t" r="rtr" b="b"/>
            <a:pathLst>
              <a:path w="3591251" h="641043">
                <a:moveTo>
                  <a:pt x="86081" y="0"/>
                </a:moveTo>
                <a:lnTo>
                  <a:pt x="3505173" y="0"/>
                </a:lnTo>
                <a:cubicBezTo>
                  <a:pt x="3552711" y="0"/>
                  <a:pt x="3591251" y="38581"/>
                  <a:pt x="3591251" y="86173"/>
                </a:cubicBezTo>
                <a:lnTo>
                  <a:pt x="3591251" y="554870"/>
                </a:lnTo>
                <a:cubicBezTo>
                  <a:pt x="3591251" y="602463"/>
                  <a:pt x="3552711" y="641043"/>
                  <a:pt x="3505173" y="641043"/>
                </a:cubicBezTo>
                <a:lnTo>
                  <a:pt x="86081" y="641043"/>
                </a:lnTo>
                <a:cubicBezTo>
                  <a:pt x="38540" y="641043"/>
                  <a:pt x="0" y="602463"/>
                  <a:pt x="0" y="554870"/>
                </a:cubicBezTo>
                <a:lnTo>
                  <a:pt x="0" y="86173"/>
                </a:lnTo>
                <a:cubicBezTo>
                  <a:pt x="0" y="38581"/>
                  <a:pt x="38540" y="0"/>
                  <a:pt x="86081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ts val="26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Succinct and clear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94057" y="1161730"/>
            <a:ext cx="224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Table 1.  Original data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22988" y="3619643"/>
            <a:ext cx="19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Table 2.  Train data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870251-C80E-4025-B3A8-1B879827FF6C}"/>
              </a:ext>
            </a:extLst>
          </p:cNvPr>
          <p:cNvSpPr/>
          <p:nvPr/>
        </p:nvSpPr>
        <p:spPr>
          <a:xfrm>
            <a:off x="1141829" y="252019"/>
            <a:ext cx="279546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Century Gothic" panose="020B0502020202020204" pitchFamily="34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9333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 animBg="1"/>
      <p:bldP spid="35" grpId="0" animBg="1"/>
      <p:bldP spid="36" grpId="0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125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7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40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0|8|NoFill|#FFFFFF|False|True|"/>
  <p:tag name="RESOURCELIBID_SMARTLAYOUT" val="5560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0|8|NoFill|#FFFFFF|False|True|"/>
  <p:tag name="RESOURCELIBID_SMARTLAYOUT" val="5560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5"/>
  <p:tag name="RESOURCELIBID_SMARTLAYOUT" val="5560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wef253rl">
      <a:majorFont>
        <a:latin typeface="Agency FB"/>
        <a:ea typeface="Microsoft YaHei"/>
        <a:cs typeface=""/>
      </a:majorFont>
      <a:minorFont>
        <a:latin typeface="Agency FB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1075</Words>
  <Application>Microsoft Office PowerPoint</Application>
  <PresentationFormat>宽屏</PresentationFormat>
  <Paragraphs>244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Gill Sans</vt:lpstr>
      <vt:lpstr>等线</vt:lpstr>
      <vt:lpstr>华文细黑</vt:lpstr>
      <vt:lpstr>思源黑体 CN Light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184</dc:title>
  <dc:creator>林 晨蕾</dc:creator>
  <cp:lastModifiedBy>Administrator</cp:lastModifiedBy>
  <cp:revision>153</cp:revision>
  <dcterms:created xsi:type="dcterms:W3CDTF">2019-06-09T11:23:39Z</dcterms:created>
  <dcterms:modified xsi:type="dcterms:W3CDTF">2020-12-09T11:14:13Z</dcterms:modified>
</cp:coreProperties>
</file>