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60" r:id="rId6"/>
    <p:sldId id="262" r:id="rId8"/>
    <p:sldId id="265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668"/>
            <a:ext cx="12192000" cy="3505200"/>
          </a:xfrm>
          <a:prstGeom prst="rect">
            <a:avLst/>
          </a:prstGeom>
        </p:spPr>
      </p:pic>
      <p:sp>
        <p:nvSpPr>
          <p:cNvPr id="2" name="KSO_CT1"/>
          <p:cNvSpPr>
            <a:spLocks noGrp="1"/>
          </p:cNvSpPr>
          <p:nvPr>
            <p:ph type="title" orient="vert" hasCustomPrompt="1"/>
          </p:nvPr>
        </p:nvSpPr>
        <p:spPr>
          <a:xfrm>
            <a:off x="9649567" y="339739"/>
            <a:ext cx="1293280" cy="6043642"/>
          </a:xfrm>
        </p:spPr>
        <p:txBody>
          <a:bodyPr vert="eaVert" wrap="square" anchor="ctr">
            <a:normAutofit/>
          </a:bodyPr>
          <a:lstStyle>
            <a:lvl1pPr algn="l">
              <a:defRPr sz="4400">
                <a:ln w="38100" cmpd="dbl">
                  <a:solidFill>
                    <a:schemeClr val="tx1">
                      <a:lumMod val="75000"/>
                      <a:alpha val="26000"/>
                    </a:schemeClr>
                  </a:solidFill>
                </a:ln>
                <a:solidFill>
                  <a:srgbClr val="42331C"/>
                </a:solidFill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>
          <a:xfrm>
            <a:off x="1" y="1571276"/>
            <a:ext cx="7265323" cy="528672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746077" y="1445621"/>
            <a:ext cx="766355" cy="3174117"/>
          </a:xfrm>
        </p:spPr>
        <p:txBody>
          <a:bodyPr vert="eaVert">
            <a:normAutofit/>
          </a:bodyPr>
          <a:lstStyle>
            <a:lvl1pPr marL="0" indent="0" algn="r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10946139" y="1"/>
            <a:ext cx="0" cy="45023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43706" y="966788"/>
            <a:ext cx="11304588" cy="55927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1pPr>
            <a:lvl2pPr marL="373380" indent="-28575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3pPr>
            <a:lvl4pPr marL="108013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4pPr>
            <a:lvl5pPr marL="144018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5pPr>
            <a:lvl6pPr marL="180022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1570" r="5280" b="2134"/>
          <a:stretch>
            <a:fillRect/>
          </a:stretch>
        </p:blipFill>
        <p:spPr>
          <a:xfrm>
            <a:off x="1" y="870012"/>
            <a:ext cx="12203612" cy="563051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9301" y="91996"/>
            <a:ext cx="10949567" cy="566737"/>
          </a:xfrm>
        </p:spPr>
        <p:txBody>
          <a:bodyPr vert="horz" wrap="none">
            <a:normAutofit/>
          </a:bodyPr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8631" y="1010194"/>
            <a:ext cx="10810237" cy="5389615"/>
          </a:xfrm>
        </p:spPr>
        <p:txBody>
          <a:bodyPr>
            <a:normAutofit/>
          </a:bodyPr>
          <a:lstStyle>
            <a:lvl1pPr marL="357505" indent="-357505">
              <a:lnSpc>
                <a:spcPct val="110000"/>
              </a:lnSpc>
              <a:spcBef>
                <a:spcPts val="1400"/>
              </a:spcBef>
              <a:buClr>
                <a:schemeClr val="accent2">
                  <a:lumMod val="75000"/>
                </a:schemeClr>
              </a:buClr>
              <a:defRPr sz="2400">
                <a:solidFill>
                  <a:srgbClr val="434547"/>
                </a:solidFill>
              </a:defRPr>
            </a:lvl1pPr>
            <a:lvl2pPr marL="357505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 "/>
              <a:defRPr sz="2000">
                <a:solidFill>
                  <a:srgbClr val="717171"/>
                </a:solidFill>
              </a:defRPr>
            </a:lvl2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51891" r="5280" b="10036"/>
          <a:stretch>
            <a:fillRect/>
          </a:stretch>
        </p:blipFill>
        <p:spPr>
          <a:xfrm>
            <a:off x="1" y="2012002"/>
            <a:ext cx="12203612" cy="22276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012002"/>
            <a:ext cx="12192000" cy="222764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40800" y="2847600"/>
            <a:ext cx="5846400" cy="74520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dirty="0" smtClean="0"/>
              <a:t>此处添加标题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179388" y="5457594"/>
            <a:ext cx="5833223" cy="399736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 spc="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1" y="1937912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61901" y="1"/>
            <a:ext cx="0" cy="36663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Number"/>
          <p:cNvSpPr/>
          <p:nvPr/>
        </p:nvSpPr>
        <p:spPr bwMode="auto">
          <a:xfrm>
            <a:off x="3188459" y="2848587"/>
            <a:ext cx="841156" cy="728473"/>
          </a:xfrm>
          <a:custGeom>
            <a:avLst/>
            <a:gdLst>
              <a:gd name="T0" fmla="*/ 210329 w 373220"/>
              <a:gd name="T1" fmla="*/ 0 h 323217"/>
              <a:gd name="T2" fmla="*/ 630988 w 373220"/>
              <a:gd name="T3" fmla="*/ 0 h 323217"/>
              <a:gd name="T4" fmla="*/ 841317 w 373220"/>
              <a:gd name="T5" fmla="*/ 364302 h 323217"/>
              <a:gd name="T6" fmla="*/ 630988 w 373220"/>
              <a:gd name="T7" fmla="*/ 728602 h 323217"/>
              <a:gd name="T8" fmla="*/ 210332 w 373220"/>
              <a:gd name="T9" fmla="*/ 728600 h 323217"/>
              <a:gd name="T10" fmla="*/ 0 w 373220"/>
              <a:gd name="T11" fmla="*/ 364300 h 323217"/>
              <a:gd name="T12" fmla="*/ 21032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AEC2C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en-US" sz="5400" dirty="0">
              <a:solidFill>
                <a:srgbClr val="FFFFFF"/>
              </a:solidFill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10785600" cy="56592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92439" y="1117601"/>
            <a:ext cx="5080000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18349" y="1117601"/>
            <a:ext cx="5094116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225600" y="1990800"/>
            <a:ext cx="5738400" cy="1062000"/>
          </a:xfrm>
        </p:spPr>
        <p:txBody>
          <a:bodyPr vert="horz" anchor="t" anchorCtr="0">
            <a:normAutofit/>
          </a:bodyPr>
          <a:lstStyle>
            <a:lvl1pPr algn="ctr"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1" y="893"/>
            <a:ext cx="12192000" cy="4348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3" name="矩形 29"/>
          <p:cNvSpPr>
            <a:spLocks noChangeArrowheads="1"/>
          </p:cNvSpPr>
          <p:nvPr/>
        </p:nvSpPr>
        <p:spPr bwMode="auto">
          <a:xfrm>
            <a:off x="1" y="473845"/>
            <a:ext cx="12204697" cy="460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0" y="5030371"/>
            <a:ext cx="12192001" cy="1828324"/>
          </a:xfrm>
          <a:custGeom>
            <a:avLst/>
            <a:gdLst>
              <a:gd name="connsiteX0" fmla="*/ 0 w 12192001"/>
              <a:gd name="connsiteY0" fmla="*/ 0 h 1828324"/>
              <a:gd name="connsiteX1" fmla="*/ 1523604 w 12192001"/>
              <a:gd name="connsiteY1" fmla="*/ 0 h 1828324"/>
              <a:gd name="connsiteX2" fmla="*/ 1847950 w 12192001"/>
              <a:gd name="connsiteY2" fmla="*/ 0 h 1828324"/>
              <a:gd name="connsiteX3" fmla="*/ 3003776 w 12192001"/>
              <a:gd name="connsiteY3" fmla="*/ 0 h 1828324"/>
              <a:gd name="connsiteX4" fmla="*/ 4851726 w 12192001"/>
              <a:gd name="connsiteY4" fmla="*/ 0 h 1828324"/>
              <a:gd name="connsiteX5" fmla="*/ 5006721 w 12192001"/>
              <a:gd name="connsiteY5" fmla="*/ 0 h 1828324"/>
              <a:gd name="connsiteX6" fmla="*/ 5039389 w 12192001"/>
              <a:gd name="connsiteY6" fmla="*/ 105207 h 1828324"/>
              <a:gd name="connsiteX7" fmla="*/ 6096001 w 12192001"/>
              <a:gd name="connsiteY7" fmla="*/ 805333 h 1828324"/>
              <a:gd name="connsiteX8" fmla="*/ 7152613 w 12192001"/>
              <a:gd name="connsiteY8" fmla="*/ 105207 h 1828324"/>
              <a:gd name="connsiteX9" fmla="*/ 7185283 w 12192001"/>
              <a:gd name="connsiteY9" fmla="*/ 0 h 1828324"/>
              <a:gd name="connsiteX10" fmla="*/ 7340277 w 12192001"/>
              <a:gd name="connsiteY10" fmla="*/ 0 h 1828324"/>
              <a:gd name="connsiteX11" fmla="*/ 9188227 w 12192001"/>
              <a:gd name="connsiteY11" fmla="*/ 0 h 1828324"/>
              <a:gd name="connsiteX12" fmla="*/ 10344052 w 12192001"/>
              <a:gd name="connsiteY12" fmla="*/ 0 h 1828324"/>
              <a:gd name="connsiteX13" fmla="*/ 10668398 w 12192001"/>
              <a:gd name="connsiteY13" fmla="*/ 0 h 1828324"/>
              <a:gd name="connsiteX14" fmla="*/ 12192001 w 12192001"/>
              <a:gd name="connsiteY14" fmla="*/ 0 h 1828324"/>
              <a:gd name="connsiteX15" fmla="*/ 12192001 w 12192001"/>
              <a:gd name="connsiteY15" fmla="*/ 1828324 h 1828324"/>
              <a:gd name="connsiteX16" fmla="*/ 10668398 w 12192001"/>
              <a:gd name="connsiteY16" fmla="*/ 1828324 h 1828324"/>
              <a:gd name="connsiteX17" fmla="*/ 7340277 w 12192001"/>
              <a:gd name="connsiteY17" fmla="*/ 1828324 h 1828324"/>
              <a:gd name="connsiteX18" fmla="*/ 4851726 w 12192001"/>
              <a:gd name="connsiteY18" fmla="*/ 1828324 h 1828324"/>
              <a:gd name="connsiteX19" fmla="*/ 1523604 w 12192001"/>
              <a:gd name="connsiteY19" fmla="*/ 1828324 h 1828324"/>
              <a:gd name="connsiteX20" fmla="*/ 0 w 12192001"/>
              <a:gd name="connsiteY20" fmla="*/ 1828324 h 182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1828324">
                <a:moveTo>
                  <a:pt x="0" y="0"/>
                </a:moveTo>
                <a:lnTo>
                  <a:pt x="1523604" y="0"/>
                </a:lnTo>
                <a:lnTo>
                  <a:pt x="1847950" y="0"/>
                </a:lnTo>
                <a:lnTo>
                  <a:pt x="3003776" y="0"/>
                </a:lnTo>
                <a:lnTo>
                  <a:pt x="4851726" y="0"/>
                </a:lnTo>
                <a:lnTo>
                  <a:pt x="5006721" y="0"/>
                </a:lnTo>
                <a:lnTo>
                  <a:pt x="5039389" y="105207"/>
                </a:lnTo>
                <a:cubicBezTo>
                  <a:pt x="5213472" y="516642"/>
                  <a:pt x="5621012" y="805333"/>
                  <a:pt x="6096001" y="805333"/>
                </a:cubicBezTo>
                <a:cubicBezTo>
                  <a:pt x="6570991" y="805333"/>
                  <a:pt x="6978531" y="516642"/>
                  <a:pt x="7152613" y="105207"/>
                </a:cubicBezTo>
                <a:lnTo>
                  <a:pt x="7185283" y="0"/>
                </a:lnTo>
                <a:lnTo>
                  <a:pt x="7340277" y="0"/>
                </a:lnTo>
                <a:lnTo>
                  <a:pt x="9188227" y="0"/>
                </a:lnTo>
                <a:lnTo>
                  <a:pt x="10344052" y="0"/>
                </a:lnTo>
                <a:lnTo>
                  <a:pt x="10668398" y="0"/>
                </a:lnTo>
                <a:lnTo>
                  <a:pt x="12192001" y="0"/>
                </a:lnTo>
                <a:lnTo>
                  <a:pt x="12192001" y="1828324"/>
                </a:lnTo>
                <a:lnTo>
                  <a:pt x="10668398" y="1828324"/>
                </a:lnTo>
                <a:lnTo>
                  <a:pt x="7340277" y="1828324"/>
                </a:lnTo>
                <a:lnTo>
                  <a:pt x="4851726" y="1828324"/>
                </a:lnTo>
                <a:lnTo>
                  <a:pt x="1523604" y="1828324"/>
                </a:lnTo>
                <a:lnTo>
                  <a:pt x="0" y="1828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 sz="240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00400" y="93600"/>
            <a:ext cx="10825200" cy="565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993600" y="1501200"/>
            <a:ext cx="6145200" cy="44028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239600" y="1501200"/>
            <a:ext cx="4086000" cy="443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780893" y="365125"/>
            <a:ext cx="920779" cy="6115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77078" y="365125"/>
            <a:ext cx="10098157" cy="6115188"/>
          </a:xfrm>
        </p:spPr>
        <p:txBody>
          <a:bodyPr vert="eaVert"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8331600" cy="565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8630" y="1049866"/>
            <a:ext cx="10636069" cy="524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42331C"/>
          </a:solidFill>
          <a:latin typeface="Arial" pitchFamily="34" charset="0"/>
          <a:ea typeface="黑体" pitchFamily="49" charset="-122"/>
          <a:cs typeface="+mj-cs"/>
        </a:defRPr>
      </a:lvl1pPr>
    </p:titleStyle>
    <p:bodyStyle>
      <a:lvl1pPr marL="357505" indent="-26987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 typeface="Arial" pitchFamily="34" charset="0"/>
        <a:buChar char="▲"/>
        <a:defRPr lang="zh-CN" altLang="en-US" sz="2400" kern="1200" spc="60" baseline="0" dirty="0" smtClean="0">
          <a:solidFill>
            <a:srgbClr val="434547"/>
          </a:solidFill>
          <a:latin typeface="Arial" pitchFamily="34" charset="0"/>
          <a:ea typeface="黑体" pitchFamily="49" charset="-122"/>
          <a:cs typeface="+mn-cs"/>
        </a:defRPr>
      </a:lvl1pPr>
      <a:lvl2pPr marL="87630" indent="0" algn="just" defTabSz="914400" rtl="0" eaLnBrk="1" latinLnBrk="0" hangingPunct="1">
        <a:lnSpc>
          <a:spcPct val="150000"/>
        </a:lnSpc>
        <a:spcBef>
          <a:spcPts val="1200"/>
        </a:spcBef>
        <a:spcAft>
          <a:spcPts val="600"/>
        </a:spcAft>
        <a:buClr>
          <a:schemeClr val="accent4">
            <a:lumMod val="75000"/>
          </a:schemeClr>
        </a:buClr>
        <a:buSzPct val="70000"/>
        <a:buFont typeface="Arial" pitchFamily="34" charset="0"/>
        <a:buNone/>
        <a:defRPr lang="zh-CN" altLang="en-US" sz="1800" kern="1200" spc="60" baseline="0" dirty="0" smtClean="0">
          <a:solidFill>
            <a:srgbClr val="717171"/>
          </a:solidFill>
          <a:latin typeface="Arial" pitchFamily="34" charset="0"/>
          <a:ea typeface="黑体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rgbClr val="434547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潭州</a:t>
            </a:r>
            <a:r>
              <a:rPr lang="en-US" altLang="zh-CN"/>
              <a:t>JavaVip</a:t>
            </a:r>
            <a:r>
              <a:rPr lang="zh-CN" altLang="en-US"/>
              <a:t>零基础班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46490" y="1446530"/>
            <a:ext cx="766445" cy="3507105"/>
          </a:xfrm>
        </p:spPr>
        <p:txBody>
          <a:bodyPr/>
          <a:p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第三节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-HTML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基础标签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lvl="0" algn="l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基础标签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marL="342900" lvl="0" indent="-342900" eaLnBrk="1" hangingPunct="1">
              <a:buAutoNum type="arabicPeriod"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内框架（</a:t>
            </a: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iframe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标签）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pre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div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span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iframe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框架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380"/>
            <a:ext cx="10515600" cy="4516120"/>
          </a:xfrm>
        </p:spPr>
        <p:txBody>
          <a:bodyPr>
            <a:normAutofit/>
          </a:bodyPr>
          <a:p>
            <a:pPr lvl="0" eaLnBrk="1" hangingPunct="1"/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iframe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框架语法</a:t>
            </a:r>
            <a:endParaRPr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91490" lvl="2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&lt;iframe src="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路径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"&gt;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91490" lvl="2" indent="0" eaLnBrk="1" hangingPunct="1">
              <a:buNone/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91490" lvl="2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&lt;/iframe&gt;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"</a:t>
            </a:r>
            <a:r>
              <a:rPr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路径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</a:t>
            </a:r>
            <a:r>
              <a:rPr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指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iframe</a:t>
            </a:r>
            <a:r>
              <a:rPr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框架内显示的内容地址</a:t>
            </a:r>
            <a:endParaRPr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iframe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的常用属性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29920"/>
            <a:ext cx="10810240" cy="6885940"/>
          </a:xfrm>
        </p:spPr>
        <p:txBody>
          <a:bodyPr>
            <a:normAutofit/>
          </a:bodyPr>
          <a:p>
            <a:pPr marL="0" lvl="0" indent="0" eaLnBrk="1" hangingPunct="1"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height,width</a:t>
            </a:r>
            <a:r>
              <a:rPr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属性可以规定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iframe</a:t>
            </a:r>
            <a:r>
              <a:rPr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的高度和宽度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百分比和具体像素都可以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&lt;iframe src="</a:t>
            </a:r>
            <a:r>
              <a:rPr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路径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 width="500px" height="500px"&gt;</a:t>
            </a:r>
            <a:endParaRPr lang="en-US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&lt;/iframe&gt;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r>
              <a:rPr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再对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iframe</a:t>
            </a:r>
            <a:r>
              <a:rPr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的高度使用百分比的时候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需要将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html,body</a:t>
            </a:r>
            <a:r>
              <a:rPr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的高度设置为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100%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frameborder </a:t>
            </a:r>
            <a:r>
              <a:rPr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框架边框</a:t>
            </a:r>
            <a:endParaRPr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设置为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</a:t>
            </a:r>
            <a:r>
              <a:rPr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即可去除边框</a:t>
            </a:r>
            <a:endParaRPr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iframe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的其他属性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25880" y="1595120"/>
          <a:ext cx="9097010" cy="4124325"/>
        </p:xfrm>
        <a:graphic>
          <a:graphicData uri="http://schemas.openxmlformats.org/drawingml/2006/table">
            <a:tbl>
              <a:tblPr/>
              <a:tblGrid>
                <a:gridCol w="3031490"/>
                <a:gridCol w="3032125"/>
                <a:gridCol w="3033395"/>
              </a:tblGrid>
              <a:tr h="45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  <a:tr h="852170"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frameborde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规定是否显示框架周围的边框。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</a:tr>
              <a:tr h="721360"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height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pixels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规定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iframe 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的高度。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720090"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longdesc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规定一个页面，该页面包含了有关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iframe 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的较长描述。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marginheight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pixels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iframe 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的顶部和底部的边距。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marginwidth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pixels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iframe 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的左侧和右侧的边距。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frame_name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t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规定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iframe 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的名称。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iframe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的其他属性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38275" y="1671955"/>
          <a:ext cx="8846185" cy="37217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8940"/>
                <a:gridCol w="2948305"/>
                <a:gridCol w="2948940"/>
              </a:tblGrid>
              <a:tr h="436245">
                <a:tc>
                  <a:txBody>
                    <a:bodyPr/>
                    <a:p>
                      <a:pPr algn="l" fontAlgn="base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/>
                </a:tc>
              </a:tr>
              <a:tr h="873125">
                <a:tc>
                  <a:txBody>
                    <a:bodyPr/>
                    <a:p>
                      <a:pPr fontAlgn="t"/>
                      <a:r>
                        <a:rPr lang="en-US" sz="1100" u="none" dirty="0">
                          <a:latin typeface="微软雅黑" pitchFamily="34" charset="-122"/>
                          <a:ea typeface="微软雅黑" pitchFamily="34" charset="-122"/>
                        </a:rPr>
                        <a:t>scrolling</a:t>
                      </a:r>
                      <a:endParaRPr lang="en-US" sz="11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>
                        <a:buFont typeface="Arial"/>
                        <a:buChar char="•"/>
                      </a:pP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yes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no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auto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规定是否在 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iframe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中显示滚动条。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663575">
                <a:tc>
                  <a:txBody>
                    <a:bodyPr/>
                    <a:p>
                      <a:pPr fontAlgn="t"/>
                      <a:r>
                        <a:rPr lang="en-US" sz="1100" u="none" dirty="0">
                          <a:latin typeface="微软雅黑" pitchFamily="34" charset="-122"/>
                          <a:ea typeface="微软雅黑" pitchFamily="34" charset="-122"/>
                        </a:rPr>
                        <a:t>seamless</a:t>
                      </a:r>
                      <a:endParaRPr lang="en-US" sz="11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en-US" sz="1100">
                          <a:latin typeface="微软雅黑" pitchFamily="34" charset="-122"/>
                          <a:ea typeface="微软雅黑" pitchFamily="34" charset="-122"/>
                        </a:rPr>
                        <a:t>seamless</a:t>
                      </a:r>
                      <a:endParaRPr 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规定 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iframe&gt;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看上去像是包含文档的一部分。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22275">
                <a:tc>
                  <a:txBody>
                    <a:bodyPr/>
                    <a:p>
                      <a:pPr fontAlgn="t"/>
                      <a:r>
                        <a:rPr lang="en-US" sz="1100" u="none" dirty="0">
                          <a:latin typeface="微软雅黑" pitchFamily="34" charset="-122"/>
                          <a:ea typeface="微软雅黑" pitchFamily="34" charset="-122"/>
                        </a:rPr>
                        <a:t>src</a:t>
                      </a:r>
                      <a:endParaRPr lang="en-US" sz="11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en-US" sz="110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endParaRPr 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规定在 </a:t>
                      </a: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iframe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中显示的文档的 </a:t>
                      </a: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URL。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663575">
                <a:tc>
                  <a:txBody>
                    <a:bodyPr/>
                    <a:p>
                      <a:pPr fontAlgn="t"/>
                      <a:r>
                        <a:rPr lang="en-US" sz="1100" u="none" dirty="0">
                          <a:latin typeface="微软雅黑" pitchFamily="34" charset="-122"/>
                          <a:ea typeface="微软雅黑" pitchFamily="34" charset="-122"/>
                        </a:rPr>
                        <a:t>srcdoc</a:t>
                      </a:r>
                      <a:endParaRPr lang="en-US" sz="11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en-US" sz="1100">
                          <a:latin typeface="微软雅黑" pitchFamily="34" charset="-122"/>
                          <a:ea typeface="微软雅黑" pitchFamily="34" charset="-122"/>
                        </a:rPr>
                        <a:t>HTML_code</a:t>
                      </a:r>
                      <a:endParaRPr 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规定在 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&lt;iframe&gt;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中显示的页面的 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HTML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内容。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662940">
                <a:tc>
                  <a:txBody>
                    <a:bodyPr/>
                    <a:p>
                      <a:pPr fontAlgn="t"/>
                      <a:r>
                        <a:rPr lang="en-US" sz="1100" u="none" dirty="0">
                          <a:latin typeface="微软雅黑" pitchFamily="34" charset="-122"/>
                          <a:ea typeface="微软雅黑" pitchFamily="34" charset="-122"/>
                        </a:rPr>
                        <a:t>width</a:t>
                      </a:r>
                      <a:endParaRPr lang="en-US" sz="11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>
                        <a:buFont typeface="Arial"/>
                        <a:buChar char="•"/>
                      </a:pPr>
                      <a:r>
                        <a:rPr lang="en-US" sz="1100">
                          <a:latin typeface="微软雅黑" pitchFamily="34" charset="-122"/>
                          <a:ea typeface="微软雅黑" pitchFamily="34" charset="-122"/>
                        </a:rPr>
                        <a:t>pixels</a:t>
                      </a:r>
                      <a:endParaRPr 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100"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定义 </a:t>
                      </a: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iframe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的宽度。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pre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标签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eaLnBrk="1" hangingPunct="1"/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pre</a:t>
            </a:r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标签：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pre 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元素可定义预格式化的文本。被包围在 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pre 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元素中的文本通常会保留空格和换行符。而文本也会呈现为等宽字体。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&lt;pre&gt;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最常见的应用就是用来表示计算机源代码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可以导致段落断开，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&lt;p&gt;</a:t>
            </a:r>
            <a:r>
              <a: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 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&lt;address&gt; </a:t>
            </a:r>
            <a:r>
              <a: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</a:t>
            </a:r>
            <a:r>
              <a:rPr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绝不能</a:t>
            </a:r>
            <a:r>
              <a: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包含在 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&lt;pre&gt; </a:t>
            </a:r>
            <a:r>
              <a: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所定义的块里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div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标签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div</a:t>
            </a:r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标签：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定义文档中的分区或节，有时候用它来进行分层或者布局，因此经常有人说网页布局用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Div+CSS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，其中的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Div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就是指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div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语法结构：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&lt;div style="color:#00FF00"&gt; 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		&lt;h3&gt;This is a header&lt;/h3&gt;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	 	&lt;p&gt;This is a paragraph.&lt;/p&gt;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   	 &lt;/div&gt;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Span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标签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span</a:t>
            </a:r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span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标签通常用于在行内文本中标记某些文本，与它相似使用的标签还有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标签（斜体）、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标签（粗体 ）等，所以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span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标签经常在段落（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）和大文本中（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div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语法结构：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&lt;p&gt;&lt;span&gt;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我就是我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&lt;/span&gt;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不一样的烟火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&lt;/p&gt;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153"/>
</p:tagLst>
</file>

<file path=ppt/tags/tag2.xml><?xml version="1.0" encoding="utf-8"?>
<p:tagLst xmlns:p="http://schemas.openxmlformats.org/presentationml/2006/main">
  <p:tag name="KSO_WM_TEMPLATE_CATEGORY" val="custom"/>
  <p:tag name="KSO_WM_TEMPLATE_INDEX" val="160153"/>
</p:tagLst>
</file>

<file path=ppt/tags/tag3.xml><?xml version="1.0" encoding="utf-8"?>
<p:tagLst xmlns:p="http://schemas.openxmlformats.org/presentationml/2006/main">
  <p:tag name="KSO_WM_TEMPLATE_CATEGORY" val="custom"/>
  <p:tag name="KSO_WM_TEMPLATE_INDEX" val="160153"/>
</p:tagLst>
</file>

<file path=ppt/tags/tag4.xml><?xml version="1.0" encoding="utf-8"?>
<p:tagLst xmlns:p="http://schemas.openxmlformats.org/presentationml/2006/main">
  <p:tag name="KSO_WM_TEMPLATE_CATEGORY" val="custom"/>
  <p:tag name="KSO_WM_TEMPLATE_INDEX" val="160153"/>
</p:tagLst>
</file>

<file path=ppt/tags/tag5.xml><?xml version="1.0" encoding="utf-8"?>
<p:tagLst xmlns:p="http://schemas.openxmlformats.org/presentationml/2006/main">
  <p:tag name="KSO_WM_TEMPLATE_CATEGORY" val="custom"/>
  <p:tag name="KSO_WM_TEMPLATE_INDEX" val="160153"/>
</p:tagLst>
</file>

<file path=ppt/tags/tag6.xml><?xml version="1.0" encoding="utf-8"?>
<p:tagLst xmlns:p="http://schemas.openxmlformats.org/presentationml/2006/main">
  <p:tag name="KSO_WM_TEMPLATE_CATEGORY" val="custom"/>
  <p:tag name="KSO_WM_TEMPLATE_INDEX" val="160153"/>
</p:tagLst>
</file>

<file path=ppt/theme/theme1.xml><?xml version="1.0" encoding="utf-8"?>
<a:theme xmlns:a="http://schemas.openxmlformats.org/drawingml/2006/main" name="1_A000120140530A21PPBG">
  <a:themeElements>
    <a:clrScheme name="自定义 1">
      <a:dk1>
        <a:srgbClr val="434547"/>
      </a:dk1>
      <a:lt1>
        <a:srgbClr val="FFFFFF"/>
      </a:lt1>
      <a:dk2>
        <a:srgbClr val="414345"/>
      </a:dk2>
      <a:lt2>
        <a:srgbClr val="FFFFFF"/>
      </a:lt2>
      <a:accent1>
        <a:srgbClr val="6C90A0"/>
      </a:accent1>
      <a:accent2>
        <a:srgbClr val="8C8162"/>
      </a:accent2>
      <a:accent3>
        <a:srgbClr val="AEB058"/>
      </a:accent3>
      <a:accent4>
        <a:srgbClr val="BF9000"/>
      </a:accent4>
      <a:accent5>
        <a:srgbClr val="A8604A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Kingsoft Office WPP</Application>
  <PresentationFormat>宽屏</PresentationFormat>
  <Paragraphs>161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1_A000120140530A21PPBG</vt:lpstr>
      <vt:lpstr>潭州JavaVip零基础班</vt:lpstr>
      <vt:lpstr>HTML基础标签</vt:lpstr>
      <vt:lpstr>iframe框架</vt:lpstr>
      <vt:lpstr>iframe的常用属性</vt:lpstr>
      <vt:lpstr>iframe的其他属性</vt:lpstr>
      <vt:lpstr>iframe的其他属性</vt:lpstr>
      <vt:lpstr>pre标签</vt:lpstr>
      <vt:lpstr>div标签</vt:lpstr>
      <vt:lpstr>Span标签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11426</cp:lastModifiedBy>
  <cp:revision>21</cp:revision>
  <dcterms:created xsi:type="dcterms:W3CDTF">2016-02-24T10:39:00Z</dcterms:created>
  <dcterms:modified xsi:type="dcterms:W3CDTF">2016-03-04T13:38:45Z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