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668"/>
            <a:ext cx="12192000" cy="3505200"/>
          </a:xfrm>
          <a:prstGeom prst="rect">
            <a:avLst/>
          </a:prstGeom>
        </p:spPr>
      </p:pic>
      <p:sp>
        <p:nvSpPr>
          <p:cNvPr id="2" name="KSO_CT1"/>
          <p:cNvSpPr>
            <a:spLocks noGrp="1"/>
          </p:cNvSpPr>
          <p:nvPr>
            <p:ph type="title" orient="vert" hasCustomPrompt="1"/>
          </p:nvPr>
        </p:nvSpPr>
        <p:spPr>
          <a:xfrm>
            <a:off x="9649567" y="339739"/>
            <a:ext cx="1293280" cy="6043642"/>
          </a:xfrm>
        </p:spPr>
        <p:txBody>
          <a:bodyPr vert="eaVert" wrap="square" anchor="ctr">
            <a:normAutofit/>
          </a:bodyPr>
          <a:lstStyle>
            <a:lvl1pPr algn="l">
              <a:defRPr sz="4400">
                <a:ln w="38100" cmpd="dbl">
                  <a:solidFill>
                    <a:schemeClr val="tx1">
                      <a:lumMod val="75000"/>
                      <a:alpha val="26000"/>
                    </a:schemeClr>
                  </a:solidFill>
                </a:ln>
                <a:solidFill>
                  <a:srgbClr val="42331C"/>
                </a:solidFill>
              </a:defRPr>
            </a:lvl1pPr>
          </a:lstStyle>
          <a:p>
            <a:r>
              <a:rPr lang="zh-CN" altLang="en-US" dirty="0" smtClean="0"/>
              <a:t>单击此处添加您的标题</a:t>
            </a:r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/>
          <a:stretch>
            <a:fillRect/>
          </a:stretch>
        </p:blipFill>
        <p:spPr>
          <a:xfrm>
            <a:off x="1" y="1571276"/>
            <a:ext cx="7265323" cy="528672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8746077" y="1445621"/>
            <a:ext cx="766355" cy="3174117"/>
          </a:xfrm>
        </p:spPr>
        <p:txBody>
          <a:bodyPr vert="eaVert">
            <a:normAutofit/>
          </a:bodyPr>
          <a:lstStyle>
            <a:lvl1pPr marL="0" indent="0" algn="r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黑体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 smtClean="0"/>
          </a:p>
        </p:txBody>
      </p:sp>
      <p:cxnSp>
        <p:nvCxnSpPr>
          <p:cNvPr id="8" name="直接连接符 7"/>
          <p:cNvCxnSpPr/>
          <p:nvPr/>
        </p:nvCxnSpPr>
        <p:spPr>
          <a:xfrm>
            <a:off x="10946139" y="1"/>
            <a:ext cx="0" cy="450233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43706" y="966788"/>
            <a:ext cx="11304588" cy="5592762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1pPr>
            <a:lvl2pPr marL="373380" indent="-285750"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/>
            </a:lvl2pPr>
            <a:lvl3pPr marL="720090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3pPr>
            <a:lvl4pPr marL="1080135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4pPr>
            <a:lvl5pPr marL="1440180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5pPr>
            <a:lvl6pPr marL="1800225">
              <a:spcBef>
                <a:spcPts val="300"/>
              </a:spcBef>
              <a:spcAft>
                <a:spcPts val="300"/>
              </a:spcAft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8" t="1570" r="5280" b="2134"/>
          <a:stretch>
            <a:fillRect/>
          </a:stretch>
        </p:blipFill>
        <p:spPr>
          <a:xfrm>
            <a:off x="1" y="870012"/>
            <a:ext cx="12203612" cy="5630517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0" y="863057"/>
            <a:ext cx="12192000" cy="563747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9301" y="91996"/>
            <a:ext cx="10949567" cy="566737"/>
          </a:xfrm>
        </p:spPr>
        <p:txBody>
          <a:bodyPr vert="horz" wrap="none">
            <a:normAutofit/>
          </a:bodyPr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38631" y="1010194"/>
            <a:ext cx="10810237" cy="5389615"/>
          </a:xfrm>
        </p:spPr>
        <p:txBody>
          <a:bodyPr>
            <a:normAutofit/>
          </a:bodyPr>
          <a:lstStyle>
            <a:lvl1pPr marL="357505" indent="-357505">
              <a:lnSpc>
                <a:spcPct val="110000"/>
              </a:lnSpc>
              <a:spcBef>
                <a:spcPts val="1400"/>
              </a:spcBef>
              <a:buClr>
                <a:schemeClr val="accent2">
                  <a:lumMod val="75000"/>
                </a:schemeClr>
              </a:buClr>
              <a:defRPr sz="2400">
                <a:solidFill>
                  <a:srgbClr val="434547"/>
                </a:solidFill>
              </a:defRPr>
            </a:lvl1pPr>
            <a:lvl2pPr marL="357505" indent="-28575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 "/>
              <a:defRPr sz="2000">
                <a:solidFill>
                  <a:srgbClr val="717171"/>
                </a:solidFill>
              </a:defRPr>
            </a:lvl2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8" t="51891" r="5280" b="10036"/>
          <a:stretch>
            <a:fillRect/>
          </a:stretch>
        </p:blipFill>
        <p:spPr>
          <a:xfrm>
            <a:off x="1" y="2012002"/>
            <a:ext cx="12203612" cy="222764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" y="2012002"/>
            <a:ext cx="12192000" cy="222764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4240800" y="2847600"/>
            <a:ext cx="5846400" cy="745200"/>
          </a:xfrm>
          <a:noFill/>
        </p:spPr>
        <p:txBody>
          <a:bodyPr lIns="0" tIns="0" rIns="0" bIns="0" anchor="ctr" anchorCtr="0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dirty="0" smtClean="0"/>
              <a:t>此处添加标题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179388" y="5457594"/>
            <a:ext cx="5833223" cy="399736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1600" spc="2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单击此处添加您的副标题</a:t>
            </a:r>
            <a:endParaRPr lang="en-US" altLang="zh-CN" dirty="0" smtClean="0"/>
          </a:p>
        </p:txBody>
      </p:sp>
      <p:cxnSp>
        <p:nvCxnSpPr>
          <p:cNvPr id="15" name="直接连接符 14"/>
          <p:cNvCxnSpPr/>
          <p:nvPr/>
        </p:nvCxnSpPr>
        <p:spPr>
          <a:xfrm>
            <a:off x="1" y="1937912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961901" y="1"/>
            <a:ext cx="0" cy="366630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H_Number"/>
          <p:cNvSpPr/>
          <p:nvPr/>
        </p:nvSpPr>
        <p:spPr bwMode="auto">
          <a:xfrm>
            <a:off x="3188459" y="2848587"/>
            <a:ext cx="841156" cy="728473"/>
          </a:xfrm>
          <a:custGeom>
            <a:avLst/>
            <a:gdLst>
              <a:gd name="T0" fmla="*/ 210329 w 373220"/>
              <a:gd name="T1" fmla="*/ 0 h 323217"/>
              <a:gd name="T2" fmla="*/ 630988 w 373220"/>
              <a:gd name="T3" fmla="*/ 0 h 323217"/>
              <a:gd name="T4" fmla="*/ 841317 w 373220"/>
              <a:gd name="T5" fmla="*/ 364302 h 323217"/>
              <a:gd name="T6" fmla="*/ 630988 w 373220"/>
              <a:gd name="T7" fmla="*/ 728602 h 323217"/>
              <a:gd name="T8" fmla="*/ 210332 w 373220"/>
              <a:gd name="T9" fmla="*/ 728600 h 323217"/>
              <a:gd name="T10" fmla="*/ 0 w 373220"/>
              <a:gd name="T11" fmla="*/ 364300 h 323217"/>
              <a:gd name="T12" fmla="*/ 210329 w 373220"/>
              <a:gd name="T13" fmla="*/ 0 h 3232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220"/>
              <a:gd name="T22" fmla="*/ 0 h 323217"/>
              <a:gd name="T23" fmla="*/ 373220 w 373220"/>
              <a:gd name="T24" fmla="*/ 323217 h 3232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220" h="323217">
                <a:moveTo>
                  <a:pt x="93305" y="0"/>
                </a:moveTo>
                <a:lnTo>
                  <a:pt x="279915" y="0"/>
                </a:lnTo>
                <a:lnTo>
                  <a:pt x="373220" y="161609"/>
                </a:lnTo>
                <a:lnTo>
                  <a:pt x="279915" y="323217"/>
                </a:lnTo>
                <a:lnTo>
                  <a:pt x="93306" y="323216"/>
                </a:lnTo>
                <a:lnTo>
                  <a:pt x="0" y="161608"/>
                </a:lnTo>
                <a:lnTo>
                  <a:pt x="93305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rgbClr val="AEC2CA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en-US" sz="5400" dirty="0">
              <a:solidFill>
                <a:srgbClr val="FFFFFF"/>
              </a:solidFill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7339" y="176908"/>
            <a:ext cx="10785600" cy="56592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792439" y="1117601"/>
            <a:ext cx="5080000" cy="4932363"/>
          </a:xfrm>
        </p:spPr>
        <p:txBody>
          <a:bodyPr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318349" y="1117601"/>
            <a:ext cx="5094116" cy="4932363"/>
          </a:xfrm>
        </p:spPr>
        <p:txBody>
          <a:bodyPr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6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6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3225600" y="1990800"/>
            <a:ext cx="5738400" cy="1062000"/>
          </a:xfrm>
        </p:spPr>
        <p:txBody>
          <a:bodyPr vert="horz" anchor="t" anchorCtr="0">
            <a:normAutofit/>
          </a:bodyPr>
          <a:lstStyle>
            <a:lvl1pPr algn="ctr">
              <a:defRPr sz="50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1" y="893"/>
            <a:ext cx="12192000" cy="4348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3" name="矩形 29"/>
          <p:cNvSpPr>
            <a:spLocks noChangeArrowheads="1"/>
          </p:cNvSpPr>
          <p:nvPr/>
        </p:nvSpPr>
        <p:spPr bwMode="auto">
          <a:xfrm>
            <a:off x="1" y="473845"/>
            <a:ext cx="12204697" cy="4602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0" y="5030371"/>
            <a:ext cx="12192001" cy="1828324"/>
          </a:xfrm>
          <a:custGeom>
            <a:avLst/>
            <a:gdLst>
              <a:gd name="connsiteX0" fmla="*/ 0 w 12192001"/>
              <a:gd name="connsiteY0" fmla="*/ 0 h 1828324"/>
              <a:gd name="connsiteX1" fmla="*/ 1523604 w 12192001"/>
              <a:gd name="connsiteY1" fmla="*/ 0 h 1828324"/>
              <a:gd name="connsiteX2" fmla="*/ 1847950 w 12192001"/>
              <a:gd name="connsiteY2" fmla="*/ 0 h 1828324"/>
              <a:gd name="connsiteX3" fmla="*/ 3003776 w 12192001"/>
              <a:gd name="connsiteY3" fmla="*/ 0 h 1828324"/>
              <a:gd name="connsiteX4" fmla="*/ 4851726 w 12192001"/>
              <a:gd name="connsiteY4" fmla="*/ 0 h 1828324"/>
              <a:gd name="connsiteX5" fmla="*/ 5006721 w 12192001"/>
              <a:gd name="connsiteY5" fmla="*/ 0 h 1828324"/>
              <a:gd name="connsiteX6" fmla="*/ 5039389 w 12192001"/>
              <a:gd name="connsiteY6" fmla="*/ 105207 h 1828324"/>
              <a:gd name="connsiteX7" fmla="*/ 6096001 w 12192001"/>
              <a:gd name="connsiteY7" fmla="*/ 805333 h 1828324"/>
              <a:gd name="connsiteX8" fmla="*/ 7152613 w 12192001"/>
              <a:gd name="connsiteY8" fmla="*/ 105207 h 1828324"/>
              <a:gd name="connsiteX9" fmla="*/ 7185283 w 12192001"/>
              <a:gd name="connsiteY9" fmla="*/ 0 h 1828324"/>
              <a:gd name="connsiteX10" fmla="*/ 7340277 w 12192001"/>
              <a:gd name="connsiteY10" fmla="*/ 0 h 1828324"/>
              <a:gd name="connsiteX11" fmla="*/ 9188227 w 12192001"/>
              <a:gd name="connsiteY11" fmla="*/ 0 h 1828324"/>
              <a:gd name="connsiteX12" fmla="*/ 10344052 w 12192001"/>
              <a:gd name="connsiteY12" fmla="*/ 0 h 1828324"/>
              <a:gd name="connsiteX13" fmla="*/ 10668398 w 12192001"/>
              <a:gd name="connsiteY13" fmla="*/ 0 h 1828324"/>
              <a:gd name="connsiteX14" fmla="*/ 12192001 w 12192001"/>
              <a:gd name="connsiteY14" fmla="*/ 0 h 1828324"/>
              <a:gd name="connsiteX15" fmla="*/ 12192001 w 12192001"/>
              <a:gd name="connsiteY15" fmla="*/ 1828324 h 1828324"/>
              <a:gd name="connsiteX16" fmla="*/ 10668398 w 12192001"/>
              <a:gd name="connsiteY16" fmla="*/ 1828324 h 1828324"/>
              <a:gd name="connsiteX17" fmla="*/ 7340277 w 12192001"/>
              <a:gd name="connsiteY17" fmla="*/ 1828324 h 1828324"/>
              <a:gd name="connsiteX18" fmla="*/ 4851726 w 12192001"/>
              <a:gd name="connsiteY18" fmla="*/ 1828324 h 1828324"/>
              <a:gd name="connsiteX19" fmla="*/ 1523604 w 12192001"/>
              <a:gd name="connsiteY19" fmla="*/ 1828324 h 1828324"/>
              <a:gd name="connsiteX20" fmla="*/ 0 w 12192001"/>
              <a:gd name="connsiteY20" fmla="*/ 1828324 h 182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1" h="1828324">
                <a:moveTo>
                  <a:pt x="0" y="0"/>
                </a:moveTo>
                <a:lnTo>
                  <a:pt x="1523604" y="0"/>
                </a:lnTo>
                <a:lnTo>
                  <a:pt x="1847950" y="0"/>
                </a:lnTo>
                <a:lnTo>
                  <a:pt x="3003776" y="0"/>
                </a:lnTo>
                <a:lnTo>
                  <a:pt x="4851726" y="0"/>
                </a:lnTo>
                <a:lnTo>
                  <a:pt x="5006721" y="0"/>
                </a:lnTo>
                <a:lnTo>
                  <a:pt x="5039389" y="105207"/>
                </a:lnTo>
                <a:cubicBezTo>
                  <a:pt x="5213472" y="516642"/>
                  <a:pt x="5621012" y="805333"/>
                  <a:pt x="6096001" y="805333"/>
                </a:cubicBezTo>
                <a:cubicBezTo>
                  <a:pt x="6570991" y="805333"/>
                  <a:pt x="6978531" y="516642"/>
                  <a:pt x="7152613" y="105207"/>
                </a:cubicBezTo>
                <a:lnTo>
                  <a:pt x="7185283" y="0"/>
                </a:lnTo>
                <a:lnTo>
                  <a:pt x="7340277" y="0"/>
                </a:lnTo>
                <a:lnTo>
                  <a:pt x="9188227" y="0"/>
                </a:lnTo>
                <a:lnTo>
                  <a:pt x="10344052" y="0"/>
                </a:lnTo>
                <a:lnTo>
                  <a:pt x="10668398" y="0"/>
                </a:lnTo>
                <a:lnTo>
                  <a:pt x="12192001" y="0"/>
                </a:lnTo>
                <a:lnTo>
                  <a:pt x="12192001" y="1828324"/>
                </a:lnTo>
                <a:lnTo>
                  <a:pt x="10668398" y="1828324"/>
                </a:lnTo>
                <a:lnTo>
                  <a:pt x="7340277" y="1828324"/>
                </a:lnTo>
                <a:lnTo>
                  <a:pt x="4851726" y="1828324"/>
                </a:lnTo>
                <a:lnTo>
                  <a:pt x="1523604" y="1828324"/>
                </a:lnTo>
                <a:lnTo>
                  <a:pt x="0" y="1828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 sz="2400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00400" y="93600"/>
            <a:ext cx="10825200" cy="565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993600" y="1501200"/>
            <a:ext cx="6145200" cy="44028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7239600" y="1501200"/>
            <a:ext cx="4086000" cy="44388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780893" y="365125"/>
            <a:ext cx="920779" cy="6115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477078" y="365125"/>
            <a:ext cx="10098157" cy="6115188"/>
          </a:xfrm>
        </p:spPr>
        <p:txBody>
          <a:bodyPr vert="eaVert"/>
          <a:lstStyle>
            <a:lvl1pPr>
              <a:defRPr>
                <a:solidFill>
                  <a:srgbClr val="434547"/>
                </a:solidFill>
              </a:defRPr>
            </a:lvl1pPr>
            <a:lvl3pPr>
              <a:defRPr>
                <a:solidFill>
                  <a:srgbClr val="434547"/>
                </a:solidFill>
              </a:defRPr>
            </a:lvl3pPr>
            <a:lvl4pPr>
              <a:defRPr>
                <a:solidFill>
                  <a:srgbClr val="434547"/>
                </a:solidFill>
              </a:defRPr>
            </a:lvl4pPr>
            <a:lvl5pPr>
              <a:defRPr>
                <a:solidFill>
                  <a:srgbClr val="434547"/>
                </a:solidFill>
              </a:defRPr>
            </a:lvl5pPr>
            <a:lvl6pPr>
              <a:defRPr>
                <a:solidFill>
                  <a:srgbClr val="434547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57754"/>
            <a:ext cx="12192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863057"/>
            <a:ext cx="12192000" cy="5637471"/>
          </a:xfrm>
          <a:prstGeom prst="rect">
            <a:avLst/>
          </a:prstGeom>
          <a:solidFill>
            <a:schemeClr val="bg1">
              <a:lumMod val="95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itchFamily="34" charset="0"/>
              <a:ea typeface="黑体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05399" y="1"/>
            <a:ext cx="0" cy="801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7339" y="176908"/>
            <a:ext cx="8331600" cy="565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38630" y="1049866"/>
            <a:ext cx="10636069" cy="5241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94DE-5CE6-4E1D-8FF3-38E918EC85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81B72-E461-4330-A60F-C4C631CE24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42331C"/>
          </a:solidFill>
          <a:latin typeface="Arial" pitchFamily="34" charset="0"/>
          <a:ea typeface="黑体" pitchFamily="49" charset="-122"/>
          <a:cs typeface="+mj-cs"/>
        </a:defRPr>
      </a:lvl1pPr>
    </p:titleStyle>
    <p:bodyStyle>
      <a:lvl1pPr marL="357505" indent="-269875" algn="just" defTabSz="914400" rtl="0" eaLnBrk="1" latinLnBrk="0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 typeface="Arial" pitchFamily="34" charset="0"/>
        <a:buChar char="▲"/>
        <a:defRPr lang="zh-CN" altLang="en-US" sz="2400" kern="1200" spc="60" baseline="0" dirty="0" smtClean="0">
          <a:solidFill>
            <a:srgbClr val="434547"/>
          </a:solidFill>
          <a:latin typeface="Arial" pitchFamily="34" charset="0"/>
          <a:ea typeface="黑体" pitchFamily="49" charset="-122"/>
          <a:cs typeface="+mn-cs"/>
        </a:defRPr>
      </a:lvl1pPr>
      <a:lvl2pPr marL="87630" indent="0" algn="just" defTabSz="914400" rtl="0" eaLnBrk="1" latinLnBrk="0" hangingPunct="1">
        <a:lnSpc>
          <a:spcPct val="150000"/>
        </a:lnSpc>
        <a:spcBef>
          <a:spcPts val="1200"/>
        </a:spcBef>
        <a:spcAft>
          <a:spcPts val="600"/>
        </a:spcAft>
        <a:buClr>
          <a:schemeClr val="accent4">
            <a:lumMod val="75000"/>
          </a:schemeClr>
        </a:buClr>
        <a:buSzPct val="70000"/>
        <a:buFont typeface="Arial" pitchFamily="34" charset="0"/>
        <a:buNone/>
        <a:defRPr lang="zh-CN" altLang="en-US" sz="1800" kern="1200" spc="60" baseline="0" dirty="0" smtClean="0">
          <a:solidFill>
            <a:srgbClr val="717171"/>
          </a:solidFill>
          <a:latin typeface="Arial" pitchFamily="34" charset="0"/>
          <a:ea typeface="黑体" pitchFamily="49" charset="-122"/>
          <a:cs typeface="+mn-cs"/>
        </a:defRPr>
      </a:lvl2pPr>
      <a:lvl3pPr marL="72009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rgbClr val="434547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4pPr>
      <a:lvl5pPr marL="144018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5pPr>
      <a:lvl6pPr marL="1800225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434547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潭州</a:t>
            </a:r>
            <a:r>
              <a:rPr lang="en-US" altLang="zh-CN"/>
              <a:t>JavaVip</a:t>
            </a:r>
            <a:r>
              <a:rPr lang="zh-CN" altLang="en-US"/>
              <a:t>零基础班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第二节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-HTML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基础标签</a:t>
            </a: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路径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eaLnBrk="1" hangingPunct="1"/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绝对路径：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指带域名的文件的完整路径。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相对路径：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同一个目录的文件引用如果源文件和引用文件在同一个目录里，直接写引用文件名即可。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1603021944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-31115"/>
            <a:ext cx="12227560" cy="6906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  <a:p>
            <a:pPr lvl="0" algn="l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HTML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基础标签</a:t>
            </a:r>
            <a:endParaRPr lang="zh-CN" altLang="en-US" b="1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 defTabSz="685800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Segoe UI" charset="108"/>
            </a:endParaRPr>
          </a:p>
          <a:p>
            <a:pPr marL="342900" lvl="0" indent="-342900" eaLnBrk="1" hangingPunct="1">
              <a:buAutoNum type="arabicPeriod"/>
            </a:pPr>
            <a:r>
              <a:rPr lang="en-US" altLang="zh-CN"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HTML</a:t>
            </a: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注释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特殊符号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标题标签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段落标签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加粗和斜体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超链接和锚标记</a:t>
            </a:r>
            <a:endParaRPr lang="en-US" altLang="zh-CN" dirty="0">
              <a:solidFill>
                <a:srgbClr val="1B1B1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1" hangingPunct="1">
              <a:buAutoNum type="arabicPeriod"/>
            </a:pPr>
            <a:r>
              <a:rPr>
                <a:solidFill>
                  <a:srgbClr val="1B1B1B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图片标签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l" eaLnBrk="1" hangingPunct="1"/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HTML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注释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0380"/>
            <a:ext cx="10515600" cy="4516120"/>
          </a:xfrm>
        </p:spPr>
        <p:txBody>
          <a:bodyPr>
            <a:normAutofit/>
          </a:bodyPr>
          <a:p>
            <a:pPr lvl="0" eaLnBrk="1" hangingPunct="1"/>
            <a:r>
              <a:rPr lang="en-US" altLang="zh-CN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HTML</a:t>
            </a:r>
            <a:r>
              <a: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注释：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可以将注释插入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HTML </a:t>
            </a:r>
            <a:r>
              <a:rPr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代码中，这样可以提高其可读性，使代码更易被人理解。浏览器会忽略注释，也不会显示它们。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</a:t>
            </a:r>
            <a:r>
              <a:rPr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&lt;!-- 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这是一个注释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--&gt;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开始括号之后（左边的括号）需要紧跟一个叹号，结束括号之前（右边的括号）不需要。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合理地使用注释可以对未来的代码编辑工作产生帮助。</a:t>
            </a: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l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特殊符号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629920"/>
            <a:ext cx="10810240" cy="6885940"/>
          </a:xfrm>
        </p:spPr>
        <p:txBody>
          <a:bodyPr>
            <a:normAutofit/>
          </a:bodyPr>
          <a:p>
            <a:pPr lvl="0" eaLnBrk="1" hangingPunct="1"/>
            <a:r>
              <a: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特殊符号对照表：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66395" y="1156970"/>
          <a:ext cx="11512550" cy="54654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37305"/>
                <a:gridCol w="3837940"/>
                <a:gridCol w="3837305"/>
              </a:tblGrid>
              <a:tr h="478155">
                <a:tc>
                  <a:txBody>
                    <a:bodyPr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HTML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原代码 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显示结果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61645">
                <a:tc>
                  <a:txBody>
                    <a:bodyPr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lang="en-US" altLang="zh-CN" sz="11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lt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;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小于号或显示标记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61645">
                <a:tc>
                  <a:txBody>
                    <a:bodyPr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lang="en-US" altLang="zh-CN" sz="11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gt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;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大于号或显示标记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61010">
                <a:tc>
                  <a:txBody>
                    <a:bodyPr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&amp;amp;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可用于显示其它特殊字符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61010">
                <a:tc>
                  <a:txBody>
                    <a:bodyPr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lang="en-US" altLang="zh-CN" sz="11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quot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;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“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引号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61645">
                <a:tc>
                  <a:txBody>
                    <a:bodyPr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lang="en-US" altLang="zh-CN" sz="11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reg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; 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®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已注册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62280">
                <a:tc>
                  <a:txBody>
                    <a:bodyPr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&amp;copy; 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©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版权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61645">
                <a:tc>
                  <a:txBody>
                    <a:bodyPr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&amp;trade;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™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商标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61010">
                <a:tc>
                  <a:txBody>
                    <a:bodyPr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lang="en-US" altLang="zh-CN" sz="11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ensp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;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Space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半个空白位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61010">
                <a:tc>
                  <a:txBody>
                    <a:bodyPr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lang="en-US" altLang="zh-CN" sz="11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emsp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;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Space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一个空白位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834390">
                <a:tc>
                  <a:txBody>
                    <a:bodyPr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lang="en-US" altLang="zh-CN" sz="11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nbsp</a:t>
                      </a:r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; 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Space 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不断行的空白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l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标题标签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630" y="1315720"/>
            <a:ext cx="10515600" cy="4881880"/>
          </a:xfrm>
        </p:spPr>
        <p:txBody>
          <a:bodyPr>
            <a:normAutofit/>
          </a:bodyPr>
          <a:p>
            <a:pPr lvl="0" eaLnBrk="1" hangingPunct="1"/>
            <a:r>
              <a: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标题标签：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&lt;h1&gt;-&lt;h6&gt;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标签定义标题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其中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&lt;h1&gt;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定义最大标题，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&lt;h6&gt;</a:t>
            </a:r>
            <a:r>
              <a: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定义最小标题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lvl="0" algn="l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段落标签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 eaLnBrk="1" hangingPunct="1"/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段落标签：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&lt;p&gt;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标签定义段落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可以将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HTML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文档分割成若干段落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加粗和斜体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eaLnBrk="1" hangingPunct="1"/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加粗标签：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&lt;strong&gt;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和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&lt;b&gt;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都能加粗文本，但其中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&lt;strong&gt;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表示强调文本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斜体标签：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&lt;em&gt;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和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&lt;i&gt;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都能定义斜体字，但其中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&lt;em&gt;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起强调作用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超链接和锚标记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Segoe U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eaLnBrk="1" hangingPunct="1"/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超链接：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&lt;a&gt;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标签可以从通过点击从一个页面跳到另一个页面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&lt;a href=“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地址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”&gt;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文字显示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&lt;/a&gt;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锚标记：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相当于书签，当使用锚标记时，我们可以创建直接跳至该命名锚的链接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&lt;a name=“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自定义名字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"&gt;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锚（显示在页面上的文本）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&lt;/a&gt;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创建使用该锚的链接：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&lt;a href=“#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自定义的锚名字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”&gt;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显示内容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&lt;/a&gt;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图片标签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eaLnBrk="1" hangingPunct="1"/>
            <a:r>
              <a:rPr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图片标签：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&lt;img&gt;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标签将其他文件夹或服务器的图片显示到网页中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语法：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&lt;img src=“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图片地址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” alt=“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自定义替代文本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"&gt;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eaLnBrk="1" hangingPunct="1"/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&lt;img&gt;</a:t>
            </a:r>
            <a:r>
              <a:rPr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标签只包含属性，并且没有闭合标签</a:t>
            </a: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160153"/>
</p:tagLst>
</file>

<file path=ppt/tags/tag2.xml><?xml version="1.0" encoding="utf-8"?>
<p:tagLst xmlns:p="http://schemas.openxmlformats.org/presentationml/2006/main">
  <p:tag name="KSO_WM_TEMPLATE_CATEGORY" val="custom"/>
  <p:tag name="KSO_WM_TEMPLATE_INDEX" val="160153"/>
</p:tagLst>
</file>

<file path=ppt/tags/tag3.xml><?xml version="1.0" encoding="utf-8"?>
<p:tagLst xmlns:p="http://schemas.openxmlformats.org/presentationml/2006/main">
  <p:tag name="KSO_WM_TEMPLATE_CATEGORY" val="custom"/>
  <p:tag name="KSO_WM_TEMPLATE_INDEX" val="160153"/>
</p:tagLst>
</file>

<file path=ppt/tags/tag4.xml><?xml version="1.0" encoding="utf-8"?>
<p:tagLst xmlns:p="http://schemas.openxmlformats.org/presentationml/2006/main">
  <p:tag name="KSO_WM_TEMPLATE_CATEGORY" val="custom"/>
  <p:tag name="KSO_WM_TEMPLATE_INDEX" val="160153"/>
</p:tagLst>
</file>

<file path=ppt/tags/tag5.xml><?xml version="1.0" encoding="utf-8"?>
<p:tagLst xmlns:p="http://schemas.openxmlformats.org/presentationml/2006/main">
  <p:tag name="KSO_WM_TEMPLATE_CATEGORY" val="custom"/>
  <p:tag name="KSO_WM_TEMPLATE_INDEX" val="160153"/>
</p:tagLst>
</file>

<file path=ppt/tags/tag6.xml><?xml version="1.0" encoding="utf-8"?>
<p:tagLst xmlns:p="http://schemas.openxmlformats.org/presentationml/2006/main">
  <p:tag name="KSO_WM_TEMPLATE_CATEGORY" val="custom"/>
  <p:tag name="KSO_WM_TEMPLATE_INDEX" val="160153"/>
</p:tagLst>
</file>

<file path=ppt/theme/theme1.xml><?xml version="1.0" encoding="utf-8"?>
<a:theme xmlns:a="http://schemas.openxmlformats.org/drawingml/2006/main" name="1_A000120140530A21PPBG">
  <a:themeElements>
    <a:clrScheme name="自定义 1">
      <a:dk1>
        <a:srgbClr val="434547"/>
      </a:dk1>
      <a:lt1>
        <a:srgbClr val="FFFFFF"/>
      </a:lt1>
      <a:dk2>
        <a:srgbClr val="414345"/>
      </a:dk2>
      <a:lt2>
        <a:srgbClr val="FFFFFF"/>
      </a:lt2>
      <a:accent1>
        <a:srgbClr val="6C90A0"/>
      </a:accent1>
      <a:accent2>
        <a:srgbClr val="8C8162"/>
      </a:accent2>
      <a:accent3>
        <a:srgbClr val="AEB058"/>
      </a:accent3>
      <a:accent4>
        <a:srgbClr val="BF9000"/>
      </a:accent4>
      <a:accent5>
        <a:srgbClr val="A8604A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4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Kingsoft Office WPP</Application>
  <PresentationFormat>宽屏</PresentationFormat>
  <Paragraphs>166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1_A000120140530A21PPBG</vt:lpstr>
      <vt:lpstr>潭州JavaVip零基础班</vt:lpstr>
      <vt:lpstr>HTML基础标签</vt:lpstr>
      <vt:lpstr>HTML注释</vt:lpstr>
      <vt:lpstr>特殊符号</vt:lpstr>
      <vt:lpstr>标题标签</vt:lpstr>
      <vt:lpstr>段落标签</vt:lpstr>
      <vt:lpstr>加粗和斜体</vt:lpstr>
      <vt:lpstr>超链接和锚标记</vt:lpstr>
      <vt:lpstr>图片标签</vt:lpstr>
      <vt:lpstr>路径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11426</dc:creator>
  <cp:lastModifiedBy>11426</cp:lastModifiedBy>
  <cp:revision>17</cp:revision>
  <dcterms:created xsi:type="dcterms:W3CDTF">2016-02-24T10:39:00Z</dcterms:created>
  <dcterms:modified xsi:type="dcterms:W3CDTF">2016-03-02T16:14:16Z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