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5" r:id="rId8"/>
    <p:sldId id="266" r:id="rId9"/>
    <p:sldId id="272" r:id="rId10"/>
    <p:sldId id="273" r:id="rId11"/>
    <p:sldId id="274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68"/>
            <a:ext cx="12192000" cy="3505200"/>
          </a:xfrm>
          <a:prstGeom prst="rect">
            <a:avLst/>
          </a:prstGeom>
        </p:spPr>
      </p:pic>
      <p:sp>
        <p:nvSpPr>
          <p:cNvPr id="2" name="KSO_CT1"/>
          <p:cNvSpPr>
            <a:spLocks noGrp="1"/>
          </p:cNvSpPr>
          <p:nvPr>
            <p:ph type="title" orient="vert" hasCustomPrompt="1"/>
          </p:nvPr>
        </p:nvSpPr>
        <p:spPr>
          <a:xfrm>
            <a:off x="9649567" y="339739"/>
            <a:ext cx="1293280" cy="6043642"/>
          </a:xfrm>
        </p:spPr>
        <p:txBody>
          <a:bodyPr vert="eaVert" wrap="square" anchor="ctr">
            <a:normAutofit/>
          </a:bodyPr>
          <a:lstStyle>
            <a:lvl1pPr algn="l">
              <a:defRPr sz="4400">
                <a:ln w="38100" cmpd="dbl">
                  <a:solidFill>
                    <a:schemeClr val="tx1">
                      <a:lumMod val="75000"/>
                      <a:alpha val="26000"/>
                    </a:schemeClr>
                  </a:solidFill>
                </a:ln>
                <a:solidFill>
                  <a:srgbClr val="42331C"/>
                </a:solidFill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>
          <a:xfrm>
            <a:off x="1" y="1571276"/>
            <a:ext cx="7265323" cy="528672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746077" y="1445621"/>
            <a:ext cx="766355" cy="3174117"/>
          </a:xfrm>
        </p:spPr>
        <p:txBody>
          <a:bodyPr vert="eaVert">
            <a:normAutofit/>
          </a:bodyPr>
          <a:lstStyle>
            <a:lvl1pPr marL="0" indent="0" algn="r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0946139" y="1"/>
            <a:ext cx="0" cy="45023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3706" y="966788"/>
            <a:ext cx="11304588" cy="55927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1pPr>
            <a:lvl2pPr marL="373380" indent="-28575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3pPr>
            <a:lvl4pPr marL="108013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4pPr>
            <a:lvl5pPr marL="144018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5pPr>
            <a:lvl6pPr marL="180022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570" r="5280" b="2134"/>
          <a:stretch>
            <a:fillRect/>
          </a:stretch>
        </p:blipFill>
        <p:spPr>
          <a:xfrm>
            <a:off x="1" y="870012"/>
            <a:ext cx="12203612" cy="56305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9301" y="91996"/>
            <a:ext cx="10949567" cy="566737"/>
          </a:xfrm>
        </p:spPr>
        <p:txBody>
          <a:bodyPr vert="horz" wrap="none"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lstStyle>
            <a:lvl1pPr marL="357505" indent="-357505">
              <a:lnSpc>
                <a:spcPct val="110000"/>
              </a:lnSpc>
              <a:spcBef>
                <a:spcPts val="1400"/>
              </a:spcBef>
              <a:buClr>
                <a:schemeClr val="accent2">
                  <a:lumMod val="75000"/>
                </a:schemeClr>
              </a:buClr>
              <a:defRPr sz="2400">
                <a:solidFill>
                  <a:srgbClr val="434547"/>
                </a:solidFill>
              </a:defRPr>
            </a:lvl1pPr>
            <a:lvl2pPr marL="357505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 "/>
              <a:defRPr sz="2000">
                <a:solidFill>
                  <a:srgbClr val="717171"/>
                </a:solidFill>
              </a:defRPr>
            </a:lvl2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51891" r="5280" b="10036"/>
          <a:stretch>
            <a:fillRect/>
          </a:stretch>
        </p:blipFill>
        <p:spPr>
          <a:xfrm>
            <a:off x="1" y="2012002"/>
            <a:ext cx="12203612" cy="22276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012002"/>
            <a:ext cx="12192000" cy="222764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40800" y="2847600"/>
            <a:ext cx="5846400" cy="74520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 smtClean="0"/>
              <a:t>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179388" y="5457594"/>
            <a:ext cx="5833223" cy="39973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 spc="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1" y="1937912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1901" y="1"/>
            <a:ext cx="0" cy="36663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Number"/>
          <p:cNvSpPr/>
          <p:nvPr/>
        </p:nvSpPr>
        <p:spPr bwMode="auto">
          <a:xfrm>
            <a:off x="3188459" y="2848587"/>
            <a:ext cx="841156" cy="728473"/>
          </a:xfrm>
          <a:custGeom>
            <a:avLst/>
            <a:gdLst>
              <a:gd name="T0" fmla="*/ 210329 w 373220"/>
              <a:gd name="T1" fmla="*/ 0 h 323217"/>
              <a:gd name="T2" fmla="*/ 630988 w 373220"/>
              <a:gd name="T3" fmla="*/ 0 h 323217"/>
              <a:gd name="T4" fmla="*/ 841317 w 373220"/>
              <a:gd name="T5" fmla="*/ 364302 h 323217"/>
              <a:gd name="T6" fmla="*/ 630988 w 373220"/>
              <a:gd name="T7" fmla="*/ 728602 h 323217"/>
              <a:gd name="T8" fmla="*/ 210332 w 373220"/>
              <a:gd name="T9" fmla="*/ 728600 h 323217"/>
              <a:gd name="T10" fmla="*/ 0 w 373220"/>
              <a:gd name="T11" fmla="*/ 364300 h 323217"/>
              <a:gd name="T12" fmla="*/ 21032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AEC2C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sz="5400" dirty="0">
              <a:solidFill>
                <a:srgbClr val="FFFFFF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10785600" cy="56592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92439" y="1117601"/>
            <a:ext cx="5080000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18349" y="1117601"/>
            <a:ext cx="5094116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225600" y="1990800"/>
            <a:ext cx="5738400" cy="1062000"/>
          </a:xfrm>
        </p:spPr>
        <p:txBody>
          <a:bodyPr vert="horz" anchor="t" anchorCtr="0">
            <a:normAutofit/>
          </a:bodyPr>
          <a:lstStyle>
            <a:lvl1pPr algn="ctr"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" y="893"/>
            <a:ext cx="12192000" cy="434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1" y="473845"/>
            <a:ext cx="12204697" cy="460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0" y="5030371"/>
            <a:ext cx="12192001" cy="1828324"/>
          </a:xfrm>
          <a:custGeom>
            <a:avLst/>
            <a:gdLst>
              <a:gd name="connsiteX0" fmla="*/ 0 w 12192001"/>
              <a:gd name="connsiteY0" fmla="*/ 0 h 1828324"/>
              <a:gd name="connsiteX1" fmla="*/ 1523604 w 12192001"/>
              <a:gd name="connsiteY1" fmla="*/ 0 h 1828324"/>
              <a:gd name="connsiteX2" fmla="*/ 1847950 w 12192001"/>
              <a:gd name="connsiteY2" fmla="*/ 0 h 1828324"/>
              <a:gd name="connsiteX3" fmla="*/ 3003776 w 12192001"/>
              <a:gd name="connsiteY3" fmla="*/ 0 h 1828324"/>
              <a:gd name="connsiteX4" fmla="*/ 4851726 w 12192001"/>
              <a:gd name="connsiteY4" fmla="*/ 0 h 1828324"/>
              <a:gd name="connsiteX5" fmla="*/ 5006721 w 12192001"/>
              <a:gd name="connsiteY5" fmla="*/ 0 h 1828324"/>
              <a:gd name="connsiteX6" fmla="*/ 5039389 w 12192001"/>
              <a:gd name="connsiteY6" fmla="*/ 105207 h 1828324"/>
              <a:gd name="connsiteX7" fmla="*/ 6096001 w 12192001"/>
              <a:gd name="connsiteY7" fmla="*/ 805333 h 1828324"/>
              <a:gd name="connsiteX8" fmla="*/ 7152613 w 12192001"/>
              <a:gd name="connsiteY8" fmla="*/ 105207 h 1828324"/>
              <a:gd name="connsiteX9" fmla="*/ 7185283 w 12192001"/>
              <a:gd name="connsiteY9" fmla="*/ 0 h 1828324"/>
              <a:gd name="connsiteX10" fmla="*/ 7340277 w 12192001"/>
              <a:gd name="connsiteY10" fmla="*/ 0 h 1828324"/>
              <a:gd name="connsiteX11" fmla="*/ 9188227 w 12192001"/>
              <a:gd name="connsiteY11" fmla="*/ 0 h 1828324"/>
              <a:gd name="connsiteX12" fmla="*/ 10344052 w 12192001"/>
              <a:gd name="connsiteY12" fmla="*/ 0 h 1828324"/>
              <a:gd name="connsiteX13" fmla="*/ 10668398 w 12192001"/>
              <a:gd name="connsiteY13" fmla="*/ 0 h 1828324"/>
              <a:gd name="connsiteX14" fmla="*/ 12192001 w 12192001"/>
              <a:gd name="connsiteY14" fmla="*/ 0 h 1828324"/>
              <a:gd name="connsiteX15" fmla="*/ 12192001 w 12192001"/>
              <a:gd name="connsiteY15" fmla="*/ 1828324 h 1828324"/>
              <a:gd name="connsiteX16" fmla="*/ 10668398 w 12192001"/>
              <a:gd name="connsiteY16" fmla="*/ 1828324 h 1828324"/>
              <a:gd name="connsiteX17" fmla="*/ 7340277 w 12192001"/>
              <a:gd name="connsiteY17" fmla="*/ 1828324 h 1828324"/>
              <a:gd name="connsiteX18" fmla="*/ 4851726 w 12192001"/>
              <a:gd name="connsiteY18" fmla="*/ 1828324 h 1828324"/>
              <a:gd name="connsiteX19" fmla="*/ 1523604 w 12192001"/>
              <a:gd name="connsiteY19" fmla="*/ 1828324 h 1828324"/>
              <a:gd name="connsiteX20" fmla="*/ 0 w 12192001"/>
              <a:gd name="connsiteY20" fmla="*/ 1828324 h 182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1828324">
                <a:moveTo>
                  <a:pt x="0" y="0"/>
                </a:moveTo>
                <a:lnTo>
                  <a:pt x="1523604" y="0"/>
                </a:lnTo>
                <a:lnTo>
                  <a:pt x="1847950" y="0"/>
                </a:lnTo>
                <a:lnTo>
                  <a:pt x="3003776" y="0"/>
                </a:lnTo>
                <a:lnTo>
                  <a:pt x="4851726" y="0"/>
                </a:lnTo>
                <a:lnTo>
                  <a:pt x="5006721" y="0"/>
                </a:lnTo>
                <a:lnTo>
                  <a:pt x="5039389" y="105207"/>
                </a:lnTo>
                <a:cubicBezTo>
                  <a:pt x="5213472" y="516642"/>
                  <a:pt x="5621012" y="805333"/>
                  <a:pt x="6096001" y="805333"/>
                </a:cubicBezTo>
                <a:cubicBezTo>
                  <a:pt x="6570991" y="805333"/>
                  <a:pt x="6978531" y="516642"/>
                  <a:pt x="7152613" y="105207"/>
                </a:cubicBezTo>
                <a:lnTo>
                  <a:pt x="7185283" y="0"/>
                </a:lnTo>
                <a:lnTo>
                  <a:pt x="7340277" y="0"/>
                </a:lnTo>
                <a:lnTo>
                  <a:pt x="9188227" y="0"/>
                </a:lnTo>
                <a:lnTo>
                  <a:pt x="10344052" y="0"/>
                </a:lnTo>
                <a:lnTo>
                  <a:pt x="10668398" y="0"/>
                </a:lnTo>
                <a:lnTo>
                  <a:pt x="12192001" y="0"/>
                </a:lnTo>
                <a:lnTo>
                  <a:pt x="12192001" y="1828324"/>
                </a:lnTo>
                <a:lnTo>
                  <a:pt x="10668398" y="1828324"/>
                </a:lnTo>
                <a:lnTo>
                  <a:pt x="7340277" y="1828324"/>
                </a:lnTo>
                <a:lnTo>
                  <a:pt x="4851726" y="1828324"/>
                </a:lnTo>
                <a:lnTo>
                  <a:pt x="1523604" y="1828324"/>
                </a:lnTo>
                <a:lnTo>
                  <a:pt x="0" y="1828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0400" y="93600"/>
            <a:ext cx="10825200" cy="565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993600" y="1501200"/>
            <a:ext cx="6145200" cy="4402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239600" y="1501200"/>
            <a:ext cx="4086000" cy="443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80893" y="365125"/>
            <a:ext cx="920779" cy="6115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77078" y="365125"/>
            <a:ext cx="10098157" cy="6115188"/>
          </a:xfrm>
        </p:spPr>
        <p:txBody>
          <a:bodyPr vert="eaVert"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8331600" cy="56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8630" y="1049866"/>
            <a:ext cx="10636069" cy="524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2331C"/>
          </a:solidFill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26987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 typeface="Arial" pitchFamily="34" charset="0"/>
        <a:buChar char="▲"/>
        <a:defRPr lang="zh-CN" altLang="en-US" sz="2400" kern="1200" spc="60" baseline="0" dirty="0" smtClean="0">
          <a:solidFill>
            <a:srgbClr val="434547"/>
          </a:solidFill>
          <a:latin typeface="Arial" pitchFamily="34" charset="0"/>
          <a:ea typeface="黑体" pitchFamily="49" charset="-122"/>
          <a:cs typeface="+mn-cs"/>
        </a:defRPr>
      </a:lvl1pPr>
      <a:lvl2pPr marL="87630" indent="0" algn="just" defTabSz="914400" rtl="0" eaLnBrk="1" latinLnBrk="0" hangingPunct="1">
        <a:lnSpc>
          <a:spcPct val="150000"/>
        </a:lnSpc>
        <a:spcBef>
          <a:spcPts val="1200"/>
        </a:spcBef>
        <a:spcAft>
          <a:spcPts val="600"/>
        </a:spcAft>
        <a:buClr>
          <a:schemeClr val="accent4">
            <a:lumMod val="75000"/>
          </a:schemeClr>
        </a:buClr>
        <a:buSzPct val="70000"/>
        <a:buFont typeface="Arial" pitchFamily="34" charset="0"/>
        <a:buNone/>
        <a:defRPr lang="zh-CN" altLang="en-US" sz="1800" kern="1200" spc="60" baseline="0" dirty="0" smtClean="0">
          <a:solidFill>
            <a:srgbClr val="717171"/>
          </a:solidFill>
          <a:latin typeface="Arial" pitchFamily="34" charset="0"/>
          <a:ea typeface="黑体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rgbClr val="434547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第六节 表单元素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文本域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文本域：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&lt;textarea&gt; </a:t>
            </a:r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定义多行的文本输入控件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文本区中可容纳无限数量的文本，其中的文本的默认字体是等宽字体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。通过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rows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cols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属性设置大小。</a:t>
            </a:r>
            <a:endParaRPr lang="zh-CN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&lt;textarea rows="3" cols="20"&gt;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	…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文本内容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…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&lt;/textarea&gt;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0" lvl="0" indent="0" algn="l"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label</a:t>
            </a:r>
            <a:r>
              <a:rPr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label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在表单中有很多不同的元素，我们称之为表单域（如姓名、年龄、爱好等），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label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标签用来通过文本的方式告诉用户你当前填写的表单域是什么字段。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&lt;label&gt;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姓名：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&lt;/label&gt;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1405" y="3783965"/>
            <a:ext cx="4934585" cy="1469390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复选框和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label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516120"/>
          </a:xfrm>
        </p:spPr>
        <p:txBody>
          <a:bodyPr/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1215" y="1767205"/>
            <a:ext cx="10822305" cy="3465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eaLnBrk="1" hangingPunct="1"/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由于多选按钮本身比较小，因此出于用户体验的考虑，通常点击选项的文本就应该代表着选择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对应的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checkbox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项，可通过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label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属性关联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checkbox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达到此目的。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例如：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&lt;input type=“checkbox”name=“interest”id=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“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interest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value=“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传给后台的值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 checked&gt;&lt;label for=“interest”&gt;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写程序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&lt;/label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这样，当点击“写程序”这个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label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的时候，就会触发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checkbox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的选中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&lt;label&gt;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标签的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for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属性应当与相关元素的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属性相同。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隐藏域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9920"/>
            <a:ext cx="10810240" cy="6885940"/>
          </a:xfrm>
        </p:spPr>
        <p:txBody>
          <a:bodyPr>
            <a:normAutofit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隐藏域隐藏标签：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列表表单元素预先把一组可供选择的数据存储在列表中，以下拉菜单或列表的形式供用户在其中选择，其中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name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是选项的提示文字，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value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才是选项的值。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&lt;input name=”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 type=”hidden” id=”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id” value=”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自定义值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”/&gt;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按钮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670" y="962025"/>
            <a:ext cx="10515600" cy="5603875"/>
          </a:xfrm>
        </p:spPr>
        <p:txBody>
          <a:bodyPr>
            <a:normAutofit fontScale="90000"/>
          </a:bodyPr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marL="0" lvl="0" indent="0" eaLnBrk="1" hangingPunct="1">
              <a:buNone/>
            </a:pP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按钮标签：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定义一个按钮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&lt;input type=“button” value=“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自定义显示内容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（推荐使用）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&lt;button type=“button”&gt;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自定义显示内容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&lt;/button&gt;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（不推荐使用）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注意： 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form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表单元素中的按钮，使用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input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type=button)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form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之外的按钮可用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button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，否则会自动提交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（可以理解为在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form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中的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button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默认的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type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submit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0863" y="1378585"/>
            <a:ext cx="2749550" cy="2527300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提 交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提交：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向服务器传送信息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&lt;form&gt;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&lt;input name="submit" type="submit" value="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提交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&lt;/form&gt;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重 置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重置：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清除表单中的所有数据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&lt;form&gt;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&lt;input name=“reset” type=“reset” value=“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重置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&lt;/form&gt;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下拉列表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下拉列表：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&lt;select   name=“fruit”&gt;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	&lt;option value=“apple”&gt;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苹果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&lt;/option&gt; 	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851535" lvl="3" indent="0" eaLnBrk="1" hangingPunct="1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&lt;option value=“pear”&gt;</a:t>
            </a:r>
            <a:r>
              <a: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梨子</a:t>
            </a:r>
            <a:r>
              <a:rPr lang="en-US" altLang="zh-CN"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&lt;/option&gt;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	&lt;option value=“banana”&gt;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香蕉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&lt;/option&gt; 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&lt;option value=“peach”&gt;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桃子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&lt;/option&gt;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&lt;/select&gt;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5505" y="1178560"/>
            <a:ext cx="2822575" cy="20066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</a:rPr>
              <a:t>下拉列表属性</a:t>
            </a:r>
            <a:endParaRPr lang="zh-CN" altLang="en-US">
              <a:solidFill>
                <a:schemeClr val="accent1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3885" y="1567815"/>
          <a:ext cx="10809605" cy="43770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2990"/>
                <a:gridCol w="3603625"/>
                <a:gridCol w="3602990"/>
              </a:tblGrid>
              <a:tr h="982345">
                <a:tc>
                  <a:txBody>
                    <a:bodyPr/>
                    <a:p>
                      <a:pPr algn="l" fontAlgn="base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p>
                      <a:pPr algn="l" fontAlgn="base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/>
                </a:tc>
              </a:tr>
              <a:tr h="98234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name</a:t>
                      </a:r>
                      <a:endParaRPr lang="en-US" sz="1600" u="none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en-US" sz="1400" i="0" dirty="0">
                          <a:latin typeface="微软雅黑" pitchFamily="34" charset="-122"/>
                          <a:ea typeface="微软雅黑" pitchFamily="34" charset="-122"/>
                        </a:rPr>
                        <a:t>name</a:t>
                      </a:r>
                      <a:endParaRPr 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规定下拉列表的名称。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431290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size</a:t>
                      </a:r>
                      <a:endParaRPr lang="en-US" sz="1600" u="none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en-US" sz="1400" i="0" dirty="0">
                          <a:latin typeface="微软雅黑" pitchFamily="34" charset="-122"/>
                          <a:ea typeface="微软雅黑" pitchFamily="34" charset="-122"/>
                        </a:rPr>
                        <a:t>number</a:t>
                      </a:r>
                      <a:endParaRPr 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规定下拉列表中可见选项的数目。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98107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disabled</a:t>
                      </a:r>
                      <a:endParaRPr lang="en-US" sz="1600" u="none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en-US" sz="1400" i="0" dirty="0">
                          <a:latin typeface="微软雅黑" pitchFamily="34" charset="-122"/>
                          <a:ea typeface="微软雅黑" pitchFamily="34" charset="-122"/>
                        </a:rPr>
                        <a:t>disabled</a:t>
                      </a:r>
                      <a:endParaRPr 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规定禁用该下拉列表。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53"/>
</p:tagLst>
</file>

<file path=ppt/tags/tag2.xml><?xml version="1.0" encoding="utf-8"?>
<p:tagLst xmlns:p="http://schemas.openxmlformats.org/presentationml/2006/main">
  <p:tag name="KSO_WM_TEMPLATE_CATEGORY" val="custom"/>
  <p:tag name="KSO_WM_TEMPLATE_INDEX" val="160153"/>
</p:tagLst>
</file>

<file path=ppt/tags/tag3.xml><?xml version="1.0" encoding="utf-8"?>
<p:tagLst xmlns:p="http://schemas.openxmlformats.org/presentationml/2006/main">
  <p:tag name="KSO_WM_TEMPLATE_CATEGORY" val="custom"/>
  <p:tag name="KSO_WM_TEMPLATE_INDEX" val="160153"/>
</p:tagLst>
</file>

<file path=ppt/tags/tag4.xml><?xml version="1.0" encoding="utf-8"?>
<p:tagLst xmlns:p="http://schemas.openxmlformats.org/presentationml/2006/main">
  <p:tag name="KSO_WM_TEMPLATE_CATEGORY" val="custom"/>
  <p:tag name="KSO_WM_TEMPLATE_INDEX" val="160153"/>
</p:tagLst>
</file>

<file path=ppt/tags/tag5.xml><?xml version="1.0" encoding="utf-8"?>
<p:tagLst xmlns:p="http://schemas.openxmlformats.org/presentationml/2006/main">
  <p:tag name="KSO_WM_TEMPLATE_CATEGORY" val="custom"/>
  <p:tag name="KSO_WM_TEMPLATE_INDEX" val="160153"/>
</p:tagLst>
</file>

<file path=ppt/theme/theme1.xml><?xml version="1.0" encoding="utf-8"?>
<a:theme xmlns:a="http://schemas.openxmlformats.org/drawingml/2006/main" name="1_A000120140530A21PPBG">
  <a:themeElements>
    <a:clrScheme name="自定义 1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6C90A0"/>
      </a:accent1>
      <a:accent2>
        <a:srgbClr val="8C8162"/>
      </a:accent2>
      <a:accent3>
        <a:srgbClr val="AEB058"/>
      </a:accent3>
      <a:accent4>
        <a:srgbClr val="BF9000"/>
      </a:accent4>
      <a:accent5>
        <a:srgbClr val="A8604A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Kingsoft Office WPP</Application>
  <PresentationFormat>宽屏</PresentationFormat>
  <Paragraphs>116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1_A000120140530A21PPBG</vt:lpstr>
      <vt:lpstr>潭州JavaVip零基础班</vt:lpstr>
      <vt:lpstr>label标签</vt:lpstr>
      <vt:lpstr>复选框和label</vt:lpstr>
      <vt:lpstr>隐藏域</vt:lpstr>
      <vt:lpstr>按钮</vt:lpstr>
      <vt:lpstr>提 交</vt:lpstr>
      <vt:lpstr>重 置</vt:lpstr>
      <vt:lpstr>下拉列表</vt:lpstr>
      <vt:lpstr>下拉列表属性</vt:lpstr>
      <vt:lpstr>文本域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11426</cp:lastModifiedBy>
  <cp:revision>37</cp:revision>
  <dcterms:created xsi:type="dcterms:W3CDTF">2016-02-24T10:39:00Z</dcterms:created>
  <dcterms:modified xsi:type="dcterms:W3CDTF">2016-03-07T16:14:24Z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