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5" r:id="rId7"/>
    <p:sldId id="267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5429" y="297723"/>
            <a:ext cx="8952069" cy="15353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702" y="20115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927499" y="297723"/>
            <a:ext cx="264502" cy="153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5425" y="171450"/>
            <a:ext cx="11741150" cy="63230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t="9177"/>
          <a:stretch>
            <a:fillRect/>
          </a:stretch>
        </p:blipFill>
        <p:spPr>
          <a:xfrm>
            <a:off x="0" y="-18648"/>
            <a:ext cx="12192000" cy="689529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694237" y="2095500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>
          <a:xfrm>
            <a:off x="2436812" y="1459111"/>
            <a:ext cx="754063" cy="75406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550862" y="439936"/>
            <a:ext cx="1188839" cy="1188839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463476" y="2052087"/>
            <a:ext cx="552450" cy="552450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2436812" y="3299862"/>
            <a:ext cx="386313" cy="38631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600" y="975600"/>
            <a:ext cx="7185600" cy="10764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5600" y="2253600"/>
            <a:ext cx="7185600" cy="55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00" y="15984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00" y="40176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26294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21396991">
            <a:off x="5127626" y="3614739"/>
            <a:ext cx="3349625" cy="593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rot="225092">
            <a:off x="4057650" y="2795589"/>
            <a:ext cx="4332288" cy="7254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 rot="21197296">
            <a:off x="4552950" y="1855788"/>
            <a:ext cx="3341688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 rot="225092">
            <a:off x="3975101" y="2693988"/>
            <a:ext cx="4333875" cy="723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 rot="21396991">
            <a:off x="5045076" y="3513139"/>
            <a:ext cx="3349625" cy="5937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197296">
            <a:off x="4465639" y="1724025"/>
            <a:ext cx="3343275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800" dirty="0">
              <a:solidFill>
                <a:srgbClr val="FFFFFF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4467600" y="1724400"/>
            <a:ext cx="3344400" cy="727200"/>
          </a:xfrm>
        </p:spPr>
        <p:txBody>
          <a:bodyPr lIns="0" tIns="0" rIns="0" bIns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 rot="240000">
            <a:off x="3974400" y="2692800"/>
            <a:ext cx="4334400" cy="723600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 rot="21420000">
            <a:off x="5043600" y="3513600"/>
            <a:ext cx="3279124" cy="576825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7506" y="399308"/>
            <a:ext cx="1167213" cy="61125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027" y="399308"/>
            <a:ext cx="9443106" cy="61125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224"/>
            <a:ext cx="105156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400"/>
              <a:t>第七节 定位和浮动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定位与浮动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定位的概念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相对定位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绝对定位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浮动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清除浮动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定位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844540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定位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(Positioning)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属性允许你对元素进行定位。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它允许你定义元素框相对于其正常位置应该出现的位置，或者相对于父元素、另一个元素甚至浏览器窗口本身的位置。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h1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元素常常被称为块级元素。这意味着这些元素显示为一块内容，即“块框”。与之相反，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strong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等元素称为“行内元素”，这是因为它们的内容显示在行中，即“行内框”。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display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属性改变框的类型，即：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display:block;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让行内元素设置成块级元素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display:none;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没有框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定位属性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 eaLnBrk="1" hangingPunct="1">
              <a:lnSpc>
                <a:spcPct val="150000"/>
              </a:lnSpc>
            </a:pPr>
            <a:b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</a:b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4115" y="1751330"/>
          <a:ext cx="9978390" cy="4580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4280"/>
                <a:gridCol w="7484110"/>
              </a:tblGrid>
              <a:tr h="624840">
                <a:tc>
                  <a:txBody>
                    <a:bodyPr/>
                    <a:p>
                      <a:pPr algn="ctr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625475">
                <a:tc>
                  <a:txBody>
                    <a:bodyPr/>
                    <a:p>
                      <a:pPr algn="ctr"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定义了一个定位元素的上外边距边界与其包含块上边界之间的偏移。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24205">
                <a:tc>
                  <a:txBody>
                    <a:bodyPr/>
                    <a:p>
                      <a:pPr algn="ctr"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定义了定位元素右外边距边界与其包含块右边界之间的偏移。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25475">
                <a:tc>
                  <a:txBody>
                    <a:bodyPr/>
                    <a:p>
                      <a:pPr algn="ctr"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定义了定位元素下外边距边界与其包含块下边界之间的偏移。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24840">
                <a:tc>
                  <a:txBody>
                    <a:bodyPr/>
                    <a:p>
                      <a:pPr algn="ctr"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定义了定位元素左外边距边界与其包含块左边界之间的偏移。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30580">
                <a:tc>
                  <a:txBody>
                    <a:bodyPr/>
                    <a:p>
                      <a:pPr algn="ctr"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clip: rect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t"/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设置元素的形状。元素被剪入这个形状之中，然后显示出来。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624840">
                <a:tc>
                  <a:txBody>
                    <a:bodyPr/>
                    <a:p>
                      <a:pPr algn="ctr"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z-index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设置元素的堆叠顺序。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相对定位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lvl="0">
              <a:lnSpc>
                <a:spcPct val="150000"/>
              </a:lnSpc>
            </a:pPr>
            <a:r>
              <a:rPr lang="zh-CN" altLang="en-US" sz="5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相对定位：</a:t>
            </a:r>
            <a:r>
              <a:rPr lang="zh-CN" altLang="en-US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如果对一个元素进行相对定位，它将出现在它所在的位置上，通过设置垂直或水平位置，</a:t>
            </a:r>
            <a:endParaRPr lang="zh-CN" altLang="en-US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让这个元素“相对于”它的起点进行移动。</a:t>
            </a:r>
            <a:endParaRPr lang="zh-CN" altLang="en-US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5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.adv_relative{</a:t>
            </a:r>
            <a:endParaRPr lang="en-US" altLang="zh-CN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position:relative;</a:t>
            </a:r>
            <a:endParaRPr lang="en-US" altLang="zh-CN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left:30px;</a:t>
            </a:r>
            <a:endParaRPr lang="en-US" altLang="zh-CN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top:20px;</a:t>
            </a:r>
            <a:endParaRPr lang="en-US" altLang="zh-CN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5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}</a:t>
            </a:r>
            <a:endParaRPr lang="en-US" altLang="zh-CN" sz="5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注意，在使用相对定位时，无论是否进行移动，元素仍然占据原来的空间。因此，移动元素会导致它覆盖其它框。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735" y="2284095"/>
            <a:ext cx="5786120" cy="26943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绝对定位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绝对定位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：元素位置相对于最近的已定位祖先元素， 如果元素没有已定位的祖先元素，它的位置相对于最初的包含块。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.adv_absolute{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 position:absolute;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 left:30px;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 top:20px;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}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4610" y="3043555"/>
            <a:ext cx="6567805" cy="30410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浮动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浮动：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浮动的框可以向左或向右移动，直到它的外边缘碰到包含框或另一个浮动框的边框为止。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由于浮动框不在文档的普通流中，所以文档的普通流中的块框表现得就像浮动框不存在一样。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中，我们通过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float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属性实现元素的浮动。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27480" y="4434840"/>
          <a:ext cx="9690100" cy="21932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3470"/>
                <a:gridCol w="7326630"/>
              </a:tblGrid>
              <a:tr h="548640">
                <a:tc>
                  <a:txBody>
                    <a:bodyPr/>
                    <a:p>
                      <a:pPr algn="ctr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ctr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</a:tr>
              <a:tr h="548005">
                <a:tc>
                  <a:txBody>
                    <a:bodyPr/>
                    <a:p>
                      <a:pPr algn="ctr" fontAlgn="t"/>
                      <a:r>
                        <a:rPr lang="en-US" sz="180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endParaRPr 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元素向左浮动。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48640">
                <a:tc>
                  <a:txBody>
                    <a:bodyPr/>
                    <a:p>
                      <a:pPr algn="ctr" fontAlgn="t"/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元素向右浮动。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48005">
                <a:tc>
                  <a:txBody>
                    <a:bodyPr/>
                    <a:p>
                      <a:pPr algn="ctr" fontAlgn="t"/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默认值。元素不浮动，并会显示在其在文本中出现的位置。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清除浮动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50000"/>
              </a:lnSpc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清除浮动：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要想阻止行框围绕浮动框，需要对该框应用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clear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属性。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.&lt;div style=“clear:both;”&gt;&lt;/div&gt;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二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给父级设定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overflow:hidden;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三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给父级设定合适的高度或者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display:table;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4115127"/>
  <p:tag name="MH_LIBRARY" val="GRAPHIC"/>
  <p:tag name="MH_ORDER" val="Rectangle 8"/>
</p:tagLst>
</file>

<file path=ppt/tags/tag10.xml><?xml version="1.0" encoding="utf-8"?>
<p:tagLst xmlns:p="http://schemas.openxmlformats.org/presentationml/2006/main">
  <p:tag name="KSO_WM_TEMPLATE_CATEGORY" val="custom"/>
  <p:tag name="KSO_WM_TEMPLATE_INDEX" val="160149"/>
</p:tagLst>
</file>

<file path=ppt/tags/tag11.xml><?xml version="1.0" encoding="utf-8"?>
<p:tagLst xmlns:p="http://schemas.openxmlformats.org/presentationml/2006/main">
  <p:tag name="KSO_WM_TEMPLATE_CATEGORY" val="custom"/>
  <p:tag name="KSO_WM_TEMPLATE_INDEX" val="160149"/>
</p:tagLst>
</file>

<file path=ppt/tags/tag2.xml><?xml version="1.0" encoding="utf-8"?>
<p:tagLst xmlns:p="http://schemas.openxmlformats.org/presentationml/2006/main">
  <p:tag name="MH" val="20151014115127"/>
  <p:tag name="MH_LIBRARY" val="GRAPHIC"/>
  <p:tag name="MH_ORDER" val="Rectangle 5"/>
</p:tagLst>
</file>

<file path=ppt/tags/tag3.xml><?xml version="1.0" encoding="utf-8"?>
<p:tagLst xmlns:p="http://schemas.openxmlformats.org/presentationml/2006/main">
  <p:tag name="MH" val="20151014115127"/>
  <p:tag name="MH_LIBRARY" val="GRAPHIC"/>
  <p:tag name="MH_ORDER" val="Rectangle 3"/>
</p:tagLst>
</file>

<file path=ppt/tags/tag4.xml><?xml version="1.0" encoding="utf-8"?>
<p:tagLst xmlns:p="http://schemas.openxmlformats.org/presentationml/2006/main">
  <p:tag name="MH" val="20151014115127"/>
  <p:tag name="MH_LIBRARY" val="GRAPHIC"/>
  <p:tag name="MH_ORDER" val="Rectangle 4"/>
</p:tagLst>
</file>

<file path=ppt/tags/tag5.xml><?xml version="1.0" encoding="utf-8"?>
<p:tagLst xmlns:p="http://schemas.openxmlformats.org/presentationml/2006/main">
  <p:tag name="MH" val="20151014115127"/>
  <p:tag name="MH_LIBRARY" val="GRAPHIC"/>
  <p:tag name="MH_ORDER" val="Rectangle 7"/>
</p:tagLst>
</file>

<file path=ppt/tags/tag6.xml><?xml version="1.0" encoding="utf-8"?>
<p:tagLst xmlns:p="http://schemas.openxmlformats.org/presentationml/2006/main">
  <p:tag name="MH" val="20151014115127"/>
  <p:tag name="MH_LIBRARY" val="GRAPHIC"/>
  <p:tag name="MH_ORDER" val="Rectangle 2"/>
</p:tagLst>
</file>

<file path=ppt/tags/tag7.xml><?xml version="1.0" encoding="utf-8"?>
<p:tagLst xmlns:p="http://schemas.openxmlformats.org/presentationml/2006/main">
  <p:tag name="KSO_WM_TEMPLATE_CATEGORY" val="custom"/>
  <p:tag name="KSO_WM_TEMPLATE_INDEX" val="160149"/>
</p:tagLst>
</file>

<file path=ppt/tags/tag8.xml><?xml version="1.0" encoding="utf-8"?>
<p:tagLst xmlns:p="http://schemas.openxmlformats.org/presentationml/2006/main">
  <p:tag name="KSO_WM_TEMPLATE_CATEGORY" val="custom"/>
  <p:tag name="KSO_WM_TEMPLATE_INDEX" val="160149"/>
</p:tagLst>
</file>

<file path=ppt/tags/tag9.xml><?xml version="1.0" encoding="utf-8"?>
<p:tagLst xmlns:p="http://schemas.openxmlformats.org/presentationml/2006/main">
  <p:tag name="KSO_WM_TEMPLATE_CATEGORY" val="custom"/>
  <p:tag name="KSO_WM_TEMPLATE_INDEX" val="160149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5BA968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Kingsoft Office WPP</Application>
  <PresentationFormat>宽屏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潭州JavaVip零基础班</vt:lpstr>
      <vt:lpstr>定位与浮动</vt:lpstr>
      <vt:lpstr>定位</vt:lpstr>
      <vt:lpstr>css定位属性</vt:lpstr>
      <vt:lpstr>相对定位</vt:lpstr>
      <vt:lpstr>绝对定位</vt:lpstr>
      <vt:lpstr>浮动</vt:lpstr>
      <vt:lpstr>清除浮动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27</cp:revision>
  <dcterms:created xsi:type="dcterms:W3CDTF">2016-02-24T10:39:00Z</dcterms:created>
  <dcterms:modified xsi:type="dcterms:W3CDTF">2016-03-11T15:13:53Z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