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9" r:id="rId5"/>
    <p:sldId id="260" r:id="rId6"/>
    <p:sldId id="262" r:id="rId8"/>
    <p:sldId id="265" r:id="rId9"/>
    <p:sldId id="269" r:id="rId10"/>
    <p:sldId id="267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668"/>
            <a:ext cx="12192000" cy="3505200"/>
          </a:xfrm>
          <a:prstGeom prst="rect">
            <a:avLst/>
          </a:prstGeom>
        </p:spPr>
      </p:pic>
      <p:sp>
        <p:nvSpPr>
          <p:cNvPr id="2" name="KSO_CT1"/>
          <p:cNvSpPr>
            <a:spLocks noGrp="1"/>
          </p:cNvSpPr>
          <p:nvPr>
            <p:ph type="title" orient="vert" hasCustomPrompt="1"/>
          </p:nvPr>
        </p:nvSpPr>
        <p:spPr>
          <a:xfrm>
            <a:off x="9649567" y="339739"/>
            <a:ext cx="1293280" cy="6043642"/>
          </a:xfrm>
        </p:spPr>
        <p:txBody>
          <a:bodyPr vert="eaVert" wrap="square" anchor="ctr">
            <a:normAutofit/>
          </a:bodyPr>
          <a:lstStyle>
            <a:lvl1pPr algn="l">
              <a:defRPr sz="4400">
                <a:ln w="38100" cmpd="dbl">
                  <a:solidFill>
                    <a:schemeClr val="tx1">
                      <a:lumMod val="75000"/>
                      <a:alpha val="26000"/>
                    </a:schemeClr>
                  </a:solidFill>
                </a:ln>
                <a:solidFill>
                  <a:srgbClr val="42331C"/>
                </a:solidFill>
              </a:defRPr>
            </a:lvl1pPr>
          </a:lstStyle>
          <a:p>
            <a:r>
              <a:rPr lang="zh-CN" altLang="en-US" dirty="0" smtClean="0"/>
              <a:t>单击此处添加您的标题</a:t>
            </a:r>
            <a:endParaRPr 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/>
          <a:stretch>
            <a:fillRect/>
          </a:stretch>
        </p:blipFill>
        <p:spPr>
          <a:xfrm>
            <a:off x="1" y="1571276"/>
            <a:ext cx="7265323" cy="5286724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8746077" y="1445621"/>
            <a:ext cx="766355" cy="3174117"/>
          </a:xfrm>
        </p:spPr>
        <p:txBody>
          <a:bodyPr vert="eaVert">
            <a:normAutofit/>
          </a:bodyPr>
          <a:lstStyle>
            <a:lvl1pPr marL="0" indent="0" algn="r">
              <a:buNone/>
              <a:defRPr sz="18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黑体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 smtClean="0"/>
          </a:p>
        </p:txBody>
      </p:sp>
      <p:cxnSp>
        <p:nvCxnSpPr>
          <p:cNvPr id="8" name="直接连接符 7"/>
          <p:cNvCxnSpPr/>
          <p:nvPr/>
        </p:nvCxnSpPr>
        <p:spPr>
          <a:xfrm>
            <a:off x="10946139" y="1"/>
            <a:ext cx="0" cy="450233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43706" y="966788"/>
            <a:ext cx="11304588" cy="5592762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1pPr>
            <a:lvl2pPr marL="373380" indent="-285750"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/>
            </a:lvl2pPr>
            <a:lvl3pPr marL="720090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3pPr>
            <a:lvl4pPr marL="1080135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4pPr>
            <a:lvl5pPr marL="1440180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5pPr>
            <a:lvl6pPr marL="1800225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0" y="657754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8" t="1570" r="5280" b="2134"/>
          <a:stretch>
            <a:fillRect/>
          </a:stretch>
        </p:blipFill>
        <p:spPr>
          <a:xfrm>
            <a:off x="1" y="870012"/>
            <a:ext cx="12203612" cy="5630517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0" y="863057"/>
            <a:ext cx="12192000" cy="5637471"/>
          </a:xfrm>
          <a:prstGeom prst="rect">
            <a:avLst/>
          </a:prstGeom>
          <a:solidFill>
            <a:schemeClr val="bg1">
              <a:lumMod val="95000"/>
              <a:alpha val="8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99301" y="91996"/>
            <a:ext cx="10949567" cy="566737"/>
          </a:xfrm>
        </p:spPr>
        <p:txBody>
          <a:bodyPr vert="horz" wrap="none">
            <a:normAutofit/>
          </a:bodyPr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38631" y="1010194"/>
            <a:ext cx="10810237" cy="5389615"/>
          </a:xfrm>
        </p:spPr>
        <p:txBody>
          <a:bodyPr>
            <a:normAutofit/>
          </a:bodyPr>
          <a:lstStyle>
            <a:lvl1pPr marL="357505" indent="-357505">
              <a:lnSpc>
                <a:spcPct val="110000"/>
              </a:lnSpc>
              <a:spcBef>
                <a:spcPts val="1400"/>
              </a:spcBef>
              <a:buClr>
                <a:schemeClr val="accent2">
                  <a:lumMod val="75000"/>
                </a:schemeClr>
              </a:buClr>
              <a:defRPr sz="2400">
                <a:solidFill>
                  <a:srgbClr val="434547"/>
                </a:solidFill>
              </a:defRPr>
            </a:lvl1pPr>
            <a:lvl2pPr marL="357505" indent="-28575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Char char=" "/>
              <a:defRPr sz="2000">
                <a:solidFill>
                  <a:srgbClr val="717171"/>
                </a:solidFill>
              </a:defRPr>
            </a:lvl2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405399" y="1"/>
            <a:ext cx="0" cy="8011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8" t="51891" r="5280" b="10036"/>
          <a:stretch>
            <a:fillRect/>
          </a:stretch>
        </p:blipFill>
        <p:spPr>
          <a:xfrm>
            <a:off x="1" y="2012002"/>
            <a:ext cx="12203612" cy="222764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" y="2012002"/>
            <a:ext cx="12192000" cy="2227641"/>
          </a:xfrm>
          <a:prstGeom prst="rect">
            <a:avLst/>
          </a:prstGeom>
          <a:solidFill>
            <a:schemeClr val="bg1">
              <a:lumMod val="95000"/>
              <a:alpha val="8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4240800" y="2847600"/>
            <a:ext cx="5846400" cy="745200"/>
          </a:xfrm>
          <a:noFill/>
        </p:spPr>
        <p:txBody>
          <a:bodyPr lIns="0" tIns="0" rIns="0" bIns="0" anchor="ctr" anchorCtr="0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dirty="0" smtClean="0"/>
              <a:t>此处添加标题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179388" y="5457594"/>
            <a:ext cx="5833223" cy="399736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1600" spc="2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单击此处添加您的副标题</a:t>
            </a:r>
            <a:endParaRPr lang="en-US" altLang="zh-CN" dirty="0" smtClean="0"/>
          </a:p>
        </p:txBody>
      </p:sp>
      <p:cxnSp>
        <p:nvCxnSpPr>
          <p:cNvPr id="15" name="直接连接符 14"/>
          <p:cNvCxnSpPr/>
          <p:nvPr/>
        </p:nvCxnSpPr>
        <p:spPr>
          <a:xfrm>
            <a:off x="1" y="1937912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0961901" y="1"/>
            <a:ext cx="0" cy="366630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H_Number"/>
          <p:cNvSpPr/>
          <p:nvPr/>
        </p:nvSpPr>
        <p:spPr bwMode="auto">
          <a:xfrm>
            <a:off x="3188459" y="2848587"/>
            <a:ext cx="841156" cy="728473"/>
          </a:xfrm>
          <a:custGeom>
            <a:avLst/>
            <a:gdLst>
              <a:gd name="T0" fmla="*/ 210329 w 373220"/>
              <a:gd name="T1" fmla="*/ 0 h 323217"/>
              <a:gd name="T2" fmla="*/ 630988 w 373220"/>
              <a:gd name="T3" fmla="*/ 0 h 323217"/>
              <a:gd name="T4" fmla="*/ 841317 w 373220"/>
              <a:gd name="T5" fmla="*/ 364302 h 323217"/>
              <a:gd name="T6" fmla="*/ 630988 w 373220"/>
              <a:gd name="T7" fmla="*/ 728602 h 323217"/>
              <a:gd name="T8" fmla="*/ 210332 w 373220"/>
              <a:gd name="T9" fmla="*/ 728600 h 323217"/>
              <a:gd name="T10" fmla="*/ 0 w 373220"/>
              <a:gd name="T11" fmla="*/ 364300 h 323217"/>
              <a:gd name="T12" fmla="*/ 210329 w 373220"/>
              <a:gd name="T13" fmla="*/ 0 h 3232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73220"/>
              <a:gd name="T22" fmla="*/ 0 h 323217"/>
              <a:gd name="T23" fmla="*/ 373220 w 373220"/>
              <a:gd name="T24" fmla="*/ 323217 h 3232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73220" h="323217">
                <a:moveTo>
                  <a:pt x="93305" y="0"/>
                </a:moveTo>
                <a:lnTo>
                  <a:pt x="279915" y="0"/>
                </a:lnTo>
                <a:lnTo>
                  <a:pt x="373220" y="161609"/>
                </a:lnTo>
                <a:lnTo>
                  <a:pt x="279915" y="323217"/>
                </a:lnTo>
                <a:lnTo>
                  <a:pt x="93306" y="323216"/>
                </a:lnTo>
                <a:lnTo>
                  <a:pt x="0" y="161608"/>
                </a:lnTo>
                <a:lnTo>
                  <a:pt x="93305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rgbClr val="AEC2CA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endParaRPr lang="en-US" sz="5400" dirty="0">
              <a:solidFill>
                <a:srgbClr val="FFFFFF"/>
              </a:solidFill>
              <a:latin typeface="Arial" pitchFamily="34" charset="0"/>
              <a:ea typeface="黑体" pitchFamily="49" charset="-122"/>
              <a:sym typeface="Arial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7339" y="176908"/>
            <a:ext cx="10785600" cy="56592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792439" y="1117601"/>
            <a:ext cx="5080000" cy="4932363"/>
          </a:xfrm>
        </p:spPr>
        <p:txBody>
          <a:bodyPr/>
          <a:lstStyle>
            <a:lvl1pPr>
              <a:defRPr>
                <a:solidFill>
                  <a:srgbClr val="434547"/>
                </a:solidFill>
              </a:defRPr>
            </a:lvl1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318349" y="1117601"/>
            <a:ext cx="5094116" cy="4932363"/>
          </a:xfrm>
        </p:spPr>
        <p:txBody>
          <a:bodyPr/>
          <a:lstStyle>
            <a:lvl1pPr>
              <a:defRPr>
                <a:solidFill>
                  <a:srgbClr val="434547"/>
                </a:solidFill>
              </a:defRPr>
            </a:lvl1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6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6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3225600" y="1990800"/>
            <a:ext cx="5738400" cy="1062000"/>
          </a:xfrm>
        </p:spPr>
        <p:txBody>
          <a:bodyPr vert="horz" anchor="t" anchorCtr="0">
            <a:normAutofit/>
          </a:bodyPr>
          <a:lstStyle>
            <a:lvl1pPr algn="ctr">
              <a:defRPr sz="50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1" y="893"/>
            <a:ext cx="12192000" cy="4348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3" name="矩形 29"/>
          <p:cNvSpPr>
            <a:spLocks noChangeArrowheads="1"/>
          </p:cNvSpPr>
          <p:nvPr/>
        </p:nvSpPr>
        <p:spPr bwMode="auto">
          <a:xfrm>
            <a:off x="1" y="473845"/>
            <a:ext cx="12204697" cy="4602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4" name="任意多边形 13"/>
          <p:cNvSpPr/>
          <p:nvPr/>
        </p:nvSpPr>
        <p:spPr bwMode="auto">
          <a:xfrm>
            <a:off x="0" y="5030371"/>
            <a:ext cx="12192001" cy="1828324"/>
          </a:xfrm>
          <a:custGeom>
            <a:avLst/>
            <a:gdLst>
              <a:gd name="connsiteX0" fmla="*/ 0 w 12192001"/>
              <a:gd name="connsiteY0" fmla="*/ 0 h 1828324"/>
              <a:gd name="connsiteX1" fmla="*/ 1523604 w 12192001"/>
              <a:gd name="connsiteY1" fmla="*/ 0 h 1828324"/>
              <a:gd name="connsiteX2" fmla="*/ 1847950 w 12192001"/>
              <a:gd name="connsiteY2" fmla="*/ 0 h 1828324"/>
              <a:gd name="connsiteX3" fmla="*/ 3003776 w 12192001"/>
              <a:gd name="connsiteY3" fmla="*/ 0 h 1828324"/>
              <a:gd name="connsiteX4" fmla="*/ 4851726 w 12192001"/>
              <a:gd name="connsiteY4" fmla="*/ 0 h 1828324"/>
              <a:gd name="connsiteX5" fmla="*/ 5006721 w 12192001"/>
              <a:gd name="connsiteY5" fmla="*/ 0 h 1828324"/>
              <a:gd name="connsiteX6" fmla="*/ 5039389 w 12192001"/>
              <a:gd name="connsiteY6" fmla="*/ 105207 h 1828324"/>
              <a:gd name="connsiteX7" fmla="*/ 6096001 w 12192001"/>
              <a:gd name="connsiteY7" fmla="*/ 805333 h 1828324"/>
              <a:gd name="connsiteX8" fmla="*/ 7152613 w 12192001"/>
              <a:gd name="connsiteY8" fmla="*/ 105207 h 1828324"/>
              <a:gd name="connsiteX9" fmla="*/ 7185283 w 12192001"/>
              <a:gd name="connsiteY9" fmla="*/ 0 h 1828324"/>
              <a:gd name="connsiteX10" fmla="*/ 7340277 w 12192001"/>
              <a:gd name="connsiteY10" fmla="*/ 0 h 1828324"/>
              <a:gd name="connsiteX11" fmla="*/ 9188227 w 12192001"/>
              <a:gd name="connsiteY11" fmla="*/ 0 h 1828324"/>
              <a:gd name="connsiteX12" fmla="*/ 10344052 w 12192001"/>
              <a:gd name="connsiteY12" fmla="*/ 0 h 1828324"/>
              <a:gd name="connsiteX13" fmla="*/ 10668398 w 12192001"/>
              <a:gd name="connsiteY13" fmla="*/ 0 h 1828324"/>
              <a:gd name="connsiteX14" fmla="*/ 12192001 w 12192001"/>
              <a:gd name="connsiteY14" fmla="*/ 0 h 1828324"/>
              <a:gd name="connsiteX15" fmla="*/ 12192001 w 12192001"/>
              <a:gd name="connsiteY15" fmla="*/ 1828324 h 1828324"/>
              <a:gd name="connsiteX16" fmla="*/ 10668398 w 12192001"/>
              <a:gd name="connsiteY16" fmla="*/ 1828324 h 1828324"/>
              <a:gd name="connsiteX17" fmla="*/ 7340277 w 12192001"/>
              <a:gd name="connsiteY17" fmla="*/ 1828324 h 1828324"/>
              <a:gd name="connsiteX18" fmla="*/ 4851726 w 12192001"/>
              <a:gd name="connsiteY18" fmla="*/ 1828324 h 1828324"/>
              <a:gd name="connsiteX19" fmla="*/ 1523604 w 12192001"/>
              <a:gd name="connsiteY19" fmla="*/ 1828324 h 1828324"/>
              <a:gd name="connsiteX20" fmla="*/ 0 w 12192001"/>
              <a:gd name="connsiteY20" fmla="*/ 1828324 h 182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2001" h="1828324">
                <a:moveTo>
                  <a:pt x="0" y="0"/>
                </a:moveTo>
                <a:lnTo>
                  <a:pt x="1523604" y="0"/>
                </a:lnTo>
                <a:lnTo>
                  <a:pt x="1847950" y="0"/>
                </a:lnTo>
                <a:lnTo>
                  <a:pt x="3003776" y="0"/>
                </a:lnTo>
                <a:lnTo>
                  <a:pt x="4851726" y="0"/>
                </a:lnTo>
                <a:lnTo>
                  <a:pt x="5006721" y="0"/>
                </a:lnTo>
                <a:lnTo>
                  <a:pt x="5039389" y="105207"/>
                </a:lnTo>
                <a:cubicBezTo>
                  <a:pt x="5213472" y="516642"/>
                  <a:pt x="5621012" y="805333"/>
                  <a:pt x="6096001" y="805333"/>
                </a:cubicBezTo>
                <a:cubicBezTo>
                  <a:pt x="6570991" y="805333"/>
                  <a:pt x="6978531" y="516642"/>
                  <a:pt x="7152613" y="105207"/>
                </a:cubicBezTo>
                <a:lnTo>
                  <a:pt x="7185283" y="0"/>
                </a:lnTo>
                <a:lnTo>
                  <a:pt x="7340277" y="0"/>
                </a:lnTo>
                <a:lnTo>
                  <a:pt x="9188227" y="0"/>
                </a:lnTo>
                <a:lnTo>
                  <a:pt x="10344052" y="0"/>
                </a:lnTo>
                <a:lnTo>
                  <a:pt x="10668398" y="0"/>
                </a:lnTo>
                <a:lnTo>
                  <a:pt x="12192001" y="0"/>
                </a:lnTo>
                <a:lnTo>
                  <a:pt x="12192001" y="1828324"/>
                </a:lnTo>
                <a:lnTo>
                  <a:pt x="10668398" y="1828324"/>
                </a:lnTo>
                <a:lnTo>
                  <a:pt x="7340277" y="1828324"/>
                </a:lnTo>
                <a:lnTo>
                  <a:pt x="4851726" y="1828324"/>
                </a:lnTo>
                <a:lnTo>
                  <a:pt x="1523604" y="1828324"/>
                </a:lnTo>
                <a:lnTo>
                  <a:pt x="0" y="1828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</a:bodyPr>
          <a:lstStyle/>
          <a:p>
            <a:endParaRPr lang="zh-CN" altLang="en-US" sz="2400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657754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05399" y="1"/>
            <a:ext cx="0" cy="8011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00400" y="93600"/>
            <a:ext cx="10825200" cy="565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993600" y="1501200"/>
            <a:ext cx="6145200" cy="44028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7239600" y="1501200"/>
            <a:ext cx="4086000" cy="44388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780893" y="365125"/>
            <a:ext cx="920779" cy="6115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477078" y="365125"/>
            <a:ext cx="10098157" cy="6115188"/>
          </a:xfrm>
        </p:spPr>
        <p:txBody>
          <a:bodyPr vert="eaVert"/>
          <a:lstStyle>
            <a:lvl1pPr>
              <a:defRPr>
                <a:solidFill>
                  <a:srgbClr val="434547"/>
                </a:solidFill>
              </a:defRPr>
            </a:lvl1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657754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863057"/>
            <a:ext cx="12192000" cy="5637471"/>
          </a:xfrm>
          <a:prstGeom prst="rect">
            <a:avLst/>
          </a:prstGeom>
          <a:solidFill>
            <a:schemeClr val="bg1">
              <a:lumMod val="95000"/>
              <a:alpha val="8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itchFamily="34" charset="0"/>
              <a:ea typeface="黑体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05399" y="1"/>
            <a:ext cx="0" cy="8011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7339" y="176908"/>
            <a:ext cx="8331600" cy="5659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38630" y="1049866"/>
            <a:ext cx="10636069" cy="5241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42331C"/>
          </a:solidFill>
          <a:latin typeface="Arial" pitchFamily="34" charset="0"/>
          <a:ea typeface="黑体" pitchFamily="49" charset="-122"/>
          <a:cs typeface="+mj-cs"/>
        </a:defRPr>
      </a:lvl1pPr>
    </p:titleStyle>
    <p:bodyStyle>
      <a:lvl1pPr marL="357505" indent="-269875" algn="just" defTabSz="914400" rtl="0" eaLnBrk="1" latinLnBrk="0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 typeface="Arial" pitchFamily="34" charset="0"/>
        <a:buChar char="▲"/>
        <a:defRPr lang="zh-CN" altLang="en-US" sz="2400" kern="1200" spc="60" baseline="0" dirty="0" smtClean="0">
          <a:solidFill>
            <a:srgbClr val="434547"/>
          </a:solidFill>
          <a:latin typeface="Arial" pitchFamily="34" charset="0"/>
          <a:ea typeface="黑体" pitchFamily="49" charset="-122"/>
          <a:cs typeface="+mn-cs"/>
        </a:defRPr>
      </a:lvl1pPr>
      <a:lvl2pPr marL="87630" indent="0" algn="just" defTabSz="914400" rtl="0" eaLnBrk="1" latinLnBrk="0" hangingPunct="1">
        <a:lnSpc>
          <a:spcPct val="150000"/>
        </a:lnSpc>
        <a:spcBef>
          <a:spcPts val="1200"/>
        </a:spcBef>
        <a:spcAft>
          <a:spcPts val="600"/>
        </a:spcAft>
        <a:buClr>
          <a:schemeClr val="accent4">
            <a:lumMod val="75000"/>
          </a:schemeClr>
        </a:buClr>
        <a:buSzPct val="70000"/>
        <a:buFont typeface="Arial" pitchFamily="34" charset="0"/>
        <a:buNone/>
        <a:defRPr lang="zh-CN" altLang="en-US" sz="1800" kern="1200" spc="60" baseline="0" dirty="0" smtClean="0">
          <a:solidFill>
            <a:srgbClr val="717171"/>
          </a:solidFill>
          <a:latin typeface="Arial" pitchFamily="34" charset="0"/>
          <a:ea typeface="黑体" pitchFamily="49" charset="-122"/>
          <a:cs typeface="+mn-cs"/>
        </a:defRPr>
      </a:lvl2pPr>
      <a:lvl3pPr marL="720090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rgbClr val="434547"/>
          </a:solidFill>
          <a:latin typeface="+mn-lt"/>
          <a:ea typeface="+mn-ea"/>
          <a:cs typeface="+mn-cs"/>
        </a:defRPr>
      </a:lvl3pPr>
      <a:lvl4pPr marL="1080135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rgbClr val="434547"/>
          </a:solidFill>
          <a:latin typeface="+mn-lt"/>
          <a:ea typeface="+mn-ea"/>
          <a:cs typeface="+mn-cs"/>
        </a:defRPr>
      </a:lvl4pPr>
      <a:lvl5pPr marL="1440180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rgbClr val="434547"/>
          </a:solidFill>
          <a:latin typeface="+mn-lt"/>
          <a:ea typeface="+mn-ea"/>
          <a:cs typeface="+mn-cs"/>
        </a:defRPr>
      </a:lvl5pPr>
      <a:lvl6pPr marL="1800225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rgbClr val="434547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潭州</a:t>
            </a:r>
            <a:r>
              <a:rPr lang="en-US" altLang="zh-CN"/>
              <a:t>JavaVip</a:t>
            </a:r>
            <a:r>
              <a:rPr lang="zh-CN" altLang="en-US"/>
              <a:t>零基础班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48420" y="1068705"/>
            <a:ext cx="766445" cy="3527425"/>
          </a:xfrm>
        </p:spPr>
        <p:txBody>
          <a:bodyPr/>
          <a:p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第四节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-HTML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高级标签</a:t>
            </a: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  <a:p>
            <a:pPr lvl="0" algn="l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HTML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高级标签</a:t>
            </a:r>
            <a:endParaRPr lang="zh-CN" altLang="en-US" b="1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  <a:p>
            <a:pPr marL="342900" lvl="0" indent="-342900" eaLnBrk="1" hangingPunct="1">
              <a:buAutoNum type="arabicPeriod"/>
            </a:pPr>
            <a:r>
              <a:rPr lang="en-US" altLang="zh-CN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ul</a:t>
            </a:r>
            <a:r>
              <a:rPr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无序列表</a:t>
            </a: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1" hangingPunct="1">
              <a:buAutoNum type="arabicPeriod"/>
            </a:pPr>
            <a:r>
              <a:rPr lang="en-US" altLang="zh-CN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ol</a:t>
            </a:r>
            <a:r>
              <a:rPr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有序列表</a:t>
            </a: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1" hangingPunct="1">
              <a:buAutoNum type="arabicPeriod"/>
            </a:pPr>
            <a:r>
              <a:rPr lang="en-US" altLang="zh-CN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dl</a:t>
            </a:r>
            <a:r>
              <a:rPr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定义列表</a:t>
            </a: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1" hangingPunct="1">
              <a:buAutoNum type="arabicPeriod"/>
            </a:pPr>
            <a:r>
              <a:rPr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表格</a:t>
            </a:r>
            <a:r>
              <a:rPr lang="en-US" altLang="zh-CN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(table)</a:t>
            </a:r>
            <a:r>
              <a:rPr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</a:t>
            </a: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1" hangingPunct="1">
              <a:buAutoNum type="arabicPeriod"/>
            </a:pPr>
            <a:r>
              <a:rPr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框架（</a:t>
            </a:r>
            <a:r>
              <a:rPr lang="en-US" altLang="zh-CN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frameset</a:t>
            </a:r>
            <a:r>
              <a:rPr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标签）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 algn="l" eaLnBrk="1" hangingPunct="1"/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ul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无序列表标签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0380"/>
            <a:ext cx="10515600" cy="4516120"/>
          </a:xfrm>
        </p:spPr>
        <p:txBody>
          <a:bodyPr>
            <a:normAutofit lnSpcReduction="20000"/>
          </a:bodyPr>
          <a:p>
            <a:pPr lvl="0" eaLnBrk="1" hangingPunct="1"/>
            <a:r>
              <a:rPr lang="en-US" altLang="zh-CN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&lt;ul&gt;</a:t>
            </a:r>
            <a:r>
              <a:rPr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标签：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定义无序列表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语法：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&lt;ul&gt;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&lt;li&gt;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俺是第一个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&lt;/li&gt;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&lt;li&gt;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俺是第二个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&lt;/li&gt;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&lt;li&gt;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俺是第三个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&lt;/li&gt;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&lt;/ul&gt;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506" y="91996"/>
            <a:ext cx="10949567" cy="566737"/>
          </a:xfrm>
        </p:spPr>
        <p:txBody>
          <a:bodyPr>
            <a:normAutofit fontScale="90000"/>
          </a:bodyPr>
          <a:p>
            <a:pPr lvl="0" algn="l" eaLnBrk="1" hangingPunct="1"/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ol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有序列表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629920"/>
            <a:ext cx="10810240" cy="6885940"/>
          </a:xfrm>
        </p:spPr>
        <p:txBody>
          <a:bodyPr>
            <a:normAutofit/>
          </a:bodyPr>
          <a:p>
            <a:pPr marL="0" lvl="0" indent="0" eaLnBrk="1" hangingPunct="1">
              <a:buNone/>
            </a:pP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&lt;ol&gt;</a:t>
            </a:r>
            <a:r>
              <a:rPr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标签：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定义有序列表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语法：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&lt;ol&gt;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&lt;li&gt;one&lt;/li&gt;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&lt;li&gt;two&lt;/li&gt;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&lt;li&gt;three&lt;/li&gt;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&lt;/ol&gt;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 algn="l" eaLnBrk="1" hangingPunct="1"/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dl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定义列表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lnSpcReduction="10000"/>
          </a:bodyPr>
          <a:p>
            <a:pPr lvl="0" eaLnBrk="1" hangingPunct="1"/>
            <a:r>
              <a:rPr lang="en-US" altLang="zh-CN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&lt;dl&gt;</a:t>
            </a:r>
            <a:r>
              <a:rPr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标签：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定义列表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语法：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&lt;dl&gt;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&lt;dt&gt;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帅哥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&lt;/dt&gt;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&lt;dd&gt;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蓝桥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&lt;/dd&gt;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&lt;dt&gt;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美女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&lt;/dt&gt;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&lt;dd&gt;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班长波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&lt;/dd&gt;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&lt;/dl&gt;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&lt;dt&gt;:</a:t>
            </a:r>
            <a:r>
              <a:rPr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定义列表中的项目   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&lt;dd&gt;:</a:t>
            </a:r>
            <a:r>
              <a:rPr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描述列表中的项目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eaLnBrk="1" hangingPunct="1"/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eaLnBrk="1" hangingPunct="1"/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eaLnBrk="1" hangingPunct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 algn="l" eaLnBrk="1" hangingPunct="1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表格（</a:t>
            </a: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table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）标签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lvl="0" indent="0" eaLnBrk="1" hangingPunct="1"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微软雅黑" charset="0"/>
                <a:ea typeface="微软雅黑" charset="0"/>
                <a:sym typeface="+mn-ea"/>
              </a:rPr>
              <a:t> </a:t>
            </a:r>
            <a:endParaRPr lang="en-US" altLang="zh-CN" sz="1600" b="1" dirty="0">
              <a:solidFill>
                <a:schemeClr val="tx2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0345" y="1078230"/>
            <a:ext cx="11938000" cy="5514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 eaLnBrk="1" hangingPunct="1"/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&lt;table&gt;</a:t>
            </a: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标签：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定义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HTML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表格</a:t>
            </a:r>
            <a:endParaRPr lang="zh-CN" altLang="en-US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algn="l" eaLnBrk="1" hangingPunct="1"/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语法：</a:t>
            </a:r>
            <a:endParaRPr lang="zh-CN" altLang="en-US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algn="l" eaLnBrk="1" hangingPunct="1"/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&lt;table&gt;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algn="l" eaLnBrk="1" hangingPunct="1"/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&lt;tr&gt;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algn="l" eaLnBrk="1" hangingPunct="1"/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	&lt;th&gt;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姓名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&lt;/th&gt;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algn="l" eaLnBrk="1" hangingPunct="1"/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	&lt;th&gt;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性别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&lt;/th&gt;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algn="l" eaLnBrk="1" hangingPunct="1"/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&lt;/tr&gt;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algn="l" eaLnBrk="1" hangingPunct="1"/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&lt;tr&gt;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algn="l" eaLnBrk="1" hangingPunct="1"/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	&lt;td&gt;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小明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&lt;/td&gt;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algn="l" eaLnBrk="1" hangingPunct="1"/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	&lt;td&gt;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男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&lt;/td&gt;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algn="l" eaLnBrk="1" hangingPunct="1"/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&lt;/tr&gt;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algn="l" eaLnBrk="1" hangingPunct="1"/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&lt;/table&gt;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algn="l" eaLnBrk="1" hangingPunct="1"/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&lt;tr&gt;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定义表格行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,&lt;th&gt;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定义表头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,&lt;td&gt;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定义表格列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algn="l" eaLnBrk="1" hangingPunct="1"/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l" eaLnBrk="1" hangingPunct="1"/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</a:rPr>
              <a:t>table</a:t>
            </a:r>
            <a:r>
              <a:rPr lang="zh-CN" altLang="en-US">
                <a:solidFill>
                  <a:schemeClr val="accent1"/>
                </a:solidFill>
              </a:rPr>
              <a:t>常用属性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&lt;table&gt;	定义表格</a:t>
            </a:r>
            <a:endParaRPr lang="zh-CN" altLang="en-US"/>
          </a:p>
          <a:p>
            <a:r>
              <a:rPr>
                <a:sym typeface="+mn-ea"/>
              </a:rPr>
              <a:t>&lt;caption&gt;	定义表格标题。</a:t>
            </a:r>
            <a:endParaRPr lang="zh-CN" altLang="en-US"/>
          </a:p>
          <a:p>
            <a:r>
              <a:rPr>
                <a:sym typeface="+mn-ea"/>
              </a:rPr>
              <a:t>&lt;th&gt;	定义表格的表头。</a:t>
            </a:r>
            <a:endParaRPr lang="zh-CN" altLang="en-US"/>
          </a:p>
          <a:p>
            <a:r>
              <a:rPr>
                <a:sym typeface="+mn-ea"/>
              </a:rPr>
              <a:t>&lt;tr&gt;	定义表格的行。</a:t>
            </a:r>
            <a:endParaRPr lang="zh-CN" altLang="en-US"/>
          </a:p>
          <a:p>
            <a:r>
              <a:rPr>
                <a:sym typeface="+mn-ea"/>
              </a:rPr>
              <a:t>&lt;td&gt;	定义表格单元。</a:t>
            </a:r>
            <a:endParaRPr lang="zh-CN" altLang="en-US"/>
          </a:p>
          <a:p>
            <a:r>
              <a:rPr>
                <a:sym typeface="+mn-ea"/>
              </a:rPr>
              <a:t>&lt;thead&gt;	定义表格的页眉。</a:t>
            </a:r>
            <a:endParaRPr lang="zh-CN" altLang="en-US"/>
          </a:p>
          <a:p>
            <a:r>
              <a:rPr>
                <a:sym typeface="+mn-ea"/>
              </a:rPr>
              <a:t>&lt;tbody&gt;	定义表格的主体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r>
              <a:rPr>
                <a:sym typeface="+mn-ea"/>
              </a:rPr>
              <a:t>border-collapse  collapse合并边框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marL="342900" lvl="0" indent="-342900" algn="l" eaLnBrk="1" hangingPunct="1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框架（</a:t>
            </a: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frameset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）标签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870" y="1221105"/>
            <a:ext cx="10810240" cy="5113020"/>
          </a:xfrm>
        </p:spPr>
        <p:txBody>
          <a:bodyPr>
            <a:normAutofit lnSpcReduction="10000"/>
          </a:bodyPr>
          <a:p>
            <a:pPr lvl="0" eaLnBrk="1" hangingPunct="1"/>
            <a:r>
              <a:rPr lang="en-US" altLang="zh-CN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&lt;frameset&gt;</a:t>
            </a:r>
            <a:r>
              <a:rPr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标签：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定义一个框架集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语法：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&lt;frameset  cols/rows=“25%,50%,25%&gt;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&lt;frame src=“url1”/&gt;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&lt;frame src=“url2”/&gt;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&lt;frame src=“url3”/&gt;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&lt;/frameset&gt;</a:t>
            </a:r>
            <a:endParaRPr lang="en-US" altLang="zh-CN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假如一个框架有可见边框，用户可以拖动边框来改变它的大小。为了避免这种情况发生，可以在 &lt;frame&gt; 标签中加入：noresize="noresize"。</a:t>
            </a:r>
            <a:endParaRPr lang="en-US" altLang="zh-CN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不可放入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body</a:t>
            </a:r>
            <a:endParaRPr lang="en-US" altLang="zh-CN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图片201603021944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130" y="-31115"/>
            <a:ext cx="12227560" cy="69068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custom"/>
  <p:tag name="KSO_WM_TEMPLATE_INDEX" val="160153"/>
</p:tagLst>
</file>

<file path=ppt/tags/tag2.xml><?xml version="1.0" encoding="utf-8"?>
<p:tagLst xmlns:p="http://schemas.openxmlformats.org/presentationml/2006/main">
  <p:tag name="KSO_WM_TEMPLATE_CATEGORY" val="custom"/>
  <p:tag name="KSO_WM_TEMPLATE_INDEX" val="160153"/>
</p:tagLst>
</file>

<file path=ppt/tags/tag3.xml><?xml version="1.0" encoding="utf-8"?>
<p:tagLst xmlns:p="http://schemas.openxmlformats.org/presentationml/2006/main">
  <p:tag name="KSO_WM_TEMPLATE_CATEGORY" val="custom"/>
  <p:tag name="KSO_WM_TEMPLATE_INDEX" val="160153"/>
</p:tagLst>
</file>

<file path=ppt/tags/tag4.xml><?xml version="1.0" encoding="utf-8"?>
<p:tagLst xmlns:p="http://schemas.openxmlformats.org/presentationml/2006/main">
  <p:tag name="KSO_WM_TEMPLATE_CATEGORY" val="custom"/>
  <p:tag name="KSO_WM_TEMPLATE_INDEX" val="160153"/>
</p:tagLst>
</file>

<file path=ppt/tags/tag5.xml><?xml version="1.0" encoding="utf-8"?>
<p:tagLst xmlns:p="http://schemas.openxmlformats.org/presentationml/2006/main">
  <p:tag name="KSO_WM_TEMPLATE_CATEGORY" val="custom"/>
  <p:tag name="KSO_WM_TEMPLATE_INDEX" val="160153"/>
</p:tagLst>
</file>

<file path=ppt/theme/theme1.xml><?xml version="1.0" encoding="utf-8"?>
<a:theme xmlns:a="http://schemas.openxmlformats.org/drawingml/2006/main" name="1_A000120140530A21PPBG">
  <a:themeElements>
    <a:clrScheme name="自定义 1">
      <a:dk1>
        <a:srgbClr val="434547"/>
      </a:dk1>
      <a:lt1>
        <a:srgbClr val="FFFFFF"/>
      </a:lt1>
      <a:dk2>
        <a:srgbClr val="414345"/>
      </a:dk2>
      <a:lt2>
        <a:srgbClr val="FFFFFF"/>
      </a:lt2>
      <a:accent1>
        <a:srgbClr val="6C90A0"/>
      </a:accent1>
      <a:accent2>
        <a:srgbClr val="8C8162"/>
      </a:accent2>
      <a:accent3>
        <a:srgbClr val="AEB058"/>
      </a:accent3>
      <a:accent4>
        <a:srgbClr val="BF9000"/>
      </a:accent4>
      <a:accent5>
        <a:srgbClr val="A8604A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4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848</Words>
  <Application>Kingsoft Office WPP</Application>
  <PresentationFormat>宽屏</PresentationFormat>
  <Paragraphs>92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1_A000120140530A21PPBG</vt:lpstr>
      <vt:lpstr>潭州JavaVip零基础班</vt:lpstr>
      <vt:lpstr>HTML高级标签</vt:lpstr>
      <vt:lpstr>ul无序列表标签</vt:lpstr>
      <vt:lpstr>ol有序列表</vt:lpstr>
      <vt:lpstr>dl定义列表</vt:lpstr>
      <vt:lpstr>表格（table）标签</vt:lpstr>
      <vt:lpstr>table常用属性</vt:lpstr>
      <vt:lpstr>框架（frameset）标签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11426</dc:creator>
  <cp:lastModifiedBy>11426</cp:lastModifiedBy>
  <cp:revision>25</cp:revision>
  <dcterms:created xsi:type="dcterms:W3CDTF">2016-02-24T10:39:00Z</dcterms:created>
  <dcterms:modified xsi:type="dcterms:W3CDTF">2016-03-04T16:27:50Z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