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047" r:id="rId3"/>
    <p:sldId id="1081" r:id="rId5"/>
    <p:sldId id="989" r:id="rId6"/>
    <p:sldId id="1049" r:id="rId7"/>
    <p:sldId id="909" r:id="rId8"/>
    <p:sldId id="913" r:id="rId9"/>
    <p:sldId id="914" r:id="rId10"/>
    <p:sldId id="1050" r:id="rId11"/>
    <p:sldId id="917" r:id="rId12"/>
    <p:sldId id="920" r:id="rId13"/>
    <p:sldId id="1027" r:id="rId14"/>
    <p:sldId id="918" r:id="rId15"/>
    <p:sldId id="960" r:id="rId16"/>
    <p:sldId id="915" r:id="rId17"/>
    <p:sldId id="919" r:id="rId18"/>
    <p:sldId id="916" r:id="rId19"/>
    <p:sldId id="1068" r:id="rId20"/>
    <p:sldId id="1066" r:id="rId21"/>
    <p:sldId id="1067" r:id="rId22"/>
    <p:sldId id="1073" r:id="rId23"/>
    <p:sldId id="1072" r:id="rId24"/>
    <p:sldId id="1074" r:id="rId25"/>
    <p:sldId id="1075" r:id="rId26"/>
    <p:sldId id="1076" r:id="rId27"/>
    <p:sldId id="1077" r:id="rId28"/>
    <p:sldId id="1078" r:id="rId29"/>
    <p:sldId id="107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zw" initials="z"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F0"/>
    <a:srgbClr val="93F3E2"/>
    <a:srgbClr val="96EBF1"/>
    <a:srgbClr val="060F1E"/>
    <a:srgbClr val="D53C4C"/>
    <a:srgbClr val="B0590A"/>
    <a:srgbClr val="FFC435"/>
    <a:srgbClr val="FDE977"/>
    <a:srgbClr val="FC8F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96" autoAdjust="0"/>
    <p:restoredTop sz="94660"/>
  </p:normalViewPr>
  <p:slideViewPr>
    <p:cSldViewPr snapToGrid="0">
      <p:cViewPr varScale="1">
        <p:scale>
          <a:sx n="71" d="100"/>
          <a:sy n="71" d="100"/>
        </p:scale>
        <p:origin x="546" y="60"/>
      </p:cViewPr>
      <p:guideLst>
        <p:guide orient="horz" pos="2335"/>
        <p:guide pos="3747"/>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B2C38-442E-4A34-B087-99D2F692CC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C8CD7-FFBC-403A-AAB7-CE7ABB330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77913" y="1143000"/>
            <a:ext cx="47021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77913" y="1143000"/>
            <a:ext cx="47021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77913" y="1143000"/>
            <a:ext cx="47021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77913" y="1143000"/>
            <a:ext cx="47021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常规文件操作使用页缓存机制。这样造成读文件时需要先将文件页从磁盘拷贝到页缓存中，由于页缓存处在内核空间，不能被用户进程直接寻址，所以还需要将页缓存中数据页再次拷贝到内存对应的用户空间中。这样，通过了两次数据拷贝过程，才能完成进程对文件内容的获取任务。</a:t>
            </a:r>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77913" y="1143000"/>
            <a:ext cx="47021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77913" y="1143000"/>
            <a:ext cx="470217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7C8CD7-FFBC-403A-AAB7-CE7ABB330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0A2E29C6-0111-42B2-975B-ABC1085A3B4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2F8D383-689C-46E9-A7EE-4BEEA1EBC01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5" name="直接连接符 4"/>
          <p:cNvCxnSpPr/>
          <p:nvPr userDrawn="1"/>
        </p:nvCxnSpPr>
        <p:spPr>
          <a:xfrm>
            <a:off x="347980" y="278765"/>
            <a:ext cx="0" cy="306070"/>
          </a:xfrm>
          <a:prstGeom prst="line">
            <a:avLst/>
          </a:prstGeom>
          <a:ln w="57150">
            <a:solidFill>
              <a:srgbClr val="6A727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08940" y="283210"/>
            <a:ext cx="0" cy="297180"/>
          </a:xfrm>
          <a:prstGeom prst="line">
            <a:avLst/>
          </a:prstGeom>
          <a:ln w="19050">
            <a:solidFill>
              <a:srgbClr val="6A727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pic>
        <p:nvPicPr>
          <p:cNvPr id="8" name="图片 7" descr="组1logo"/>
          <p:cNvPicPr>
            <a:picLocks noChangeAspect="1"/>
          </p:cNvPicPr>
          <p:nvPr userDrawn="1"/>
        </p:nvPicPr>
        <p:blipFill>
          <a:blip r:embed="rId2"/>
          <a:stretch>
            <a:fillRect/>
          </a:stretch>
        </p:blipFill>
        <p:spPr>
          <a:xfrm>
            <a:off x="10902315" y="236855"/>
            <a:ext cx="1001395" cy="38036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3CE24D-E048-4BCA-AB6F-EDBD67B5F3E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9EB9F-EB2F-437E-9B0C-BB39F432A8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CE24D-E048-4BCA-AB6F-EDBD67B5F3E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9EB9F-EB2F-437E-9B0C-BB39F432A874}" type="slidenum">
              <a:rPr lang="zh-CN" altLang="en-US" smtClean="0"/>
            </a:fld>
            <a:endParaRPr lang="zh-CN" altLang="en-US"/>
          </a:p>
        </p:txBody>
      </p:sp>
      <p:sp>
        <p:nvSpPr>
          <p:cNvPr id="7" name="矩形 6"/>
          <p:cNvSpPr/>
          <p:nvPr userDrawn="1"/>
        </p:nvSpPr>
        <p:spPr>
          <a:xfrm>
            <a:off x="-83820" y="-144780"/>
            <a:ext cx="12386945" cy="7128510"/>
          </a:xfrm>
          <a:prstGeom prst="rect">
            <a:avLst/>
          </a:prstGeom>
          <a:solidFill>
            <a:srgbClr val="060F1E"/>
          </a:solidFill>
          <a:ln>
            <a:solidFill>
              <a:srgbClr val="061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连接符 11"/>
          <p:cNvCxnSpPr/>
          <p:nvPr userDrawn="1"/>
        </p:nvCxnSpPr>
        <p:spPr>
          <a:xfrm>
            <a:off x="347980" y="287655"/>
            <a:ext cx="0" cy="306070"/>
          </a:xfrm>
          <a:prstGeom prst="line">
            <a:avLst/>
          </a:prstGeom>
          <a:ln w="57150">
            <a:solidFill>
              <a:srgbClr val="6A727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408940" y="292100"/>
            <a:ext cx="0" cy="297180"/>
          </a:xfrm>
          <a:prstGeom prst="line">
            <a:avLst/>
          </a:prstGeom>
          <a:ln w="19050">
            <a:solidFill>
              <a:srgbClr val="6A727E"/>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365" y="-136530"/>
            <a:ext cx="8681292" cy="1059859"/>
          </a:xfrm>
          <a:prstGeom prst="rect">
            <a:avLst/>
          </a:prstGeom>
          <a:solidFill>
            <a:srgbClr val="060F1E"/>
          </a:solidFill>
          <a:ln>
            <a:solidFill>
              <a:srgbClr val="061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31" name="标题 24"/>
          <p:cNvSpPr>
            <a:spLocks noChangeArrowheads="1"/>
          </p:cNvSpPr>
          <p:nvPr/>
        </p:nvSpPr>
        <p:spPr bwMode="auto">
          <a:xfrm>
            <a:off x="379095" y="456565"/>
            <a:ext cx="733425" cy="854710"/>
          </a:xfrm>
          <a:prstGeom prst="rect">
            <a:avLst/>
          </a:prstGeom>
          <a:noFill/>
          <a:ln w="9525">
            <a:noFill/>
            <a:miter lim="800000"/>
          </a:ln>
        </p:spPr>
        <p:txBody>
          <a:bodyPr lIns="109393" tIns="54697" rIns="109393" bIns="54697" anchor="ctr"/>
          <a:lstStyle/>
          <a:p>
            <a:endParaRPr lang="en-US" altLang="zh-CN" sz="8075"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p:cNvSpPr txBox="1"/>
          <p:nvPr/>
        </p:nvSpPr>
        <p:spPr>
          <a:xfrm>
            <a:off x="4032885" y="2477770"/>
            <a:ext cx="3337560" cy="1568450"/>
          </a:xfrm>
          <a:prstGeom prst="rect">
            <a:avLst/>
          </a:prstGeom>
          <a:noFill/>
        </p:spPr>
        <p:txBody>
          <a:bodyPr wrap="none" rtlCol="0">
            <a:spAutoFit/>
          </a:bodyPr>
          <a:p>
            <a:pPr algn="l"/>
            <a:r>
              <a:rPr lang="en-US" sz="4800" b="1">
                <a:solidFill>
                  <a:schemeClr val="bg1"/>
                </a:solidFill>
                <a:latin typeface="Arial" panose="020B0604020202020204" pitchFamily="34" charset="0"/>
                <a:ea typeface="宋体" panose="02010600030101010101" pitchFamily="2" charset="-122"/>
                <a:sym typeface="+mn-ea"/>
              </a:rPr>
              <a:t>Binder</a:t>
            </a:r>
            <a:r>
              <a:rPr lang="zh-CN" altLang="en-US" sz="4800" b="1">
                <a:solidFill>
                  <a:schemeClr val="bg1"/>
                </a:solidFill>
                <a:latin typeface="Arial" panose="020B0604020202020204" pitchFamily="34" charset="0"/>
                <a:ea typeface="宋体" panose="02010600030101010101" pitchFamily="2" charset="-122"/>
                <a:sym typeface="+mn-ea"/>
              </a:rPr>
              <a:t>机制</a:t>
            </a:r>
            <a:endParaRPr lang="zh-CN" altLang="en-US" sz="4800" b="1" kern="1200" baseline="0">
              <a:solidFill>
                <a:schemeClr val="bg1"/>
              </a:solidFill>
              <a:latin typeface="Arial" panose="020B0604020202020204" pitchFamily="34" charset="0"/>
              <a:ea typeface="宋体" panose="02010600030101010101" pitchFamily="2" charset="-122"/>
            </a:endParaRPr>
          </a:p>
          <a:p>
            <a:endParaRPr lang="zh-CN" altLang="en-US" sz="4800" b="1" kern="1200" baseline="0">
              <a:solidFill>
                <a:schemeClr val="bg1"/>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360680" y="207946"/>
            <a:ext cx="7450455" cy="533433"/>
          </a:xfrm>
          <a:prstGeom prst="roundRect">
            <a:avLst>
              <a:gd name="adj" fmla="val 23381"/>
            </a:avLst>
          </a:prstGeom>
          <a:noFill/>
        </p:spPr>
        <p:txBody>
          <a:bodyPr wrap="square" anchor="ctr">
            <a:spAutoFit/>
          </a:bodyPr>
          <a:p>
            <a:pPr algn="l"/>
            <a:r>
              <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内存划分</a:t>
            </a:r>
            <a:endPar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pic>
        <p:nvPicPr>
          <p:cNvPr id="2" name="图片 1" descr="内存划分"/>
          <p:cNvPicPr>
            <a:picLocks noChangeAspect="1"/>
          </p:cNvPicPr>
          <p:nvPr/>
        </p:nvPicPr>
        <p:blipFill>
          <a:blip r:embed="rId1" cstate="print"/>
          <a:stretch>
            <a:fillRect/>
          </a:stretch>
        </p:blipFill>
        <p:spPr>
          <a:xfrm>
            <a:off x="360680" y="1790700"/>
            <a:ext cx="7550785" cy="4916170"/>
          </a:xfrm>
          <a:prstGeom prst="rect">
            <a:avLst/>
          </a:prstGeom>
        </p:spPr>
      </p:pic>
      <p:sp>
        <p:nvSpPr>
          <p:cNvPr id="15" name="矩形 14"/>
          <p:cNvSpPr/>
          <p:nvPr/>
        </p:nvSpPr>
        <p:spPr>
          <a:xfrm>
            <a:off x="360973" y="1027654"/>
            <a:ext cx="10952211" cy="645160"/>
          </a:xfrm>
          <a:prstGeom prst="rect">
            <a:avLst/>
          </a:prstGeom>
        </p:spPr>
        <p:txBody>
          <a:bodyPr wrap="square">
            <a:spAutoFit/>
          </a:bodyPr>
          <a:p>
            <a:r>
              <a:rPr lang="zh-CN" altLang="en-US" dirty="0">
                <a:solidFill>
                  <a:schemeClr val="bg1"/>
                </a:solidFill>
                <a:latin typeface="pingfang SC" charset="-122"/>
              </a:rPr>
              <a:t>内存被操作系统划分成两块：用户空间和内核空间，用户空间是用户程序代码运行的地方，内核空间是内核代码运行的地方。</a:t>
            </a:r>
            <a:r>
              <a:rPr lang="zh-CN" altLang="en-US" dirty="0">
                <a:solidFill>
                  <a:schemeClr val="bg1"/>
                </a:solidFill>
              </a:rPr>
              <a:t>为了安全，它们是隔离的，即使用户的程序崩溃了，内核也不受影响。</a:t>
            </a:r>
            <a:endParaRPr lang="zh-CN" altLang="en-US" dirty="0">
              <a:solidFill>
                <a:schemeClr val="bg1"/>
              </a:solidFill>
            </a:endParaRPr>
          </a:p>
        </p:txBody>
      </p:sp>
      <p:sp>
        <p:nvSpPr>
          <p:cNvPr id="4" name="文本框 3"/>
          <p:cNvSpPr txBox="1"/>
          <p:nvPr/>
        </p:nvSpPr>
        <p:spPr>
          <a:xfrm>
            <a:off x="7974330" y="2681605"/>
            <a:ext cx="3870960" cy="1198880"/>
          </a:xfrm>
          <a:prstGeom prst="rect">
            <a:avLst/>
          </a:prstGeom>
          <a:noFill/>
        </p:spPr>
        <p:txBody>
          <a:bodyPr wrap="square" rtlCol="0">
            <a:spAutoFit/>
          </a:bodyPr>
          <a:p>
            <a:pPr algn="l"/>
            <a:r>
              <a:rPr lang="zh-CN" altLang="en-US">
                <a:solidFill>
                  <a:schemeClr val="bg1"/>
                </a:solidFill>
                <a:sym typeface="+mn-ea"/>
              </a:rPr>
              <a:t>32位系统，即2^32，即总共可访问地址为4G。内核空间为1G，用户空间为3G。</a:t>
            </a:r>
            <a:endParaRPr lang="zh-CN" altLang="en-US">
              <a:solidFill>
                <a:schemeClr val="bg1"/>
              </a:solidFill>
            </a:endParaRPr>
          </a:p>
          <a:p>
            <a:endParaRPr lang="zh-CN" altLang="en-US"/>
          </a:p>
        </p:txBody>
      </p:sp>
      <p:sp>
        <p:nvSpPr>
          <p:cNvPr id="3" name="文本框 2"/>
          <p:cNvSpPr txBox="1"/>
          <p:nvPr/>
        </p:nvSpPr>
        <p:spPr>
          <a:xfrm>
            <a:off x="8037195" y="4341495"/>
            <a:ext cx="3744595" cy="1476375"/>
          </a:xfrm>
          <a:prstGeom prst="rect">
            <a:avLst/>
          </a:prstGeom>
          <a:noFill/>
        </p:spPr>
        <p:txBody>
          <a:bodyPr wrap="square" rtlCol="0">
            <a:spAutoFit/>
          </a:bodyPr>
          <a:p>
            <a:pPr algn="l"/>
            <a:r>
              <a:rPr lang="zh-CN" altLang="en-US">
                <a:solidFill>
                  <a:schemeClr val="bg1"/>
                </a:solidFill>
              </a:rPr>
              <a:t>64位系统，低位：0～47位才是有效的可变地址（寻址空间256T），高位：48～63位全补0或全补1。一般高位全补0对应的地址空间是用户空间。高位全补1对应的是内核空间。</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Y}A%H3WBN@X`~A@}65BJHWJ"/>
          <p:cNvPicPr>
            <a:picLocks noChangeAspect="1"/>
          </p:cNvPicPr>
          <p:nvPr>
            <p:custDataLst>
              <p:tags r:id="rId1"/>
            </p:custDataLst>
          </p:nvPr>
        </p:nvPicPr>
        <p:blipFill>
          <a:blip r:embed="rId2"/>
          <a:stretch>
            <a:fillRect/>
          </a:stretch>
        </p:blipFill>
        <p:spPr>
          <a:xfrm>
            <a:off x="1895475" y="1562100"/>
            <a:ext cx="8401050" cy="3733800"/>
          </a:xfrm>
          <a:prstGeom prst="rect">
            <a:avLst/>
          </a:prstGeom>
        </p:spPr>
      </p:pic>
      <p:sp>
        <p:nvSpPr>
          <p:cNvPr id="3" name="文本框 2"/>
          <p:cNvSpPr txBox="1"/>
          <p:nvPr/>
        </p:nvSpPr>
        <p:spPr>
          <a:xfrm>
            <a:off x="5984240" y="3319780"/>
            <a:ext cx="2341245" cy="368300"/>
          </a:xfrm>
          <a:prstGeom prst="rect">
            <a:avLst/>
          </a:prstGeom>
          <a:noFill/>
        </p:spPr>
        <p:txBody>
          <a:bodyPr wrap="square" rtlCol="0">
            <a:spAutoFit/>
          </a:bodyPr>
          <a:p>
            <a:r>
              <a:rPr lang="zh-CN" altLang="en-US"/>
              <a:t>寻址空间</a:t>
            </a:r>
            <a:r>
              <a:rPr lang="en-US" altLang="zh-CN"/>
              <a:t>256T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59117c5f76cce"/>
          <p:cNvPicPr>
            <a:picLocks noChangeAspect="1"/>
          </p:cNvPicPr>
          <p:nvPr/>
        </p:nvPicPr>
        <p:blipFill>
          <a:blip r:embed="rId1"/>
          <a:stretch>
            <a:fillRect/>
          </a:stretch>
        </p:blipFill>
        <p:spPr>
          <a:xfrm>
            <a:off x="-42545" y="1091565"/>
            <a:ext cx="4312285" cy="4312285"/>
          </a:xfrm>
          <a:prstGeom prst="rect">
            <a:avLst/>
          </a:prstGeom>
        </p:spPr>
      </p:pic>
      <p:pic>
        <p:nvPicPr>
          <p:cNvPr id="7" name="图片 6" descr="20180414205616_7fcaf129b48e7774a50aa6f88c7b9677_1"/>
          <p:cNvPicPr>
            <a:picLocks noChangeAspect="1"/>
          </p:cNvPicPr>
          <p:nvPr/>
        </p:nvPicPr>
        <p:blipFill>
          <a:blip r:embed="rId2"/>
          <a:stretch>
            <a:fillRect/>
          </a:stretch>
        </p:blipFill>
        <p:spPr>
          <a:xfrm>
            <a:off x="3914140" y="1990090"/>
            <a:ext cx="4324350" cy="2338070"/>
          </a:xfrm>
          <a:prstGeom prst="rect">
            <a:avLst/>
          </a:prstGeom>
        </p:spPr>
      </p:pic>
      <p:pic>
        <p:nvPicPr>
          <p:cNvPr id="3" name="图片 2" descr="591bae1dd02a7"/>
          <p:cNvPicPr>
            <a:picLocks noChangeAspect="1"/>
          </p:cNvPicPr>
          <p:nvPr/>
        </p:nvPicPr>
        <p:blipFill>
          <a:blip r:embed="rId3"/>
          <a:stretch>
            <a:fillRect/>
          </a:stretch>
        </p:blipFill>
        <p:spPr>
          <a:xfrm>
            <a:off x="8960485" y="2026920"/>
            <a:ext cx="2682875" cy="2301240"/>
          </a:xfrm>
          <a:prstGeom prst="rect">
            <a:avLst/>
          </a:prstGeom>
        </p:spPr>
      </p:pic>
      <p:sp>
        <p:nvSpPr>
          <p:cNvPr id="2" name="文本框 1"/>
          <p:cNvSpPr txBox="1"/>
          <p:nvPr/>
        </p:nvSpPr>
        <p:spPr>
          <a:xfrm>
            <a:off x="1941195" y="1734185"/>
            <a:ext cx="411480" cy="368300"/>
          </a:xfrm>
          <a:prstGeom prst="rect">
            <a:avLst/>
          </a:prstGeom>
          <a:noFill/>
        </p:spPr>
        <p:txBody>
          <a:bodyPr wrap="none" rtlCol="0">
            <a:spAutoFit/>
          </a:bodyPr>
          <a:p>
            <a:r>
              <a:rPr lang="zh-CN" altLang="en-US">
                <a:solidFill>
                  <a:schemeClr val="bg1"/>
                </a:solidFill>
              </a:rPr>
              <a:t>我</a:t>
            </a:r>
            <a:endParaRPr lang="zh-CN" altLang="en-US">
              <a:solidFill>
                <a:schemeClr val="bg1"/>
              </a:solidFill>
            </a:endParaRPr>
          </a:p>
        </p:txBody>
      </p:sp>
      <p:sp>
        <p:nvSpPr>
          <p:cNvPr id="4" name="文本框 3"/>
          <p:cNvSpPr txBox="1"/>
          <p:nvPr/>
        </p:nvSpPr>
        <p:spPr>
          <a:xfrm>
            <a:off x="9817100" y="1621790"/>
            <a:ext cx="411480" cy="368300"/>
          </a:xfrm>
          <a:prstGeom prst="rect">
            <a:avLst/>
          </a:prstGeom>
          <a:noFill/>
        </p:spPr>
        <p:txBody>
          <a:bodyPr wrap="none" rtlCol="0">
            <a:spAutoFit/>
          </a:bodyPr>
          <a:p>
            <a:r>
              <a:rPr lang="zh-CN" altLang="en-US">
                <a:solidFill>
                  <a:schemeClr val="bg1"/>
                </a:solidFill>
              </a:rPr>
              <a:t>你</a:t>
            </a:r>
            <a:endParaRPr lang="zh-CN" altLang="en-US">
              <a:solidFill>
                <a:schemeClr val="bg1"/>
              </a:solidFill>
            </a:endParaRPr>
          </a:p>
        </p:txBody>
      </p:sp>
      <p:sp>
        <p:nvSpPr>
          <p:cNvPr id="9" name="矩形 8"/>
          <p:cNvSpPr/>
          <p:nvPr/>
        </p:nvSpPr>
        <p:spPr>
          <a:xfrm>
            <a:off x="10617835" y="4144645"/>
            <a:ext cx="257175" cy="752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610995" y="3928110"/>
            <a:ext cx="330200" cy="895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flipV="1">
            <a:off x="628650" y="4716145"/>
            <a:ext cx="11014710" cy="1198880"/>
          </a:xfrm>
          <a:prstGeom prst="rect">
            <a:avLst/>
          </a:prstGeom>
          <a:solidFill>
            <a:schemeClr val="bg1"/>
          </a:solidFill>
        </p:spPr>
        <p:txBody>
          <a:bodyPr wrap="square" rtlCol="0">
            <a:spAutoFit/>
          </a:bodyPr>
          <a:p>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59117c5f76cce"/>
          <p:cNvPicPr>
            <a:picLocks noChangeAspect="1"/>
          </p:cNvPicPr>
          <p:nvPr/>
        </p:nvPicPr>
        <p:blipFill>
          <a:blip r:embed="rId1"/>
          <a:stretch>
            <a:fillRect/>
          </a:stretch>
        </p:blipFill>
        <p:spPr>
          <a:xfrm>
            <a:off x="-50800" y="1091565"/>
            <a:ext cx="4312285" cy="4312285"/>
          </a:xfrm>
          <a:prstGeom prst="rect">
            <a:avLst/>
          </a:prstGeom>
        </p:spPr>
      </p:pic>
      <p:pic>
        <p:nvPicPr>
          <p:cNvPr id="7" name="图片 6" descr="20180414205616_7fcaf129b48e7774a50aa6f88c7b9677_1"/>
          <p:cNvPicPr>
            <a:picLocks noChangeAspect="1"/>
          </p:cNvPicPr>
          <p:nvPr/>
        </p:nvPicPr>
        <p:blipFill>
          <a:blip r:embed="rId2"/>
          <a:stretch>
            <a:fillRect/>
          </a:stretch>
        </p:blipFill>
        <p:spPr>
          <a:xfrm>
            <a:off x="3914140" y="1990090"/>
            <a:ext cx="4324350" cy="2338070"/>
          </a:xfrm>
          <a:prstGeom prst="rect">
            <a:avLst/>
          </a:prstGeom>
        </p:spPr>
      </p:pic>
      <p:pic>
        <p:nvPicPr>
          <p:cNvPr id="3" name="图片 2" descr="591bae1dd02a7"/>
          <p:cNvPicPr>
            <a:picLocks noChangeAspect="1"/>
          </p:cNvPicPr>
          <p:nvPr/>
        </p:nvPicPr>
        <p:blipFill>
          <a:blip r:embed="rId3"/>
          <a:stretch>
            <a:fillRect/>
          </a:stretch>
        </p:blipFill>
        <p:spPr>
          <a:xfrm>
            <a:off x="8960485" y="2026920"/>
            <a:ext cx="2682875" cy="2301240"/>
          </a:xfrm>
          <a:prstGeom prst="rect">
            <a:avLst/>
          </a:prstGeom>
        </p:spPr>
      </p:pic>
      <p:sp>
        <p:nvSpPr>
          <p:cNvPr id="2" name="文本框 1"/>
          <p:cNvSpPr txBox="1"/>
          <p:nvPr/>
        </p:nvSpPr>
        <p:spPr>
          <a:xfrm>
            <a:off x="1941195" y="1734185"/>
            <a:ext cx="411480" cy="368300"/>
          </a:xfrm>
          <a:prstGeom prst="rect">
            <a:avLst/>
          </a:prstGeom>
          <a:noFill/>
        </p:spPr>
        <p:txBody>
          <a:bodyPr wrap="none" rtlCol="0">
            <a:spAutoFit/>
          </a:bodyPr>
          <a:p>
            <a:r>
              <a:rPr lang="zh-CN" altLang="en-US">
                <a:solidFill>
                  <a:schemeClr val="bg1"/>
                </a:solidFill>
              </a:rPr>
              <a:t>我</a:t>
            </a:r>
            <a:endParaRPr lang="zh-CN" altLang="en-US">
              <a:solidFill>
                <a:schemeClr val="bg1"/>
              </a:solidFill>
            </a:endParaRPr>
          </a:p>
        </p:txBody>
      </p:sp>
      <p:sp>
        <p:nvSpPr>
          <p:cNvPr id="4" name="文本框 3"/>
          <p:cNvSpPr txBox="1"/>
          <p:nvPr/>
        </p:nvSpPr>
        <p:spPr>
          <a:xfrm>
            <a:off x="9817100" y="1621790"/>
            <a:ext cx="411480" cy="368300"/>
          </a:xfrm>
          <a:prstGeom prst="rect">
            <a:avLst/>
          </a:prstGeom>
          <a:noFill/>
        </p:spPr>
        <p:txBody>
          <a:bodyPr wrap="none" rtlCol="0">
            <a:spAutoFit/>
          </a:bodyPr>
          <a:p>
            <a:r>
              <a:rPr lang="zh-CN" altLang="en-US">
                <a:solidFill>
                  <a:schemeClr val="bg1"/>
                </a:solidFill>
              </a:rPr>
              <a:t>你</a:t>
            </a:r>
            <a:endParaRPr lang="zh-CN" altLang="en-US">
              <a:solidFill>
                <a:schemeClr val="bg1"/>
              </a:solidFill>
            </a:endParaRPr>
          </a:p>
        </p:txBody>
      </p:sp>
      <p:sp>
        <p:nvSpPr>
          <p:cNvPr id="9" name="矩形 8"/>
          <p:cNvSpPr/>
          <p:nvPr/>
        </p:nvSpPr>
        <p:spPr>
          <a:xfrm>
            <a:off x="10617835" y="4144645"/>
            <a:ext cx="257175" cy="752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610995" y="3928110"/>
            <a:ext cx="330200" cy="895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flipV="1">
            <a:off x="628650" y="4716145"/>
            <a:ext cx="11014710" cy="1198880"/>
          </a:xfrm>
          <a:prstGeom prst="rect">
            <a:avLst/>
          </a:prstGeom>
          <a:solidFill>
            <a:schemeClr val="bg1"/>
          </a:solidFill>
        </p:spPr>
        <p:txBody>
          <a:bodyPr wrap="square" rtlCol="0">
            <a:spAutoFit/>
          </a:bodyPr>
          <a:p>
            <a:endParaRPr lang="zh-CN" altLang="en-US"/>
          </a:p>
          <a:p>
            <a:endParaRPr lang="zh-CN" altLang="en-US"/>
          </a:p>
          <a:p>
            <a:endParaRPr lang="zh-CN" altLang="en-US"/>
          </a:p>
          <a:p>
            <a:endParaRPr lang="zh-CN" altLang="en-US"/>
          </a:p>
        </p:txBody>
      </p:sp>
      <p:pic>
        <p:nvPicPr>
          <p:cNvPr id="6" name="图片 5" descr="35z58PICbY9Dgv3am4jZYMaRk"/>
          <p:cNvPicPr>
            <a:picLocks noChangeAspect="1"/>
          </p:cNvPicPr>
          <p:nvPr/>
        </p:nvPicPr>
        <p:blipFill>
          <a:blip r:embed="rId4"/>
          <a:stretch>
            <a:fillRect/>
          </a:stretch>
        </p:blipFill>
        <p:spPr>
          <a:xfrm>
            <a:off x="4540250" y="3656965"/>
            <a:ext cx="2499995" cy="24999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360680" y="207946"/>
            <a:ext cx="7450455" cy="533433"/>
          </a:xfrm>
          <a:prstGeom prst="roundRect">
            <a:avLst>
              <a:gd name="adj" fmla="val 23381"/>
            </a:avLst>
          </a:prstGeom>
          <a:noFill/>
        </p:spPr>
        <p:txBody>
          <a:bodyPr wrap="square" anchor="ctr">
            <a:spAutoFit/>
          </a:bodyPr>
          <a:p>
            <a:pPr algn="l"/>
            <a:r>
              <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传统</a:t>
            </a:r>
            <a:r>
              <a:rPr lang="en-US" altLang="zh-CN"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IPC</a:t>
            </a:r>
            <a:r>
              <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传输数据</a:t>
            </a:r>
            <a:endPar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pic>
        <p:nvPicPr>
          <p:cNvPr id="2" name="图片 1" descr="传统IPC传输数据"/>
          <p:cNvPicPr>
            <a:picLocks noChangeAspect="1"/>
          </p:cNvPicPr>
          <p:nvPr/>
        </p:nvPicPr>
        <p:blipFill>
          <a:blip r:embed="rId1" cstate="print"/>
          <a:stretch>
            <a:fillRect/>
          </a:stretch>
        </p:blipFill>
        <p:spPr>
          <a:xfrm>
            <a:off x="2441575" y="741045"/>
            <a:ext cx="7308215" cy="50279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59117c5f76cce"/>
          <p:cNvPicPr>
            <a:picLocks noChangeAspect="1"/>
          </p:cNvPicPr>
          <p:nvPr/>
        </p:nvPicPr>
        <p:blipFill>
          <a:blip r:embed="rId1"/>
          <a:stretch>
            <a:fillRect/>
          </a:stretch>
        </p:blipFill>
        <p:spPr>
          <a:xfrm>
            <a:off x="-50800" y="1091565"/>
            <a:ext cx="4312285" cy="4312285"/>
          </a:xfrm>
          <a:prstGeom prst="rect">
            <a:avLst/>
          </a:prstGeom>
        </p:spPr>
      </p:pic>
      <p:pic>
        <p:nvPicPr>
          <p:cNvPr id="7" name="图片 6" descr="20180414205616_7fcaf129b48e7774a50aa6f88c7b9677_1"/>
          <p:cNvPicPr>
            <a:picLocks noChangeAspect="1"/>
          </p:cNvPicPr>
          <p:nvPr/>
        </p:nvPicPr>
        <p:blipFill>
          <a:blip r:embed="rId2"/>
          <a:stretch>
            <a:fillRect/>
          </a:stretch>
        </p:blipFill>
        <p:spPr>
          <a:xfrm>
            <a:off x="3914140" y="1990090"/>
            <a:ext cx="4324350" cy="2338070"/>
          </a:xfrm>
          <a:prstGeom prst="rect">
            <a:avLst/>
          </a:prstGeom>
        </p:spPr>
      </p:pic>
      <p:pic>
        <p:nvPicPr>
          <p:cNvPr id="3" name="图片 2" descr="591bae1dd02a7"/>
          <p:cNvPicPr>
            <a:picLocks noChangeAspect="1"/>
          </p:cNvPicPr>
          <p:nvPr/>
        </p:nvPicPr>
        <p:blipFill>
          <a:blip r:embed="rId3"/>
          <a:stretch>
            <a:fillRect/>
          </a:stretch>
        </p:blipFill>
        <p:spPr>
          <a:xfrm>
            <a:off x="8960485" y="2026920"/>
            <a:ext cx="2682875" cy="2301240"/>
          </a:xfrm>
          <a:prstGeom prst="rect">
            <a:avLst/>
          </a:prstGeom>
        </p:spPr>
      </p:pic>
      <p:sp>
        <p:nvSpPr>
          <p:cNvPr id="2" name="文本框 1"/>
          <p:cNvSpPr txBox="1"/>
          <p:nvPr/>
        </p:nvSpPr>
        <p:spPr>
          <a:xfrm>
            <a:off x="1941195" y="1734185"/>
            <a:ext cx="411480" cy="368300"/>
          </a:xfrm>
          <a:prstGeom prst="rect">
            <a:avLst/>
          </a:prstGeom>
          <a:noFill/>
        </p:spPr>
        <p:txBody>
          <a:bodyPr wrap="none" rtlCol="0">
            <a:spAutoFit/>
          </a:bodyPr>
          <a:p>
            <a:r>
              <a:rPr lang="zh-CN" altLang="en-US">
                <a:solidFill>
                  <a:schemeClr val="bg1"/>
                </a:solidFill>
              </a:rPr>
              <a:t>我</a:t>
            </a:r>
            <a:endParaRPr lang="zh-CN" altLang="en-US">
              <a:solidFill>
                <a:schemeClr val="bg1"/>
              </a:solidFill>
            </a:endParaRPr>
          </a:p>
        </p:txBody>
      </p:sp>
      <p:sp>
        <p:nvSpPr>
          <p:cNvPr id="4" name="文本框 3"/>
          <p:cNvSpPr txBox="1"/>
          <p:nvPr/>
        </p:nvSpPr>
        <p:spPr>
          <a:xfrm>
            <a:off x="9817100" y="1621790"/>
            <a:ext cx="411480" cy="368300"/>
          </a:xfrm>
          <a:prstGeom prst="rect">
            <a:avLst/>
          </a:prstGeom>
          <a:noFill/>
        </p:spPr>
        <p:txBody>
          <a:bodyPr wrap="none" rtlCol="0">
            <a:spAutoFit/>
          </a:bodyPr>
          <a:p>
            <a:r>
              <a:rPr lang="zh-CN" altLang="en-US">
                <a:solidFill>
                  <a:schemeClr val="bg1"/>
                </a:solidFill>
              </a:rPr>
              <a:t>你</a:t>
            </a:r>
            <a:endParaRPr lang="zh-CN" altLang="en-US">
              <a:solidFill>
                <a:schemeClr val="bg1"/>
              </a:solidFill>
            </a:endParaRPr>
          </a:p>
        </p:txBody>
      </p:sp>
      <p:sp>
        <p:nvSpPr>
          <p:cNvPr id="9" name="矩形 8"/>
          <p:cNvSpPr/>
          <p:nvPr/>
        </p:nvSpPr>
        <p:spPr>
          <a:xfrm>
            <a:off x="10617835" y="4144645"/>
            <a:ext cx="257175" cy="752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610995" y="3928110"/>
            <a:ext cx="330200" cy="895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flipV="1">
            <a:off x="628650" y="4716145"/>
            <a:ext cx="11014710" cy="1198880"/>
          </a:xfrm>
          <a:prstGeom prst="rect">
            <a:avLst/>
          </a:prstGeom>
          <a:solidFill>
            <a:schemeClr val="bg1"/>
          </a:solidFill>
        </p:spPr>
        <p:txBody>
          <a:bodyPr wrap="square" rtlCol="0">
            <a:spAutoFit/>
          </a:bodyPr>
          <a:p>
            <a:endParaRPr lang="zh-CN" altLang="en-US"/>
          </a:p>
          <a:p>
            <a:endParaRPr lang="zh-CN" altLang="en-US"/>
          </a:p>
          <a:p>
            <a:endParaRPr lang="zh-CN" altLang="en-US"/>
          </a:p>
          <a:p>
            <a:endParaRPr lang="zh-CN" altLang="en-US"/>
          </a:p>
        </p:txBody>
      </p:sp>
      <p:pic>
        <p:nvPicPr>
          <p:cNvPr id="6" name="图片 5" descr="35z58PICbY9Dgv3am4jZYMaRk"/>
          <p:cNvPicPr>
            <a:picLocks noChangeAspect="1"/>
          </p:cNvPicPr>
          <p:nvPr/>
        </p:nvPicPr>
        <p:blipFill>
          <a:blip r:embed="rId4"/>
          <a:stretch>
            <a:fillRect/>
          </a:stretch>
        </p:blipFill>
        <p:spPr>
          <a:xfrm>
            <a:off x="4540250" y="3656965"/>
            <a:ext cx="2499995" cy="2499995"/>
          </a:xfrm>
          <a:prstGeom prst="rect">
            <a:avLst/>
          </a:prstGeom>
        </p:spPr>
      </p:pic>
      <p:pic>
        <p:nvPicPr>
          <p:cNvPr id="11" name="图片 10" descr="UI2LSJ8SYW(2G6K72{ISQ5M"/>
          <p:cNvPicPr>
            <a:picLocks noChangeAspect="1"/>
          </p:cNvPicPr>
          <p:nvPr/>
        </p:nvPicPr>
        <p:blipFill>
          <a:blip r:embed="rId5"/>
          <a:stretch>
            <a:fillRect/>
          </a:stretch>
        </p:blipFill>
        <p:spPr>
          <a:xfrm>
            <a:off x="3914140" y="2700655"/>
            <a:ext cx="5324475" cy="3214370"/>
          </a:xfrm>
          <a:prstGeom prst="rect">
            <a:avLst/>
          </a:prstGeom>
        </p:spPr>
      </p:pic>
      <p:sp>
        <p:nvSpPr>
          <p:cNvPr id="14" name="文本框 13"/>
          <p:cNvSpPr txBox="1"/>
          <p:nvPr/>
        </p:nvSpPr>
        <p:spPr>
          <a:xfrm>
            <a:off x="7912735" y="3464560"/>
            <a:ext cx="1325880" cy="368300"/>
          </a:xfrm>
          <a:prstGeom prst="rect">
            <a:avLst/>
          </a:prstGeom>
          <a:noFill/>
        </p:spPr>
        <p:txBody>
          <a:bodyPr wrap="none" rtlCol="0">
            <a:spAutoFit/>
          </a:bodyPr>
          <a:p>
            <a:r>
              <a:rPr lang="zh-CN" altLang="en-US">
                <a:solidFill>
                  <a:schemeClr val="accent2">
                    <a:lumMod val="75000"/>
                  </a:schemeClr>
                </a:solidFill>
              </a:rPr>
              <a:t>中邮速递易</a:t>
            </a:r>
            <a:endParaRPr lang="zh-CN" altLang="en-US">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360680" y="207946"/>
            <a:ext cx="7450455" cy="533433"/>
          </a:xfrm>
          <a:prstGeom prst="roundRect">
            <a:avLst>
              <a:gd name="adj" fmla="val 23381"/>
            </a:avLst>
          </a:prstGeom>
          <a:noFill/>
        </p:spPr>
        <p:txBody>
          <a:bodyPr wrap="square" anchor="ctr">
            <a:spAutoFit/>
          </a:bodyPr>
          <a:p>
            <a:pPr algn="l"/>
            <a:r>
              <a:rPr lang="en-US" altLang="zh-CN"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Binder</a:t>
            </a:r>
            <a:r>
              <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传输数据</a:t>
            </a:r>
            <a:endPar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pic>
        <p:nvPicPr>
          <p:cNvPr id="2" name="图片 1"/>
          <p:cNvPicPr>
            <a:picLocks noChangeAspect="1"/>
          </p:cNvPicPr>
          <p:nvPr>
            <p:custDataLst>
              <p:tags r:id="rId1"/>
            </p:custDataLst>
          </p:nvPr>
        </p:nvPicPr>
        <p:blipFill>
          <a:blip r:embed="rId2"/>
          <a:stretch>
            <a:fillRect/>
          </a:stretch>
        </p:blipFill>
        <p:spPr>
          <a:xfrm>
            <a:off x="952500" y="838200"/>
            <a:ext cx="10287000" cy="571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365" y="-136530"/>
            <a:ext cx="8681292" cy="1059859"/>
          </a:xfrm>
          <a:prstGeom prst="rect">
            <a:avLst/>
          </a:prstGeom>
          <a:solidFill>
            <a:srgbClr val="060F1E"/>
          </a:solidFill>
          <a:ln>
            <a:solidFill>
              <a:srgbClr val="061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7" name="组合 4"/>
          <p:cNvGrpSpPr/>
          <p:nvPr/>
        </p:nvGrpSpPr>
        <p:grpSpPr bwMode="auto">
          <a:xfrm>
            <a:off x="3074670" y="3171825"/>
            <a:ext cx="5459095" cy="560070"/>
            <a:chOff x="1854200" y="3609122"/>
            <a:chExt cx="5499100" cy="568325"/>
          </a:xfrm>
          <a:solidFill>
            <a:schemeClr val="accent1">
              <a:lumMod val="75000"/>
            </a:schemeClr>
          </a:solidFill>
        </p:grpSpPr>
        <p:sp>
          <p:nvSpPr>
            <p:cNvPr id="18" name="Freeform 9"/>
            <p:cNvSpPr>
              <a:spLocks noChangeArrowheads="1"/>
            </p:cNvSpPr>
            <p:nvPr/>
          </p:nvSpPr>
          <p:spPr bwMode="auto">
            <a:xfrm>
              <a:off x="2555875" y="3609122"/>
              <a:ext cx="4797425"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a:noFill/>
              <a:round/>
            </a:ln>
          </p:spPr>
          <p:txBody>
            <a:bodyPr/>
            <a:lstStyle/>
            <a:p>
              <a:pPr>
                <a:defRPr/>
              </a:pPr>
              <a:endParaRPr lang="zh-CN" altLang="en-US" sz="1635" b="1"/>
            </a:p>
          </p:txBody>
        </p:sp>
        <p:sp>
          <p:nvSpPr>
            <p:cNvPr id="19" name="Freeform 10"/>
            <p:cNvSpPr>
              <a:spLocks noChangeArrowheads="1"/>
            </p:cNvSpPr>
            <p:nvPr/>
          </p:nvSpPr>
          <p:spPr bwMode="auto">
            <a:xfrm>
              <a:off x="1854200" y="3609122"/>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a:noFill/>
              <a:round/>
            </a:ln>
          </p:spPr>
          <p:txBody>
            <a:bodyPr/>
            <a:lstStyle/>
            <a:p>
              <a:pPr>
                <a:defRPr/>
              </a:pPr>
              <a:endParaRPr lang="zh-CN" altLang="en-US" sz="1635" b="1"/>
            </a:p>
          </p:txBody>
        </p:sp>
        <p:sp>
          <p:nvSpPr>
            <p:cNvPr id="20" name="Text Box 17"/>
            <p:cNvSpPr>
              <a:spLocks noChangeArrowheads="1"/>
            </p:cNvSpPr>
            <p:nvPr/>
          </p:nvSpPr>
          <p:spPr bwMode="auto">
            <a:xfrm>
              <a:off x="1982434" y="3609122"/>
              <a:ext cx="435745" cy="530952"/>
            </a:xfrm>
            <a:prstGeom prst="rect">
              <a:avLst/>
            </a:prstGeom>
            <a:noFill/>
            <a:ln w="9525">
              <a:noFill/>
              <a:miter lim="800000"/>
            </a:ln>
          </p:spPr>
          <p:txBody>
            <a:bodyPr>
              <a:spAutoFit/>
            </a:bodyPr>
            <a:lstStyle/>
            <a:p>
              <a:pPr algn="ctr" eaLnBrk="0" hangingPunct="0">
                <a:buClr>
                  <a:srgbClr val="CC9900"/>
                </a:buClr>
                <a:defRPr/>
              </a:pPr>
              <a:r>
                <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 Box 8"/>
            <p:cNvSpPr/>
            <p:nvPr/>
          </p:nvSpPr>
          <p:spPr>
            <a:xfrm>
              <a:off x="2585007" y="3655624"/>
              <a:ext cx="4625120" cy="428499"/>
            </a:xfrm>
            <a:prstGeom prst="rect">
              <a:avLst/>
            </a:prstGeom>
            <a:grp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Clr>
                  <a:srgbClr val="CC9900"/>
                </a:buClr>
                <a:buNone/>
                <a:defRPr/>
              </a:pPr>
              <a:r>
                <a:rPr lang="en-US" altLang="zh-CN" sz="2150">
                  <a:solidFill>
                    <a:schemeClr val="bg1"/>
                  </a:solidFill>
                  <a:sym typeface="+mn-ea"/>
                </a:rPr>
                <a:t>MMAP</a:t>
              </a:r>
              <a:r>
                <a:rPr lang="zh-CN" altLang="en-US" sz="2150">
                  <a:solidFill>
                    <a:schemeClr val="bg1"/>
                  </a:solidFill>
                  <a:sym typeface="+mn-ea"/>
                </a:rPr>
                <a:t>的原理讲解</a:t>
              </a:r>
              <a:endParaRPr lang="zh-CN" altLang="en-US" sz="2155"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360680" y="207946"/>
            <a:ext cx="7450455" cy="533433"/>
          </a:xfrm>
          <a:prstGeom prst="roundRect">
            <a:avLst>
              <a:gd name="adj" fmla="val 23381"/>
            </a:avLst>
          </a:prstGeom>
          <a:noFill/>
        </p:spPr>
        <p:txBody>
          <a:bodyPr wrap="square" anchor="ctr">
            <a:spAutoFit/>
          </a:bodyPr>
          <a:p>
            <a:pPr algn="l"/>
            <a:r>
              <a:rPr lang="en-US" altLang="zh-CN"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MMAP</a:t>
            </a:r>
            <a:endParaRPr lang="en-US" altLang="zh-CN"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2" name="矩形 1"/>
          <p:cNvSpPr/>
          <p:nvPr/>
        </p:nvSpPr>
        <p:spPr>
          <a:xfrm>
            <a:off x="360639" y="1023118"/>
            <a:ext cx="10836166" cy="645160"/>
          </a:xfrm>
          <a:prstGeom prst="rect">
            <a:avLst/>
          </a:prstGeom>
        </p:spPr>
        <p:txBody>
          <a:bodyPr wrap="square">
            <a:spAutoFit/>
          </a:bodyPr>
          <a:p>
            <a:r>
              <a:rPr lang="en-US" altLang="zh-CN" dirty="0">
                <a:solidFill>
                  <a:schemeClr val="bg1"/>
                </a:solidFill>
                <a:cs typeface="+mn-lt"/>
              </a:rPr>
              <a:t>Linux</a:t>
            </a:r>
            <a:r>
              <a:rPr lang="zh-CN" altLang="en-US" dirty="0">
                <a:solidFill>
                  <a:schemeClr val="bg1"/>
                </a:solidFill>
                <a:latin typeface="-apple-system" charset="0"/>
              </a:rPr>
              <a:t>通过将一个虚拟内存区域与一个磁盘上的对象关联起来，以初始化这个虚拟内存区域的内容，这个过程称为内存映射</a:t>
            </a:r>
            <a:r>
              <a:rPr lang="en-US" altLang="zh-CN" dirty="0">
                <a:solidFill>
                  <a:schemeClr val="bg1"/>
                </a:solidFill>
                <a:cs typeface="+mn-lt"/>
              </a:rPr>
              <a:t>(memory mapping)</a:t>
            </a:r>
            <a:r>
              <a:rPr lang="zh-CN" altLang="en-US" dirty="0">
                <a:solidFill>
                  <a:schemeClr val="bg1"/>
                </a:solidFill>
                <a:cs typeface="+mn-lt"/>
              </a:rPr>
              <a:t>。</a:t>
            </a:r>
            <a:endParaRPr lang="zh-CN" altLang="en-US" dirty="0">
              <a:solidFill>
                <a:schemeClr val="bg1"/>
              </a:solidFill>
              <a:latin typeface="-apple-system" charset="0"/>
              <a:cs typeface="+mn-lt"/>
            </a:endParaRPr>
          </a:p>
        </p:txBody>
      </p:sp>
      <p:pic>
        <p:nvPicPr>
          <p:cNvPr id="7" name="图片 6"/>
          <p:cNvPicPr>
            <a:picLocks noChangeAspect="1"/>
          </p:cNvPicPr>
          <p:nvPr>
            <p:custDataLst>
              <p:tags r:id="rId1"/>
            </p:custDataLst>
          </p:nvPr>
        </p:nvPicPr>
        <p:blipFill>
          <a:blip r:embed="rId2"/>
          <a:stretch>
            <a:fillRect/>
          </a:stretch>
        </p:blipFill>
        <p:spPr>
          <a:xfrm>
            <a:off x="360466" y="2132999"/>
            <a:ext cx="5100567" cy="4314765"/>
          </a:xfrm>
          <a:prstGeom prst="rect">
            <a:avLst/>
          </a:prstGeom>
        </p:spPr>
      </p:pic>
      <p:sp>
        <p:nvSpPr>
          <p:cNvPr id="12" name="矩形 11"/>
          <p:cNvSpPr/>
          <p:nvPr/>
        </p:nvSpPr>
        <p:spPr>
          <a:xfrm>
            <a:off x="5614933" y="2754478"/>
            <a:ext cx="6096000" cy="645160"/>
          </a:xfrm>
          <a:prstGeom prst="rect">
            <a:avLst/>
          </a:prstGeom>
        </p:spPr>
        <p:txBody>
          <a:bodyPr>
            <a:spAutoFit/>
          </a:bodyPr>
          <a:p>
            <a:r>
              <a:rPr lang="zh-CN" altLang="en-US" dirty="0">
                <a:solidFill>
                  <a:schemeClr val="bg1"/>
                </a:solidFill>
                <a:latin typeface="-apple-system" charset="0"/>
              </a:rPr>
              <a:t>对文件进行</a:t>
            </a:r>
            <a:r>
              <a:rPr lang="en-US" altLang="zh-CN" dirty="0">
                <a:solidFill>
                  <a:schemeClr val="bg1"/>
                </a:solidFill>
                <a:cs typeface="+mn-lt"/>
              </a:rPr>
              <a:t>mmap</a:t>
            </a:r>
            <a:r>
              <a:rPr lang="zh-CN" altLang="en-US" dirty="0">
                <a:solidFill>
                  <a:schemeClr val="bg1"/>
                </a:solidFill>
                <a:latin typeface="-apple-system" charset="0"/>
              </a:rPr>
              <a:t>，会在进程的虚拟内存分配地址空间，创建映射关系。</a:t>
            </a:r>
            <a:endParaRPr lang="zh-CN" altLang="en-US" dirty="0">
              <a:solidFill>
                <a:schemeClr val="bg1"/>
              </a:solidFill>
              <a:latin typeface="-apple-system" charset="0"/>
            </a:endParaRPr>
          </a:p>
        </p:txBody>
      </p:sp>
      <p:sp>
        <p:nvSpPr>
          <p:cNvPr id="5" name="矩形 4"/>
          <p:cNvSpPr/>
          <p:nvPr/>
        </p:nvSpPr>
        <p:spPr>
          <a:xfrm>
            <a:off x="5614670" y="4152075"/>
            <a:ext cx="6096000" cy="646331"/>
          </a:xfrm>
          <a:prstGeom prst="rect">
            <a:avLst/>
          </a:prstGeom>
        </p:spPr>
        <p:txBody>
          <a:bodyPr>
            <a:spAutoFit/>
          </a:bodyPr>
          <a:p>
            <a:r>
              <a:rPr lang="zh-CN" altLang="en-US" dirty="0">
                <a:solidFill>
                  <a:schemeClr val="bg1"/>
                </a:solidFill>
                <a:latin typeface="Courier New" panose="02070309020205020404" charset="0"/>
              </a:rPr>
              <a:t>实现这样的映射关系后，就可以采用指针的方式读写操作这一段内存，而系统会自动回写到对应的文件磁盘上</a:t>
            </a:r>
            <a:endParaRPr lang="zh-CN" altLang="en-US" dirty="0">
              <a:solidFill>
                <a:schemeClr val="bg1"/>
              </a:solidFill>
              <a:latin typeface="Courier New" panose="02070309020205020404" charset="0"/>
            </a:endParaRPr>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https://upload-images.jianshu.io/upload_images/12605489-b98181f4a2bf3a18.png?imageMogr2/auto-orient/"/>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94158" y="1793093"/>
            <a:ext cx="6415586" cy="38127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6776067" y="3038082"/>
            <a:ext cx="5270627" cy="1323439"/>
          </a:xfrm>
          <a:prstGeom prst="rect">
            <a:avLst/>
          </a:prstGeom>
          <a:noFill/>
        </p:spPr>
        <p:txBody>
          <a:bodyPr wrap="square" rtlCol="0">
            <a:spAutoFit/>
          </a:bodyPr>
          <a:p>
            <a:r>
              <a:rPr kumimoji="1" lang="zh-CN" altLang="en-US" sz="1600" dirty="0">
                <a:solidFill>
                  <a:schemeClr val="bg1"/>
                </a:solidFill>
              </a:rPr>
              <a:t>写文件流程</a:t>
            </a:r>
            <a:r>
              <a:rPr kumimoji="1" lang="en-US" altLang="zh-CN" sz="1600" dirty="0">
                <a:solidFill>
                  <a:schemeClr val="bg1"/>
                </a:solidFill>
              </a:rPr>
              <a:t>:</a:t>
            </a:r>
            <a:endParaRPr kumimoji="1" lang="en-US" altLang="zh-CN" sz="1600" dirty="0">
              <a:solidFill>
                <a:schemeClr val="bg1"/>
              </a:solidFill>
            </a:endParaRPr>
          </a:p>
          <a:p>
            <a:endParaRPr kumimoji="1" lang="en-US" altLang="zh-CN" sz="1600" dirty="0">
              <a:solidFill>
                <a:schemeClr val="bg1"/>
              </a:solidFill>
            </a:endParaRPr>
          </a:p>
          <a:p>
            <a:r>
              <a:rPr kumimoji="1" lang="en-US" altLang="zh-CN" sz="1600" dirty="0">
                <a:solidFill>
                  <a:schemeClr val="bg1"/>
                </a:solidFill>
              </a:rPr>
              <a:t>1</a:t>
            </a:r>
            <a:r>
              <a:rPr kumimoji="1" lang="zh-CN" altLang="en-US" sz="1600" dirty="0">
                <a:solidFill>
                  <a:schemeClr val="bg1"/>
                </a:solidFill>
              </a:rPr>
              <a:t>、</a:t>
            </a:r>
            <a:r>
              <a:rPr lang="zh-CN" altLang="en-US" sz="1600" dirty="0">
                <a:solidFill>
                  <a:schemeClr val="bg1"/>
                </a:solidFill>
              </a:rPr>
              <a:t>调用</a:t>
            </a:r>
            <a:r>
              <a:rPr lang="en-US" altLang="zh-CN" sz="1600" dirty="0">
                <a:solidFill>
                  <a:schemeClr val="bg1"/>
                </a:solidFill>
              </a:rPr>
              <a:t>write</a:t>
            </a:r>
            <a:r>
              <a:rPr lang="zh-CN" altLang="en-US" sz="1600" dirty="0">
                <a:solidFill>
                  <a:schemeClr val="bg1"/>
                </a:solidFill>
              </a:rPr>
              <a:t>，告诉内核需要写入数据的开始地址与长度</a:t>
            </a:r>
            <a:endParaRPr lang="en-US" altLang="zh-CN" sz="1600" dirty="0">
              <a:solidFill>
                <a:schemeClr val="bg1"/>
              </a:solidFill>
            </a:endParaRPr>
          </a:p>
          <a:p>
            <a:r>
              <a:rPr kumimoji="1" lang="en-US" altLang="zh-CN" sz="1600" dirty="0">
                <a:solidFill>
                  <a:schemeClr val="bg1"/>
                </a:solidFill>
              </a:rPr>
              <a:t>2</a:t>
            </a:r>
            <a:r>
              <a:rPr kumimoji="1" lang="zh-CN" altLang="en-US" sz="1600" dirty="0">
                <a:solidFill>
                  <a:schemeClr val="bg1"/>
                </a:solidFill>
              </a:rPr>
              <a:t>、</a:t>
            </a:r>
            <a:r>
              <a:rPr lang="zh-CN" altLang="en-US" sz="1600" dirty="0">
                <a:solidFill>
                  <a:schemeClr val="bg1"/>
                </a:solidFill>
              </a:rPr>
              <a:t>内核将数据拷贝到内核缓存</a:t>
            </a:r>
            <a:endParaRPr lang="en-US" altLang="zh-CN" sz="1600" dirty="0">
              <a:solidFill>
                <a:schemeClr val="bg1"/>
              </a:solidFill>
            </a:endParaRPr>
          </a:p>
          <a:p>
            <a:r>
              <a:rPr kumimoji="1" lang="en-US" altLang="zh-CN" sz="1600" dirty="0">
                <a:solidFill>
                  <a:schemeClr val="bg1"/>
                </a:solidFill>
              </a:rPr>
              <a:t>3</a:t>
            </a:r>
            <a:r>
              <a:rPr kumimoji="1" lang="zh-CN" altLang="en-US" sz="1600" dirty="0">
                <a:solidFill>
                  <a:schemeClr val="bg1"/>
                </a:solidFill>
              </a:rPr>
              <a:t>、</a:t>
            </a:r>
            <a:r>
              <a:rPr lang="zh-CN" altLang="en-US" sz="1600" dirty="0">
                <a:solidFill>
                  <a:schemeClr val="bg1"/>
                </a:solidFill>
              </a:rPr>
              <a:t>由操作系统调用，将数据拷贝到磁盘，完成写入</a:t>
            </a:r>
            <a:endParaRPr kumimoji="1" lang="zh-CN" altLang="en-US" sz="1600" dirty="0">
              <a:solidFill>
                <a:schemeClr val="bg1"/>
              </a:solidFill>
            </a:endParaRPr>
          </a:p>
        </p:txBody>
      </p:sp>
      <p:sp>
        <p:nvSpPr>
          <p:cNvPr id="2" name="文本框 1"/>
          <p:cNvSpPr txBox="1"/>
          <p:nvPr/>
        </p:nvSpPr>
        <p:spPr>
          <a:xfrm>
            <a:off x="292100" y="847725"/>
            <a:ext cx="11607165" cy="645160"/>
          </a:xfrm>
          <a:prstGeom prst="rect">
            <a:avLst/>
          </a:prstGeom>
          <a:noFill/>
        </p:spPr>
        <p:txBody>
          <a:bodyPr wrap="square" rtlCol="0">
            <a:spAutoFit/>
          </a:bodyPr>
          <a:p>
            <a:pPr algn="l"/>
            <a:r>
              <a:rPr lang="zh-CN" altLang="en-US">
                <a:solidFill>
                  <a:schemeClr val="bg1"/>
                </a:solidFill>
              </a:rPr>
              <a:t>所有的系统资源管理都是在内核空间中完成的。比如读写磁盘文件，分配回收内存，从网络接口读写数据等等。用户空间通过系统调用让内核空间完成这些功能。</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365" y="-136530"/>
            <a:ext cx="8681292" cy="1059859"/>
          </a:xfrm>
          <a:prstGeom prst="rect">
            <a:avLst/>
          </a:prstGeom>
          <a:solidFill>
            <a:srgbClr val="060F1E"/>
          </a:solidFill>
          <a:ln>
            <a:solidFill>
              <a:srgbClr val="061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6" name="组合 5"/>
          <p:cNvGrpSpPr/>
          <p:nvPr/>
        </p:nvGrpSpPr>
        <p:grpSpPr>
          <a:xfrm>
            <a:off x="3367405" y="3140075"/>
            <a:ext cx="5456555" cy="577215"/>
            <a:chOff x="1851025" y="1249176"/>
            <a:chExt cx="5502275" cy="585787"/>
          </a:xfrm>
          <a:solidFill>
            <a:schemeClr val="accent1">
              <a:lumMod val="75000"/>
            </a:schemeClr>
          </a:solidFill>
        </p:grpSpPr>
        <p:sp>
          <p:nvSpPr>
            <p:cNvPr id="8" name="Freeform 7"/>
            <p:cNvSpPr/>
            <p:nvPr/>
          </p:nvSpPr>
          <p:spPr>
            <a:xfrm>
              <a:off x="1851025" y="1266638"/>
              <a:ext cx="609600" cy="568325"/>
            </a:xfrm>
            <a:custGeom>
              <a:avLst/>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Lst>
              <a:rect l="0" t="0" r="0" b="0"/>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a:noFill/>
            </a:ln>
          </p:spPr>
          <p:txBody>
            <a:bodyPr/>
            <a:lstStyle/>
            <a:p>
              <a:pPr>
                <a:defRPr/>
              </a:pPr>
              <a:endParaRPr lang="zh-CN" altLang="en-US" sz="100" noProof="1">
                <a:solidFill>
                  <a:srgbClr val="FFC000"/>
                </a:solidFill>
              </a:endParaRPr>
            </a:p>
          </p:txBody>
        </p:sp>
        <p:sp>
          <p:nvSpPr>
            <p:cNvPr id="9" name="Freeform 6"/>
            <p:cNvSpPr/>
            <p:nvPr/>
          </p:nvSpPr>
          <p:spPr>
            <a:xfrm>
              <a:off x="2555875" y="1266638"/>
              <a:ext cx="4797425" cy="568325"/>
            </a:xfrm>
            <a:custGeom>
              <a:avLst/>
              <a:gdLst>
                <a:gd name="txL" fmla="*/ 0 w 2856"/>
                <a:gd name="txT" fmla="*/ 0 h 358"/>
                <a:gd name="txR" fmla="*/ 2856 w 2856"/>
                <a:gd name="txB" fmla="*/ 358 h 358"/>
              </a:gdLst>
              <a:ahLst/>
              <a:cxnLst>
                <a:cxn ang="0">
                  <a:pos x="0" y="2147483647"/>
                </a:cxn>
                <a:cxn ang="0">
                  <a:pos x="0" y="2147483647"/>
                </a:cxn>
                <a:cxn ang="0">
                  <a:pos x="2147483647" y="2147483647"/>
                </a:cxn>
                <a:cxn ang="0">
                  <a:pos x="2147483647" y="2147483647"/>
                </a:cxn>
                <a:cxn ang="0">
                  <a:pos x="2147483647" y="0"/>
                </a:cxn>
                <a:cxn ang="0">
                  <a:pos x="0" y="2147483647"/>
                </a:cxn>
              </a:cxnLst>
              <a:rect l="txL" t="txT" r="txR" b="txB"/>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a:noFill/>
            </a:ln>
          </p:spPr>
          <p:txBody>
            <a:bodyPr/>
            <a:lstStyle/>
            <a:p>
              <a:pPr>
                <a:defRPr/>
              </a:pPr>
              <a:endParaRPr lang="zh-CN" altLang="en-US" sz="100" noProof="1">
                <a:solidFill>
                  <a:srgbClr val="FFC000"/>
                </a:solidFill>
              </a:endParaRPr>
            </a:p>
          </p:txBody>
        </p:sp>
        <p:sp>
          <p:nvSpPr>
            <p:cNvPr id="10" name="Text Box 8"/>
            <p:cNvSpPr/>
            <p:nvPr/>
          </p:nvSpPr>
          <p:spPr>
            <a:xfrm>
              <a:off x="2596542" y="1326963"/>
              <a:ext cx="4561237" cy="428546"/>
            </a:xfrm>
            <a:prstGeom prst="rect">
              <a:avLst/>
            </a:prstGeom>
            <a:grp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Clr>
                  <a:srgbClr val="CC9900"/>
                </a:buClr>
                <a:buFont typeface="Arial" panose="020B0604020202020204" pitchFamily="34" charset="0"/>
                <a:buNone/>
                <a:defRPr/>
              </a:pPr>
              <a:r>
                <a:rPr lang="zh-CN" altLang="en-US" sz="2150" b="1" spc="300" noProof="0" dirty="0">
                  <a:ln w="3175">
                    <a:noFill/>
                    <a:prstDash val="dash"/>
                  </a:ln>
                  <a:solidFill>
                    <a:schemeClr val="bg1"/>
                  </a:solidFill>
                  <a:effectLst/>
                  <a:uLnTx/>
                  <a:uFillTx/>
                  <a:latin typeface="+mn-ea"/>
                  <a:cs typeface="+mn-ea"/>
                  <a:sym typeface="+mn-ea"/>
                </a:rPr>
                <a:t>binder框架</a:t>
              </a:r>
              <a:endParaRPr lang="zh-CN" altLang="en-US" sz="2150" b="1" spc="300" noProof="0" dirty="0">
                <a:ln w="3175">
                  <a:noFill/>
                  <a:prstDash val="dash"/>
                </a:ln>
                <a:solidFill>
                  <a:schemeClr val="bg1"/>
                </a:solidFill>
                <a:effectLst/>
                <a:uLnTx/>
                <a:uFillTx/>
                <a:latin typeface="+mn-ea"/>
                <a:cs typeface="+mn-ea"/>
                <a:sym typeface="+mn-ea"/>
              </a:endParaRPr>
            </a:p>
          </p:txBody>
        </p:sp>
        <p:sp>
          <p:nvSpPr>
            <p:cNvPr id="11" name="Text Box 18"/>
            <p:cNvSpPr/>
            <p:nvPr/>
          </p:nvSpPr>
          <p:spPr>
            <a:xfrm>
              <a:off x="1982366" y="1249176"/>
              <a:ext cx="435818" cy="5400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50000"/>
                </a:spcBef>
                <a:buFont typeface="Arial" panose="020B0604020202020204" pitchFamily="34" charset="0"/>
                <a:buNone/>
                <a:defRPr/>
              </a:pPr>
              <a:r>
                <a:rPr lang="en-US" altLang="zh-CN" sz="287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87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1" name="标题 24"/>
          <p:cNvSpPr>
            <a:spLocks noChangeArrowheads="1"/>
          </p:cNvSpPr>
          <p:nvPr/>
        </p:nvSpPr>
        <p:spPr bwMode="auto">
          <a:xfrm>
            <a:off x="379095" y="456565"/>
            <a:ext cx="733425" cy="854710"/>
          </a:xfrm>
          <a:prstGeom prst="rect">
            <a:avLst/>
          </a:prstGeom>
          <a:noFill/>
          <a:ln w="9525">
            <a:noFill/>
            <a:miter lim="800000"/>
          </a:ln>
        </p:spPr>
        <p:txBody>
          <a:bodyPr lIns="109393" tIns="54697" rIns="109393" bIns="54697" anchor="ctr"/>
          <a:lstStyle/>
          <a:p>
            <a:endParaRPr lang="en-US" altLang="zh-CN" sz="8075"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365" y="-136530"/>
            <a:ext cx="8681292" cy="1059859"/>
          </a:xfrm>
          <a:prstGeom prst="rect">
            <a:avLst/>
          </a:prstGeom>
          <a:solidFill>
            <a:srgbClr val="060F1E"/>
          </a:solidFill>
          <a:ln>
            <a:solidFill>
              <a:srgbClr val="061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7" name="组合 4"/>
          <p:cNvGrpSpPr/>
          <p:nvPr/>
        </p:nvGrpSpPr>
        <p:grpSpPr bwMode="auto">
          <a:xfrm>
            <a:off x="3074670" y="3171825"/>
            <a:ext cx="5459095" cy="560070"/>
            <a:chOff x="1854200" y="3609122"/>
            <a:chExt cx="5499100" cy="568325"/>
          </a:xfrm>
          <a:solidFill>
            <a:schemeClr val="accent1">
              <a:lumMod val="75000"/>
            </a:schemeClr>
          </a:solidFill>
        </p:grpSpPr>
        <p:sp>
          <p:nvSpPr>
            <p:cNvPr id="18" name="Freeform 9"/>
            <p:cNvSpPr>
              <a:spLocks noChangeArrowheads="1"/>
            </p:cNvSpPr>
            <p:nvPr/>
          </p:nvSpPr>
          <p:spPr bwMode="auto">
            <a:xfrm>
              <a:off x="2555875" y="3609122"/>
              <a:ext cx="4797425"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a:noFill/>
              <a:round/>
            </a:ln>
          </p:spPr>
          <p:txBody>
            <a:bodyPr/>
            <a:lstStyle/>
            <a:p>
              <a:pPr>
                <a:defRPr/>
              </a:pPr>
              <a:endParaRPr lang="zh-CN" altLang="en-US" sz="1635" b="1"/>
            </a:p>
          </p:txBody>
        </p:sp>
        <p:sp>
          <p:nvSpPr>
            <p:cNvPr id="19" name="Freeform 10"/>
            <p:cNvSpPr>
              <a:spLocks noChangeArrowheads="1"/>
            </p:cNvSpPr>
            <p:nvPr/>
          </p:nvSpPr>
          <p:spPr bwMode="auto">
            <a:xfrm>
              <a:off x="1854200" y="3609122"/>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a:noFill/>
              <a:round/>
            </a:ln>
          </p:spPr>
          <p:txBody>
            <a:bodyPr/>
            <a:lstStyle/>
            <a:p>
              <a:pPr>
                <a:defRPr/>
              </a:pPr>
              <a:endParaRPr lang="zh-CN" altLang="en-US" sz="1635" b="1"/>
            </a:p>
          </p:txBody>
        </p:sp>
        <p:sp>
          <p:nvSpPr>
            <p:cNvPr id="20" name="Text Box 17"/>
            <p:cNvSpPr>
              <a:spLocks noChangeArrowheads="1"/>
            </p:cNvSpPr>
            <p:nvPr/>
          </p:nvSpPr>
          <p:spPr bwMode="auto">
            <a:xfrm>
              <a:off x="1982434" y="3609122"/>
              <a:ext cx="435745" cy="530952"/>
            </a:xfrm>
            <a:prstGeom prst="rect">
              <a:avLst/>
            </a:prstGeom>
            <a:noFill/>
            <a:ln w="9525">
              <a:noFill/>
              <a:miter lim="800000"/>
            </a:ln>
          </p:spPr>
          <p:txBody>
            <a:bodyPr>
              <a:spAutoFit/>
            </a:bodyPr>
            <a:lstStyle/>
            <a:p>
              <a:pPr algn="ctr" eaLnBrk="0" hangingPunct="0">
                <a:buClr>
                  <a:srgbClr val="CC9900"/>
                </a:buClr>
                <a:defRPr/>
              </a:pPr>
              <a:r>
                <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 Box 8"/>
            <p:cNvSpPr/>
            <p:nvPr/>
          </p:nvSpPr>
          <p:spPr>
            <a:xfrm>
              <a:off x="2585007" y="3655624"/>
              <a:ext cx="4625120" cy="429788"/>
            </a:xfrm>
            <a:prstGeom prst="rect">
              <a:avLst/>
            </a:prstGeom>
            <a:grp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Clr>
                  <a:srgbClr val="CC9900"/>
                </a:buClr>
                <a:buNone/>
                <a:defRPr/>
              </a:pPr>
              <a:r>
                <a:rPr lang="en-US" altLang="zh-CN" sz="2155"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binder</a:t>
              </a:r>
              <a:r>
                <a:rPr lang="zh-CN" altLang="en-US" sz="2155"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的方法</a:t>
              </a:r>
              <a:endParaRPr lang="zh-CN" altLang="en-US" sz="2155"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2100" y="847725"/>
            <a:ext cx="11607165" cy="368300"/>
          </a:xfrm>
          <a:prstGeom prst="rect">
            <a:avLst/>
          </a:prstGeom>
          <a:noFill/>
        </p:spPr>
        <p:txBody>
          <a:bodyPr wrap="square" rtlCol="0">
            <a:spAutoFit/>
          </a:bodyPr>
          <a:p>
            <a:pPr algn="l"/>
            <a:r>
              <a:rPr lang="en-US" altLang="zh-CN">
                <a:solidFill>
                  <a:schemeClr val="bg1"/>
                </a:solidFill>
              </a:rPr>
              <a:t>binder</a:t>
            </a:r>
            <a:r>
              <a:rPr lang="zh-CN" altLang="en-US">
                <a:solidFill>
                  <a:schemeClr val="bg1"/>
                </a:solidFill>
              </a:rPr>
              <a:t>的核心方法就</a:t>
            </a:r>
            <a:r>
              <a:rPr lang="en-US" altLang="zh-CN">
                <a:solidFill>
                  <a:schemeClr val="bg1"/>
                </a:solidFill>
              </a:rPr>
              <a:t>4</a:t>
            </a:r>
            <a:r>
              <a:rPr lang="zh-CN" altLang="en-US">
                <a:solidFill>
                  <a:schemeClr val="bg1"/>
                </a:solidFill>
              </a:rPr>
              <a:t>个。</a:t>
            </a:r>
            <a:endParaRPr lang="zh-CN" altLang="en-US">
              <a:solidFill>
                <a:schemeClr val="bg1"/>
              </a:solidFill>
            </a:endParaRPr>
          </a:p>
        </p:txBody>
      </p:sp>
      <p:pic>
        <p:nvPicPr>
          <p:cNvPr id="59" name="image23.png"/>
          <p:cNvPicPr>
            <a:picLocks noChangeAspect="1"/>
          </p:cNvPicPr>
          <p:nvPr/>
        </p:nvPicPr>
        <p:blipFill>
          <a:blip r:embed="rId1" cstate="print"/>
          <a:stretch>
            <a:fillRect/>
          </a:stretch>
        </p:blipFill>
        <p:spPr>
          <a:xfrm>
            <a:off x="875665" y="1893570"/>
            <a:ext cx="5135245" cy="3328035"/>
          </a:xfrm>
          <a:prstGeom prst="rect">
            <a:avLst/>
          </a:prstGeom>
        </p:spPr>
      </p:pic>
      <p:pic>
        <p:nvPicPr>
          <p:cNvPr id="3" name="图片 2"/>
          <p:cNvPicPr>
            <a:picLocks noChangeAspect="1"/>
          </p:cNvPicPr>
          <p:nvPr/>
        </p:nvPicPr>
        <p:blipFill>
          <a:blip r:embed="rId2"/>
          <a:stretch>
            <a:fillRect/>
          </a:stretch>
        </p:blipFill>
        <p:spPr>
          <a:xfrm>
            <a:off x="7122795" y="1973580"/>
            <a:ext cx="3352800" cy="3248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2100" y="847725"/>
            <a:ext cx="11607165" cy="368300"/>
          </a:xfrm>
          <a:prstGeom prst="rect">
            <a:avLst/>
          </a:prstGeom>
          <a:noFill/>
        </p:spPr>
        <p:txBody>
          <a:bodyPr wrap="square" rtlCol="0">
            <a:spAutoFit/>
          </a:bodyPr>
          <a:p>
            <a:pPr algn="l"/>
            <a:r>
              <a:rPr lang="en-US" altLang="zh-CN">
                <a:solidFill>
                  <a:schemeClr val="bg1"/>
                </a:solidFill>
              </a:rPr>
              <a:t>binder_init();</a:t>
            </a:r>
            <a:endParaRPr lang="en-US" altLang="zh-CN">
              <a:solidFill>
                <a:schemeClr val="bg1"/>
              </a:solidFill>
            </a:endParaRPr>
          </a:p>
        </p:txBody>
      </p:sp>
      <p:pic>
        <p:nvPicPr>
          <p:cNvPr id="3" name="图片 2"/>
          <p:cNvPicPr>
            <a:picLocks noChangeAspect="1"/>
          </p:cNvPicPr>
          <p:nvPr/>
        </p:nvPicPr>
        <p:blipFill>
          <a:blip r:embed="rId1"/>
          <a:stretch>
            <a:fillRect/>
          </a:stretch>
        </p:blipFill>
        <p:spPr>
          <a:xfrm>
            <a:off x="537845" y="2006600"/>
            <a:ext cx="6515100" cy="3400425"/>
          </a:xfrm>
          <a:prstGeom prst="rect">
            <a:avLst/>
          </a:prstGeom>
        </p:spPr>
      </p:pic>
      <p:sp>
        <p:nvSpPr>
          <p:cNvPr id="4" name="文本框 3"/>
          <p:cNvSpPr txBox="1"/>
          <p:nvPr/>
        </p:nvSpPr>
        <p:spPr>
          <a:xfrm>
            <a:off x="7627620" y="3018155"/>
            <a:ext cx="4456430" cy="829945"/>
          </a:xfrm>
          <a:prstGeom prst="rect">
            <a:avLst/>
          </a:prstGeom>
          <a:noFill/>
        </p:spPr>
        <p:txBody>
          <a:bodyPr wrap="square" rtlCol="0">
            <a:spAutoFit/>
          </a:bodyPr>
          <a:p>
            <a:r>
              <a:rPr kumimoji="1" lang="en-US" altLang="zh-CN" sz="1600" dirty="0">
                <a:solidFill>
                  <a:schemeClr val="bg1"/>
                </a:solidFill>
              </a:rPr>
              <a:t>注册misc设备:</a:t>
            </a:r>
            <a:endParaRPr kumimoji="1" lang="en-US" altLang="zh-CN" sz="1600" dirty="0">
              <a:solidFill>
                <a:schemeClr val="bg1"/>
              </a:solidFill>
            </a:endParaRPr>
          </a:p>
          <a:p>
            <a:r>
              <a:rPr kumimoji="1" lang="en-US" altLang="zh-CN" sz="1600" dirty="0">
                <a:solidFill>
                  <a:schemeClr val="bg1"/>
                </a:solidFill>
              </a:rPr>
              <a:t>misc</a:t>
            </a:r>
            <a:r>
              <a:rPr kumimoji="1" lang="zh-CN" altLang="en-US" sz="1600" dirty="0">
                <a:solidFill>
                  <a:schemeClr val="bg1"/>
                </a:solidFill>
              </a:rPr>
              <a:t>设备</a:t>
            </a:r>
            <a:r>
              <a:rPr kumimoji="1" lang="en-US" altLang="zh-CN" sz="1600" dirty="0">
                <a:solidFill>
                  <a:schemeClr val="bg1"/>
                </a:solidFill>
              </a:rPr>
              <a:t>注册跟使用比较的简单</a:t>
            </a:r>
            <a:r>
              <a:rPr kumimoji="1" lang="zh-CN" altLang="en-US" sz="1600" dirty="0">
                <a:solidFill>
                  <a:schemeClr val="bg1"/>
                </a:solidFill>
              </a:rPr>
              <a:t>，它只是一片内存，不是真实的物理设备。</a:t>
            </a:r>
            <a:endParaRPr kumimoji="1" lang="zh-CN" altLang="en-US" sz="16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2100" y="847725"/>
            <a:ext cx="11607165" cy="368300"/>
          </a:xfrm>
          <a:prstGeom prst="rect">
            <a:avLst/>
          </a:prstGeom>
          <a:noFill/>
        </p:spPr>
        <p:txBody>
          <a:bodyPr wrap="square" rtlCol="0">
            <a:spAutoFit/>
          </a:bodyPr>
          <a:p>
            <a:pPr algn="l"/>
            <a:r>
              <a:rPr lang="en-US" altLang="zh-CN">
                <a:solidFill>
                  <a:schemeClr val="bg1"/>
                </a:solidFill>
              </a:rPr>
              <a:t>binder_open</a:t>
            </a:r>
            <a:r>
              <a:rPr lang="en-US" altLang="zh-CN">
                <a:solidFill>
                  <a:schemeClr val="bg1"/>
                </a:solidFill>
              </a:rPr>
              <a:t>();</a:t>
            </a:r>
            <a:endParaRPr lang="en-US" altLang="zh-CN">
              <a:solidFill>
                <a:schemeClr val="bg1"/>
              </a:solidFill>
            </a:endParaRPr>
          </a:p>
        </p:txBody>
      </p:sp>
      <p:sp>
        <p:nvSpPr>
          <p:cNvPr id="4" name="文本框 3"/>
          <p:cNvSpPr txBox="1"/>
          <p:nvPr/>
        </p:nvSpPr>
        <p:spPr>
          <a:xfrm>
            <a:off x="7627620" y="3018155"/>
            <a:ext cx="4456430" cy="1568450"/>
          </a:xfrm>
          <a:prstGeom prst="rect">
            <a:avLst/>
          </a:prstGeom>
          <a:noFill/>
        </p:spPr>
        <p:txBody>
          <a:bodyPr wrap="square" rtlCol="0">
            <a:spAutoFit/>
          </a:bodyPr>
          <a:p>
            <a:r>
              <a:rPr kumimoji="1" lang="zh-CN" altLang="en-US" sz="1600" dirty="0">
                <a:solidFill>
                  <a:schemeClr val="bg1"/>
                </a:solidFill>
              </a:rPr>
              <a:t>创建</a:t>
            </a:r>
            <a:r>
              <a:rPr kumimoji="1" lang="en-US" altLang="zh-CN" sz="1600" dirty="0">
                <a:solidFill>
                  <a:schemeClr val="bg1"/>
                </a:solidFill>
              </a:rPr>
              <a:t>binder</a:t>
            </a:r>
            <a:r>
              <a:rPr kumimoji="1" lang="zh-CN" altLang="en-US" sz="1600" dirty="0">
                <a:solidFill>
                  <a:schemeClr val="bg1"/>
                </a:solidFill>
              </a:rPr>
              <a:t>的进程，每个应用程序都对应唯一一个</a:t>
            </a:r>
            <a:r>
              <a:rPr kumimoji="1" lang="en-US" altLang="zh-CN" sz="1600" dirty="0">
                <a:solidFill>
                  <a:schemeClr val="bg1"/>
                </a:solidFill>
              </a:rPr>
              <a:t>binderProc</a:t>
            </a:r>
            <a:r>
              <a:rPr kumimoji="1" lang="zh-CN" altLang="en-US" sz="1600" dirty="0">
                <a:solidFill>
                  <a:schemeClr val="bg1"/>
                </a:solidFill>
              </a:rPr>
              <a:t>在内核空间里。</a:t>
            </a:r>
            <a:endParaRPr kumimoji="1" lang="zh-CN" altLang="en-US" sz="1600" dirty="0">
              <a:solidFill>
                <a:schemeClr val="bg1"/>
              </a:solidFill>
            </a:endParaRPr>
          </a:p>
          <a:p>
            <a:endParaRPr kumimoji="1" lang="zh-CN" altLang="en-US" sz="1600" dirty="0">
              <a:solidFill>
                <a:schemeClr val="bg1"/>
              </a:solidFill>
            </a:endParaRPr>
          </a:p>
          <a:p>
            <a:r>
              <a:rPr kumimoji="1" lang="en-US" altLang="zh-CN" sz="1600" dirty="0">
                <a:solidFill>
                  <a:schemeClr val="bg1"/>
                </a:solidFill>
              </a:rPr>
              <a:t>1.</a:t>
            </a:r>
            <a:r>
              <a:rPr kumimoji="1" lang="zh-CN" altLang="en-US" sz="1600" dirty="0">
                <a:solidFill>
                  <a:schemeClr val="bg1"/>
                </a:solidFill>
              </a:rPr>
              <a:t>分配</a:t>
            </a:r>
            <a:r>
              <a:rPr kumimoji="1" lang="en-US" altLang="zh-CN" sz="1600" dirty="0">
                <a:solidFill>
                  <a:schemeClr val="bg1"/>
                </a:solidFill>
              </a:rPr>
              <a:t>binderProc</a:t>
            </a:r>
            <a:r>
              <a:rPr kumimoji="1" lang="zh-CN" altLang="en-US" sz="1600" dirty="0">
                <a:solidFill>
                  <a:schemeClr val="bg1"/>
                </a:solidFill>
              </a:rPr>
              <a:t>空间，初始化参数信息。</a:t>
            </a:r>
            <a:endParaRPr kumimoji="1" lang="zh-CN" altLang="en-US" sz="1600" dirty="0">
              <a:solidFill>
                <a:schemeClr val="bg1"/>
              </a:solidFill>
            </a:endParaRPr>
          </a:p>
          <a:p>
            <a:r>
              <a:rPr kumimoji="1" lang="en-US" altLang="zh-CN" sz="1600" dirty="0">
                <a:solidFill>
                  <a:schemeClr val="bg1"/>
                </a:solidFill>
              </a:rPr>
              <a:t>2.</a:t>
            </a:r>
            <a:r>
              <a:rPr kumimoji="1" lang="zh-CN" altLang="en-US" sz="1600" dirty="0">
                <a:solidFill>
                  <a:schemeClr val="bg1"/>
                </a:solidFill>
              </a:rPr>
              <a:t>把</a:t>
            </a:r>
            <a:r>
              <a:rPr kumimoji="1" lang="en-US" altLang="zh-CN" sz="1600" dirty="0">
                <a:solidFill>
                  <a:schemeClr val="bg1"/>
                </a:solidFill>
              </a:rPr>
              <a:t>binderproc</a:t>
            </a:r>
            <a:r>
              <a:rPr kumimoji="1" lang="zh-CN" altLang="en-US" sz="1600" dirty="0">
                <a:solidFill>
                  <a:schemeClr val="bg1"/>
                </a:solidFill>
              </a:rPr>
              <a:t>通过</a:t>
            </a:r>
            <a:r>
              <a:rPr kumimoji="1" lang="en-US" altLang="zh-CN" sz="1600" dirty="0">
                <a:solidFill>
                  <a:schemeClr val="bg1"/>
                </a:solidFill>
              </a:rPr>
              <a:t>proc_node</a:t>
            </a:r>
            <a:r>
              <a:rPr kumimoji="1" lang="zh-CN" altLang="en-US" sz="1600" dirty="0">
                <a:solidFill>
                  <a:schemeClr val="bg1"/>
                </a:solidFill>
              </a:rPr>
              <a:t>节点连接在</a:t>
            </a:r>
            <a:r>
              <a:rPr kumimoji="1" lang="en-US" altLang="zh-CN" sz="1600" dirty="0">
                <a:solidFill>
                  <a:schemeClr val="bg1"/>
                </a:solidFill>
              </a:rPr>
              <a:t>binder_procs</a:t>
            </a:r>
            <a:r>
              <a:rPr kumimoji="1" lang="zh-CN" altLang="en-US" sz="1600" dirty="0">
                <a:solidFill>
                  <a:schemeClr val="bg1"/>
                </a:solidFill>
              </a:rPr>
              <a:t>为头的链表上。</a:t>
            </a:r>
            <a:endParaRPr kumimoji="1" lang="zh-CN" altLang="en-US" sz="1600" dirty="0">
              <a:solidFill>
                <a:schemeClr val="bg1"/>
              </a:solidFill>
            </a:endParaRPr>
          </a:p>
        </p:txBody>
      </p:sp>
      <p:pic>
        <p:nvPicPr>
          <p:cNvPr id="5" name="图片 4"/>
          <p:cNvPicPr>
            <a:picLocks noChangeAspect="1"/>
          </p:cNvPicPr>
          <p:nvPr/>
        </p:nvPicPr>
        <p:blipFill>
          <a:blip r:embed="rId1"/>
          <a:stretch>
            <a:fillRect/>
          </a:stretch>
        </p:blipFill>
        <p:spPr>
          <a:xfrm>
            <a:off x="292100" y="1582420"/>
            <a:ext cx="6524625" cy="4076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2100" y="847725"/>
            <a:ext cx="11607165" cy="368300"/>
          </a:xfrm>
          <a:prstGeom prst="rect">
            <a:avLst/>
          </a:prstGeom>
          <a:noFill/>
        </p:spPr>
        <p:txBody>
          <a:bodyPr wrap="square" rtlCol="0">
            <a:spAutoFit/>
          </a:bodyPr>
          <a:p>
            <a:pPr algn="l"/>
            <a:r>
              <a:rPr lang="en-US" altLang="zh-CN">
                <a:solidFill>
                  <a:schemeClr val="bg1"/>
                </a:solidFill>
              </a:rPr>
              <a:t>binder_open</a:t>
            </a:r>
            <a:r>
              <a:rPr lang="en-US" altLang="zh-CN">
                <a:solidFill>
                  <a:schemeClr val="bg1"/>
                </a:solidFill>
              </a:rPr>
              <a:t>();</a:t>
            </a:r>
            <a:endParaRPr lang="en-US" altLang="zh-CN">
              <a:solidFill>
                <a:schemeClr val="bg1"/>
              </a:solidFill>
            </a:endParaRPr>
          </a:p>
        </p:txBody>
      </p:sp>
      <p:sp>
        <p:nvSpPr>
          <p:cNvPr id="4" name="文本框 3"/>
          <p:cNvSpPr txBox="1"/>
          <p:nvPr/>
        </p:nvSpPr>
        <p:spPr>
          <a:xfrm>
            <a:off x="7531735" y="3717925"/>
            <a:ext cx="4456430" cy="1568450"/>
          </a:xfrm>
          <a:prstGeom prst="rect">
            <a:avLst/>
          </a:prstGeom>
          <a:noFill/>
        </p:spPr>
        <p:txBody>
          <a:bodyPr wrap="square" rtlCol="0">
            <a:spAutoFit/>
          </a:bodyPr>
          <a:p>
            <a:r>
              <a:rPr kumimoji="1" lang="zh-CN" altLang="en-US" sz="1600" dirty="0">
                <a:solidFill>
                  <a:schemeClr val="bg1"/>
                </a:solidFill>
              </a:rPr>
              <a:t>创建</a:t>
            </a:r>
            <a:r>
              <a:rPr kumimoji="1" lang="en-US" altLang="zh-CN" sz="1600" dirty="0">
                <a:solidFill>
                  <a:schemeClr val="bg1"/>
                </a:solidFill>
              </a:rPr>
              <a:t>binder</a:t>
            </a:r>
            <a:r>
              <a:rPr kumimoji="1" lang="zh-CN" altLang="en-US" sz="1600" dirty="0">
                <a:solidFill>
                  <a:schemeClr val="bg1"/>
                </a:solidFill>
              </a:rPr>
              <a:t>的进程，每个应用程序都对应唯一一个</a:t>
            </a:r>
            <a:r>
              <a:rPr kumimoji="1" lang="en-US" altLang="zh-CN" sz="1600" dirty="0">
                <a:solidFill>
                  <a:schemeClr val="bg1"/>
                </a:solidFill>
              </a:rPr>
              <a:t>binderProc</a:t>
            </a:r>
            <a:r>
              <a:rPr kumimoji="1" lang="zh-CN" altLang="en-US" sz="1600" dirty="0">
                <a:solidFill>
                  <a:schemeClr val="bg1"/>
                </a:solidFill>
              </a:rPr>
              <a:t>在内核空间里。</a:t>
            </a:r>
            <a:endParaRPr kumimoji="1" lang="zh-CN" altLang="en-US" sz="1600" dirty="0">
              <a:solidFill>
                <a:schemeClr val="bg1"/>
              </a:solidFill>
            </a:endParaRPr>
          </a:p>
          <a:p>
            <a:endParaRPr kumimoji="1" lang="zh-CN" altLang="en-US" sz="1600" dirty="0">
              <a:solidFill>
                <a:schemeClr val="bg1"/>
              </a:solidFill>
            </a:endParaRPr>
          </a:p>
          <a:p>
            <a:r>
              <a:rPr kumimoji="1" lang="en-US" altLang="zh-CN" sz="1600" dirty="0">
                <a:solidFill>
                  <a:schemeClr val="bg1"/>
                </a:solidFill>
              </a:rPr>
              <a:t>1.</a:t>
            </a:r>
            <a:r>
              <a:rPr kumimoji="1" lang="zh-CN" altLang="en-US" sz="1600" dirty="0">
                <a:solidFill>
                  <a:schemeClr val="bg1"/>
                </a:solidFill>
              </a:rPr>
              <a:t>分配</a:t>
            </a:r>
            <a:r>
              <a:rPr kumimoji="1" lang="en-US" altLang="zh-CN" sz="1600" dirty="0">
                <a:solidFill>
                  <a:schemeClr val="bg1"/>
                </a:solidFill>
              </a:rPr>
              <a:t>binderProc</a:t>
            </a:r>
            <a:r>
              <a:rPr kumimoji="1" lang="zh-CN" altLang="en-US" sz="1600" dirty="0">
                <a:solidFill>
                  <a:schemeClr val="bg1"/>
                </a:solidFill>
              </a:rPr>
              <a:t>空间，初始化参数信息。</a:t>
            </a:r>
            <a:endParaRPr kumimoji="1" lang="zh-CN" altLang="en-US" sz="1600" dirty="0">
              <a:solidFill>
                <a:schemeClr val="bg1"/>
              </a:solidFill>
            </a:endParaRPr>
          </a:p>
          <a:p>
            <a:r>
              <a:rPr kumimoji="1" lang="en-US" altLang="zh-CN" sz="1600" dirty="0">
                <a:solidFill>
                  <a:schemeClr val="bg1"/>
                </a:solidFill>
              </a:rPr>
              <a:t>2.</a:t>
            </a:r>
            <a:r>
              <a:rPr kumimoji="1" lang="zh-CN" altLang="en-US" sz="1600" dirty="0">
                <a:solidFill>
                  <a:schemeClr val="bg1"/>
                </a:solidFill>
              </a:rPr>
              <a:t>把</a:t>
            </a:r>
            <a:r>
              <a:rPr kumimoji="1" lang="en-US" altLang="zh-CN" sz="1600" dirty="0">
                <a:solidFill>
                  <a:schemeClr val="bg1"/>
                </a:solidFill>
              </a:rPr>
              <a:t>binderproc</a:t>
            </a:r>
            <a:r>
              <a:rPr kumimoji="1" lang="zh-CN" altLang="en-US" sz="1600" dirty="0">
                <a:solidFill>
                  <a:schemeClr val="bg1"/>
                </a:solidFill>
              </a:rPr>
              <a:t>通过</a:t>
            </a:r>
            <a:r>
              <a:rPr kumimoji="1" lang="en-US" altLang="zh-CN" sz="1600" dirty="0">
                <a:solidFill>
                  <a:schemeClr val="bg1"/>
                </a:solidFill>
              </a:rPr>
              <a:t>proc_node</a:t>
            </a:r>
            <a:r>
              <a:rPr kumimoji="1" lang="zh-CN" altLang="en-US" sz="1600" dirty="0">
                <a:solidFill>
                  <a:schemeClr val="bg1"/>
                </a:solidFill>
              </a:rPr>
              <a:t>节点连接在</a:t>
            </a:r>
            <a:r>
              <a:rPr kumimoji="1" lang="en-US" altLang="zh-CN" sz="1600" dirty="0">
                <a:solidFill>
                  <a:schemeClr val="bg1"/>
                </a:solidFill>
              </a:rPr>
              <a:t>binder_procs</a:t>
            </a:r>
            <a:r>
              <a:rPr kumimoji="1" lang="zh-CN" altLang="en-US" sz="1600" dirty="0">
                <a:solidFill>
                  <a:schemeClr val="bg1"/>
                </a:solidFill>
              </a:rPr>
              <a:t>为头的链表上。</a:t>
            </a:r>
            <a:endParaRPr kumimoji="1" lang="zh-CN" altLang="en-US" sz="1600" dirty="0">
              <a:solidFill>
                <a:schemeClr val="bg1"/>
              </a:solidFill>
            </a:endParaRPr>
          </a:p>
        </p:txBody>
      </p:sp>
      <p:pic>
        <p:nvPicPr>
          <p:cNvPr id="5" name="图片 4"/>
          <p:cNvPicPr>
            <a:picLocks noChangeAspect="1"/>
          </p:cNvPicPr>
          <p:nvPr/>
        </p:nvPicPr>
        <p:blipFill>
          <a:blip r:embed="rId1"/>
          <a:stretch>
            <a:fillRect/>
          </a:stretch>
        </p:blipFill>
        <p:spPr>
          <a:xfrm>
            <a:off x="292100" y="1582420"/>
            <a:ext cx="6524625" cy="4076700"/>
          </a:xfrm>
          <a:prstGeom prst="rect">
            <a:avLst/>
          </a:prstGeom>
        </p:spPr>
      </p:pic>
      <p:pic>
        <p:nvPicPr>
          <p:cNvPr id="3" name="图片 2"/>
          <p:cNvPicPr>
            <a:picLocks noChangeAspect="1"/>
          </p:cNvPicPr>
          <p:nvPr/>
        </p:nvPicPr>
        <p:blipFill>
          <a:blip r:embed="rId2"/>
          <a:stretch>
            <a:fillRect/>
          </a:stretch>
        </p:blipFill>
        <p:spPr>
          <a:xfrm>
            <a:off x="7637145" y="593725"/>
            <a:ext cx="4064635" cy="25634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2100" y="847725"/>
            <a:ext cx="11607165" cy="368300"/>
          </a:xfrm>
          <a:prstGeom prst="rect">
            <a:avLst/>
          </a:prstGeom>
          <a:noFill/>
        </p:spPr>
        <p:txBody>
          <a:bodyPr wrap="square" rtlCol="0">
            <a:spAutoFit/>
          </a:bodyPr>
          <a:p>
            <a:pPr algn="l"/>
            <a:r>
              <a:rPr lang="en-US" altLang="zh-CN">
                <a:solidFill>
                  <a:schemeClr val="bg1"/>
                </a:solidFill>
              </a:rPr>
              <a:t>binder_mmap</a:t>
            </a:r>
            <a:r>
              <a:rPr lang="en-US" altLang="zh-CN">
                <a:solidFill>
                  <a:schemeClr val="bg1"/>
                </a:solidFill>
              </a:rPr>
              <a:t>();</a:t>
            </a:r>
            <a:endParaRPr lang="en-US" altLang="zh-CN">
              <a:solidFill>
                <a:schemeClr val="bg1"/>
              </a:solidFill>
            </a:endParaRPr>
          </a:p>
        </p:txBody>
      </p:sp>
      <p:sp>
        <p:nvSpPr>
          <p:cNvPr id="4" name="文本框 3"/>
          <p:cNvSpPr txBox="1"/>
          <p:nvPr/>
        </p:nvSpPr>
        <p:spPr>
          <a:xfrm>
            <a:off x="7356475" y="2275840"/>
            <a:ext cx="4456430" cy="2553335"/>
          </a:xfrm>
          <a:prstGeom prst="rect">
            <a:avLst/>
          </a:prstGeom>
          <a:noFill/>
        </p:spPr>
        <p:txBody>
          <a:bodyPr wrap="square" rtlCol="0">
            <a:spAutoFit/>
          </a:bodyPr>
          <a:p>
            <a:endParaRPr kumimoji="1" lang="zh-CN" altLang="en-US" sz="1600" dirty="0">
              <a:solidFill>
                <a:schemeClr val="bg1"/>
              </a:solidFill>
            </a:endParaRPr>
          </a:p>
          <a:p>
            <a:r>
              <a:rPr kumimoji="1" lang="en-US" altLang="zh-CN" sz="1600" dirty="0">
                <a:solidFill>
                  <a:schemeClr val="bg1"/>
                </a:solidFill>
              </a:rPr>
              <a:t>1.</a:t>
            </a:r>
            <a:r>
              <a:rPr kumimoji="1" sz="1600" dirty="0">
                <a:solidFill>
                  <a:schemeClr val="bg1"/>
                </a:solidFill>
              </a:rPr>
              <a:t>在内核虚拟地址空间，申请一块与用户虚拟内存相同大小的内存</a:t>
            </a:r>
            <a:r>
              <a:rPr kumimoji="1" lang="zh-CN" altLang="en-US" sz="1600" dirty="0">
                <a:solidFill>
                  <a:schemeClr val="bg1"/>
                </a:solidFill>
              </a:rPr>
              <a:t>。</a:t>
            </a:r>
            <a:endParaRPr kumimoji="1" lang="zh-CN" altLang="en-US" sz="1600" dirty="0">
              <a:solidFill>
                <a:schemeClr val="bg1"/>
              </a:solidFill>
            </a:endParaRPr>
          </a:p>
          <a:p>
            <a:r>
              <a:rPr kumimoji="1" lang="en-US" altLang="zh-CN" sz="1600" dirty="0">
                <a:solidFill>
                  <a:schemeClr val="bg1"/>
                </a:solidFill>
              </a:rPr>
              <a:t>2.</a:t>
            </a:r>
            <a:r>
              <a:rPr kumimoji="1" sz="1600" dirty="0">
                <a:solidFill>
                  <a:schemeClr val="bg1"/>
                </a:solidFill>
              </a:rPr>
              <a:t>再申请1个page大小的物理内存，再将同一块物理内存分别映射到内核虚拟地址空间和用户虚拟内存空间，从而实现了用户空间的Buffer和内核空间的Buffer同步操作的功能</a:t>
            </a:r>
            <a:endParaRPr kumimoji="1" sz="1600" dirty="0">
              <a:solidFill>
                <a:schemeClr val="bg1"/>
              </a:solidFill>
            </a:endParaRPr>
          </a:p>
          <a:p>
            <a:endParaRPr kumimoji="1" sz="1600" dirty="0">
              <a:solidFill>
                <a:schemeClr val="bg1"/>
              </a:solidFill>
            </a:endParaRPr>
          </a:p>
          <a:p>
            <a:endParaRPr kumimoji="1" sz="1600" dirty="0">
              <a:solidFill>
                <a:schemeClr val="bg1"/>
              </a:solidFill>
            </a:endParaRPr>
          </a:p>
          <a:p>
            <a:endParaRPr kumimoji="1" sz="1600" dirty="0">
              <a:solidFill>
                <a:schemeClr val="bg1"/>
              </a:solidFill>
            </a:endParaRPr>
          </a:p>
        </p:txBody>
      </p:sp>
      <p:pic>
        <p:nvPicPr>
          <p:cNvPr id="6" name="图片 5"/>
          <p:cNvPicPr>
            <a:picLocks noChangeAspect="1"/>
          </p:cNvPicPr>
          <p:nvPr/>
        </p:nvPicPr>
        <p:blipFill>
          <a:blip r:embed="rId1"/>
          <a:stretch>
            <a:fillRect/>
          </a:stretch>
        </p:blipFill>
        <p:spPr>
          <a:xfrm>
            <a:off x="398145" y="1341120"/>
            <a:ext cx="4502150" cy="4965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2100" y="847725"/>
            <a:ext cx="11607165" cy="368300"/>
          </a:xfrm>
          <a:prstGeom prst="rect">
            <a:avLst/>
          </a:prstGeom>
          <a:noFill/>
        </p:spPr>
        <p:txBody>
          <a:bodyPr wrap="square" rtlCol="0">
            <a:spAutoFit/>
          </a:bodyPr>
          <a:p>
            <a:pPr algn="l"/>
            <a:r>
              <a:rPr lang="en-US" altLang="zh-CN">
                <a:solidFill>
                  <a:schemeClr val="bg1"/>
                </a:solidFill>
              </a:rPr>
              <a:t>binder_ioctl</a:t>
            </a:r>
            <a:r>
              <a:rPr lang="en-US" altLang="zh-CN">
                <a:solidFill>
                  <a:schemeClr val="bg1"/>
                </a:solidFill>
              </a:rPr>
              <a:t>();</a:t>
            </a:r>
            <a:endParaRPr lang="en-US" altLang="zh-CN">
              <a:solidFill>
                <a:schemeClr val="bg1"/>
              </a:solidFill>
            </a:endParaRPr>
          </a:p>
        </p:txBody>
      </p:sp>
      <p:sp>
        <p:nvSpPr>
          <p:cNvPr id="4" name="文本框 3"/>
          <p:cNvSpPr txBox="1"/>
          <p:nvPr/>
        </p:nvSpPr>
        <p:spPr>
          <a:xfrm>
            <a:off x="7356475" y="2275840"/>
            <a:ext cx="4456430" cy="2306955"/>
          </a:xfrm>
          <a:prstGeom prst="rect">
            <a:avLst/>
          </a:prstGeom>
          <a:noFill/>
        </p:spPr>
        <p:txBody>
          <a:bodyPr wrap="square" rtlCol="0">
            <a:spAutoFit/>
          </a:bodyPr>
          <a:p>
            <a:endParaRPr kumimoji="1" lang="zh-CN" altLang="en-US" sz="1600" dirty="0">
              <a:solidFill>
                <a:schemeClr val="bg1"/>
              </a:solidFill>
            </a:endParaRPr>
          </a:p>
          <a:p>
            <a:r>
              <a:rPr kumimoji="1" lang="en-US" sz="1600" dirty="0">
                <a:solidFill>
                  <a:schemeClr val="bg1"/>
                </a:solidFill>
              </a:rPr>
              <a:t>1.进行binder的读写操作(</a:t>
            </a:r>
            <a:r>
              <a:rPr kumimoji="1" lang="zh-CN" altLang="en-US" sz="1600" dirty="0">
                <a:solidFill>
                  <a:schemeClr val="bg1"/>
                </a:solidFill>
              </a:rPr>
              <a:t>核心</a:t>
            </a:r>
            <a:r>
              <a:rPr kumimoji="1" lang="en-US" sz="1600" dirty="0">
                <a:solidFill>
                  <a:schemeClr val="bg1"/>
                </a:solidFill>
              </a:rPr>
              <a:t>)</a:t>
            </a:r>
            <a:endParaRPr kumimoji="1" lang="en-US" sz="1600" dirty="0">
              <a:solidFill>
                <a:schemeClr val="bg1"/>
              </a:solidFill>
            </a:endParaRPr>
          </a:p>
          <a:p>
            <a:r>
              <a:rPr kumimoji="1" lang="en-US" sz="1600" dirty="0">
                <a:solidFill>
                  <a:schemeClr val="bg1"/>
                </a:solidFill>
              </a:rPr>
              <a:t>2.设置binder最大支持的线程数(15)</a:t>
            </a:r>
            <a:endParaRPr kumimoji="1" lang="en-US" sz="1600" dirty="0">
              <a:solidFill>
                <a:schemeClr val="bg1"/>
              </a:solidFill>
            </a:endParaRPr>
          </a:p>
          <a:p>
            <a:r>
              <a:rPr kumimoji="1" lang="en-US" sz="1600" dirty="0">
                <a:solidFill>
                  <a:schemeClr val="bg1"/>
                </a:solidFill>
              </a:rPr>
              <a:t>3.成为binder的上下文管理者，也就是ServiceManager成为守护进程</a:t>
            </a:r>
            <a:endParaRPr kumimoji="1" lang="en-US" sz="1600" dirty="0">
              <a:solidFill>
                <a:schemeClr val="bg1"/>
              </a:solidFill>
            </a:endParaRPr>
          </a:p>
          <a:p>
            <a:r>
              <a:rPr kumimoji="1" lang="en-US" sz="1600" dirty="0">
                <a:solidFill>
                  <a:schemeClr val="bg1"/>
                </a:solidFill>
              </a:rPr>
              <a:t>4.当binder线程退出，释放binder线程</a:t>
            </a:r>
            <a:endParaRPr kumimoji="1" lang="en-US" sz="1600" dirty="0">
              <a:solidFill>
                <a:schemeClr val="bg1"/>
              </a:solidFill>
            </a:endParaRPr>
          </a:p>
          <a:p>
            <a:r>
              <a:rPr kumimoji="1" lang="en-US" sz="1600" dirty="0">
                <a:solidFill>
                  <a:schemeClr val="bg1"/>
                </a:solidFill>
              </a:rPr>
              <a:t>5.获取binder的版本号</a:t>
            </a:r>
            <a:endParaRPr kumimoji="1" lang="en-US" sz="1600" dirty="0">
              <a:solidFill>
                <a:schemeClr val="bg1"/>
              </a:solidFill>
            </a:endParaRPr>
          </a:p>
          <a:p>
            <a:endParaRPr kumimoji="1" sz="1600" dirty="0">
              <a:solidFill>
                <a:schemeClr val="bg1"/>
              </a:solidFill>
            </a:endParaRPr>
          </a:p>
          <a:p>
            <a:endParaRPr kumimoji="1" sz="1600" dirty="0">
              <a:solidFill>
                <a:schemeClr val="bg1"/>
              </a:solidFill>
            </a:endParaRPr>
          </a:p>
        </p:txBody>
      </p:sp>
      <p:pic>
        <p:nvPicPr>
          <p:cNvPr id="3" name="图片 2"/>
          <p:cNvPicPr>
            <a:picLocks noChangeAspect="1"/>
          </p:cNvPicPr>
          <p:nvPr/>
        </p:nvPicPr>
        <p:blipFill>
          <a:blip r:embed="rId1"/>
          <a:stretch>
            <a:fillRect/>
          </a:stretch>
        </p:blipFill>
        <p:spPr>
          <a:xfrm>
            <a:off x="650875" y="1365885"/>
            <a:ext cx="4091940" cy="5066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410" y="790575"/>
            <a:ext cx="11607165" cy="368300"/>
          </a:xfrm>
          <a:prstGeom prst="rect">
            <a:avLst/>
          </a:prstGeom>
          <a:noFill/>
        </p:spPr>
        <p:txBody>
          <a:bodyPr wrap="square" rtlCol="0">
            <a:spAutoFit/>
          </a:bodyPr>
          <a:p>
            <a:pPr algn="l"/>
            <a:r>
              <a:rPr lang="en-US" altLang="zh-CN">
                <a:solidFill>
                  <a:schemeClr val="bg1"/>
                </a:solidFill>
              </a:rPr>
              <a:t>Binder通信协议</a:t>
            </a:r>
            <a:endParaRPr lang="en-US" altLang="zh-CN">
              <a:solidFill>
                <a:schemeClr val="bg1"/>
              </a:solidFill>
            </a:endParaRPr>
          </a:p>
        </p:txBody>
      </p:sp>
      <p:sp>
        <p:nvSpPr>
          <p:cNvPr id="4" name="文本框 3"/>
          <p:cNvSpPr txBox="1"/>
          <p:nvPr/>
        </p:nvSpPr>
        <p:spPr>
          <a:xfrm>
            <a:off x="7356475" y="2275840"/>
            <a:ext cx="4456430" cy="829945"/>
          </a:xfrm>
          <a:prstGeom prst="rect">
            <a:avLst/>
          </a:prstGeom>
          <a:noFill/>
        </p:spPr>
        <p:txBody>
          <a:bodyPr wrap="square" rtlCol="0">
            <a:spAutoFit/>
          </a:bodyPr>
          <a:p>
            <a:endParaRPr kumimoji="1" lang="zh-CN" altLang="en-US" sz="1600" dirty="0">
              <a:solidFill>
                <a:schemeClr val="bg1"/>
              </a:solidFill>
            </a:endParaRPr>
          </a:p>
          <a:p>
            <a:endParaRPr kumimoji="1" sz="1600" dirty="0">
              <a:solidFill>
                <a:schemeClr val="bg1"/>
              </a:solidFill>
            </a:endParaRPr>
          </a:p>
          <a:p>
            <a:endParaRPr kumimoji="1" sz="1600" dirty="0">
              <a:solidFill>
                <a:schemeClr val="bg1"/>
              </a:solidFill>
            </a:endParaRPr>
          </a:p>
        </p:txBody>
      </p:sp>
      <p:pic>
        <p:nvPicPr>
          <p:cNvPr id="5" name="图片 4"/>
          <p:cNvPicPr>
            <a:picLocks noChangeAspect="1"/>
          </p:cNvPicPr>
          <p:nvPr/>
        </p:nvPicPr>
        <p:blipFill>
          <a:blip r:embed="rId1"/>
          <a:stretch>
            <a:fillRect/>
          </a:stretch>
        </p:blipFill>
        <p:spPr>
          <a:xfrm>
            <a:off x="431800" y="1269365"/>
            <a:ext cx="6924675" cy="5219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inder框架"/>
          <p:cNvPicPr>
            <a:picLocks noChangeAspect="1"/>
          </p:cNvPicPr>
          <p:nvPr/>
        </p:nvPicPr>
        <p:blipFill>
          <a:blip r:embed="rId1"/>
          <a:stretch>
            <a:fillRect/>
          </a:stretch>
        </p:blipFill>
        <p:spPr>
          <a:xfrm>
            <a:off x="2444750" y="128270"/>
            <a:ext cx="7302500" cy="66020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365" y="-136530"/>
            <a:ext cx="8681292" cy="1059859"/>
          </a:xfrm>
          <a:prstGeom prst="rect">
            <a:avLst/>
          </a:prstGeom>
          <a:solidFill>
            <a:srgbClr val="060F1E"/>
          </a:solidFill>
          <a:ln>
            <a:solidFill>
              <a:srgbClr val="061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2" name="组合 3"/>
          <p:cNvGrpSpPr/>
          <p:nvPr/>
        </p:nvGrpSpPr>
        <p:grpSpPr bwMode="auto">
          <a:xfrm>
            <a:off x="3368040" y="3148965"/>
            <a:ext cx="5455285" cy="559435"/>
            <a:chOff x="1847850" y="2697897"/>
            <a:chExt cx="5524500" cy="568325"/>
          </a:xfrm>
          <a:solidFill>
            <a:schemeClr val="accent1">
              <a:lumMod val="75000"/>
            </a:schemeClr>
          </a:solidFill>
        </p:grpSpPr>
        <p:sp>
          <p:nvSpPr>
            <p:cNvPr id="13" name="Freeform 11"/>
            <p:cNvSpPr>
              <a:spLocks noChangeArrowheads="1"/>
            </p:cNvSpPr>
            <p:nvPr/>
          </p:nvSpPr>
          <p:spPr bwMode="auto">
            <a:xfrm>
              <a:off x="2555875" y="2697897"/>
              <a:ext cx="4816475"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a:noFill/>
              <a:round/>
            </a:ln>
          </p:spPr>
          <p:txBody>
            <a:bodyPr/>
            <a:lstStyle/>
            <a:p>
              <a:pPr>
                <a:defRPr/>
              </a:pPr>
              <a:endParaRPr lang="zh-CN" altLang="en-US" sz="1635"/>
            </a:p>
          </p:txBody>
        </p:sp>
        <p:sp>
          <p:nvSpPr>
            <p:cNvPr id="14" name="Freeform 12"/>
            <p:cNvSpPr>
              <a:spLocks noChangeArrowheads="1"/>
            </p:cNvSpPr>
            <p:nvPr/>
          </p:nvSpPr>
          <p:spPr bwMode="auto">
            <a:xfrm>
              <a:off x="1847850" y="2697897"/>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a:noFill/>
              <a:round/>
            </a:ln>
          </p:spPr>
          <p:txBody>
            <a:bodyPr/>
            <a:lstStyle/>
            <a:p>
              <a:pPr>
                <a:defRPr/>
              </a:pPr>
              <a:endParaRPr lang="zh-CN" altLang="en-US" sz="1635"/>
            </a:p>
          </p:txBody>
        </p:sp>
        <p:sp>
          <p:nvSpPr>
            <p:cNvPr id="15" name="Text Box 16"/>
            <p:cNvSpPr>
              <a:spLocks noChangeArrowheads="1"/>
            </p:cNvSpPr>
            <p:nvPr/>
          </p:nvSpPr>
          <p:spPr bwMode="auto">
            <a:xfrm>
              <a:off x="1981769" y="2697897"/>
              <a:ext cx="436804" cy="531555"/>
            </a:xfrm>
            <a:prstGeom prst="rect">
              <a:avLst/>
            </a:prstGeom>
            <a:noFill/>
            <a:ln w="9525">
              <a:noFill/>
              <a:miter lim="800000"/>
            </a:ln>
          </p:spPr>
          <p:txBody>
            <a:bodyPr>
              <a:spAutoFit/>
            </a:bodyPr>
            <a:lstStyle/>
            <a:p>
              <a:pPr algn="ctr" eaLnBrk="0" hangingPunct="0">
                <a:buClr>
                  <a:srgbClr val="CC9900"/>
                </a:buClr>
                <a:defRPr/>
              </a:pPr>
              <a:r>
                <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 Box 8"/>
            <p:cNvSpPr/>
            <p:nvPr/>
          </p:nvSpPr>
          <p:spPr>
            <a:xfrm>
              <a:off x="2593795" y="2752502"/>
              <a:ext cx="4595823" cy="428985"/>
            </a:xfrm>
            <a:prstGeom prst="rect">
              <a:avLst/>
            </a:prstGeom>
            <a:grp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Clr>
                  <a:srgbClr val="CC9900"/>
                </a:buClr>
                <a:buFont typeface="Arial" panose="020B0604020202020204" pitchFamily="34" charset="0"/>
                <a:buNone/>
                <a:defRPr/>
              </a:pPr>
              <a:r>
                <a:rPr lang="zh-CN" altLang="en-US" sz="2150">
                  <a:solidFill>
                    <a:schemeClr val="bg1"/>
                  </a:solidFill>
                  <a:sym typeface="+mn-ea"/>
                </a:rPr>
                <a:t>Binder有什么优势</a:t>
              </a:r>
              <a:endParaRPr lang="zh-CN" altLang="en-US" sz="2150">
                <a:solidFill>
                  <a:srgbClr val="FF0000"/>
                </a:solidFill>
                <a:sym typeface="+mn-ea"/>
              </a:endParaRPr>
            </a:p>
          </p:txBody>
        </p:sp>
      </p:grpSp>
      <p:grpSp>
        <p:nvGrpSpPr>
          <p:cNvPr id="29" name="组合 2"/>
          <p:cNvGrpSpPr/>
          <p:nvPr/>
        </p:nvGrpSpPr>
        <p:grpSpPr bwMode="auto">
          <a:xfrm>
            <a:off x="379164" y="205308"/>
            <a:ext cx="3314059" cy="1307094"/>
            <a:chOff x="162" y="177"/>
            <a:chExt cx="5756" cy="2090"/>
          </a:xfrm>
        </p:grpSpPr>
        <p:sp>
          <p:nvSpPr>
            <p:cNvPr id="30" name="标题 24"/>
            <p:cNvSpPr/>
            <p:nvPr/>
          </p:nvSpPr>
          <p:spPr>
            <a:xfrm>
              <a:off x="1375" y="177"/>
              <a:ext cx="4543" cy="2090"/>
            </a:xfrm>
            <a:prstGeom prst="rect">
              <a:avLst/>
            </a:prstGeom>
            <a:noFill/>
            <a:ln w="9525">
              <a:noFill/>
            </a:ln>
          </p:spPr>
          <p:txBody>
            <a:bodyPr lIns="109393" tIns="54697" rIns="109393" bIns="54697"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Font typeface="Arial" panose="020B0604020202020204" pitchFamily="34" charset="0"/>
                <a:buNone/>
                <a:defRPr/>
              </a:pPr>
              <a:r>
                <a:rPr lang="zh-CN" altLang="en-US" sz="4310" b="1" noProof="1">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 录 </a:t>
              </a:r>
              <a:r>
                <a:rPr lang="en-US" altLang="zh-CN" sz="1795" b="1" noProof="1">
                  <a:solidFill>
                    <a:schemeClr val="bg1">
                      <a:lumMod val="95000"/>
                    </a:schemeClr>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1795" b="1" noProof="1">
                <a:solidFill>
                  <a:schemeClr val="bg1">
                    <a:lumMod val="95000"/>
                  </a:schemeClr>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31" name="标题 24"/>
            <p:cNvSpPr>
              <a:spLocks noChangeArrowheads="1"/>
            </p:cNvSpPr>
            <p:nvPr/>
          </p:nvSpPr>
          <p:spPr bwMode="auto">
            <a:xfrm>
              <a:off x="162" y="579"/>
              <a:ext cx="1274" cy="1367"/>
            </a:xfrm>
            <a:prstGeom prst="rect">
              <a:avLst/>
            </a:prstGeom>
            <a:noFill/>
            <a:ln w="9525">
              <a:noFill/>
              <a:miter lim="800000"/>
            </a:ln>
          </p:spPr>
          <p:txBody>
            <a:bodyPr lIns="109393" tIns="54697" rIns="109393" bIns="54697" anchor="ctr"/>
            <a:lstStyle/>
            <a:p>
              <a:r>
                <a:rPr lang="en-US" altLang="zh-CN" sz="8075"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8075"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5354955" y="1337945"/>
            <a:ext cx="4676775" cy="4676775"/>
          </a:xfrm>
          <a:prstGeom prst="rect">
            <a:avLst/>
          </a:prstGeom>
        </p:spPr>
      </p:pic>
      <p:sp>
        <p:nvSpPr>
          <p:cNvPr id="8" name="爆炸形 1 7"/>
          <p:cNvSpPr/>
          <p:nvPr/>
        </p:nvSpPr>
        <p:spPr>
          <a:xfrm>
            <a:off x="1654175" y="645160"/>
            <a:ext cx="3176270" cy="35941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FFFF00"/>
                </a:solidFill>
                <a:sym typeface="+mn-ea"/>
              </a:rPr>
              <a:t>Linux</a:t>
            </a:r>
            <a:r>
              <a:rPr lang="zh-CN" altLang="en-US" sz="2400">
                <a:solidFill>
                  <a:srgbClr val="FFFF00"/>
                </a:solidFill>
                <a:sym typeface="+mn-ea"/>
              </a:rPr>
              <a:t>进程间通信机制有哪些？</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45435" y="613410"/>
            <a:ext cx="6026150" cy="6026150"/>
            <a:chOff x="4494" y="1018"/>
            <a:chExt cx="9490" cy="9490"/>
          </a:xfrm>
        </p:grpSpPr>
        <p:pic>
          <p:nvPicPr>
            <p:cNvPr id="2" name="图片 1"/>
            <p:cNvPicPr>
              <a:picLocks noChangeAspect="1"/>
            </p:cNvPicPr>
            <p:nvPr/>
          </p:nvPicPr>
          <p:blipFill>
            <a:blip r:embed="rId1"/>
            <a:stretch>
              <a:fillRect/>
            </a:stretch>
          </p:blipFill>
          <p:spPr>
            <a:xfrm>
              <a:off x="4494" y="1018"/>
              <a:ext cx="9490" cy="9490"/>
            </a:xfrm>
            <a:prstGeom prst="rect">
              <a:avLst/>
            </a:prstGeom>
          </p:spPr>
        </p:pic>
        <p:sp>
          <p:nvSpPr>
            <p:cNvPr id="3" name="文本框 2"/>
            <p:cNvSpPr txBox="1"/>
            <p:nvPr/>
          </p:nvSpPr>
          <p:spPr>
            <a:xfrm>
              <a:off x="5479" y="1322"/>
              <a:ext cx="7519" cy="822"/>
            </a:xfrm>
            <a:prstGeom prst="rect">
              <a:avLst/>
            </a:prstGeom>
            <a:noFill/>
          </p:spPr>
          <p:txBody>
            <a:bodyPr wrap="none" rtlCol="0">
              <a:spAutoFit/>
            </a:bodyPr>
            <a:p>
              <a:pPr algn="l"/>
              <a:r>
                <a:rPr lang="en-US" altLang="zh-CN" sz="2800">
                  <a:solidFill>
                    <a:srgbClr val="FF0000"/>
                  </a:solidFill>
                  <a:sym typeface="+mn-ea"/>
                </a:rPr>
                <a:t>Android</a:t>
              </a:r>
              <a:r>
                <a:rPr lang="zh-CN" altLang="en-US" sz="2800">
                  <a:solidFill>
                    <a:srgbClr val="FF0000"/>
                  </a:solidFill>
                  <a:sym typeface="+mn-ea"/>
                </a:rPr>
                <a:t>为什么要增加</a:t>
              </a:r>
              <a:r>
                <a:rPr lang="en-US" altLang="zh-CN" sz="2800">
                  <a:solidFill>
                    <a:srgbClr val="FF0000"/>
                  </a:solidFill>
                  <a:sym typeface="+mn-ea"/>
                </a:rPr>
                <a:t>Binder</a:t>
              </a:r>
              <a:r>
                <a:rPr lang="zh-CN" altLang="en-US" sz="2800">
                  <a:solidFill>
                    <a:srgbClr val="FF0000"/>
                  </a:solidFill>
                  <a:sym typeface="+mn-ea"/>
                </a:rPr>
                <a:t>？</a:t>
              </a:r>
              <a:endParaRPr lang="zh-CN" altLang="en-US" sz="2800">
                <a:solidFill>
                  <a:srgbClr val="FF0000"/>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360680" y="207946"/>
            <a:ext cx="7450455" cy="533433"/>
          </a:xfrm>
          <a:prstGeom prst="roundRect">
            <a:avLst>
              <a:gd name="adj" fmla="val 23381"/>
            </a:avLst>
          </a:prstGeom>
          <a:noFill/>
        </p:spPr>
        <p:txBody>
          <a:bodyPr wrap="square" anchor="ctr">
            <a:spAutoFit/>
          </a:bodyPr>
          <a:p>
            <a:pPr algn="l"/>
            <a:r>
              <a:rPr lang="en-US" altLang="zh-CN"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Binder</a:t>
            </a:r>
            <a:r>
              <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与传统</a:t>
            </a:r>
            <a:r>
              <a:rPr lang="en-US" altLang="zh-CN"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IPC</a:t>
            </a:r>
            <a:r>
              <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对比</a:t>
            </a:r>
            <a:endPar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graphicFrame>
        <p:nvGraphicFramePr>
          <p:cNvPr id="2" name="表格 1"/>
          <p:cNvGraphicFramePr/>
          <p:nvPr>
            <p:custDataLst>
              <p:tags r:id="rId1"/>
            </p:custDataLst>
          </p:nvPr>
        </p:nvGraphicFramePr>
        <p:xfrm>
          <a:off x="612775" y="829945"/>
          <a:ext cx="10967085" cy="5848350"/>
        </p:xfrm>
        <a:graphic>
          <a:graphicData uri="http://schemas.openxmlformats.org/drawingml/2006/table">
            <a:tbl>
              <a:tblPr firstRow="1" bandRow="1">
                <a:tableStyleId>{5C22544A-7EE6-4342-B048-85BDC9FD1C3A}</a:tableStyleId>
              </a:tblPr>
              <a:tblGrid>
                <a:gridCol w="2239645"/>
                <a:gridCol w="2682240"/>
                <a:gridCol w="3001645"/>
                <a:gridCol w="3043555"/>
              </a:tblGrid>
              <a:tr h="1183005">
                <a:tc>
                  <a:txBody>
                    <a:bodyPr/>
                    <a:p>
                      <a:pPr>
                        <a:buNone/>
                      </a:pPr>
                      <a:endParaRPr lang="zh-CN" altLang="en-US" dirty="0"/>
                    </a:p>
                  </a:txBody>
                  <a:tcPr/>
                </a:tc>
                <a:tc>
                  <a:txBody>
                    <a:bodyPr/>
                    <a:p>
                      <a:pPr>
                        <a:buNone/>
                      </a:pPr>
                      <a:r>
                        <a:rPr lang="en-US" altLang="zh-CN" sz="2400"/>
                        <a:t>Binder</a:t>
                      </a:r>
                      <a:endParaRPr lang="en-US" altLang="zh-CN" sz="2400"/>
                    </a:p>
                  </a:txBody>
                  <a:tcPr anchor="ctr" anchorCtr="1"/>
                </a:tc>
                <a:tc>
                  <a:txBody>
                    <a:bodyPr/>
                    <a:p>
                      <a:pPr>
                        <a:buNone/>
                      </a:pPr>
                      <a:r>
                        <a:rPr lang="zh-CN" altLang="en-US" sz="2400">
                          <a:sym typeface="+mn-ea"/>
                        </a:rPr>
                        <a:t>共享内存</a:t>
                      </a:r>
                      <a:endParaRPr lang="zh-CN" altLang="en-US" sz="2400">
                        <a:sym typeface="+mn-ea"/>
                      </a:endParaRPr>
                    </a:p>
                  </a:txBody>
                  <a:tcPr anchor="ctr" anchorCtr="1"/>
                </a:tc>
                <a:tc>
                  <a:txBody>
                    <a:bodyPr/>
                    <a:p>
                      <a:pPr>
                        <a:buNone/>
                      </a:pPr>
                      <a:r>
                        <a:rPr lang="en-US" altLang="zh-CN" sz="2400"/>
                        <a:t>Socket</a:t>
                      </a:r>
                      <a:endParaRPr lang="en-US" altLang="zh-CN" sz="2400"/>
                    </a:p>
                  </a:txBody>
                  <a:tcPr anchor="ctr" anchorCtr="1"/>
                </a:tc>
              </a:tr>
              <a:tr h="1371600">
                <a:tc>
                  <a:txBody>
                    <a:bodyPr/>
                    <a:p>
                      <a:pPr algn="ctr">
                        <a:buNone/>
                      </a:pPr>
                      <a:r>
                        <a:rPr lang="zh-CN" altLang="en-US" sz="2400" dirty="0">
                          <a:ea typeface="+mn-lt"/>
                        </a:rPr>
                        <a:t>性能</a:t>
                      </a:r>
                      <a:endParaRPr lang="zh-CN" altLang="en-US" sz="2400" dirty="0">
                        <a:ea typeface="+mn-lt"/>
                      </a:endParaRPr>
                    </a:p>
                  </a:txBody>
                  <a:tcPr anchor="ctr" anchorCtr="1"/>
                </a:tc>
                <a:tc>
                  <a:txBody>
                    <a:bodyPr/>
                    <a:p>
                      <a:pPr algn="ctr">
                        <a:buNone/>
                      </a:pPr>
                      <a:r>
                        <a:rPr lang="zh-CN" altLang="en-US" sz="1800" dirty="0">
                          <a:ea typeface="+mn-lt"/>
                        </a:rPr>
                        <a:t>需要拷贝一次</a:t>
                      </a:r>
                      <a:endParaRPr lang="zh-CN" altLang="en-US" sz="1800" dirty="0">
                        <a:ea typeface="+mn-lt"/>
                      </a:endParaRPr>
                    </a:p>
                  </a:txBody>
                  <a:tcPr anchor="ctr" anchorCtr="1"/>
                </a:tc>
                <a:tc>
                  <a:txBody>
                    <a:bodyPr/>
                    <a:p>
                      <a:pPr algn="ctr">
                        <a:buNone/>
                      </a:pPr>
                      <a:r>
                        <a:rPr lang="zh-CN" altLang="en-US" sz="1800" dirty="0">
                          <a:ea typeface="+mn-lt"/>
                        </a:rPr>
                        <a:t>无需拷贝</a:t>
                      </a:r>
                      <a:endParaRPr lang="zh-CN" altLang="en-US" sz="1800" dirty="0">
                        <a:ea typeface="+mn-lt"/>
                      </a:endParaRPr>
                    </a:p>
                  </a:txBody>
                  <a:tcPr anchor="ctr" anchorCtr="1"/>
                </a:tc>
                <a:tc>
                  <a:txBody>
                    <a:bodyPr/>
                    <a:p>
                      <a:pPr algn="ctr">
                        <a:buNone/>
                      </a:pPr>
                      <a:r>
                        <a:rPr lang="zh-CN" altLang="en-US" sz="1800" dirty="0">
                          <a:ea typeface="+mn-lt"/>
                          <a:sym typeface="+mn-ea"/>
                        </a:rPr>
                        <a:t>需要拷贝两次</a:t>
                      </a:r>
                      <a:endParaRPr lang="zh-CN" altLang="en-US" sz="1800" dirty="0">
                        <a:ea typeface="+mn-lt"/>
                        <a:sym typeface="+mn-ea"/>
                      </a:endParaRPr>
                    </a:p>
                  </a:txBody>
                  <a:tcPr anchor="ctr" anchorCtr="1"/>
                </a:tc>
              </a:tr>
              <a:tr h="1921510">
                <a:tc>
                  <a:txBody>
                    <a:bodyPr/>
                    <a:p>
                      <a:pPr algn="ctr">
                        <a:buNone/>
                      </a:pPr>
                      <a:r>
                        <a:rPr lang="zh-CN" altLang="en-US" sz="2400" dirty="0" smtClean="0">
                          <a:ea typeface="+mn-lt"/>
                        </a:rPr>
                        <a:t>特点</a:t>
                      </a:r>
                      <a:endParaRPr lang="zh-CN" altLang="en-US" sz="2400" dirty="0" smtClean="0">
                        <a:ea typeface="+mn-lt"/>
                      </a:endParaRPr>
                    </a:p>
                  </a:txBody>
                  <a:tcPr anchor="ctr" anchorCtr="1"/>
                </a:tc>
                <a:tc>
                  <a:txBody>
                    <a:bodyPr/>
                    <a:p>
                      <a:pPr algn="ctr">
                        <a:buNone/>
                      </a:pPr>
                      <a:r>
                        <a:rPr lang="zh-CN" altLang="en-US" sz="1800" dirty="0">
                          <a:ea typeface="+mn-lt"/>
                          <a:cs typeface="+mn-lt"/>
                        </a:rPr>
                        <a:t>基于</a:t>
                      </a:r>
                      <a:r>
                        <a:rPr lang="en-US" altLang="zh-CN" sz="1800" dirty="0">
                          <a:ea typeface="+mn-lt"/>
                          <a:cs typeface="+mn-lt"/>
                        </a:rPr>
                        <a:t>C/S </a:t>
                      </a:r>
                      <a:r>
                        <a:rPr lang="zh-CN" altLang="en-US" sz="1800" dirty="0">
                          <a:ea typeface="+mn-lt"/>
                          <a:cs typeface="+mn-lt"/>
                        </a:rPr>
                        <a:t>架构</a:t>
                      </a:r>
                      <a:endParaRPr lang="zh-CN" altLang="en-US" sz="1800" dirty="0">
                        <a:ea typeface="+mn-lt"/>
                        <a:cs typeface="+mn-lt"/>
                      </a:endParaRPr>
                    </a:p>
                    <a:p>
                      <a:pPr algn="ctr">
                        <a:buNone/>
                      </a:pPr>
                      <a:r>
                        <a:rPr lang="zh-CN" altLang="en-US" sz="1800" dirty="0" smtClean="0">
                          <a:ea typeface="+mn-lt"/>
                          <a:cs typeface="+mn-lt"/>
                        </a:rPr>
                        <a:t>易用性高</a:t>
                      </a:r>
                      <a:endParaRPr lang="zh-CN" altLang="en-US" sz="1800" dirty="0">
                        <a:ea typeface="+mn-lt"/>
                        <a:cs typeface="+mn-lt"/>
                      </a:endParaRPr>
                    </a:p>
                  </a:txBody>
                  <a:tcPr anchor="ctr" anchorCtr="1"/>
                </a:tc>
                <a:tc>
                  <a:txBody>
                    <a:bodyPr/>
                    <a:p>
                      <a:pPr algn="ctr">
                        <a:buNone/>
                      </a:pPr>
                      <a:r>
                        <a:rPr lang="zh-CN" altLang="en-US" sz="1800" dirty="0">
                          <a:ea typeface="+mn-lt"/>
                        </a:rPr>
                        <a:t>控制复杂</a:t>
                      </a:r>
                      <a:r>
                        <a:rPr lang="zh-CN" altLang="en-US" sz="1800" dirty="0" smtClean="0">
                          <a:ea typeface="+mn-lt"/>
                        </a:rPr>
                        <a:t>，易用性差</a:t>
                      </a:r>
                      <a:endParaRPr lang="zh-CN" altLang="en-US" sz="1800" dirty="0">
                        <a:ea typeface="+mn-lt"/>
                      </a:endParaRPr>
                    </a:p>
                  </a:txBody>
                  <a:tcPr anchor="ctr" anchorCtr="1"/>
                </a:tc>
                <a:tc>
                  <a:txBody>
                    <a:bodyPr/>
                    <a:p>
                      <a:pPr algn="ctr">
                        <a:buNone/>
                      </a:pPr>
                      <a:r>
                        <a:rPr lang="zh-CN" altLang="en-US" sz="1800" dirty="0">
                          <a:ea typeface="+mn-lt"/>
                          <a:cs typeface="+mn-lt"/>
                          <a:sym typeface="+mn-ea"/>
                        </a:rPr>
                        <a:t>基于</a:t>
                      </a:r>
                      <a:r>
                        <a:rPr lang="en-US" altLang="zh-CN" sz="1800" dirty="0">
                          <a:ea typeface="+mn-lt"/>
                          <a:cs typeface="+mn-lt"/>
                          <a:sym typeface="+mn-ea"/>
                        </a:rPr>
                        <a:t>C/S </a:t>
                      </a:r>
                      <a:r>
                        <a:rPr lang="zh-CN" altLang="en-US" sz="1800" dirty="0">
                          <a:ea typeface="+mn-lt"/>
                          <a:cs typeface="+mn-lt"/>
                          <a:sym typeface="+mn-ea"/>
                        </a:rPr>
                        <a:t>架构</a:t>
                      </a:r>
                      <a:endParaRPr lang="zh-CN" altLang="en-US" sz="1800" dirty="0">
                        <a:ea typeface="+mn-lt"/>
                        <a:cs typeface="+mn-lt"/>
                        <a:sym typeface="+mn-ea"/>
                      </a:endParaRPr>
                    </a:p>
                    <a:p>
                      <a:pPr algn="ctr">
                        <a:buNone/>
                      </a:pPr>
                      <a:r>
                        <a:rPr lang="zh-CN" altLang="en-US" sz="1800" dirty="0">
                          <a:ea typeface="+mn-lt"/>
                          <a:cs typeface="+mn-lt"/>
                        </a:rPr>
                        <a:t>作为一款通用接口，其传输效率低，开销大</a:t>
                      </a:r>
                      <a:endParaRPr lang="zh-CN" altLang="en-US" sz="1800" dirty="0">
                        <a:ea typeface="+mn-lt"/>
                        <a:cs typeface="+mn-lt"/>
                      </a:endParaRPr>
                    </a:p>
                  </a:txBody>
                  <a:tcPr anchor="ctr" anchorCtr="1"/>
                </a:tc>
              </a:tr>
              <a:tr h="1372235">
                <a:tc>
                  <a:txBody>
                    <a:bodyPr/>
                    <a:p>
                      <a:pPr algn="ctr">
                        <a:buNone/>
                      </a:pPr>
                      <a:r>
                        <a:rPr lang="zh-CN" altLang="en-US" sz="2400" dirty="0">
                          <a:ea typeface="+mn-lt"/>
                        </a:rPr>
                        <a:t>安全性</a:t>
                      </a:r>
                      <a:endParaRPr lang="zh-CN" altLang="en-US" sz="2400" dirty="0">
                        <a:ea typeface="+mn-lt"/>
                      </a:endParaRPr>
                    </a:p>
                  </a:txBody>
                  <a:tcPr anchor="ctr" anchorCtr="1"/>
                </a:tc>
                <a:tc>
                  <a:txBody>
                    <a:bodyPr/>
                    <a:p>
                      <a:pPr algn="ctr">
                        <a:buNone/>
                      </a:pPr>
                      <a:r>
                        <a:rPr lang="zh-CN" altLang="en-US" sz="1800" dirty="0">
                          <a:ea typeface="+mn-lt"/>
                          <a:cs typeface="+mn-lt"/>
                        </a:rPr>
                        <a:t>为每个</a:t>
                      </a:r>
                      <a:r>
                        <a:rPr lang="en-US" altLang="zh-CN" sz="1800" dirty="0">
                          <a:ea typeface="+mn-lt"/>
                          <a:cs typeface="+mn-lt"/>
                        </a:rPr>
                        <a:t>APP</a:t>
                      </a:r>
                      <a:r>
                        <a:rPr lang="zh-CN" altLang="en-US" sz="1800" dirty="0">
                          <a:ea typeface="+mn-lt"/>
                          <a:cs typeface="+mn-lt"/>
                        </a:rPr>
                        <a:t>分配</a:t>
                      </a:r>
                      <a:r>
                        <a:rPr lang="en-US" altLang="zh-CN" sz="1800" dirty="0">
                          <a:ea typeface="+mn-lt"/>
                          <a:cs typeface="+mn-lt"/>
                        </a:rPr>
                        <a:t>UID</a:t>
                      </a:r>
                      <a:endParaRPr lang="en-US" altLang="zh-CN" sz="1800" dirty="0">
                        <a:ea typeface="+mn-lt"/>
                        <a:cs typeface="+mn-lt"/>
                      </a:endParaRPr>
                    </a:p>
                    <a:p>
                      <a:pPr algn="ctr">
                        <a:buNone/>
                      </a:pPr>
                      <a:r>
                        <a:rPr lang="zh-CN" altLang="en-US" sz="1800" dirty="0">
                          <a:ea typeface="+mn-lt"/>
                          <a:cs typeface="+mn-lt"/>
                        </a:rPr>
                        <a:t>同时支持实名和匿名</a:t>
                      </a:r>
                      <a:endParaRPr lang="zh-CN" altLang="en-US" sz="1800" dirty="0">
                        <a:ea typeface="+mn-lt"/>
                        <a:cs typeface="+mn-lt"/>
                      </a:endParaRPr>
                    </a:p>
                  </a:txBody>
                  <a:tcPr anchor="ctr" anchorCtr="1"/>
                </a:tc>
                <a:tc>
                  <a:txBody>
                    <a:bodyPr/>
                    <a:p>
                      <a:pPr algn="ctr">
                        <a:buNone/>
                      </a:pPr>
                      <a:r>
                        <a:rPr lang="zh-CN" altLang="en-US" sz="1800" dirty="0">
                          <a:ea typeface="+mn-lt"/>
                        </a:rPr>
                        <a:t>依赖上层协议</a:t>
                      </a:r>
                      <a:endParaRPr lang="zh-CN" altLang="en-US" sz="1800" dirty="0">
                        <a:ea typeface="+mn-lt"/>
                      </a:endParaRPr>
                    </a:p>
                    <a:p>
                      <a:pPr algn="ctr">
                        <a:buNone/>
                      </a:pPr>
                      <a:r>
                        <a:rPr lang="zh-CN" altLang="en-US" sz="1800" dirty="0">
                          <a:ea typeface="+mn-lt"/>
                        </a:rPr>
                        <a:t>访问接入点是开放的</a:t>
                      </a:r>
                      <a:endParaRPr lang="zh-CN" altLang="en-US" sz="1800" dirty="0">
                        <a:ea typeface="+mn-lt"/>
                      </a:endParaRPr>
                    </a:p>
                    <a:p>
                      <a:pPr algn="ctr">
                        <a:buNone/>
                      </a:pPr>
                      <a:r>
                        <a:rPr lang="zh-CN" altLang="en-US" sz="1800" dirty="0">
                          <a:ea typeface="+mn-lt"/>
                        </a:rPr>
                        <a:t>不安全</a:t>
                      </a:r>
                      <a:endParaRPr lang="zh-CN" altLang="en-US" sz="1800" dirty="0">
                        <a:ea typeface="+mn-lt"/>
                      </a:endParaRPr>
                    </a:p>
                  </a:txBody>
                  <a:tcPr anchor="ctr" anchorCtr="1"/>
                </a:tc>
                <a:tc>
                  <a:txBody>
                    <a:bodyPr/>
                    <a:p>
                      <a:pPr algn="ctr">
                        <a:buNone/>
                      </a:pPr>
                      <a:r>
                        <a:rPr lang="zh-CN" altLang="en-US" sz="1800" dirty="0">
                          <a:ea typeface="+mn-lt"/>
                          <a:sym typeface="+mn-ea"/>
                        </a:rPr>
                        <a:t>依赖上层协议</a:t>
                      </a:r>
                      <a:endParaRPr lang="zh-CN" altLang="en-US" sz="1800" dirty="0">
                        <a:ea typeface="+mn-lt"/>
                        <a:sym typeface="+mn-ea"/>
                      </a:endParaRPr>
                    </a:p>
                    <a:p>
                      <a:pPr algn="ctr">
                        <a:buNone/>
                      </a:pPr>
                      <a:r>
                        <a:rPr lang="zh-CN" altLang="en-US" sz="1800" dirty="0">
                          <a:ea typeface="+mn-lt"/>
                          <a:sym typeface="+mn-ea"/>
                        </a:rPr>
                        <a:t>访问接入点是开放的</a:t>
                      </a:r>
                      <a:endParaRPr lang="zh-CN" altLang="en-US" sz="1800" dirty="0">
                        <a:ea typeface="+mn-lt"/>
                        <a:sym typeface="+mn-ea"/>
                      </a:endParaRPr>
                    </a:p>
                    <a:p>
                      <a:pPr algn="ctr">
                        <a:buNone/>
                      </a:pPr>
                      <a:r>
                        <a:rPr lang="zh-CN" altLang="en-US" sz="1800" dirty="0">
                          <a:ea typeface="+mn-lt"/>
                          <a:sym typeface="+mn-ea"/>
                        </a:rPr>
                        <a:t>不安全</a:t>
                      </a:r>
                      <a:endParaRPr lang="zh-CN" altLang="en-US" sz="1800" dirty="0">
                        <a:ea typeface="+mn-lt"/>
                        <a:sym typeface="+mn-ea"/>
                      </a:endParaRPr>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4365" y="-136530"/>
            <a:ext cx="8681292" cy="1059859"/>
          </a:xfrm>
          <a:prstGeom prst="rect">
            <a:avLst/>
          </a:prstGeom>
          <a:solidFill>
            <a:srgbClr val="060F1E"/>
          </a:solidFill>
          <a:ln>
            <a:solidFill>
              <a:srgbClr val="061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22" name="组合 4"/>
          <p:cNvGrpSpPr/>
          <p:nvPr/>
        </p:nvGrpSpPr>
        <p:grpSpPr bwMode="auto">
          <a:xfrm>
            <a:off x="3121660" y="3171825"/>
            <a:ext cx="5476240" cy="560705"/>
            <a:chOff x="1854200" y="3609122"/>
            <a:chExt cx="5499100" cy="568325"/>
          </a:xfrm>
          <a:solidFill>
            <a:schemeClr val="accent1">
              <a:lumMod val="75000"/>
            </a:schemeClr>
          </a:solidFill>
        </p:grpSpPr>
        <p:sp>
          <p:nvSpPr>
            <p:cNvPr id="23" name="Freeform 9"/>
            <p:cNvSpPr>
              <a:spLocks noChangeArrowheads="1"/>
            </p:cNvSpPr>
            <p:nvPr/>
          </p:nvSpPr>
          <p:spPr bwMode="auto">
            <a:xfrm>
              <a:off x="2555875" y="3609122"/>
              <a:ext cx="4797425" cy="568325"/>
            </a:xfrm>
            <a:custGeom>
              <a:avLst/>
              <a:gdLst>
                <a:gd name="T0" fmla="*/ 0 w 2856"/>
                <a:gd name="T1" fmla="*/ 5 h 358"/>
                <a:gd name="T2" fmla="*/ 0 w 2856"/>
                <a:gd name="T3" fmla="*/ 357 h 358"/>
                <a:gd name="T4" fmla="*/ 2667 w 2856"/>
                <a:gd name="T5" fmla="*/ 357 h 358"/>
                <a:gd name="T6" fmla="*/ 2854 w 2856"/>
                <a:gd name="T7" fmla="*/ 182 h 358"/>
                <a:gd name="T8" fmla="*/ 2667 w 2856"/>
                <a:gd name="T9" fmla="*/ 0 h 358"/>
                <a:gd name="T10" fmla="*/ 0 w 2856"/>
                <a:gd name="T11" fmla="*/ 5 h 358"/>
                <a:gd name="T12" fmla="*/ 0 60000 65536"/>
                <a:gd name="T13" fmla="*/ 0 60000 65536"/>
                <a:gd name="T14" fmla="*/ 0 60000 65536"/>
                <a:gd name="T15" fmla="*/ 0 60000 65536"/>
                <a:gd name="T16" fmla="*/ 0 60000 65536"/>
                <a:gd name="T17" fmla="*/ 0 60000 65536"/>
                <a:gd name="T18" fmla="*/ 0 w 2856"/>
                <a:gd name="T19" fmla="*/ 0 h 358"/>
                <a:gd name="T20" fmla="*/ 2856 w 2856"/>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2856" h="358">
                  <a:moveTo>
                    <a:pt x="0" y="5"/>
                  </a:moveTo>
                  <a:lnTo>
                    <a:pt x="0" y="357"/>
                  </a:lnTo>
                  <a:cubicBezTo>
                    <a:pt x="97" y="358"/>
                    <a:pt x="2594" y="357"/>
                    <a:pt x="2667" y="357"/>
                  </a:cubicBezTo>
                  <a:cubicBezTo>
                    <a:pt x="2739" y="357"/>
                    <a:pt x="2851" y="321"/>
                    <a:pt x="2854" y="182"/>
                  </a:cubicBezTo>
                  <a:cubicBezTo>
                    <a:pt x="2856" y="43"/>
                    <a:pt x="2755" y="0"/>
                    <a:pt x="2667" y="0"/>
                  </a:cubicBezTo>
                  <a:cubicBezTo>
                    <a:pt x="2579" y="0"/>
                    <a:pt x="95" y="5"/>
                    <a:pt x="0" y="5"/>
                  </a:cubicBezTo>
                  <a:close/>
                </a:path>
              </a:pathLst>
            </a:custGeom>
            <a:grpFill/>
            <a:ln w="19050">
              <a:noFill/>
              <a:round/>
            </a:ln>
          </p:spPr>
          <p:txBody>
            <a:bodyPr/>
            <a:lstStyle/>
            <a:p>
              <a:pPr>
                <a:defRPr/>
              </a:pPr>
              <a:endParaRPr lang="zh-CN" altLang="en-US" sz="1635" b="1"/>
            </a:p>
          </p:txBody>
        </p:sp>
        <p:sp>
          <p:nvSpPr>
            <p:cNvPr id="24" name="Freeform 10"/>
            <p:cNvSpPr>
              <a:spLocks noChangeArrowheads="1"/>
            </p:cNvSpPr>
            <p:nvPr/>
          </p:nvSpPr>
          <p:spPr bwMode="auto">
            <a:xfrm>
              <a:off x="1854200" y="3609122"/>
              <a:ext cx="609600" cy="568325"/>
            </a:xfrm>
            <a:custGeom>
              <a:avLst/>
              <a:gdLst>
                <a:gd name="T0" fmla="*/ 372 w 372"/>
                <a:gd name="T1" fmla="*/ 1 h 358"/>
                <a:gd name="T2" fmla="*/ 372 w 372"/>
                <a:gd name="T3" fmla="*/ 358 h 358"/>
                <a:gd name="T4" fmla="*/ 165 w 372"/>
                <a:gd name="T5" fmla="*/ 357 h 358"/>
                <a:gd name="T6" fmla="*/ 0 w 372"/>
                <a:gd name="T7" fmla="*/ 181 h 358"/>
                <a:gd name="T8" fmla="*/ 164 w 372"/>
                <a:gd name="T9" fmla="*/ 1 h 358"/>
                <a:gd name="T10" fmla="*/ 372 w 372"/>
                <a:gd name="T11" fmla="*/ 1 h 358"/>
                <a:gd name="T12" fmla="*/ 0 60000 65536"/>
                <a:gd name="T13" fmla="*/ 0 60000 65536"/>
                <a:gd name="T14" fmla="*/ 0 60000 65536"/>
                <a:gd name="T15" fmla="*/ 0 60000 65536"/>
                <a:gd name="T16" fmla="*/ 0 60000 65536"/>
                <a:gd name="T17" fmla="*/ 0 60000 65536"/>
                <a:gd name="T18" fmla="*/ 0 w 372"/>
                <a:gd name="T19" fmla="*/ 0 h 358"/>
                <a:gd name="T20" fmla="*/ 372 w 372"/>
                <a:gd name="T21" fmla="*/ 358 h 358"/>
              </a:gdLst>
              <a:ahLst/>
              <a:cxnLst>
                <a:cxn ang="T12">
                  <a:pos x="T0" y="T1"/>
                </a:cxn>
                <a:cxn ang="T13">
                  <a:pos x="T2" y="T3"/>
                </a:cxn>
                <a:cxn ang="T14">
                  <a:pos x="T4" y="T5"/>
                </a:cxn>
                <a:cxn ang="T15">
                  <a:pos x="T6" y="T7"/>
                </a:cxn>
                <a:cxn ang="T16">
                  <a:pos x="T8" y="T9"/>
                </a:cxn>
                <a:cxn ang="T17">
                  <a:pos x="T10" y="T11"/>
                </a:cxn>
              </a:cxnLst>
              <a:rect l="T18" t="T19" r="T20" b="T21"/>
              <a:pathLst>
                <a:path w="372" h="358">
                  <a:moveTo>
                    <a:pt x="372" y="1"/>
                  </a:moveTo>
                  <a:cubicBezTo>
                    <a:pt x="372" y="179"/>
                    <a:pt x="372" y="358"/>
                    <a:pt x="372" y="358"/>
                  </a:cubicBezTo>
                  <a:lnTo>
                    <a:pt x="165" y="357"/>
                  </a:lnTo>
                  <a:cubicBezTo>
                    <a:pt x="137" y="357"/>
                    <a:pt x="0" y="316"/>
                    <a:pt x="0" y="181"/>
                  </a:cubicBezTo>
                  <a:cubicBezTo>
                    <a:pt x="0" y="46"/>
                    <a:pt x="126" y="0"/>
                    <a:pt x="164" y="1"/>
                  </a:cubicBezTo>
                  <a:lnTo>
                    <a:pt x="372" y="1"/>
                  </a:lnTo>
                  <a:close/>
                </a:path>
              </a:pathLst>
            </a:custGeom>
            <a:grpFill/>
            <a:ln w="19050">
              <a:noFill/>
              <a:round/>
            </a:ln>
          </p:spPr>
          <p:txBody>
            <a:bodyPr/>
            <a:lstStyle/>
            <a:p>
              <a:pPr>
                <a:defRPr/>
              </a:pPr>
              <a:endParaRPr lang="zh-CN" altLang="en-US" sz="1635" b="1"/>
            </a:p>
          </p:txBody>
        </p:sp>
        <p:sp>
          <p:nvSpPr>
            <p:cNvPr id="26" name="Text Box 17"/>
            <p:cNvSpPr>
              <a:spLocks noChangeArrowheads="1"/>
            </p:cNvSpPr>
            <p:nvPr/>
          </p:nvSpPr>
          <p:spPr bwMode="auto">
            <a:xfrm>
              <a:off x="1982027" y="3609122"/>
              <a:ext cx="436331" cy="530351"/>
            </a:xfrm>
            <a:prstGeom prst="rect">
              <a:avLst/>
            </a:prstGeom>
            <a:noFill/>
            <a:ln w="9525">
              <a:noFill/>
              <a:miter lim="800000"/>
            </a:ln>
          </p:spPr>
          <p:txBody>
            <a:bodyPr>
              <a:spAutoFit/>
            </a:bodyPr>
            <a:lstStyle/>
            <a:p>
              <a:pPr algn="ctr" eaLnBrk="0" hangingPunct="0">
                <a:buClr>
                  <a:srgbClr val="CC9900"/>
                </a:buClr>
                <a:defRPr/>
              </a:pPr>
              <a:r>
                <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en-US" altLang="zh-CN" sz="281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 Box 8"/>
            <p:cNvSpPr/>
            <p:nvPr/>
          </p:nvSpPr>
          <p:spPr>
            <a:xfrm>
              <a:off x="2585516" y="3655572"/>
              <a:ext cx="4510223" cy="42930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Clr>
                  <a:srgbClr val="CC9900"/>
                </a:buClr>
                <a:buFont typeface="Arial" panose="020B0604020202020204" pitchFamily="34" charset="0"/>
                <a:buNone/>
                <a:defRPr/>
              </a:pPr>
              <a:endParaRPr lang="zh-CN" altLang="en-US" sz="2155"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9" name="组合 2"/>
          <p:cNvGrpSpPr/>
          <p:nvPr/>
        </p:nvGrpSpPr>
        <p:grpSpPr bwMode="auto">
          <a:xfrm>
            <a:off x="379164" y="205308"/>
            <a:ext cx="3314059" cy="1307094"/>
            <a:chOff x="162" y="177"/>
            <a:chExt cx="5756" cy="2090"/>
          </a:xfrm>
        </p:grpSpPr>
        <p:sp>
          <p:nvSpPr>
            <p:cNvPr id="30" name="标题 24"/>
            <p:cNvSpPr/>
            <p:nvPr/>
          </p:nvSpPr>
          <p:spPr>
            <a:xfrm>
              <a:off x="1375" y="177"/>
              <a:ext cx="4543" cy="2090"/>
            </a:xfrm>
            <a:prstGeom prst="rect">
              <a:avLst/>
            </a:prstGeom>
            <a:noFill/>
            <a:ln w="9525">
              <a:noFill/>
            </a:ln>
          </p:spPr>
          <p:txBody>
            <a:bodyPr lIns="109393" tIns="54697" rIns="109393" bIns="54697"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Font typeface="Arial" panose="020B0604020202020204" pitchFamily="34" charset="0"/>
                <a:buNone/>
                <a:defRPr/>
              </a:pPr>
              <a:r>
                <a:rPr lang="zh-CN" altLang="en-US" sz="4310" b="1" noProof="1">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 录 </a:t>
              </a:r>
              <a:r>
                <a:rPr lang="en-US" altLang="zh-CN" sz="1795" b="1" noProof="1">
                  <a:solidFill>
                    <a:schemeClr val="bg1">
                      <a:lumMod val="95000"/>
                    </a:schemeClr>
                  </a:solidFill>
                  <a:latin typeface="方正兰亭超细黑简体" panose="02000000000000000000" charset="-122"/>
                  <a:ea typeface="方正兰亭超细黑简体" panose="02000000000000000000" charset="-122"/>
                  <a:sym typeface="微软雅黑" panose="020B0503020204020204" pitchFamily="34" charset="-122"/>
                </a:rPr>
                <a:t>ONTENTS</a:t>
              </a:r>
              <a:endParaRPr lang="en-US" altLang="zh-CN" sz="1795" b="1" noProof="1">
                <a:solidFill>
                  <a:schemeClr val="bg1">
                    <a:lumMod val="95000"/>
                  </a:schemeClr>
                </a:solidFill>
                <a:latin typeface="方正兰亭超细黑简体" panose="02000000000000000000" charset="-122"/>
                <a:ea typeface="方正兰亭超细黑简体" panose="02000000000000000000" charset="-122"/>
                <a:sym typeface="微软雅黑" panose="020B0503020204020204" pitchFamily="34" charset="-122"/>
              </a:endParaRPr>
            </a:p>
          </p:txBody>
        </p:sp>
        <p:sp>
          <p:nvSpPr>
            <p:cNvPr id="31" name="标题 24"/>
            <p:cNvSpPr>
              <a:spLocks noChangeArrowheads="1"/>
            </p:cNvSpPr>
            <p:nvPr/>
          </p:nvSpPr>
          <p:spPr bwMode="auto">
            <a:xfrm>
              <a:off x="162" y="579"/>
              <a:ext cx="1274" cy="1367"/>
            </a:xfrm>
            <a:prstGeom prst="rect">
              <a:avLst/>
            </a:prstGeom>
            <a:noFill/>
            <a:ln w="9525">
              <a:noFill/>
              <a:miter lim="800000"/>
            </a:ln>
          </p:spPr>
          <p:txBody>
            <a:bodyPr lIns="109393" tIns="54697" rIns="109393" bIns="54697" anchor="ctr"/>
            <a:lstStyle/>
            <a:p>
              <a:r>
                <a:rPr lang="en-US" altLang="zh-CN" sz="8075"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C</a:t>
              </a:r>
              <a:endParaRPr lang="en-US" altLang="zh-CN" sz="8075"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9" name="Text Box 8"/>
          <p:cNvSpPr/>
          <p:nvPr/>
        </p:nvSpPr>
        <p:spPr>
          <a:xfrm>
            <a:off x="3880484" y="3240816"/>
            <a:ext cx="4538243" cy="422275"/>
          </a:xfrm>
          <a:prstGeom prst="rect">
            <a:avLst/>
          </a:prstGeom>
          <a:solidFill>
            <a:schemeClr val="accent1">
              <a:lumMod val="75000"/>
            </a:schemeClr>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a:spcBef>
                <a:spcPct val="0"/>
              </a:spcBef>
              <a:buClr>
                <a:srgbClr val="CC9900"/>
              </a:buClr>
              <a:buFont typeface="Arial" panose="020B0604020202020204" pitchFamily="34" charset="0"/>
              <a:buNone/>
              <a:defRPr/>
            </a:pPr>
            <a:r>
              <a:rPr lang="zh-CN" altLang="en-US" sz="2150">
                <a:solidFill>
                  <a:schemeClr val="bg1"/>
                </a:solidFill>
                <a:sym typeface="+mn-ea"/>
              </a:rPr>
              <a:t>Binder是如何做到一次拷贝的</a:t>
            </a:r>
            <a:endParaRPr lang="en-US" altLang="zh-CN" sz="215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9">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360680" y="207946"/>
            <a:ext cx="7450455" cy="533433"/>
          </a:xfrm>
          <a:prstGeom prst="roundRect">
            <a:avLst>
              <a:gd name="adj" fmla="val 23381"/>
            </a:avLst>
          </a:prstGeom>
          <a:noFill/>
        </p:spPr>
        <p:txBody>
          <a:bodyPr wrap="square" anchor="ctr">
            <a:spAutoFit/>
          </a:bodyPr>
          <a:p>
            <a:pPr algn="l"/>
            <a:r>
              <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rPr>
              <a:t>进程</a:t>
            </a:r>
            <a:endParaRPr lang="zh-CN" altLang="en-US" sz="2400" dirty="0">
              <a:solidFill>
                <a:srgbClr val="0070C0"/>
              </a:solidFill>
              <a:effectLst>
                <a:outerShdw blurRad="38100" dist="38100" dir="2700000" algn="tl">
                  <a:srgbClr val="000000">
                    <a:alpha val="43137"/>
                  </a:srgbClr>
                </a:outerShdw>
              </a:effectLst>
              <a:latin typeface="思源黑体 CN Medium" panose="020B0600000000000000" charset="-122"/>
              <a:ea typeface="思源黑体 CN Medium" panose="020B0600000000000000" charset="-122"/>
              <a:cs typeface="思源黑体 CN Medium" panose="020B0600000000000000" charset="-122"/>
            </a:endParaRPr>
          </a:p>
        </p:txBody>
      </p:sp>
      <p:sp>
        <p:nvSpPr>
          <p:cNvPr id="5" name="云形标注 4"/>
          <p:cNvSpPr/>
          <p:nvPr/>
        </p:nvSpPr>
        <p:spPr>
          <a:xfrm>
            <a:off x="2542540" y="2179955"/>
            <a:ext cx="6312535" cy="208788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olidFill>
                  <a:srgbClr val="FFFF00"/>
                </a:solidFill>
                <a:sym typeface="+mn-ea"/>
              </a:rPr>
              <a:t>进程间是怎么通信的？</a:t>
            </a:r>
            <a:endParaRPr lang="zh-CN" altLang="en-US" sz="3200">
              <a:solidFill>
                <a:srgbClr val="FFFF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9">
        <p14:switch dir="r"/>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d5658a8-d089-4afd-b9a2-173661af2eec}"/>
</p:tagLst>
</file>

<file path=ppt/tags/tag2.xml><?xml version="1.0" encoding="utf-8"?>
<p:tagLst xmlns:p="http://schemas.openxmlformats.org/presentationml/2006/main">
  <p:tag name="KSO_WM_UNIT_PLACING_PICTURE_USER_VIEWPORT" val="{&quot;height&quot;:5880,&quot;width&quot;:13230}"/>
</p:tagLst>
</file>

<file path=ppt/tags/tag3.xml><?xml version="1.0" encoding="utf-8"?>
<p:tagLst xmlns:p="http://schemas.openxmlformats.org/presentationml/2006/main">
  <p:tag name="KSO_WM_UNIT_PLACING_PICTURE_USER_VIEWPORT" val="{&quot;height&quot;:9000,&quot;width&quot;:16200}"/>
</p:tagLst>
</file>

<file path=ppt/tags/tag4.xml><?xml version="1.0" encoding="utf-8"?>
<p:tagLst xmlns:p="http://schemas.openxmlformats.org/presentationml/2006/main">
  <p:tag name="KSO_WM_UNIT_PLACING_PICTURE_USER_VIEWPORT" val="{&quot;height&quot;:6794.9055118110236,&quot;width&quot;:8032.3889763779525}"/>
</p:tagLst>
</file>

<file path=ppt/tags/tag5.xml><?xml version="1.0" encoding="utf-8"?>
<p:tagLst xmlns:p="http://schemas.openxmlformats.org/presentationml/2006/main">
  <p:tag name="KSO_WM_UNIT_PLACING_PICTURE_USER_VIEWPORT" val="{&quot;height&quot;:6004.3952755905511,&quot;width&quot;:10103.285039370079}"/>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1461</Words>
  <Application>WPS 演示</Application>
  <PresentationFormat>宽屏</PresentationFormat>
  <Paragraphs>179</Paragraphs>
  <Slides>27</Slides>
  <Notes>42</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微软雅黑</vt:lpstr>
      <vt:lpstr>方正兰亭超细黑简体</vt:lpstr>
      <vt:lpstr>黑体</vt:lpstr>
      <vt:lpstr>思源黑体 CN Medium</vt:lpstr>
      <vt:lpstr>pingfang SC</vt:lpstr>
      <vt:lpstr>Calibri</vt:lpstr>
      <vt:lpstr>Arial Unicode MS</vt:lpstr>
      <vt:lpstr>Calibri Light</vt:lpstr>
      <vt:lpstr>-apple-system</vt:lpstr>
      <vt:lpstr>Courier New</vt:lpstr>
      <vt:lpstr>Segoe Print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QQ:394222199</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【动态】IOS风格超实用大气简约图形化商务报告11</dc:title>
  <dc:creator>李国海</dc:creator>
  <cp:lastModifiedBy>刘昭良</cp:lastModifiedBy>
  <cp:revision>843</cp:revision>
  <dcterms:created xsi:type="dcterms:W3CDTF">2014-11-04T04:04:00Z</dcterms:created>
  <dcterms:modified xsi:type="dcterms:W3CDTF">2021-07-15T03:10:50Z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