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95" r:id="rId2"/>
    <p:sldId id="4008" r:id="rId3"/>
    <p:sldId id="4009" r:id="rId4"/>
    <p:sldId id="4010" r:id="rId5"/>
    <p:sldId id="4011" r:id="rId6"/>
    <p:sldId id="4012" r:id="rId7"/>
    <p:sldId id="4013" r:id="rId8"/>
    <p:sldId id="4014" r:id="rId9"/>
    <p:sldId id="4021" r:id="rId10"/>
    <p:sldId id="4022" r:id="rId11"/>
    <p:sldId id="4015" r:id="rId12"/>
    <p:sldId id="4016" r:id="rId13"/>
    <p:sldId id="301" r:id="rId14"/>
    <p:sldId id="4025" r:id="rId15"/>
    <p:sldId id="4026" r:id="rId16"/>
    <p:sldId id="4027" r:id="rId17"/>
    <p:sldId id="4028" r:id="rId18"/>
    <p:sldId id="4017" r:id="rId19"/>
    <p:sldId id="4018" r:id="rId20"/>
    <p:sldId id="4029" r:id="rId21"/>
    <p:sldId id="4030" r:id="rId22"/>
    <p:sldId id="4031" r:id="rId23"/>
    <p:sldId id="4032" r:id="rId24"/>
    <p:sldId id="4019" r:id="rId25"/>
    <p:sldId id="4023" r:id="rId26"/>
    <p:sldId id="4020" r:id="rId27"/>
    <p:sldId id="3997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838383"/>
    <a:srgbClr val="FFFFFF"/>
    <a:srgbClr val="EAB83A"/>
    <a:srgbClr val="F3AD31"/>
    <a:srgbClr val="FFFFFD"/>
    <a:srgbClr val="F4C946"/>
    <a:srgbClr val="FEFAEE"/>
    <a:srgbClr val="192771"/>
    <a:srgbClr val="547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5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9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0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7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2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0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9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001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C2F114-F40F-4C7B-BEA6-2FD174F6E9FD}"/>
              </a:ext>
            </a:extLst>
          </p:cNvPr>
          <p:cNvSpPr/>
          <p:nvPr userDrawn="1"/>
        </p:nvSpPr>
        <p:spPr>
          <a:xfrm>
            <a:off x="133004" y="133004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1%AC%E4%BB%B6" TargetMode="External"/><Relationship Id="rId2" Type="http://schemas.openxmlformats.org/officeDocument/2006/relationships/hyperlink" Target="https://baike.baidu.com/item/%E8%BD%AF%E4%BB%B6/12053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baike.baidu.com/item/%E8%AE%A1%E7%AE%97%E6%9C%BA%E7%B3%BB%E7%BB%9F/7210959" TargetMode="External"/><Relationship Id="rId4" Type="http://schemas.openxmlformats.org/officeDocument/2006/relationships/hyperlink" Target="https://baike.baidu.com/item/%E9%9A%94%E7%A6%BB/3307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CA019DE-DA35-4185-9E57-241E0FC052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BB2279C7-B372-48A7-85BD-DE7811777D8D}"/>
              </a:ext>
            </a:extLst>
          </p:cNvPr>
          <p:cNvSpPr/>
          <p:nvPr/>
        </p:nvSpPr>
        <p:spPr>
          <a:xfrm>
            <a:off x="1970866" y="70498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14421484-D835-42CA-B5C1-8615B2AC5CC5}"/>
              </a:ext>
            </a:extLst>
          </p:cNvPr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xmlns="" id="{0510FC9B-6DAA-437B-AA2D-CDF8A5FE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445" y="1985028"/>
            <a:ext cx="7292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JAVA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虚拟机</a:t>
            </a:r>
            <a:endParaRPr lang="en-US" altLang="zh-CN" sz="60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xmlns="" id="{DE25F469-4D66-44F5-9DA4-FE6AD383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244" y="4327037"/>
            <a:ext cx="1668162" cy="20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09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作者</a:t>
            </a:r>
            <a:r>
              <a:rPr lang="zh-CN" altLang="en-US" sz="130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：</a:t>
            </a:r>
            <a:r>
              <a:rPr lang="zh-CN" altLang="en-US" sz="1309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贾天龙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74E5667-2888-42F8-B072-542C7C173237}"/>
              </a:ext>
            </a:extLst>
          </p:cNvPr>
          <p:cNvSpPr txBox="1"/>
          <p:nvPr/>
        </p:nvSpPr>
        <p:spPr>
          <a:xfrm>
            <a:off x="5236353" y="4274472"/>
            <a:ext cx="3010270" cy="2945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日期：</a:t>
            </a:r>
            <a:r>
              <a:rPr lang="en-US" altLang="zh-CN" sz="1314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2021.07.02</a:t>
            </a:r>
            <a:endParaRPr lang="zh-CN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8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86E3CE-0881-45F2-85A9-7E617CD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运行时数据区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1EC99ED-E540-46F9-9B07-F6439922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483654"/>
            <a:ext cx="6464679" cy="3498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ACA217A-C75E-468D-A67C-9C96ECB1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19" y="741827"/>
            <a:ext cx="4749422" cy="5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程序计数器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D8C98B1-8DEE-4B1A-9C31-22E18D51D929}"/>
              </a:ext>
            </a:extLst>
          </p:cNvPr>
          <p:cNvSpPr txBox="1"/>
          <p:nvPr/>
        </p:nvSpPr>
        <p:spPr>
          <a:xfrm>
            <a:off x="587829" y="1287624"/>
            <a:ext cx="10944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线程私有的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用来存储指向下一条指令的地址，即将要执行的指令代码。由执行引擎读取下一条指令。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特别小的一片内存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唯一一个没有</a:t>
            </a:r>
            <a:r>
              <a:rPr lang="en-US" altLang="zh-CN" dirty="0" err="1"/>
              <a:t>OutOfMemory</a:t>
            </a:r>
            <a:r>
              <a:rPr lang="zh-CN" altLang="en-US" dirty="0"/>
              <a:t>的区域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如果执行的是</a:t>
            </a:r>
            <a:r>
              <a:rPr lang="en-US" altLang="zh-CN" dirty="0"/>
              <a:t>java</a:t>
            </a:r>
            <a:r>
              <a:rPr lang="zh-CN" altLang="en-US" dirty="0"/>
              <a:t>方法，记录指令地址。如果是</a:t>
            </a:r>
            <a:r>
              <a:rPr lang="en-US" altLang="zh-CN" dirty="0"/>
              <a:t>native</a:t>
            </a:r>
            <a:r>
              <a:rPr lang="zh-CN" altLang="en-US" dirty="0"/>
              <a:t>方法，记录的是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多线程切换上下文时，用于记录线程执行位置，方便恢复线程当前状态。</a:t>
            </a:r>
          </a:p>
        </p:txBody>
      </p:sp>
    </p:spTree>
    <p:extLst>
      <p:ext uri="{BB962C8B-B14F-4D97-AF65-F5344CB8AC3E}">
        <p14:creationId xmlns:p14="http://schemas.microsoft.com/office/powerpoint/2010/main" val="41391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1CCB119-3E61-4292-BC0E-B1B712569ED7}"/>
              </a:ext>
            </a:extLst>
          </p:cNvPr>
          <p:cNvSpPr txBox="1"/>
          <p:nvPr/>
        </p:nvSpPr>
        <p:spPr>
          <a:xfrm>
            <a:off x="570451" y="1233182"/>
            <a:ext cx="109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虚拟机栈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6204" y="1641261"/>
            <a:ext cx="1044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虚拟机栈是线程私有的。内部由一个一个栈帧组成。每一个栈帧对应一个方法。</a:t>
            </a:r>
            <a:endParaRPr lang="en-US" altLang="zh-CN" dirty="0" smtClean="0"/>
          </a:p>
          <a:p>
            <a:r>
              <a:rPr lang="zh-CN" altLang="en-US" dirty="0"/>
              <a:t>栈</a:t>
            </a:r>
            <a:r>
              <a:rPr lang="zh-CN" altLang="en-US" dirty="0" smtClean="0"/>
              <a:t>帧的内部是由局部变量表，操作数栈，方法返回地址，动态链接，其他信息组成。</a:t>
            </a:r>
            <a:endParaRPr lang="en-US" altLang="zh-CN" dirty="0" smtClean="0"/>
          </a:p>
          <a:p>
            <a:r>
              <a:rPr lang="zh-CN" altLang="en-US" dirty="0" smtClean="0"/>
              <a:t>栈不存在垃圾回收，</a:t>
            </a:r>
            <a:r>
              <a:rPr lang="zh-CN" altLang="en-US" dirty="0"/>
              <a:t>生命周期与线程一致</a:t>
            </a:r>
            <a:r>
              <a:rPr lang="zh-CN" altLang="en-US" dirty="0" smtClean="0"/>
              <a:t>。运行速度仅次于程序计数器。</a:t>
            </a:r>
            <a:endParaRPr lang="en-US" altLang="zh-CN" dirty="0" smtClean="0"/>
          </a:p>
          <a:p>
            <a:r>
              <a:rPr lang="zh-CN" altLang="en-US" dirty="0" smtClean="0"/>
              <a:t>栈顶的栈帧为当前栈帧。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270" y="2807650"/>
            <a:ext cx="1109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6204" y="3164625"/>
            <a:ext cx="10124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虚拟机栈的大小可以是固定不变的，也可以是动态申请的。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设置栈大小：</a:t>
            </a:r>
            <a:r>
              <a:rPr lang="en-US" altLang="zh-CN" dirty="0"/>
              <a:t>-Xss256k</a:t>
            </a:r>
          </a:p>
          <a:p>
            <a:endParaRPr lang="en-US" altLang="zh-CN" dirty="0"/>
          </a:p>
          <a:p>
            <a:r>
              <a:rPr lang="zh-CN" altLang="en-US" dirty="0" smtClean="0"/>
              <a:t>固定不变大小：当前线程加载的方法（栈帧）超过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虚拟机栈的上限时会出现</a:t>
            </a:r>
            <a:r>
              <a:rPr lang="en-US" altLang="zh-CN" dirty="0" err="1" smtClean="0"/>
              <a:t>StackOverFlowError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动态申请：当前线程的大小达到虚拟机上限时。会返回</a:t>
            </a:r>
            <a:r>
              <a:rPr lang="en-US" altLang="zh-CN" dirty="0" err="1" smtClean="0"/>
              <a:t>OutOfMemoryError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589" y="158091"/>
            <a:ext cx="1433837" cy="41505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0789" y="5305450"/>
            <a:ext cx="1071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1535" y="5832389"/>
            <a:ext cx="10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程序的运行，保存方法的局部变量，部分结果。并参与方法的调用与返回。</a:t>
            </a:r>
            <a:endParaRPr lang="en-US" altLang="zh-CN" dirty="0" smtClean="0"/>
          </a:p>
          <a:p>
            <a:r>
              <a:rPr lang="zh-CN" altLang="en-US" dirty="0" smtClean="0"/>
              <a:t>方法执行入栈。方法结束出栈。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0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>
          <a:xfrm>
            <a:off x="1763114" y="1531523"/>
            <a:ext cx="1529743" cy="1169156"/>
            <a:chOff x="0" y="0"/>
            <a:chExt cx="1530214" cy="1169156"/>
          </a:xfrm>
        </p:grpSpPr>
        <p:sp>
          <p:nvSpPr>
            <p:cNvPr id="3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4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5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6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7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8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9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0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1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2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3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6902692" y="4049263"/>
            <a:ext cx="1125258" cy="1488867"/>
            <a:chOff x="0" y="0"/>
            <a:chExt cx="1125603" cy="1488866"/>
          </a:xfrm>
        </p:grpSpPr>
        <p:sp>
          <p:nvSpPr>
            <p:cNvPr id="15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6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7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8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9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0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1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grpSp>
        <p:nvGrpSpPr>
          <p:cNvPr id="22" name="Group 191"/>
          <p:cNvGrpSpPr/>
          <p:nvPr/>
        </p:nvGrpSpPr>
        <p:grpSpPr>
          <a:xfrm>
            <a:off x="1728606" y="4092195"/>
            <a:ext cx="1509685" cy="1403000"/>
            <a:chOff x="0" y="0"/>
            <a:chExt cx="1692202" cy="1572135"/>
          </a:xfrm>
        </p:grpSpPr>
        <p:grpSp>
          <p:nvGrpSpPr>
            <p:cNvPr id="23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51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52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53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54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  <p:grpSp>
          <p:nvGrpSpPr>
            <p:cNvPr id="24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48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49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50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  <p:grpSp>
          <p:nvGrpSpPr>
            <p:cNvPr id="25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44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45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46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47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</p:grpSp>
      <p:grpSp>
        <p:nvGrpSpPr>
          <p:cNvPr id="26" name="Group 226"/>
          <p:cNvGrpSpPr/>
          <p:nvPr/>
        </p:nvGrpSpPr>
        <p:grpSpPr>
          <a:xfrm>
            <a:off x="6967368" y="1530805"/>
            <a:ext cx="970503" cy="1318000"/>
            <a:chOff x="0" y="0"/>
            <a:chExt cx="970801" cy="1317999"/>
          </a:xfrm>
        </p:grpSpPr>
        <p:sp>
          <p:nvSpPr>
            <p:cNvPr id="56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57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58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59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sp>
        <p:nvSpPr>
          <p:cNvPr id="60" name="chenying0907 148"/>
          <p:cNvSpPr/>
          <p:nvPr/>
        </p:nvSpPr>
        <p:spPr>
          <a:xfrm>
            <a:off x="3479757" y="1726934"/>
            <a:ext cx="2857773" cy="72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局部变量表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局部变量表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64" name="chenying0907 148">
            <a:extLst>
              <a:ext uri="{FF2B5EF4-FFF2-40B4-BE49-F238E27FC236}">
                <a16:creationId xmlns:a16="http://schemas.microsoft.com/office/drawing/2014/main" xmlns="" id="{BBC4480E-93A6-4235-8B45-48C316301B42}"/>
              </a:ext>
            </a:extLst>
          </p:cNvPr>
          <p:cNvSpPr/>
          <p:nvPr/>
        </p:nvSpPr>
        <p:spPr>
          <a:xfrm>
            <a:off x="8241481" y="1717542"/>
            <a:ext cx="2857773" cy="7417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操作数栈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操作数栈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65" name="chenying0907 148">
            <a:extLst>
              <a:ext uri="{FF2B5EF4-FFF2-40B4-BE49-F238E27FC236}">
                <a16:creationId xmlns:a16="http://schemas.microsoft.com/office/drawing/2014/main" xmlns="" id="{8A315DFE-F099-4330-B0DB-55C301089A68}"/>
              </a:ext>
            </a:extLst>
          </p:cNvPr>
          <p:cNvSpPr/>
          <p:nvPr/>
        </p:nvSpPr>
        <p:spPr>
          <a:xfrm>
            <a:off x="3479757" y="4228198"/>
            <a:ext cx="2857773" cy="72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方法返回地址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局部变量表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66" name="chenying0907 148">
            <a:extLst>
              <a:ext uri="{FF2B5EF4-FFF2-40B4-BE49-F238E27FC236}">
                <a16:creationId xmlns:a16="http://schemas.microsoft.com/office/drawing/2014/main" xmlns="" id="{467A3F41-01B8-4576-8DE3-6486E245F9D8}"/>
              </a:ext>
            </a:extLst>
          </p:cNvPr>
          <p:cNvSpPr/>
          <p:nvPr/>
        </p:nvSpPr>
        <p:spPr>
          <a:xfrm>
            <a:off x="8275383" y="4148862"/>
            <a:ext cx="2857773" cy="72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动态链接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局部变量表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just">
              <a:lnSpc>
                <a:spcPct val="120000"/>
              </a:lnSpc>
            </a:pP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67" name="标题 1">
            <a:extLst>
              <a:ext uri="{FF2B5EF4-FFF2-40B4-BE49-F238E27FC236}">
                <a16:creationId xmlns:a16="http://schemas.microsoft.com/office/drawing/2014/main" xmlns="" id="{BF7A6392-6910-42ED-87AE-4BDC0FBBAF58}"/>
              </a:ext>
            </a:extLst>
          </p:cNvPr>
          <p:cNvSpPr txBox="1">
            <a:spLocks/>
          </p:cNvSpPr>
          <p:nvPr/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Java</a:t>
            </a:r>
            <a:r>
              <a:rPr lang="zh-CN" altLang="en-US"/>
              <a:t>虚拟机栈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>
          <a:xfrm>
            <a:off x="10264563" y="314498"/>
            <a:ext cx="1529743" cy="1169156"/>
            <a:chOff x="0" y="0"/>
            <a:chExt cx="1530214" cy="1169156"/>
          </a:xfrm>
        </p:grpSpPr>
        <p:sp>
          <p:nvSpPr>
            <p:cNvPr id="3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4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5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6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7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8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9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0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1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2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13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  <p:sp>
        <p:nvSpPr>
          <p:cNvPr id="67" name="标题 1">
            <a:extLst>
              <a:ext uri="{FF2B5EF4-FFF2-40B4-BE49-F238E27FC236}">
                <a16:creationId xmlns:a16="http://schemas.microsoft.com/office/drawing/2014/main" xmlns="" id="{BF7A6392-6910-42ED-87AE-4BDC0FBBAF58}"/>
              </a:ext>
            </a:extLst>
          </p:cNvPr>
          <p:cNvSpPr txBox="1">
            <a:spLocks/>
          </p:cNvSpPr>
          <p:nvPr/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局部变量表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0746" y="1043653"/>
            <a:ext cx="867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存放方法内定义的局部变量以及方法传递的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本身是一个数组，用于存放基本数据类型，对象引用以及</a:t>
            </a:r>
            <a:r>
              <a:rPr lang="en-US" altLang="zh-CN" dirty="0" err="1" smtClean="0"/>
              <a:t>returnAddress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数组的每个下标对应一个槽位。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0746" y="2356022"/>
            <a:ext cx="8493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</a:t>
            </a:r>
            <a:r>
              <a:rPr lang="zh-CN" altLang="en-US" dirty="0" smtClean="0"/>
              <a:t>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引用数据类型，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，占用一个槽</a:t>
            </a:r>
            <a:endParaRPr lang="en-US" altLang="zh-CN" dirty="0" smtClean="0"/>
          </a:p>
          <a:p>
            <a:r>
              <a:rPr lang="en-US" altLang="zh-CN" dirty="0"/>
              <a:t>	</a:t>
            </a:r>
          </a:p>
          <a:p>
            <a:r>
              <a:rPr lang="en-US" altLang="zh-CN" dirty="0" smtClean="0"/>
              <a:t>	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类型，占两个槽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非静态方法的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号位卡槽，放的是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该对象本身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26076" y="4497859"/>
            <a:ext cx="1100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局部变量表是线程私有的，不存在线程安全问题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局部变量表大小在编译期就已经确定了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局部变量表中的变量也是垃圾回收的根</a:t>
            </a:r>
            <a:r>
              <a:rPr lang="zh-CN" altLang="en-US" dirty="0" smtClean="0"/>
              <a:t>节点（</a:t>
            </a:r>
            <a:r>
              <a:rPr lang="en-US" altLang="zh-CN" dirty="0" err="1" smtClean="0"/>
              <a:t>GCRoot</a:t>
            </a:r>
            <a:r>
              <a:rPr lang="zh-CN" altLang="en-US" dirty="0" smtClean="0"/>
              <a:t>）。</a:t>
            </a:r>
            <a:r>
              <a:rPr lang="zh-CN" altLang="en-US" dirty="0"/>
              <a:t>被局部变量表中引用或者间接引用的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	</a:t>
            </a:r>
            <a:r>
              <a:rPr lang="zh-CN" altLang="en-US" dirty="0" smtClean="0"/>
              <a:t>都</a:t>
            </a:r>
            <a:r>
              <a:rPr lang="zh-CN" altLang="en-US" dirty="0"/>
              <a:t>不会被</a:t>
            </a:r>
            <a:r>
              <a:rPr lang="zh-CN" altLang="en-US" dirty="0" smtClean="0"/>
              <a:t>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1">
            <a:extLst>
              <a:ext uri="{FF2B5EF4-FFF2-40B4-BE49-F238E27FC236}">
                <a16:creationId xmlns:a16="http://schemas.microsoft.com/office/drawing/2014/main" xmlns="" id="{BF7A6392-6910-42ED-87AE-4BDC0FBBAF58}"/>
              </a:ext>
            </a:extLst>
          </p:cNvPr>
          <p:cNvSpPr txBox="1">
            <a:spLocks/>
          </p:cNvSpPr>
          <p:nvPr/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操作数栈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0746" y="1043653"/>
            <a:ext cx="8674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主要</a:t>
            </a:r>
            <a:r>
              <a:rPr lang="zh-CN" altLang="en-US" dirty="0"/>
              <a:t>用于保存计算过程的中间结果。同时作为临时变量的</a:t>
            </a:r>
            <a:r>
              <a:rPr lang="zh-CN" altLang="en-US" dirty="0" smtClean="0"/>
              <a:t>存储空间。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由数组实现。编译期就已经确定了栈的深度即数组长度。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不能通过索引来访问栈中的数据。只能通过入栈和出栈访问数据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在方法执行过程中，根据字节码指令往栈中写入或提取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10746" y="3718679"/>
            <a:ext cx="1142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操作数栈不做运算，由执行引擎翻译成机器码让</a:t>
            </a:r>
            <a:r>
              <a:rPr lang="en-US" altLang="zh-CN" dirty="0"/>
              <a:t>CPU</a:t>
            </a:r>
            <a:r>
              <a:rPr lang="zh-CN" altLang="en-US" dirty="0"/>
              <a:t>执行，再将结果返回给操作数栈。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解释</a:t>
            </a:r>
            <a:r>
              <a:rPr lang="zh-CN" altLang="en-US" dirty="0"/>
              <a:t>引擎是基于操作数栈的执行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方法</a:t>
            </a:r>
            <a:r>
              <a:rPr lang="zh-CN" altLang="en-US" dirty="0"/>
              <a:t>如果有返回值，返回值也要压入操作数栈中。同时更新程序计数器中下一</a:t>
            </a:r>
            <a:r>
              <a:rPr lang="zh-CN" altLang="en-US" dirty="0" smtClean="0"/>
              <a:t>条执行</a:t>
            </a:r>
            <a:r>
              <a:rPr lang="zh-CN" altLang="en-US" dirty="0"/>
              <a:t>的字节</a:t>
            </a:r>
            <a:r>
              <a:rPr lang="zh-CN" altLang="en-US" dirty="0" smtClean="0"/>
              <a:t>码指令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上一个栈帧有返回值的话，会被加载到当前栈帧的操作数栈</a:t>
            </a:r>
            <a:r>
              <a:rPr lang="zh-CN" altLang="en-US" dirty="0" smtClean="0"/>
              <a:t>当中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32bit</a:t>
            </a:r>
            <a:r>
              <a:rPr lang="zh-CN" altLang="en-US" dirty="0"/>
              <a:t>数据占一个单位栈的深度。</a:t>
            </a:r>
            <a:r>
              <a:rPr lang="en-US" altLang="zh-CN" dirty="0"/>
              <a:t>64bit</a:t>
            </a:r>
            <a:r>
              <a:rPr lang="zh-CN" altLang="en-US" dirty="0"/>
              <a:t>数据占两个单位栈的深度</a:t>
            </a: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grpSp>
        <p:nvGrpSpPr>
          <p:cNvPr id="23" name="Group 226"/>
          <p:cNvGrpSpPr/>
          <p:nvPr/>
        </p:nvGrpSpPr>
        <p:grpSpPr>
          <a:xfrm>
            <a:off x="10859440" y="325817"/>
            <a:ext cx="970503" cy="1318000"/>
            <a:chOff x="0" y="0"/>
            <a:chExt cx="970801" cy="1317999"/>
          </a:xfrm>
        </p:grpSpPr>
        <p:sp>
          <p:nvSpPr>
            <p:cNvPr id="24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5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6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0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3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1">
            <a:extLst>
              <a:ext uri="{FF2B5EF4-FFF2-40B4-BE49-F238E27FC236}">
                <a16:creationId xmlns:a16="http://schemas.microsoft.com/office/drawing/2014/main" xmlns="" id="{BF7A6392-6910-42ED-87AE-4BDC0FBBAF58}"/>
              </a:ext>
            </a:extLst>
          </p:cNvPr>
          <p:cNvSpPr txBox="1">
            <a:spLocks/>
          </p:cNvSpPr>
          <p:nvPr/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方法返回地址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0746" y="1043653"/>
            <a:ext cx="867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存放的是调用该方法时</a:t>
            </a:r>
            <a:r>
              <a:rPr lang="en-US" altLang="zh-CN" dirty="0" smtClean="0"/>
              <a:t>pc</a:t>
            </a:r>
            <a:r>
              <a:rPr lang="zh-CN" altLang="en-US" dirty="0"/>
              <a:t>寄存器</a:t>
            </a:r>
            <a:r>
              <a:rPr lang="zh-CN" altLang="en-US" dirty="0" smtClean="0"/>
              <a:t>的里存放的地址值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0746" y="2356022"/>
            <a:ext cx="8493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退出：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正常</a:t>
            </a:r>
            <a:r>
              <a:rPr lang="zh-CN" altLang="en-US" dirty="0"/>
              <a:t>退出的话，会将调用者的</a:t>
            </a:r>
            <a:r>
              <a:rPr lang="en-US" altLang="zh-CN" dirty="0"/>
              <a:t>pc</a:t>
            </a:r>
            <a:r>
              <a:rPr lang="zh-CN" altLang="en-US" dirty="0"/>
              <a:t>寄存器的地址值作为返回地址。即当前</a:t>
            </a:r>
            <a:r>
              <a:rPr lang="zh-CN" altLang="en-US" dirty="0" smtClean="0"/>
              <a:t>执</a:t>
            </a:r>
            <a:r>
              <a:rPr lang="en-US" altLang="zh-CN" dirty="0" smtClean="0"/>
              <a:t>	</a:t>
            </a:r>
            <a:r>
              <a:rPr lang="zh-CN" altLang="en-US" dirty="0" smtClean="0"/>
              <a:t>行</a:t>
            </a:r>
            <a:r>
              <a:rPr lang="zh-CN" altLang="en-US" dirty="0"/>
              <a:t>的字节码的下一条指令的地址。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异常退出，返回地址会通过异常表来确定。栈帧通常不记录这部分信息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所以</a:t>
            </a:r>
            <a:r>
              <a:rPr lang="zh-CN" altLang="en-US" dirty="0"/>
              <a:t>一旦出现异常，后续代码不会执行。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6076" y="4497859"/>
            <a:ext cx="1100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正常退出对应的字节码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ireturn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byte,short,char,int,boolean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lreturn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long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freturn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float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dreturn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double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areturn</a:t>
            </a:r>
            <a:r>
              <a:rPr lang="zh-CN" altLang="en-US" dirty="0" smtClean="0"/>
              <a:t>：引用</a:t>
            </a:r>
            <a:r>
              <a:rPr lang="zh-CN" altLang="en-US" dirty="0"/>
              <a:t>类型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void</a:t>
            </a:r>
            <a:endParaRPr lang="zh-CN" altLang="en-US" dirty="0"/>
          </a:p>
        </p:txBody>
      </p:sp>
      <p:grpSp>
        <p:nvGrpSpPr>
          <p:cNvPr id="18" name="Group 191"/>
          <p:cNvGrpSpPr/>
          <p:nvPr/>
        </p:nvGrpSpPr>
        <p:grpSpPr>
          <a:xfrm>
            <a:off x="10378336" y="240817"/>
            <a:ext cx="1509685" cy="1403000"/>
            <a:chOff x="0" y="0"/>
            <a:chExt cx="1692202" cy="1572135"/>
          </a:xfrm>
        </p:grpSpPr>
        <p:grpSp>
          <p:nvGrpSpPr>
            <p:cNvPr id="19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32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33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34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35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  <p:grpSp>
          <p:nvGrpSpPr>
            <p:cNvPr id="20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26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30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31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  <p:grpSp>
          <p:nvGrpSpPr>
            <p:cNvPr id="21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22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23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24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  <p:sp>
            <p:nvSpPr>
              <p:cNvPr id="25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051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9" dirty="0">
                  <a:latin typeface="zihun58hao-chuangzhonghei" panose="00000500000000000000" pitchFamily="2" charset="-122"/>
                  <a:ea typeface="zihun58hao-chuangzhonghei" panose="00000500000000000000" pitchFamily="2" charset="-122"/>
                  <a:sym typeface="zihun58hao-chuangzhonghei" panose="00000500000000000000" pitchFamily="2" charset="-122"/>
                </a:endParaRP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06" y="4198937"/>
            <a:ext cx="5362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1">
            <a:extLst>
              <a:ext uri="{FF2B5EF4-FFF2-40B4-BE49-F238E27FC236}">
                <a16:creationId xmlns:a16="http://schemas.microsoft.com/office/drawing/2014/main" xmlns="" id="{BF7A6392-6910-42ED-87AE-4BDC0FBBAF58}"/>
              </a:ext>
            </a:extLst>
          </p:cNvPr>
          <p:cNvSpPr txBox="1">
            <a:spLocks/>
          </p:cNvSpPr>
          <p:nvPr/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动态链接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0746" y="1043653"/>
            <a:ext cx="867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将符号引用转换为调用方法的直接引用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10746" y="2702855"/>
            <a:ext cx="1100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描述一个方法调用另一个方法，就是通过常量池中指向方法的符号引用来完成的</a:t>
            </a:r>
          </a:p>
        </p:txBody>
      </p:sp>
      <p:grpSp>
        <p:nvGrpSpPr>
          <p:cNvPr id="18" name="Group 31"/>
          <p:cNvGrpSpPr/>
          <p:nvPr/>
        </p:nvGrpSpPr>
        <p:grpSpPr>
          <a:xfrm>
            <a:off x="10840378" y="158091"/>
            <a:ext cx="1125258" cy="1488867"/>
            <a:chOff x="0" y="0"/>
            <a:chExt cx="1125603" cy="1488866"/>
          </a:xfrm>
        </p:grpSpPr>
        <p:sp>
          <p:nvSpPr>
            <p:cNvPr id="19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0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1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2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3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4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25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051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9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本地方法栈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C1C4A30-3C3E-4436-946F-D1336C66B0D3}"/>
              </a:ext>
            </a:extLst>
          </p:cNvPr>
          <p:cNvSpPr txBox="1"/>
          <p:nvPr/>
        </p:nvSpPr>
        <p:spPr>
          <a:xfrm>
            <a:off x="727788" y="1287624"/>
            <a:ext cx="11131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本地方法栈用于管理本地方法库中的本地方法的调用情况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线程一旦调用本地方法就</a:t>
            </a:r>
            <a:r>
              <a:rPr lang="zh-CN" altLang="en-US" dirty="0" smtClean="0"/>
              <a:t>会</a:t>
            </a:r>
            <a:r>
              <a:rPr lang="zh-CN" altLang="en-US" dirty="0"/>
              <a:t>摆脱</a:t>
            </a:r>
            <a:r>
              <a:rPr lang="en-US" altLang="zh-CN" dirty="0" smtClean="0"/>
              <a:t>JVM</a:t>
            </a:r>
            <a:r>
              <a:rPr lang="zh-CN" altLang="en-US" dirty="0"/>
              <a:t>的控制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StackOverFlowError</a:t>
            </a:r>
            <a:r>
              <a:rPr lang="zh-CN" altLang="en-US" dirty="0"/>
              <a:t>：线程请求分配的栈深度超过本地方法栈中设置的栈深度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OutOfMemorryError</a:t>
            </a:r>
            <a:r>
              <a:rPr lang="zh-CN" altLang="en-US" dirty="0"/>
              <a:t>：本地方法栈可以动态申请内存，当无法申请到本地内存时会报</a:t>
            </a:r>
            <a:r>
              <a:rPr lang="en-US" altLang="zh-CN" dirty="0" err="1"/>
              <a:t>OutOfMemorryError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并不是所有的</a:t>
            </a:r>
            <a:r>
              <a:rPr lang="en-US" altLang="zh-CN" dirty="0"/>
              <a:t>JVM</a:t>
            </a:r>
            <a:r>
              <a:rPr lang="zh-CN" altLang="en-US" dirty="0"/>
              <a:t>都有本地方法栈。</a:t>
            </a:r>
            <a:r>
              <a:rPr lang="en-US" altLang="zh-CN" dirty="0" err="1"/>
              <a:t>HotSpot</a:t>
            </a:r>
            <a:r>
              <a:rPr lang="zh-CN" altLang="en-US" dirty="0"/>
              <a:t>就把</a:t>
            </a:r>
            <a:r>
              <a:rPr lang="en-US" altLang="zh-CN" dirty="0"/>
              <a:t>JVM</a:t>
            </a:r>
            <a:r>
              <a:rPr lang="zh-CN" altLang="en-US" dirty="0"/>
              <a:t>虚拟机栈和本地方法栈合二为一了。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23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5546" y="2100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1362" y="1029730"/>
            <a:ext cx="1057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线程共享的区域。是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运行时数据区最大的一部分。几乎所有对象实例和数组都存放在堆上。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分代收集理论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9059" y="23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3802" y="2100649"/>
            <a:ext cx="1021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新生代，老年代，永久代（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虚拟机特有，</a:t>
            </a:r>
            <a:r>
              <a:rPr lang="en-US" altLang="zh-CN" dirty="0"/>
              <a:t> </a:t>
            </a:r>
            <a:r>
              <a:rPr lang="en-US" altLang="zh-CN" dirty="0" err="1" smtClean="0"/>
              <a:t>Jrocket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虚拟机没有）。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新生代又分为，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区，</a:t>
            </a:r>
            <a:r>
              <a:rPr lang="en-US" altLang="zh-CN" dirty="0" smtClean="0"/>
              <a:t>Survivor0</a:t>
            </a:r>
            <a:r>
              <a:rPr lang="zh-CN" altLang="en-US" dirty="0" smtClean="0"/>
              <a:t>区，</a:t>
            </a:r>
            <a:r>
              <a:rPr lang="en-US" altLang="zh-CN" dirty="0" smtClean="0"/>
              <a:t>Survivor1</a:t>
            </a:r>
            <a:r>
              <a:rPr lang="zh-CN" altLang="en-US" dirty="0" smtClean="0"/>
              <a:t>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永久代是方法区的一种实现方式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1.8</a:t>
            </a:r>
            <a:r>
              <a:rPr lang="zh-CN" altLang="en-US" dirty="0" smtClean="0"/>
              <a:t>之前有永久代，</a:t>
            </a:r>
            <a:r>
              <a:rPr lang="en-US" altLang="zh-CN" dirty="0" smtClean="0"/>
              <a:t>1.8</a:t>
            </a:r>
            <a:r>
              <a:rPr lang="zh-CN" altLang="en-US" dirty="0" smtClean="0"/>
              <a:t>之后去除永久代，改为元空间从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中放到了本地内存中（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Jrocket</a:t>
            </a:r>
            <a:r>
              <a:rPr lang="zh-CN" altLang="en-US" dirty="0" smtClean="0"/>
              <a:t>合并）。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70290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2759" y="1680519"/>
            <a:ext cx="113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什么是虚拟机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0918" y="2246716"/>
            <a:ext cx="1048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虚拟机（</a:t>
            </a:r>
            <a:r>
              <a:rPr lang="en-US" altLang="zh-CN" dirty="0"/>
              <a:t>Virtual Machine</a:t>
            </a:r>
            <a:r>
              <a:rPr lang="zh-CN" altLang="en-US" dirty="0"/>
              <a:t>）指通过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模拟的具有完整</a:t>
            </a:r>
            <a:r>
              <a:rPr lang="zh-CN" altLang="en-US" dirty="0">
                <a:hlinkClick r:id="rId3"/>
              </a:rPr>
              <a:t>硬件</a:t>
            </a:r>
            <a:r>
              <a:rPr lang="zh-CN" altLang="en-US" dirty="0"/>
              <a:t>系统功能的、运行在一个完全</a:t>
            </a:r>
            <a:r>
              <a:rPr lang="zh-CN" altLang="en-US" dirty="0">
                <a:hlinkClick r:id="rId4"/>
              </a:rPr>
              <a:t>隔离</a:t>
            </a:r>
            <a:r>
              <a:rPr lang="zh-CN" altLang="en-US" dirty="0"/>
              <a:t>环境中的完整</a:t>
            </a:r>
            <a:r>
              <a:rPr lang="zh-CN" altLang="en-US" dirty="0">
                <a:hlinkClick r:id="rId5"/>
              </a:rPr>
              <a:t>计算机系统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2759" y="3204519"/>
            <a:ext cx="111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什么是物理机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0918" y="3573851"/>
            <a:ext cx="1048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物理机是相对于虚拟机而言的对实体计算机的称呼。物理机提供给虚拟机以硬件环境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2759" y="4539049"/>
            <a:ext cx="112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什么是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87394" y="5219853"/>
            <a:ext cx="1057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虚拟机是一种抽象化的计算机，通过在实际的计算机上仿真模拟各种计算机功能来实现的。</a:t>
            </a:r>
            <a:r>
              <a:rPr lang="en-US" altLang="zh-CN" dirty="0"/>
              <a:t>Java</a:t>
            </a:r>
            <a:r>
              <a:rPr lang="zh-CN" altLang="en-US" dirty="0"/>
              <a:t>虚拟机有自己完善的硬体架构，如处理器、堆栈、寄存器等，还具有相应的指令系统。</a:t>
            </a:r>
            <a:r>
              <a:rPr lang="en-US" altLang="zh-CN" dirty="0"/>
              <a:t>JVM</a:t>
            </a:r>
            <a:r>
              <a:rPr lang="zh-CN" altLang="en-US" dirty="0"/>
              <a:t>屏蔽了与具体操作系统平台相关的信息，使得</a:t>
            </a:r>
            <a:r>
              <a:rPr lang="en-US" altLang="zh-CN" dirty="0"/>
              <a:t>Java</a:t>
            </a:r>
            <a:r>
              <a:rPr lang="zh-CN" altLang="en-US" dirty="0"/>
              <a:t>程序只需生成在</a:t>
            </a:r>
            <a:r>
              <a:rPr lang="en-US" altLang="zh-CN" dirty="0"/>
              <a:t>Java</a:t>
            </a:r>
            <a:r>
              <a:rPr lang="zh-CN" altLang="en-US" dirty="0"/>
              <a:t>虚拟机上运行的目标代码（字节码），就可以在多种平台上不加修改地运行。</a:t>
            </a:r>
          </a:p>
        </p:txBody>
      </p:sp>
    </p:spTree>
    <p:extLst>
      <p:ext uri="{BB962C8B-B14F-4D97-AF65-F5344CB8AC3E}">
        <p14:creationId xmlns:p14="http://schemas.microsoft.com/office/powerpoint/2010/main" val="189923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5546" y="2100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1362" y="1650309"/>
            <a:ext cx="105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</a:t>
            </a:r>
            <a:r>
              <a:rPr lang="zh-CN" altLang="en-US" dirty="0" smtClean="0"/>
              <a:t>代：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堆空间的三分之二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669059" y="23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1126" y="2758305"/>
            <a:ext cx="1524000" cy="364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Eden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29016" y="5596939"/>
            <a:ext cx="1558700" cy="795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survivor1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1362" y="773145"/>
            <a:ext cx="1057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新生代：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占堆空间的三分之一。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区（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），幸存者</a:t>
            </a:r>
            <a:r>
              <a:rPr lang="en-US" altLang="zh-CN" dirty="0" smtClean="0"/>
              <a:t>0</a:t>
            </a:r>
            <a:r>
              <a:rPr lang="zh-CN" altLang="en-US" dirty="0" smtClean="0"/>
              <a:t>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），幸存者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区满了会出发</a:t>
            </a:r>
            <a:r>
              <a:rPr lang="en-US" altLang="zh-CN" dirty="0" err="1" smtClean="0"/>
              <a:t>YoungGC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2529016" y="4177622"/>
            <a:ext cx="1558700" cy="795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survivor0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22571" y="2754192"/>
            <a:ext cx="3937687" cy="364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老年代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52636" y="6118659"/>
            <a:ext cx="399537" cy="2739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25232" y="2388973"/>
            <a:ext cx="246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正常流程</a:t>
            </a:r>
            <a:endParaRPr lang="en-US" altLang="zh-CN" dirty="0" smtClean="0"/>
          </a:p>
          <a:p>
            <a:r>
              <a:rPr lang="zh-CN" altLang="en-US" dirty="0"/>
              <a:t>特殊情况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17750" y="4973259"/>
            <a:ext cx="0" cy="62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431933" y="4973259"/>
            <a:ext cx="0" cy="62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8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5546" y="2100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9059" y="23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77" y="1715978"/>
            <a:ext cx="5716158" cy="47054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978" y="1095632"/>
            <a:ext cx="30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对象分配流程图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06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5546" y="2100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9059" y="23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5546" y="820872"/>
            <a:ext cx="654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TLAB</a:t>
            </a:r>
            <a:r>
              <a:rPr lang="zh-CN" altLang="en-US" dirty="0" smtClean="0"/>
              <a:t>（</a:t>
            </a:r>
            <a:r>
              <a:rPr lang="zh-CN" altLang="en-US" dirty="0"/>
              <a:t>线程私有</a:t>
            </a:r>
            <a:r>
              <a:rPr lang="zh-CN" altLang="en-US" dirty="0" smtClean="0"/>
              <a:t>缓冲区）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52151" y="1190204"/>
            <a:ext cx="9366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全称：</a:t>
            </a:r>
            <a:r>
              <a:rPr lang="en-US" altLang="zh-CN" dirty="0" smtClean="0"/>
              <a:t>Thread </a:t>
            </a:r>
            <a:r>
              <a:rPr lang="en-US" altLang="zh-CN" dirty="0"/>
              <a:t>Local Allocation Buffer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为保证分配对象时线程安全（创建对象</a:t>
            </a:r>
            <a:r>
              <a:rPr lang="zh-CN" altLang="en-US" dirty="0"/>
              <a:t>时</a:t>
            </a:r>
            <a:r>
              <a:rPr lang="zh-CN" altLang="en-US" dirty="0" smtClean="0"/>
              <a:t>）且不耗费性能。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中多了一个</a:t>
            </a:r>
            <a:r>
              <a:rPr lang="en-US" altLang="zh-CN" dirty="0" smtClean="0"/>
              <a:t>TLAB</a:t>
            </a:r>
            <a:r>
              <a:rPr lang="zh-CN" altLang="en-US" dirty="0" smtClean="0"/>
              <a:t>的概念。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每个线程在创建时在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区，分配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的堆内存用于单独存放该线程创建的对象。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09815" y="3572851"/>
            <a:ext cx="5840627" cy="29656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Eden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25145" y="5420497"/>
            <a:ext cx="683741" cy="102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TLAB-A</a:t>
            </a:r>
            <a:endParaRPr lang="zh-CN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2225963" y="5420497"/>
            <a:ext cx="683741" cy="102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TLAB-B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1425145" y="3699645"/>
            <a:ext cx="683741" cy="36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Thread-A</a:t>
            </a:r>
            <a:endParaRPr lang="zh-CN" altLang="en-US" sz="900" dirty="0"/>
          </a:p>
        </p:txBody>
      </p:sp>
      <p:sp>
        <p:nvSpPr>
          <p:cNvPr id="19" name="矩形 18"/>
          <p:cNvSpPr/>
          <p:nvPr/>
        </p:nvSpPr>
        <p:spPr>
          <a:xfrm>
            <a:off x="1696373" y="3826439"/>
            <a:ext cx="683741" cy="36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Thread-B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575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5546" y="2100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9059" y="23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1978" y="1095632"/>
            <a:ext cx="30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所有对象都在堆上分配吗？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35676" y="1828800"/>
            <a:ext cx="10503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逃逸分析</a:t>
            </a:r>
          </a:p>
          <a:p>
            <a:r>
              <a:rPr lang="zh-CN" altLang="en-US" dirty="0"/>
              <a:t>	当一个对象在方法内部被分配后，没有被外部引用，则认为没有发生逃逸</a:t>
            </a:r>
          </a:p>
          <a:p>
            <a:r>
              <a:rPr lang="zh-CN" altLang="en-US" dirty="0"/>
              <a:t>	当一个对象在方法内部被分配后，被外部引用，则认为发生了逃逸</a:t>
            </a:r>
          </a:p>
          <a:p>
            <a:r>
              <a:rPr lang="zh-CN" altLang="en-US" dirty="0"/>
              <a:t>	没有发生逃逸，就可以被分配到栈上，对象随着栈的消失而消逝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JDK7</a:t>
            </a:r>
            <a:r>
              <a:rPr lang="zh-CN" altLang="en-US" dirty="0"/>
              <a:t>之后，</a:t>
            </a:r>
            <a:r>
              <a:rPr lang="en-US" altLang="zh-CN" dirty="0"/>
              <a:t>Hotspot</a:t>
            </a:r>
            <a:r>
              <a:rPr lang="zh-CN" altLang="en-US" dirty="0"/>
              <a:t>默认开启逃逸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标量替换</a:t>
            </a:r>
          </a:p>
          <a:p>
            <a:r>
              <a:rPr lang="zh-CN" altLang="en-US" dirty="0"/>
              <a:t>	不能再被细分的叫做标量。基本数据类型就属于标量。正常的对象被称为聚合量</a:t>
            </a:r>
          </a:p>
          <a:p>
            <a:r>
              <a:rPr lang="zh-CN" altLang="en-US" dirty="0"/>
              <a:t>	没有发生逃逸的对象，被分化成基本数据类型为存储在局部变量表上的行为被称为标量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同步</a:t>
            </a:r>
            <a:r>
              <a:rPr lang="zh-CN" altLang="en-US" dirty="0"/>
              <a:t>省略（锁消除）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开启</a:t>
            </a:r>
            <a:r>
              <a:rPr lang="zh-CN" altLang="en-US" dirty="0"/>
              <a:t>逃逸分析后，部分不用加锁的代码。在</a:t>
            </a:r>
            <a:r>
              <a:rPr lang="en-US" altLang="zh-CN" dirty="0"/>
              <a:t>JIT</a:t>
            </a:r>
            <a:r>
              <a:rPr lang="zh-CN" altLang="en-US" dirty="0"/>
              <a:t>编译时，会自动去除锁，提供</a:t>
            </a:r>
            <a:r>
              <a:rPr lang="zh-CN" altLang="en-US" dirty="0" smtClean="0"/>
              <a:t>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761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方法区一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6EB9E84-A89E-48EB-A09D-E00956F02108}"/>
              </a:ext>
            </a:extLst>
          </p:cNvPr>
          <p:cNvSpPr txBox="1"/>
          <p:nvPr/>
        </p:nvSpPr>
        <p:spPr>
          <a:xfrm>
            <a:off x="528506" y="1015068"/>
            <a:ext cx="39344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方法区和堆一样是线程共享的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JVM</a:t>
            </a:r>
            <a:r>
              <a:rPr lang="zh-CN" altLang="en-US" dirty="0"/>
              <a:t>启动时创建方法区。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JVM</a:t>
            </a:r>
            <a:r>
              <a:rPr lang="zh-CN" altLang="en-US" dirty="0"/>
              <a:t>关闭时销毁方法区。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方法区的内存和堆一样可以是不连续的。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FullGC</a:t>
            </a:r>
            <a:r>
              <a:rPr lang="en-US" altLang="zh-CN" dirty="0"/>
              <a:t> </a:t>
            </a:r>
            <a:r>
              <a:rPr lang="zh-CN" altLang="en-US" dirty="0"/>
              <a:t>会回收方法区的内存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Jvm</a:t>
            </a:r>
            <a:r>
              <a:rPr lang="zh-CN" altLang="en-US" dirty="0"/>
              <a:t>能存放多少类信息，和方法区大小有关。当方法区存放的类型信息太多时导致方法区溢出，会导致</a:t>
            </a:r>
            <a:r>
              <a:rPr lang="en-US" altLang="zh-CN" dirty="0" err="1"/>
              <a:t>Jvm</a:t>
            </a:r>
            <a:r>
              <a:rPr lang="zh-CN" altLang="en-US" dirty="0"/>
              <a:t>抛出内存溢出的错误</a:t>
            </a:r>
            <a:r>
              <a:rPr lang="en-US" altLang="zh-CN" dirty="0" err="1"/>
              <a:t>OutofMemoryError</a:t>
            </a:r>
            <a:r>
              <a:rPr lang="zh-CN" altLang="en-US" dirty="0"/>
              <a:t>：</a:t>
            </a:r>
            <a:r>
              <a:rPr lang="en-US" altLang="zh-CN" dirty="0" err="1"/>
              <a:t>PermGen</a:t>
            </a:r>
            <a:r>
              <a:rPr lang="en-US" altLang="zh-CN" dirty="0"/>
              <a:t> space(JDK7)</a:t>
            </a:r>
            <a:r>
              <a:rPr lang="zh-CN" altLang="en-US" dirty="0"/>
              <a:t>或者</a:t>
            </a:r>
            <a:r>
              <a:rPr lang="en-US" altLang="zh-CN" dirty="0" err="1"/>
              <a:t>OutOfMemoryError</a:t>
            </a:r>
            <a:r>
              <a:rPr lang="zh-CN" altLang="en-US" dirty="0"/>
              <a:t>：</a:t>
            </a:r>
            <a:r>
              <a:rPr lang="en-US" altLang="zh-CN" dirty="0" err="1"/>
              <a:t>Metaspace</a:t>
            </a:r>
            <a:r>
              <a:rPr lang="en-US" altLang="zh-CN" dirty="0"/>
              <a:t>(JDK8)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CD0B1A5-A953-4346-BF1A-A1E6A9886BAC}"/>
              </a:ext>
            </a:extLst>
          </p:cNvPr>
          <p:cNvSpPr txBox="1"/>
          <p:nvPr/>
        </p:nvSpPr>
        <p:spPr>
          <a:xfrm>
            <a:off x="5028812" y="2542688"/>
            <a:ext cx="69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方法区位置变化：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3F8DA9E-2EF8-4837-B84B-86168E5C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90" y="158091"/>
            <a:ext cx="73437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方法区二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6EB9E84-A89E-48EB-A09D-E00956F02108}"/>
              </a:ext>
            </a:extLst>
          </p:cNvPr>
          <p:cNvSpPr txBox="1"/>
          <p:nvPr/>
        </p:nvSpPr>
        <p:spPr>
          <a:xfrm>
            <a:off x="587229" y="1015068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BA62C6-865C-415D-AF66-7D6216EA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384400"/>
            <a:ext cx="7239000" cy="2381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BF9DBF6-289A-434D-BE30-7E22A6C7C257}"/>
              </a:ext>
            </a:extLst>
          </p:cNvPr>
          <p:cNvSpPr txBox="1"/>
          <p:nvPr/>
        </p:nvSpPr>
        <p:spPr>
          <a:xfrm>
            <a:off x="4521666" y="3950316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方法区回收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EE5425D-446E-4579-886F-4460B6A7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666" y="4404384"/>
            <a:ext cx="7258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2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执行引擎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C53171-BDDE-4F17-A874-59CCACA1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31" y="1553449"/>
            <a:ext cx="2800350" cy="2190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374C6A1-9127-4F45-A060-2A4BC4B0EE6B}"/>
              </a:ext>
            </a:extLst>
          </p:cNvPr>
          <p:cNvSpPr txBox="1"/>
          <p:nvPr/>
        </p:nvSpPr>
        <p:spPr>
          <a:xfrm>
            <a:off x="597159" y="1212980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42C3D35-9A35-48C1-A1C5-4D0ABDDA2F38}"/>
              </a:ext>
            </a:extLst>
          </p:cNvPr>
          <p:cNvSpPr txBox="1"/>
          <p:nvPr/>
        </p:nvSpPr>
        <p:spPr>
          <a:xfrm>
            <a:off x="1371600" y="1516824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边解释边执行。将字节码直接转换为机器码执行。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3FD8CFB-C35A-4B98-867D-C364A7C7F4DD}"/>
              </a:ext>
            </a:extLst>
          </p:cNvPr>
          <p:cNvSpPr txBox="1"/>
          <p:nvPr/>
        </p:nvSpPr>
        <p:spPr>
          <a:xfrm>
            <a:off x="681135" y="2648824"/>
            <a:ext cx="710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JIT</a:t>
            </a:r>
            <a:r>
              <a:rPr lang="zh-CN" altLang="en-US" dirty="0"/>
              <a:t>编译器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C70C5CD-CF4E-4ABB-968D-FF2C1B5CE4A0}"/>
              </a:ext>
            </a:extLst>
          </p:cNvPr>
          <p:cNvSpPr txBox="1"/>
          <p:nvPr/>
        </p:nvSpPr>
        <p:spPr>
          <a:xfrm>
            <a:off x="1548882" y="3172408"/>
            <a:ext cx="651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也称为即时编译器。</a:t>
            </a:r>
            <a:endParaRPr lang="en-US" altLang="zh-CN" dirty="0"/>
          </a:p>
          <a:p>
            <a:r>
              <a:rPr lang="zh-CN" altLang="en-US" dirty="0"/>
              <a:t>用于分析热点代码，将热点代码编译成机器码保存到方法区中。</a:t>
            </a:r>
            <a:endParaRPr lang="en-US" altLang="zh-CN" dirty="0"/>
          </a:p>
          <a:p>
            <a:r>
              <a:rPr lang="zh-CN" altLang="en-US" dirty="0"/>
              <a:t>以便每次执行时直接从方法区读取，省去字节码到机器码的转换时间。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58C58BE-987B-497A-B09A-408EC53E42CB}"/>
              </a:ext>
            </a:extLst>
          </p:cNvPr>
          <p:cNvSpPr txBox="1"/>
          <p:nvPr/>
        </p:nvSpPr>
        <p:spPr>
          <a:xfrm>
            <a:off x="793102" y="4758612"/>
            <a:ext cx="69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</a:t>
            </a:r>
            <a:r>
              <a:rPr lang="zh-CN" altLang="en-US" dirty="0"/>
              <a:t>垃圾回收器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0B9BEF7-C7EF-48EE-B309-A660504EAECE}"/>
              </a:ext>
            </a:extLst>
          </p:cNvPr>
          <p:cNvSpPr txBox="1"/>
          <p:nvPr/>
        </p:nvSpPr>
        <p:spPr>
          <a:xfrm>
            <a:off x="1642188" y="5365102"/>
            <a:ext cx="657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回收堆，方法区中的不在链接到</a:t>
            </a:r>
            <a:r>
              <a:rPr lang="en-US" altLang="zh-CN" dirty="0" err="1"/>
              <a:t>GCRoot</a:t>
            </a:r>
            <a:r>
              <a:rPr lang="zh-CN" altLang="en-US" dirty="0"/>
              <a:t>的对象内存。</a:t>
            </a:r>
          </a:p>
        </p:txBody>
      </p:sp>
    </p:spTree>
    <p:extLst>
      <p:ext uri="{BB962C8B-B14F-4D97-AF65-F5344CB8AC3E}">
        <p14:creationId xmlns:p14="http://schemas.microsoft.com/office/powerpoint/2010/main" val="141210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CA019DE-DA35-4185-9E57-241E0FC052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BB2279C7-B372-48A7-85BD-DE7811777D8D}"/>
              </a:ext>
            </a:extLst>
          </p:cNvPr>
          <p:cNvSpPr/>
          <p:nvPr/>
        </p:nvSpPr>
        <p:spPr>
          <a:xfrm>
            <a:off x="1970866" y="70498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14421484-D835-42CA-B5C1-8615B2AC5CC5}"/>
              </a:ext>
            </a:extLst>
          </p:cNvPr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EAA28F55-9B71-4215-A4C8-71D627B38151}"/>
              </a:ext>
            </a:extLst>
          </p:cNvPr>
          <p:cNvSpPr txBox="1"/>
          <p:nvPr/>
        </p:nvSpPr>
        <p:spPr>
          <a:xfrm>
            <a:off x="2516281" y="3260673"/>
            <a:ext cx="7159435" cy="3144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1" spc="394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Open Sans" pitchFamily="34" charset="0"/>
                <a:sym typeface="zihun58hao-chuangzhonghei" panose="00000500000000000000" pitchFamily="2" charset="-122"/>
              </a:rPr>
              <a:t>感谢</a:t>
            </a:r>
            <a:r>
              <a:rPr lang="en-US" altLang="zh-CN" sz="1051" spc="394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Open Sans" pitchFamily="34" charset="0"/>
                <a:sym typeface="zihun58hao-chuangzhonghei" panose="00000500000000000000" pitchFamily="2" charset="-122"/>
              </a:rPr>
              <a:t>~</a:t>
            </a:r>
            <a:endParaRPr lang="zh-CN" altLang="en-US" sz="105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xmlns="" id="{0510FC9B-6DAA-437B-AA2D-CDF8A5FE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873" y="2012774"/>
            <a:ext cx="33804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THANKS~</a:t>
            </a: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xmlns="" id="{DE25F469-4D66-44F5-9DA4-FE6AD383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658" y="4327037"/>
            <a:ext cx="1945748" cy="20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09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汇报人</a:t>
            </a:r>
            <a:r>
              <a:rPr lang="zh-CN" altLang="en-US" sz="1309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：贾天龙</a:t>
            </a:r>
            <a:endParaRPr lang="zh-CN" altLang="en-US" sz="1309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74E5667-2888-42F8-B072-542C7C173237}"/>
              </a:ext>
            </a:extLst>
          </p:cNvPr>
          <p:cNvSpPr txBox="1"/>
          <p:nvPr/>
        </p:nvSpPr>
        <p:spPr>
          <a:xfrm>
            <a:off x="5236353" y="4274472"/>
            <a:ext cx="3010270" cy="2945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4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日期：</a:t>
            </a:r>
            <a:r>
              <a:rPr lang="en-US" altLang="zh-CN" sz="1314" spc="7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2021.07.02</a:t>
            </a:r>
            <a:endParaRPr lang="zh-CN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9" grpId="1"/>
      <p:bldP spid="20" grpId="0"/>
      <p:bldP spid="20" grpId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2508" y="1145059"/>
            <a:ext cx="112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跨平台：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008844"/>
            <a:ext cx="6524505" cy="42339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5320" y="1514391"/>
            <a:ext cx="5033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.java</a:t>
            </a:r>
            <a:r>
              <a:rPr lang="zh-CN" altLang="en-US" dirty="0"/>
              <a:t>文件通过前端编译器，编译成</a:t>
            </a:r>
            <a:r>
              <a:rPr lang="en-US" altLang="zh-CN" dirty="0"/>
              <a:t>.class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在不同的操作系统上，各系统通过</a:t>
            </a:r>
            <a:r>
              <a:rPr lang="en-US" altLang="zh-CN" dirty="0"/>
              <a:t>JAVA</a:t>
            </a:r>
            <a:r>
              <a:rPr lang="zh-CN" altLang="en-US" dirty="0"/>
              <a:t>虚拟机规范各自实现自己平台上的</a:t>
            </a:r>
            <a:r>
              <a:rPr lang="en-US" altLang="zh-CN" dirty="0"/>
              <a:t>JAVA</a:t>
            </a:r>
            <a:r>
              <a:rPr lang="zh-CN" altLang="en-US" dirty="0"/>
              <a:t>虚拟机。就达到了跨平台的效果。</a:t>
            </a:r>
          </a:p>
        </p:txBody>
      </p:sp>
    </p:spTree>
    <p:extLst>
      <p:ext uri="{BB962C8B-B14F-4D97-AF65-F5344CB8AC3E}">
        <p14:creationId xmlns:p14="http://schemas.microsoft.com/office/powerpoint/2010/main" val="12774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虚拟机的延伸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2508" y="1145059"/>
            <a:ext cx="112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跨语言：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320" y="1514391"/>
            <a:ext cx="5033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通过不同的语言。编译出符合</a:t>
            </a:r>
            <a:r>
              <a:rPr lang="en-US" altLang="zh-CN" dirty="0"/>
              <a:t>JVM</a:t>
            </a:r>
            <a:r>
              <a:rPr lang="zh-CN" altLang="en-US" dirty="0"/>
              <a:t>虚拟机规范的字节码文件。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市面已知的语言：</a:t>
            </a:r>
            <a:endParaRPr lang="en-US" altLang="zh-CN" dirty="0"/>
          </a:p>
          <a:p>
            <a:r>
              <a:rPr lang="en-US" altLang="zh-CN" dirty="0"/>
              <a:t>Groovy</a:t>
            </a:r>
            <a:r>
              <a:rPr lang="zh-CN" altLang="en-US" dirty="0"/>
              <a:t>，</a:t>
            </a:r>
            <a:r>
              <a:rPr lang="en-US" altLang="zh-CN" dirty="0" err="1"/>
              <a:t>Kotlin</a:t>
            </a:r>
            <a:r>
              <a:rPr lang="zh-CN" altLang="en-US" dirty="0"/>
              <a:t>，</a:t>
            </a:r>
            <a:r>
              <a:rPr lang="en-US" altLang="zh-CN" dirty="0" err="1"/>
              <a:t>Jython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也可以自己编写一门语言。只要符合</a:t>
            </a:r>
            <a:r>
              <a:rPr lang="en-US" altLang="zh-CN" dirty="0"/>
              <a:t>Java</a:t>
            </a:r>
            <a:r>
              <a:rPr lang="zh-CN" altLang="en-US" dirty="0"/>
              <a:t>虚拟机规范即可。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39" y="1005015"/>
            <a:ext cx="6236043" cy="44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虚拟机的组成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37" y="1422378"/>
            <a:ext cx="6116534" cy="476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9" y="1309816"/>
            <a:ext cx="5894534" cy="53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文件（字节码）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8" y="1257150"/>
            <a:ext cx="6063552" cy="503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11" y="420460"/>
            <a:ext cx="5071610" cy="6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17" y="167427"/>
            <a:ext cx="10515600" cy="1325563"/>
          </a:xfrm>
        </p:spPr>
        <p:txBody>
          <a:bodyPr/>
          <a:lstStyle/>
          <a:p>
            <a:r>
              <a:rPr lang="zh-CN" altLang="en-US" dirty="0"/>
              <a:t>类加载子系统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2759" y="393237"/>
            <a:ext cx="10836603" cy="10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865" y="847904"/>
            <a:ext cx="104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启动类加载器（</a:t>
            </a:r>
            <a:r>
              <a:rPr lang="en-US" altLang="zh-CN" dirty="0"/>
              <a:t> Bootstrap </a:t>
            </a:r>
            <a:r>
              <a:rPr lang="en-US" altLang="zh-CN" dirty="0" err="1"/>
              <a:t>ClassLoader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2017189-CD05-4FF9-A4AB-27B06777A8F6}"/>
              </a:ext>
            </a:extLst>
          </p:cNvPr>
          <p:cNvSpPr txBox="1"/>
          <p:nvPr/>
        </p:nvSpPr>
        <p:spPr>
          <a:xfrm>
            <a:off x="559984" y="2489900"/>
            <a:ext cx="104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扩展类加载器（</a:t>
            </a:r>
            <a:r>
              <a:rPr lang="en-US" altLang="zh-CN" dirty="0"/>
              <a:t> Extension </a:t>
            </a:r>
            <a:r>
              <a:rPr lang="en-US" altLang="zh-CN" dirty="0" err="1"/>
              <a:t>ClassLoader</a:t>
            </a:r>
            <a:r>
              <a:rPr lang="zh-CN" altLang="en-US" dirty="0"/>
              <a:t>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EFE09CD-0B5E-4C48-8AB1-4BCC14CCBE62}"/>
              </a:ext>
            </a:extLst>
          </p:cNvPr>
          <p:cNvSpPr txBox="1"/>
          <p:nvPr/>
        </p:nvSpPr>
        <p:spPr>
          <a:xfrm>
            <a:off x="543970" y="4360688"/>
            <a:ext cx="104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应用类加载器（</a:t>
            </a:r>
            <a:r>
              <a:rPr lang="en-US" altLang="zh-CN" dirty="0"/>
              <a:t> </a:t>
            </a:r>
            <a:r>
              <a:rPr lang="en-US" altLang="zh-CN" dirty="0" err="1"/>
              <a:t>AppClassLoader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4671699-B41F-466A-88D8-3FAE6ECBA613}"/>
              </a:ext>
            </a:extLst>
          </p:cNvPr>
          <p:cNvSpPr txBox="1"/>
          <p:nvPr/>
        </p:nvSpPr>
        <p:spPr>
          <a:xfrm>
            <a:off x="934123" y="1209524"/>
            <a:ext cx="1033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启动类加载器，也称引导类加载器。它是由</a:t>
            </a:r>
            <a:r>
              <a:rPr lang="en-US" altLang="zh-CN" dirty="0"/>
              <a:t>C++</a:t>
            </a:r>
            <a:r>
              <a:rPr lang="zh-CN" altLang="en-US" dirty="0"/>
              <a:t>编写而成。在</a:t>
            </a:r>
            <a:r>
              <a:rPr lang="en-US" altLang="zh-CN" dirty="0"/>
              <a:t>JVM</a:t>
            </a:r>
            <a:r>
              <a:rPr lang="zh-CN" altLang="en-US" dirty="0"/>
              <a:t>运行时自动创建。他是扩展类加载器和应用程序类加载器的父类加载器。他加载的都是系统核心类库（</a:t>
            </a:r>
            <a:r>
              <a:rPr lang="en-US" altLang="zh-CN" dirty="0"/>
              <a:t>/</a:t>
            </a:r>
            <a:r>
              <a:rPr lang="en-US" altLang="zh-CN" dirty="0" err="1"/>
              <a:t>jre</a:t>
            </a:r>
            <a:r>
              <a:rPr lang="en-US" altLang="zh-CN" dirty="0"/>
              <a:t>/lib/resources.jar</a:t>
            </a:r>
            <a:r>
              <a:rPr lang="zh-CN" altLang="en-US" dirty="0"/>
              <a:t>；</a:t>
            </a:r>
            <a:r>
              <a:rPr lang="en-US" altLang="zh-CN" dirty="0"/>
              <a:t>/</a:t>
            </a:r>
            <a:r>
              <a:rPr lang="en-US" altLang="zh-CN" dirty="0" err="1"/>
              <a:t>jre</a:t>
            </a:r>
            <a:r>
              <a:rPr lang="en-US" altLang="zh-CN" dirty="0"/>
              <a:t>/lib/rt.jar</a:t>
            </a:r>
            <a:r>
              <a:rPr lang="zh-CN" altLang="en-US" dirty="0"/>
              <a:t>（扩展类加载器和系统类加载器在</a:t>
            </a:r>
            <a:r>
              <a:rPr lang="en-US" altLang="zh-CN" dirty="0"/>
              <a:t>rt.jar</a:t>
            </a:r>
            <a:r>
              <a:rPr lang="zh-CN" altLang="en-US" dirty="0"/>
              <a:t>的</a:t>
            </a:r>
            <a:r>
              <a:rPr lang="en-US" altLang="zh-CN" dirty="0"/>
              <a:t>Launcher</a:t>
            </a:r>
            <a:r>
              <a:rPr lang="zh-CN" altLang="en-US" dirty="0"/>
              <a:t>类中）；包名为</a:t>
            </a:r>
            <a:r>
              <a:rPr lang="en-US" altLang="zh-CN" dirty="0" err="1"/>
              <a:t>java,javax,sun</a:t>
            </a:r>
            <a:r>
              <a:rPr lang="zh-CN" altLang="en-US" dirty="0"/>
              <a:t>等开头的类）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53D1BC7-D61B-49C6-9F1F-685F62180C18}"/>
              </a:ext>
            </a:extLst>
          </p:cNvPr>
          <p:cNvSpPr txBox="1"/>
          <p:nvPr/>
        </p:nvSpPr>
        <p:spPr>
          <a:xfrm>
            <a:off x="998214" y="2897828"/>
            <a:ext cx="1019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扩展类加载器，加载</a:t>
            </a:r>
            <a:r>
              <a:rPr lang="en-US" altLang="zh-CN" dirty="0" err="1"/>
              <a:t>jre</a:t>
            </a:r>
            <a:r>
              <a:rPr lang="en-US" altLang="zh-CN" dirty="0"/>
              <a:t>/lib/</a:t>
            </a:r>
            <a:r>
              <a:rPr lang="en-US" altLang="zh-CN" dirty="0" err="1"/>
              <a:t>ext</a:t>
            </a:r>
            <a:r>
              <a:rPr lang="zh-CN" altLang="en-US" dirty="0"/>
              <a:t>包下的</a:t>
            </a:r>
            <a:r>
              <a:rPr lang="en-US" altLang="zh-CN" dirty="0"/>
              <a:t>jar</a:t>
            </a:r>
            <a:r>
              <a:rPr lang="zh-CN" altLang="en-US" dirty="0"/>
              <a:t>文件中的类。</a:t>
            </a:r>
            <a:endParaRPr lang="en-US" altLang="zh-CN" dirty="0"/>
          </a:p>
          <a:p>
            <a:r>
              <a:rPr lang="zh-CN" altLang="en-US" dirty="0"/>
              <a:t>它继承了</a:t>
            </a:r>
            <a:r>
              <a:rPr lang="en-US" altLang="zh-CN" dirty="0" err="1"/>
              <a:t>ClassLoader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Java</a:t>
            </a:r>
            <a:r>
              <a:rPr lang="zh-CN" altLang="en-US" dirty="0"/>
              <a:t>语言实现。</a:t>
            </a:r>
            <a:endParaRPr lang="en-US" altLang="zh-CN" dirty="0"/>
          </a:p>
          <a:p>
            <a:r>
              <a:rPr lang="zh-CN" altLang="en-US" dirty="0"/>
              <a:t>它的父类加载器是启动类加载器。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C997774-D970-4BE2-9021-DFAE3BC7C8C9}"/>
              </a:ext>
            </a:extLst>
          </p:cNvPr>
          <p:cNvSpPr txBox="1"/>
          <p:nvPr/>
        </p:nvSpPr>
        <p:spPr>
          <a:xfrm>
            <a:off x="1226190" y="4864235"/>
            <a:ext cx="10195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应用类加载器，也称系统类加载器。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Java</a:t>
            </a:r>
            <a:r>
              <a:rPr lang="zh-CN" altLang="en-US" dirty="0"/>
              <a:t>语言编写</a:t>
            </a:r>
            <a:endParaRPr lang="en-US" altLang="zh-CN" dirty="0"/>
          </a:p>
          <a:p>
            <a:r>
              <a:rPr lang="zh-CN" altLang="en-US" dirty="0"/>
              <a:t>父类加载器为扩展类加载器</a:t>
            </a:r>
            <a:endParaRPr lang="en-US" altLang="zh-CN" dirty="0"/>
          </a:p>
          <a:p>
            <a:r>
              <a:rPr lang="zh-CN" altLang="en-US" dirty="0"/>
              <a:t>继承自</a:t>
            </a:r>
            <a:r>
              <a:rPr lang="en-US" altLang="zh-CN" dirty="0" err="1"/>
              <a:t>ClassLoader</a:t>
            </a:r>
            <a:endParaRPr lang="en-US" altLang="zh-CN" dirty="0"/>
          </a:p>
          <a:p>
            <a:r>
              <a:rPr lang="zh-CN" altLang="en-US" dirty="0"/>
              <a:t>是默认加载器，大部分的</a:t>
            </a:r>
            <a:r>
              <a:rPr lang="en-US" altLang="zh-CN" dirty="0"/>
              <a:t>Java</a:t>
            </a:r>
            <a:r>
              <a:rPr lang="zh-CN" altLang="en-US" dirty="0"/>
              <a:t>应用类都由该加载器加载。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3FE589A-A6CE-4A38-B380-88A3F0E8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142802"/>
            <a:ext cx="2508782" cy="44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类加载步骤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EAB2893-2BF3-47CC-AB47-054EDBFA59EA}"/>
              </a:ext>
            </a:extLst>
          </p:cNvPr>
          <p:cNvSpPr txBox="1"/>
          <p:nvPr/>
        </p:nvSpPr>
        <p:spPr>
          <a:xfrm>
            <a:off x="432759" y="1053889"/>
            <a:ext cx="871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加载：将</a:t>
            </a:r>
            <a:r>
              <a:rPr lang="en-US" altLang="zh-CN" dirty="0"/>
              <a:t>class</a:t>
            </a:r>
            <a:r>
              <a:rPr lang="zh-CN" altLang="en-US" dirty="0"/>
              <a:t>文件以二进制流的方式读入内存中。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验证：验证</a:t>
            </a:r>
            <a:r>
              <a:rPr lang="en-US" altLang="zh-CN" dirty="0"/>
              <a:t>class</a:t>
            </a:r>
            <a:r>
              <a:rPr lang="zh-CN" altLang="en-US" dirty="0"/>
              <a:t>字节码是否符合</a:t>
            </a:r>
            <a:r>
              <a:rPr lang="en-US" altLang="zh-CN" dirty="0"/>
              <a:t>java</a:t>
            </a:r>
            <a:r>
              <a:rPr lang="zh-CN" altLang="en-US" dirty="0"/>
              <a:t>虚拟机规范。防止别人篡改（</a:t>
            </a:r>
            <a:r>
              <a:rPr lang="en-US" altLang="zh-CN" dirty="0" err="1"/>
              <a:t>caffbabe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准备：</a:t>
            </a:r>
            <a:r>
              <a:rPr lang="en-US" altLang="zh-CN" dirty="0"/>
              <a:t>static</a:t>
            </a:r>
            <a:r>
              <a:rPr lang="zh-CN" altLang="en-US" dirty="0"/>
              <a:t>静态变量在这里赋初始值。</a:t>
            </a:r>
            <a:r>
              <a:rPr lang="en-US" altLang="zh-CN" dirty="0"/>
              <a:t>static final</a:t>
            </a:r>
            <a:r>
              <a:rPr lang="zh-CN" altLang="en-US" dirty="0"/>
              <a:t>修饰的在编译期就已经确定值了，</a:t>
            </a:r>
            <a:r>
              <a:rPr lang="en-US" altLang="zh-CN" dirty="0"/>
              <a:t>	  </a:t>
            </a:r>
            <a:r>
              <a:rPr lang="zh-CN" altLang="en-US" dirty="0"/>
              <a:t>在该阶段直接赋值。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解析：将符号引用转换为直接引用。符合引用是常量池中的符号。直接引用是内</a:t>
            </a:r>
            <a:r>
              <a:rPr lang="en-US" altLang="zh-CN" dirty="0"/>
              <a:t>	  </a:t>
            </a:r>
            <a:r>
              <a:rPr lang="zh-CN" altLang="en-US" dirty="0"/>
              <a:t>存中的地址。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初始化：若该类具有父类，</a:t>
            </a:r>
            <a:r>
              <a:rPr lang="en-US" altLang="zh-CN" dirty="0"/>
              <a:t>JVM</a:t>
            </a:r>
            <a:r>
              <a:rPr lang="zh-CN" altLang="en-US" dirty="0"/>
              <a:t>会保证该类的</a:t>
            </a:r>
            <a:r>
              <a:rPr lang="en-US" altLang="zh-CN" dirty="0" err="1"/>
              <a:t>clinit</a:t>
            </a:r>
            <a:r>
              <a:rPr lang="zh-CN" altLang="en-US" dirty="0"/>
              <a:t>执行前，父类的</a:t>
            </a:r>
            <a:r>
              <a:rPr lang="en-US" altLang="zh-CN" dirty="0" err="1"/>
              <a:t>clinit</a:t>
            </a:r>
            <a:r>
              <a:rPr lang="zh-CN" altLang="en-US" dirty="0"/>
              <a:t>已经执行完</a:t>
            </a:r>
            <a:r>
              <a:rPr lang="en-US" altLang="zh-CN" dirty="0"/>
              <a:t>	     </a:t>
            </a:r>
            <a:r>
              <a:rPr lang="zh-CN" altLang="en-US" dirty="0"/>
              <a:t>毕。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B6C4B77-9712-4CFE-89D4-430E263B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59" y="3002061"/>
            <a:ext cx="6372225" cy="3590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34EBA88-596F-4D62-9FED-0A3883D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9" y="3839434"/>
            <a:ext cx="5114138" cy="17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9A0F7E-F785-4145-803F-FE7721C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类加载的注意事项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B79E566-4A98-4860-BC89-4B27968B1FAD}"/>
              </a:ext>
            </a:extLst>
          </p:cNvPr>
          <p:cNvSpPr txBox="1"/>
          <p:nvPr/>
        </p:nvSpPr>
        <p:spPr>
          <a:xfrm>
            <a:off x="679508" y="1812023"/>
            <a:ext cx="110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JVM</a:t>
            </a:r>
            <a:r>
              <a:rPr lang="zh-CN" altLang="en-US" dirty="0"/>
              <a:t>会保证类加载时的线程安全性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双亲委派机制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两个</a:t>
            </a:r>
            <a:r>
              <a:rPr lang="en-US" altLang="zh-CN" dirty="0"/>
              <a:t>class</a:t>
            </a:r>
            <a:r>
              <a:rPr lang="zh-CN" altLang="en-US" dirty="0"/>
              <a:t>对象是否是同一个类：全限定类名一致。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加载器</a:t>
            </a:r>
            <a:r>
              <a:rPr lang="en-US" altLang="zh-CN" dirty="0" err="1"/>
              <a:t>classLoader</a:t>
            </a:r>
            <a:r>
              <a:rPr lang="zh-CN" altLang="en-US" dirty="0"/>
              <a:t>一致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43170BD-5287-481D-ACF1-CDEAD72D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83" y="362149"/>
            <a:ext cx="4355452" cy="59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04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147"/>
</p:tagLst>
</file>

<file path=ppt/theme/theme1.xml><?xml version="1.0" encoding="utf-8"?>
<a:theme xmlns:a="http://schemas.openxmlformats.org/drawingml/2006/main" name="第一PPT，www.1ppt.com">
  <a:themeElements>
    <a:clrScheme name="自定义 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EABAB"/>
      </a:accent2>
      <a:accent3>
        <a:srgbClr val="3F3F3F"/>
      </a:accent3>
      <a:accent4>
        <a:srgbClr val="AEABAB"/>
      </a:accent4>
      <a:accent5>
        <a:srgbClr val="3F3F3F"/>
      </a:accent5>
      <a:accent6>
        <a:srgbClr val="AEABAB"/>
      </a:accent6>
      <a:hlink>
        <a:srgbClr val="3F3F3F"/>
      </a:hlink>
      <a:folHlink>
        <a:srgbClr val="AEABA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1396</Words>
  <Application>Microsoft Office PowerPoint</Application>
  <PresentationFormat>宽屏</PresentationFormat>
  <Paragraphs>238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zihun58hao-chuangzhonghei</vt:lpstr>
      <vt:lpstr>等线</vt:lpstr>
      <vt:lpstr>等线 Light</vt:lpstr>
      <vt:lpstr>方正姚体</vt:lpstr>
      <vt:lpstr>宋体</vt:lpstr>
      <vt:lpstr>Arial</vt:lpstr>
      <vt:lpstr>Calibri</vt:lpstr>
      <vt:lpstr>Open Sans</vt:lpstr>
      <vt:lpstr>第一PPT，www.1ppt.com</vt:lpstr>
      <vt:lpstr>PowerPoint 演示文稿</vt:lpstr>
      <vt:lpstr>什么是JAVA虚拟机</vt:lpstr>
      <vt:lpstr>Java虚拟机的特点</vt:lpstr>
      <vt:lpstr>Java虚拟机的延伸</vt:lpstr>
      <vt:lpstr>Java虚拟机的组成</vt:lpstr>
      <vt:lpstr>class文件（字节码）</vt:lpstr>
      <vt:lpstr>类加载子系统</vt:lpstr>
      <vt:lpstr>类加载步骤</vt:lpstr>
      <vt:lpstr>类加载的注意事项</vt:lpstr>
      <vt:lpstr>Java运行时数据区</vt:lpstr>
      <vt:lpstr>程序计数器</vt:lpstr>
      <vt:lpstr>Java虚拟机栈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本地方法栈</vt:lpstr>
      <vt:lpstr>堆</vt:lpstr>
      <vt:lpstr>堆</vt:lpstr>
      <vt:lpstr>堆</vt:lpstr>
      <vt:lpstr>堆</vt:lpstr>
      <vt:lpstr>堆</vt:lpstr>
      <vt:lpstr>方法区一</vt:lpstr>
      <vt:lpstr>方法区二</vt:lpstr>
      <vt:lpstr>执行引擎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第一PPT</dc:creator>
  <cp:keywords>www.1ppt.com</cp:keywords>
  <dc:description>www.1ppt.com</dc:description>
  <cp:lastModifiedBy>Windows 用户</cp:lastModifiedBy>
  <cp:revision>157</cp:revision>
  <dcterms:created xsi:type="dcterms:W3CDTF">2018-04-10T04:31:45Z</dcterms:created>
  <dcterms:modified xsi:type="dcterms:W3CDTF">2021-07-02T06:30:06Z</dcterms:modified>
</cp:coreProperties>
</file>