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1"/>
  </p:notesMasterIdLst>
  <p:sldIdLst>
    <p:sldId id="256" r:id="rId2"/>
    <p:sldId id="264" r:id="rId3"/>
    <p:sldId id="258" r:id="rId4"/>
    <p:sldId id="263" r:id="rId5"/>
    <p:sldId id="262" r:id="rId6"/>
    <p:sldId id="261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4DF9C-1208-46FB-9368-3C82EE01C2B5}" v="7" dt="2024-05-20T17:22:1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20818-EE18-45FD-8F20-82770121C0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12CBC0-24AE-47A8-97EF-C935086D7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Mission: Revolutionize the driving experience by providing expert and personalized consulting services.</a:t>
          </a:r>
        </a:p>
      </dgm:t>
    </dgm:pt>
    <dgm:pt modelId="{2F323742-5777-420B-8ADA-168740EFD660}" type="parTrans" cxnId="{C0A3FB13-898C-4BF9-907A-85FFB6F1BA55}">
      <dgm:prSet/>
      <dgm:spPr/>
      <dgm:t>
        <a:bodyPr/>
        <a:lstStyle/>
        <a:p>
          <a:endParaRPr lang="en-US"/>
        </a:p>
      </dgm:t>
    </dgm:pt>
    <dgm:pt modelId="{5A80128F-5D76-4D53-A74E-5E732C68EA47}" type="sibTrans" cxnId="{C0A3FB13-898C-4BF9-907A-85FFB6F1BA55}">
      <dgm:prSet/>
      <dgm:spPr/>
      <dgm:t>
        <a:bodyPr/>
        <a:lstStyle/>
        <a:p>
          <a:endParaRPr lang="en-US"/>
        </a:p>
      </dgm:t>
    </dgm:pt>
    <dgm:pt modelId="{763711FB-914E-4DCD-AFAD-456E5D3C5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Operating Model: Technology Infrastructure</a:t>
          </a:r>
        </a:p>
      </dgm:t>
    </dgm:pt>
    <dgm:pt modelId="{C316042A-8070-4682-9871-AD5448CD75FA}" type="parTrans" cxnId="{A408AC89-C95D-4911-A1C0-AE8FBD2FC1CA}">
      <dgm:prSet/>
      <dgm:spPr/>
      <dgm:t>
        <a:bodyPr/>
        <a:lstStyle/>
        <a:p>
          <a:endParaRPr lang="en-US"/>
        </a:p>
      </dgm:t>
    </dgm:pt>
    <dgm:pt modelId="{2FD239A5-55DC-49BF-B8AD-4E60EC886E53}" type="sibTrans" cxnId="{A408AC89-C95D-4911-A1C0-AE8FBD2FC1CA}">
      <dgm:prSet/>
      <dgm:spPr/>
      <dgm:t>
        <a:bodyPr/>
        <a:lstStyle/>
        <a:p>
          <a:endParaRPr lang="en-US"/>
        </a:p>
      </dgm:t>
    </dgm:pt>
    <dgm:pt modelId="{6F00B85A-3CA1-064F-8187-3C340D646A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Team Constellation: Partner, Project Manager, Consultants, Analysts, Staffs.</a:t>
          </a:r>
        </a:p>
      </dgm:t>
    </dgm:pt>
    <dgm:pt modelId="{1C22B9BD-BA73-AA41-950A-FDA6675D1F5F}" type="parTrans" cxnId="{4E9B7646-CBE2-9E46-B34D-297281E3628D}">
      <dgm:prSet/>
      <dgm:spPr/>
      <dgm:t>
        <a:bodyPr/>
        <a:lstStyle/>
        <a:p>
          <a:endParaRPr lang="en-GB"/>
        </a:p>
      </dgm:t>
    </dgm:pt>
    <dgm:pt modelId="{1DBA8F9E-15D8-9B49-8889-45359F3BD22F}" type="sibTrans" cxnId="{4E9B7646-CBE2-9E46-B34D-297281E3628D}">
      <dgm:prSet/>
      <dgm:spPr/>
      <dgm:t>
        <a:bodyPr/>
        <a:lstStyle/>
        <a:p>
          <a:endParaRPr lang="en-GB"/>
        </a:p>
      </dgm:t>
    </dgm:pt>
    <dgm:pt modelId="{0036F2E3-625A-4193-ACE2-BCB5B3C0EACE}" type="pres">
      <dgm:prSet presAssocID="{10620818-EE18-45FD-8F20-82770121C0B5}" presName="root" presStyleCnt="0">
        <dgm:presLayoutVars>
          <dgm:dir/>
          <dgm:resizeHandles val="exact"/>
        </dgm:presLayoutVars>
      </dgm:prSet>
      <dgm:spPr/>
    </dgm:pt>
    <dgm:pt modelId="{851CA71E-D13F-45CB-89E3-A71ED2C2FD82}" type="pres">
      <dgm:prSet presAssocID="{7C12CBC0-24AE-47A8-97EF-C935086D70E3}" presName="compNode" presStyleCnt="0"/>
      <dgm:spPr/>
    </dgm:pt>
    <dgm:pt modelId="{7DDA1EB7-BD1E-48EE-8B4D-009BBA8D6414}" type="pres">
      <dgm:prSet presAssocID="{7C12CBC0-24AE-47A8-97EF-C935086D70E3}" presName="bgRect" presStyleLbl="bgShp" presStyleIdx="0" presStyleCnt="3"/>
      <dgm:spPr/>
    </dgm:pt>
    <dgm:pt modelId="{164B548F-5A75-4FFB-9206-6516455E4F05}" type="pres">
      <dgm:prSet presAssocID="{7C12CBC0-24AE-47A8-97EF-C935086D7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96840F-B02F-4490-B4DA-9B376874E25E}" type="pres">
      <dgm:prSet presAssocID="{7C12CBC0-24AE-47A8-97EF-C935086D70E3}" presName="spaceRect" presStyleCnt="0"/>
      <dgm:spPr/>
    </dgm:pt>
    <dgm:pt modelId="{0380725B-34D3-40F5-9903-875E7E0EFE9B}" type="pres">
      <dgm:prSet presAssocID="{7C12CBC0-24AE-47A8-97EF-C935086D70E3}" presName="parTx" presStyleLbl="revTx" presStyleIdx="0" presStyleCnt="3">
        <dgm:presLayoutVars>
          <dgm:chMax val="0"/>
          <dgm:chPref val="0"/>
        </dgm:presLayoutVars>
      </dgm:prSet>
      <dgm:spPr/>
    </dgm:pt>
    <dgm:pt modelId="{A434EB40-2C83-408A-9425-466F9E835E91}" type="pres">
      <dgm:prSet presAssocID="{5A80128F-5D76-4D53-A74E-5E732C68EA47}" presName="sibTrans" presStyleCnt="0"/>
      <dgm:spPr/>
    </dgm:pt>
    <dgm:pt modelId="{19C49458-FE0F-44D5-9C40-0C4747336636}" type="pres">
      <dgm:prSet presAssocID="{763711FB-914E-4DCD-AFAD-456E5D3C53AF}" presName="compNode" presStyleCnt="0"/>
      <dgm:spPr/>
    </dgm:pt>
    <dgm:pt modelId="{6DE28D05-8AE3-45B6-8880-7914A2BD22C5}" type="pres">
      <dgm:prSet presAssocID="{763711FB-914E-4DCD-AFAD-456E5D3C53AF}" presName="bgRect" presStyleLbl="bgShp" presStyleIdx="1" presStyleCnt="3"/>
      <dgm:spPr/>
    </dgm:pt>
    <dgm:pt modelId="{8C403DEF-C533-4C42-BFBB-A4D8BA22377B}" type="pres">
      <dgm:prSet presAssocID="{763711FB-914E-4DCD-AFAD-456E5D3C53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4C50B8-B61D-485D-8946-2E6F00027AB7}" type="pres">
      <dgm:prSet presAssocID="{763711FB-914E-4DCD-AFAD-456E5D3C53AF}" presName="spaceRect" presStyleCnt="0"/>
      <dgm:spPr/>
    </dgm:pt>
    <dgm:pt modelId="{0D153E1D-C082-484B-91B4-917C6CDCBD9B}" type="pres">
      <dgm:prSet presAssocID="{763711FB-914E-4DCD-AFAD-456E5D3C53AF}" presName="parTx" presStyleLbl="revTx" presStyleIdx="1" presStyleCnt="3">
        <dgm:presLayoutVars>
          <dgm:chMax val="0"/>
          <dgm:chPref val="0"/>
        </dgm:presLayoutVars>
      </dgm:prSet>
      <dgm:spPr/>
    </dgm:pt>
    <dgm:pt modelId="{24F2E6EA-7086-8A4A-90D7-863CC02458BA}" type="pres">
      <dgm:prSet presAssocID="{2FD239A5-55DC-49BF-B8AD-4E60EC886E53}" presName="sibTrans" presStyleCnt="0"/>
      <dgm:spPr/>
    </dgm:pt>
    <dgm:pt modelId="{1CA5B5AB-D3B7-E947-A4FA-0F051FDAAC83}" type="pres">
      <dgm:prSet presAssocID="{6F00B85A-3CA1-064F-8187-3C340D646A8E}" presName="compNode" presStyleCnt="0"/>
      <dgm:spPr/>
    </dgm:pt>
    <dgm:pt modelId="{20E3A842-075F-0646-984C-1FBCC566D468}" type="pres">
      <dgm:prSet presAssocID="{6F00B85A-3CA1-064F-8187-3C340D646A8E}" presName="bgRect" presStyleLbl="bgShp" presStyleIdx="2" presStyleCnt="3"/>
      <dgm:spPr/>
    </dgm:pt>
    <dgm:pt modelId="{02D6C246-E05B-8442-BB96-09E7C6173EE2}" type="pres">
      <dgm:prSet presAssocID="{6F00B85A-3CA1-064F-8187-3C340D646A8E}" presName="iconRect" presStyleLbl="node1" presStyleIdx="2" presStyleCnt="3" custScaleX="102972" custScaleY="1123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5D76B8D7-F8A2-B049-BE68-FEED2DDB5A19}" type="pres">
      <dgm:prSet presAssocID="{6F00B85A-3CA1-064F-8187-3C340D646A8E}" presName="spaceRect" presStyleCnt="0"/>
      <dgm:spPr/>
    </dgm:pt>
    <dgm:pt modelId="{7685253B-6EE4-4849-8837-82A35666D656}" type="pres">
      <dgm:prSet presAssocID="{6F00B85A-3CA1-064F-8187-3C340D646A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A3FB13-898C-4BF9-907A-85FFB6F1BA55}" srcId="{10620818-EE18-45FD-8F20-82770121C0B5}" destId="{7C12CBC0-24AE-47A8-97EF-C935086D70E3}" srcOrd="0" destOrd="0" parTransId="{2F323742-5777-420B-8ADA-168740EFD660}" sibTransId="{5A80128F-5D76-4D53-A74E-5E732C68EA47}"/>
    <dgm:cxn modelId="{239ED017-6708-484A-AA5E-CED9BC76F905}" type="presOf" srcId="{763711FB-914E-4DCD-AFAD-456E5D3C53AF}" destId="{0D153E1D-C082-484B-91B4-917C6CDCBD9B}" srcOrd="0" destOrd="0" presId="urn:microsoft.com/office/officeart/2018/2/layout/IconVerticalSolidList"/>
    <dgm:cxn modelId="{4E9B7646-CBE2-9E46-B34D-297281E3628D}" srcId="{10620818-EE18-45FD-8F20-82770121C0B5}" destId="{6F00B85A-3CA1-064F-8187-3C340D646A8E}" srcOrd="2" destOrd="0" parTransId="{1C22B9BD-BA73-AA41-950A-FDA6675D1F5F}" sibTransId="{1DBA8F9E-15D8-9B49-8889-45359F3BD22F}"/>
    <dgm:cxn modelId="{A408AC89-C95D-4911-A1C0-AE8FBD2FC1CA}" srcId="{10620818-EE18-45FD-8F20-82770121C0B5}" destId="{763711FB-914E-4DCD-AFAD-456E5D3C53AF}" srcOrd="1" destOrd="0" parTransId="{C316042A-8070-4682-9871-AD5448CD75FA}" sibTransId="{2FD239A5-55DC-49BF-B8AD-4E60EC886E53}"/>
    <dgm:cxn modelId="{AF65EBB4-BA9E-184E-82F9-FED04A729B83}" type="presOf" srcId="{6F00B85A-3CA1-064F-8187-3C340D646A8E}" destId="{7685253B-6EE4-4849-8837-82A35666D656}" srcOrd="0" destOrd="0" presId="urn:microsoft.com/office/officeart/2018/2/layout/IconVerticalSolidList"/>
    <dgm:cxn modelId="{D9D3C0B7-B69E-4F55-9463-35299A3A2D37}" type="presOf" srcId="{7C12CBC0-24AE-47A8-97EF-C935086D70E3}" destId="{0380725B-34D3-40F5-9903-875E7E0EFE9B}" srcOrd="0" destOrd="0" presId="urn:microsoft.com/office/officeart/2018/2/layout/IconVerticalSolidList"/>
    <dgm:cxn modelId="{75F571D9-53BE-42E9-B817-B74E04583DF7}" type="presOf" srcId="{10620818-EE18-45FD-8F20-82770121C0B5}" destId="{0036F2E3-625A-4193-ACE2-BCB5B3C0EACE}" srcOrd="0" destOrd="0" presId="urn:microsoft.com/office/officeart/2018/2/layout/IconVerticalSolidList"/>
    <dgm:cxn modelId="{F7FA9720-65CA-45D7-B5A8-FA6B5721B5AD}" type="presParOf" srcId="{0036F2E3-625A-4193-ACE2-BCB5B3C0EACE}" destId="{851CA71E-D13F-45CB-89E3-A71ED2C2FD82}" srcOrd="0" destOrd="0" presId="urn:microsoft.com/office/officeart/2018/2/layout/IconVerticalSolidList"/>
    <dgm:cxn modelId="{B66EF253-5866-4CE8-981A-81780595A71B}" type="presParOf" srcId="{851CA71E-D13F-45CB-89E3-A71ED2C2FD82}" destId="{7DDA1EB7-BD1E-48EE-8B4D-009BBA8D6414}" srcOrd="0" destOrd="0" presId="urn:microsoft.com/office/officeart/2018/2/layout/IconVerticalSolidList"/>
    <dgm:cxn modelId="{CE17ECDF-CA90-4954-9ED6-D0194FCEED31}" type="presParOf" srcId="{851CA71E-D13F-45CB-89E3-A71ED2C2FD82}" destId="{164B548F-5A75-4FFB-9206-6516455E4F05}" srcOrd="1" destOrd="0" presId="urn:microsoft.com/office/officeart/2018/2/layout/IconVerticalSolidList"/>
    <dgm:cxn modelId="{8E0CDA0B-F620-4422-86EB-1F8D06FECC9C}" type="presParOf" srcId="{851CA71E-D13F-45CB-89E3-A71ED2C2FD82}" destId="{6496840F-B02F-4490-B4DA-9B376874E25E}" srcOrd="2" destOrd="0" presId="urn:microsoft.com/office/officeart/2018/2/layout/IconVerticalSolidList"/>
    <dgm:cxn modelId="{CE21603D-E544-4229-B268-1B6E2CFE2236}" type="presParOf" srcId="{851CA71E-D13F-45CB-89E3-A71ED2C2FD82}" destId="{0380725B-34D3-40F5-9903-875E7E0EFE9B}" srcOrd="3" destOrd="0" presId="urn:microsoft.com/office/officeart/2018/2/layout/IconVerticalSolidList"/>
    <dgm:cxn modelId="{07688AAE-FABD-45F6-8CBA-6D7BAD2C2978}" type="presParOf" srcId="{0036F2E3-625A-4193-ACE2-BCB5B3C0EACE}" destId="{A434EB40-2C83-408A-9425-466F9E835E91}" srcOrd="1" destOrd="0" presId="urn:microsoft.com/office/officeart/2018/2/layout/IconVerticalSolidList"/>
    <dgm:cxn modelId="{53C7B75C-4A4D-40B5-99D3-02103225666B}" type="presParOf" srcId="{0036F2E3-625A-4193-ACE2-BCB5B3C0EACE}" destId="{19C49458-FE0F-44D5-9C40-0C4747336636}" srcOrd="2" destOrd="0" presId="urn:microsoft.com/office/officeart/2018/2/layout/IconVerticalSolidList"/>
    <dgm:cxn modelId="{621783F2-20BB-4DE2-863F-8414979AF41A}" type="presParOf" srcId="{19C49458-FE0F-44D5-9C40-0C4747336636}" destId="{6DE28D05-8AE3-45B6-8880-7914A2BD22C5}" srcOrd="0" destOrd="0" presId="urn:microsoft.com/office/officeart/2018/2/layout/IconVerticalSolidList"/>
    <dgm:cxn modelId="{DBA7E7BE-DB42-4578-B055-F99352E077A0}" type="presParOf" srcId="{19C49458-FE0F-44D5-9C40-0C4747336636}" destId="{8C403DEF-C533-4C42-BFBB-A4D8BA22377B}" srcOrd="1" destOrd="0" presId="urn:microsoft.com/office/officeart/2018/2/layout/IconVerticalSolidList"/>
    <dgm:cxn modelId="{1EF6B690-E374-416B-8B19-FF555D2156F5}" type="presParOf" srcId="{19C49458-FE0F-44D5-9C40-0C4747336636}" destId="{0A4C50B8-B61D-485D-8946-2E6F00027AB7}" srcOrd="2" destOrd="0" presId="urn:microsoft.com/office/officeart/2018/2/layout/IconVerticalSolidList"/>
    <dgm:cxn modelId="{84C5E638-D32D-462C-94F4-0A5D2E063067}" type="presParOf" srcId="{19C49458-FE0F-44D5-9C40-0C4747336636}" destId="{0D153E1D-C082-484B-91B4-917C6CDCBD9B}" srcOrd="3" destOrd="0" presId="urn:microsoft.com/office/officeart/2018/2/layout/IconVerticalSolidList"/>
    <dgm:cxn modelId="{3776DA33-55D6-CB4C-A50B-28C6F4851334}" type="presParOf" srcId="{0036F2E3-625A-4193-ACE2-BCB5B3C0EACE}" destId="{24F2E6EA-7086-8A4A-90D7-863CC02458BA}" srcOrd="3" destOrd="0" presId="urn:microsoft.com/office/officeart/2018/2/layout/IconVerticalSolidList"/>
    <dgm:cxn modelId="{5A186F82-BC5E-3D47-8397-79560B6720BE}" type="presParOf" srcId="{0036F2E3-625A-4193-ACE2-BCB5B3C0EACE}" destId="{1CA5B5AB-D3B7-E947-A4FA-0F051FDAAC83}" srcOrd="4" destOrd="0" presId="urn:microsoft.com/office/officeart/2018/2/layout/IconVerticalSolidList"/>
    <dgm:cxn modelId="{645276B0-30EA-594E-81B9-B43D341AC610}" type="presParOf" srcId="{1CA5B5AB-D3B7-E947-A4FA-0F051FDAAC83}" destId="{20E3A842-075F-0646-984C-1FBCC566D468}" srcOrd="0" destOrd="0" presId="urn:microsoft.com/office/officeart/2018/2/layout/IconVerticalSolidList"/>
    <dgm:cxn modelId="{56FEC701-09C4-0F44-8204-37E8BD905291}" type="presParOf" srcId="{1CA5B5AB-D3B7-E947-A4FA-0F051FDAAC83}" destId="{02D6C246-E05B-8442-BB96-09E7C6173EE2}" srcOrd="1" destOrd="0" presId="urn:microsoft.com/office/officeart/2018/2/layout/IconVerticalSolidList"/>
    <dgm:cxn modelId="{052473A5-904E-7044-9483-7813782C44A1}" type="presParOf" srcId="{1CA5B5AB-D3B7-E947-A4FA-0F051FDAAC83}" destId="{5D76B8D7-F8A2-B049-BE68-FEED2DDB5A19}" srcOrd="2" destOrd="0" presId="urn:microsoft.com/office/officeart/2018/2/layout/IconVerticalSolidList"/>
    <dgm:cxn modelId="{41DE7132-FA38-7A4A-AEB3-0DE6964D199A}" type="presParOf" srcId="{1CA5B5AB-D3B7-E947-A4FA-0F051FDAAC83}" destId="{7685253B-6EE4-4849-8837-82A35666D6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F445A-E846-4CB1-BABE-CAD0DD5FA2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8D7B63-18FF-4BEC-85BB-30220A162511}">
      <dgm:prSet/>
      <dgm:spPr/>
      <dgm:t>
        <a:bodyPr/>
        <a:lstStyle/>
        <a:p>
          <a:r>
            <a:rPr lang="en-US"/>
            <a:t>Largest car manufacturer in the World.</a:t>
          </a:r>
        </a:p>
      </dgm:t>
    </dgm:pt>
    <dgm:pt modelId="{2FCB9362-4EA0-4AAC-A7CE-C2A8AFA75E82}" type="parTrans" cxnId="{020D0C36-9F30-4597-8FFC-82428C925A37}">
      <dgm:prSet/>
      <dgm:spPr/>
      <dgm:t>
        <a:bodyPr/>
        <a:lstStyle/>
        <a:p>
          <a:endParaRPr lang="en-US"/>
        </a:p>
      </dgm:t>
    </dgm:pt>
    <dgm:pt modelId="{447BE3CB-7D15-4735-8C9B-5B441FB30F40}" type="sibTrans" cxnId="{020D0C36-9F30-4597-8FFC-82428C925A37}">
      <dgm:prSet/>
      <dgm:spPr/>
      <dgm:t>
        <a:bodyPr/>
        <a:lstStyle/>
        <a:p>
          <a:endParaRPr lang="en-US"/>
        </a:p>
      </dgm:t>
    </dgm:pt>
    <dgm:pt modelId="{60F713CB-2255-47A6-BCE8-788C37D3CFC5}">
      <dgm:prSet/>
      <dgm:spPr/>
      <dgm:t>
        <a:bodyPr/>
        <a:lstStyle/>
        <a:p>
          <a:r>
            <a:rPr lang="en-IN" b="0" i="0"/>
            <a:t>The Volkswagen brand employs more than 170,000 employees.</a:t>
          </a:r>
          <a:endParaRPr lang="en-US"/>
        </a:p>
      </dgm:t>
    </dgm:pt>
    <dgm:pt modelId="{1CE36C03-F206-493A-AB71-84B53D9C90F1}" type="parTrans" cxnId="{31DD37E2-7C88-4C84-B608-343D3B081EAC}">
      <dgm:prSet/>
      <dgm:spPr/>
      <dgm:t>
        <a:bodyPr/>
        <a:lstStyle/>
        <a:p>
          <a:endParaRPr lang="en-US"/>
        </a:p>
      </dgm:t>
    </dgm:pt>
    <dgm:pt modelId="{5C7B5B78-99F5-4357-BDDC-FC7833267669}" type="sibTrans" cxnId="{31DD37E2-7C88-4C84-B608-343D3B081EAC}">
      <dgm:prSet/>
      <dgm:spPr/>
      <dgm:t>
        <a:bodyPr/>
        <a:lstStyle/>
        <a:p>
          <a:endParaRPr lang="en-US"/>
        </a:p>
      </dgm:t>
    </dgm:pt>
    <dgm:pt modelId="{70C1BF92-724F-4E14-B9EB-6ED8232F5508}">
      <dgm:prSet/>
      <dgm:spPr/>
      <dgm:t>
        <a:bodyPr/>
        <a:lstStyle/>
        <a:p>
          <a:r>
            <a:rPr lang="en-IN"/>
            <a:t>Reporting a sales revenue of 322.3 billion euros and profit of 22.6 billion euros in 2023.</a:t>
          </a:r>
          <a:endParaRPr lang="en-US"/>
        </a:p>
      </dgm:t>
    </dgm:pt>
    <dgm:pt modelId="{B77FBF43-1D8F-4A5D-B895-E8A0B23B6200}" type="parTrans" cxnId="{57783519-67E3-4A57-B5F2-42DF4B33FEA7}">
      <dgm:prSet/>
      <dgm:spPr/>
      <dgm:t>
        <a:bodyPr/>
        <a:lstStyle/>
        <a:p>
          <a:endParaRPr lang="en-US"/>
        </a:p>
      </dgm:t>
    </dgm:pt>
    <dgm:pt modelId="{715ECFC7-4B93-4713-82AF-B6DC7A8F109D}" type="sibTrans" cxnId="{57783519-67E3-4A57-B5F2-42DF4B33FEA7}">
      <dgm:prSet/>
      <dgm:spPr/>
      <dgm:t>
        <a:bodyPr/>
        <a:lstStyle/>
        <a:p>
          <a:endParaRPr lang="en-US"/>
        </a:p>
      </dgm:t>
    </dgm:pt>
    <dgm:pt modelId="{9CDA00DB-27AC-4F06-B6AE-5CA8E031C88A}">
      <dgm:prSet/>
      <dgm:spPr/>
      <dgm:t>
        <a:bodyPr/>
        <a:lstStyle/>
        <a:p>
          <a:r>
            <a:rPr lang="en-IN"/>
            <a:t>Increased by 34.7%</a:t>
          </a:r>
          <a:r>
            <a:rPr lang="en-IN" i="0"/>
            <a:t> to 771,100 fully electric vehicles in 2023(2022: 572,500).</a:t>
          </a:r>
          <a:endParaRPr lang="en-US"/>
        </a:p>
      </dgm:t>
    </dgm:pt>
    <dgm:pt modelId="{0151EC2C-C832-482E-99E4-9AE44C52290A}" type="parTrans" cxnId="{4EC2C59D-9142-4019-8DE3-6D9ADC9E576A}">
      <dgm:prSet/>
      <dgm:spPr/>
      <dgm:t>
        <a:bodyPr/>
        <a:lstStyle/>
        <a:p>
          <a:endParaRPr lang="en-US"/>
        </a:p>
      </dgm:t>
    </dgm:pt>
    <dgm:pt modelId="{F1AF62FC-6CC9-4FA9-8781-91CBFBCBED56}" type="sibTrans" cxnId="{4EC2C59D-9142-4019-8DE3-6D9ADC9E576A}">
      <dgm:prSet/>
      <dgm:spPr/>
      <dgm:t>
        <a:bodyPr/>
        <a:lstStyle/>
        <a:p>
          <a:endParaRPr lang="en-US"/>
        </a:p>
      </dgm:t>
    </dgm:pt>
    <dgm:pt modelId="{3372A4BB-6DFC-42C3-A462-2E119239BCDC}">
      <dgm:prSet/>
      <dgm:spPr/>
      <dgm:t>
        <a:bodyPr/>
        <a:lstStyle/>
        <a:p>
          <a:r>
            <a:rPr lang="en-IN" b="0" i="0"/>
            <a:t>Major companies owned by Volkswagen :- Audi, Seat, Bentley, Skoda, Bugatti, Lamborghini, Porsche, Ducati, Volkswagen commercial vehicles.</a:t>
          </a:r>
          <a:endParaRPr lang="en-US"/>
        </a:p>
      </dgm:t>
    </dgm:pt>
    <dgm:pt modelId="{2BD34D86-0A03-41D5-9744-751AF21259A9}" type="parTrans" cxnId="{D18FAF70-4555-4770-ADB7-228D8E36B401}">
      <dgm:prSet/>
      <dgm:spPr/>
      <dgm:t>
        <a:bodyPr/>
        <a:lstStyle/>
        <a:p>
          <a:endParaRPr lang="en-US"/>
        </a:p>
      </dgm:t>
    </dgm:pt>
    <dgm:pt modelId="{4742D84F-8F41-4F11-9E6C-A794554ED6D1}" type="sibTrans" cxnId="{D18FAF70-4555-4770-ADB7-228D8E36B401}">
      <dgm:prSet/>
      <dgm:spPr/>
      <dgm:t>
        <a:bodyPr/>
        <a:lstStyle/>
        <a:p>
          <a:endParaRPr lang="en-US"/>
        </a:p>
      </dgm:t>
    </dgm:pt>
    <dgm:pt modelId="{0DE3F066-9211-4EA2-B807-CAEBC3C504B7}">
      <dgm:prSet/>
      <dgm:spPr/>
      <dgm:t>
        <a:bodyPr/>
        <a:lstStyle/>
        <a:p>
          <a:r>
            <a:rPr lang="en-IN" b="0" i="0"/>
            <a:t>118 locations worldwide, including 70 plants dedicated to car manufacturing.</a:t>
          </a:r>
          <a:endParaRPr lang="en-US"/>
        </a:p>
      </dgm:t>
    </dgm:pt>
    <dgm:pt modelId="{DA719A4A-81E3-4C01-BE46-0DFCD7D49AF2}" type="parTrans" cxnId="{C4D2990B-D61A-4FAC-9E34-A5ABD7844C93}">
      <dgm:prSet/>
      <dgm:spPr/>
      <dgm:t>
        <a:bodyPr/>
        <a:lstStyle/>
        <a:p>
          <a:endParaRPr lang="en-US"/>
        </a:p>
      </dgm:t>
    </dgm:pt>
    <dgm:pt modelId="{18A7B950-B33B-44A9-B672-AF5F55B5EC4F}" type="sibTrans" cxnId="{C4D2990B-D61A-4FAC-9E34-A5ABD7844C93}">
      <dgm:prSet/>
      <dgm:spPr/>
      <dgm:t>
        <a:bodyPr/>
        <a:lstStyle/>
        <a:p>
          <a:endParaRPr lang="en-US"/>
        </a:p>
      </dgm:t>
    </dgm:pt>
    <dgm:pt modelId="{CA37E0CE-5F7E-584D-821D-8EA928376649}" type="pres">
      <dgm:prSet presAssocID="{28FF445A-E846-4CB1-BABE-CAD0DD5FA245}" presName="linear" presStyleCnt="0">
        <dgm:presLayoutVars>
          <dgm:animLvl val="lvl"/>
          <dgm:resizeHandles val="exact"/>
        </dgm:presLayoutVars>
      </dgm:prSet>
      <dgm:spPr/>
    </dgm:pt>
    <dgm:pt modelId="{33A2C0C6-5D45-024B-A24A-CE01C643FC95}" type="pres">
      <dgm:prSet presAssocID="{148D7B63-18FF-4BEC-85BB-30220A16251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BFCBA83-9112-D240-99EE-DF0D0B21272F}" type="pres">
      <dgm:prSet presAssocID="{447BE3CB-7D15-4735-8C9B-5B441FB30F40}" presName="spacer" presStyleCnt="0"/>
      <dgm:spPr/>
    </dgm:pt>
    <dgm:pt modelId="{8CEBCC7A-543F-3D42-A20E-52FDF8DD4003}" type="pres">
      <dgm:prSet presAssocID="{60F713CB-2255-47A6-BCE8-788C37D3CFC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78DBD4B-8E74-AE4C-A3A9-465F79DC129E}" type="pres">
      <dgm:prSet presAssocID="{5C7B5B78-99F5-4357-BDDC-FC7833267669}" presName="spacer" presStyleCnt="0"/>
      <dgm:spPr/>
    </dgm:pt>
    <dgm:pt modelId="{E71E05A8-910C-864A-A6CC-1D647227B251}" type="pres">
      <dgm:prSet presAssocID="{70C1BF92-724F-4E14-B9EB-6ED8232F55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D8293F1-1AEB-4044-9205-8D2F6483CF1F}" type="pres">
      <dgm:prSet presAssocID="{715ECFC7-4B93-4713-82AF-B6DC7A8F109D}" presName="spacer" presStyleCnt="0"/>
      <dgm:spPr/>
    </dgm:pt>
    <dgm:pt modelId="{759151A6-0D77-274E-870B-3C207D388753}" type="pres">
      <dgm:prSet presAssocID="{9CDA00DB-27AC-4F06-B6AE-5CA8E031C88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575A172-B9A5-884D-899B-A7732D4B319F}" type="pres">
      <dgm:prSet presAssocID="{F1AF62FC-6CC9-4FA9-8781-91CBFBCBED56}" presName="spacer" presStyleCnt="0"/>
      <dgm:spPr/>
    </dgm:pt>
    <dgm:pt modelId="{D2D87D12-03DE-F940-884D-1BD5A8519CCD}" type="pres">
      <dgm:prSet presAssocID="{3372A4BB-6DFC-42C3-A462-2E119239BC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06F3B6F-4C8D-2B48-AA1D-7B1C536F6FD6}" type="pres">
      <dgm:prSet presAssocID="{4742D84F-8F41-4F11-9E6C-A794554ED6D1}" presName="spacer" presStyleCnt="0"/>
      <dgm:spPr/>
    </dgm:pt>
    <dgm:pt modelId="{E0917475-2B81-0A40-A376-E7FA574EAC8F}" type="pres">
      <dgm:prSet presAssocID="{0DE3F066-9211-4EA2-B807-CAEBC3C504B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4D2990B-D61A-4FAC-9E34-A5ABD7844C93}" srcId="{28FF445A-E846-4CB1-BABE-CAD0DD5FA245}" destId="{0DE3F066-9211-4EA2-B807-CAEBC3C504B7}" srcOrd="5" destOrd="0" parTransId="{DA719A4A-81E3-4C01-BE46-0DFCD7D49AF2}" sibTransId="{18A7B950-B33B-44A9-B672-AF5F55B5EC4F}"/>
    <dgm:cxn modelId="{57783519-67E3-4A57-B5F2-42DF4B33FEA7}" srcId="{28FF445A-E846-4CB1-BABE-CAD0DD5FA245}" destId="{70C1BF92-724F-4E14-B9EB-6ED8232F5508}" srcOrd="2" destOrd="0" parTransId="{B77FBF43-1D8F-4A5D-B895-E8A0B23B6200}" sibTransId="{715ECFC7-4B93-4713-82AF-B6DC7A8F109D}"/>
    <dgm:cxn modelId="{2CD15F2C-87DF-3F44-91EA-9ED2367991D5}" type="presOf" srcId="{9CDA00DB-27AC-4F06-B6AE-5CA8E031C88A}" destId="{759151A6-0D77-274E-870B-3C207D388753}" srcOrd="0" destOrd="0" presId="urn:microsoft.com/office/officeart/2005/8/layout/vList2"/>
    <dgm:cxn modelId="{18D3082F-0A69-F74A-B224-165F30839428}" type="presOf" srcId="{28FF445A-E846-4CB1-BABE-CAD0DD5FA245}" destId="{CA37E0CE-5F7E-584D-821D-8EA928376649}" srcOrd="0" destOrd="0" presId="urn:microsoft.com/office/officeart/2005/8/layout/vList2"/>
    <dgm:cxn modelId="{020D0C36-9F30-4597-8FFC-82428C925A37}" srcId="{28FF445A-E846-4CB1-BABE-CAD0DD5FA245}" destId="{148D7B63-18FF-4BEC-85BB-30220A162511}" srcOrd="0" destOrd="0" parTransId="{2FCB9362-4EA0-4AAC-A7CE-C2A8AFA75E82}" sibTransId="{447BE3CB-7D15-4735-8C9B-5B441FB30F40}"/>
    <dgm:cxn modelId="{D18FAF70-4555-4770-ADB7-228D8E36B401}" srcId="{28FF445A-E846-4CB1-BABE-CAD0DD5FA245}" destId="{3372A4BB-6DFC-42C3-A462-2E119239BCDC}" srcOrd="4" destOrd="0" parTransId="{2BD34D86-0A03-41D5-9744-751AF21259A9}" sibTransId="{4742D84F-8F41-4F11-9E6C-A794554ED6D1}"/>
    <dgm:cxn modelId="{4CBD0D72-C782-CA4A-A4FB-5F1AAC7D31CE}" type="presOf" srcId="{70C1BF92-724F-4E14-B9EB-6ED8232F5508}" destId="{E71E05A8-910C-864A-A6CC-1D647227B251}" srcOrd="0" destOrd="0" presId="urn:microsoft.com/office/officeart/2005/8/layout/vList2"/>
    <dgm:cxn modelId="{E595D074-C2F0-204E-AD19-9344A21C073F}" type="presOf" srcId="{148D7B63-18FF-4BEC-85BB-30220A162511}" destId="{33A2C0C6-5D45-024B-A24A-CE01C643FC95}" srcOrd="0" destOrd="0" presId="urn:microsoft.com/office/officeart/2005/8/layout/vList2"/>
    <dgm:cxn modelId="{3EC9959D-ABBD-FE4D-AAF1-7CA1DD4D2E55}" type="presOf" srcId="{0DE3F066-9211-4EA2-B807-CAEBC3C504B7}" destId="{E0917475-2B81-0A40-A376-E7FA574EAC8F}" srcOrd="0" destOrd="0" presId="urn:microsoft.com/office/officeart/2005/8/layout/vList2"/>
    <dgm:cxn modelId="{4EC2C59D-9142-4019-8DE3-6D9ADC9E576A}" srcId="{28FF445A-E846-4CB1-BABE-CAD0DD5FA245}" destId="{9CDA00DB-27AC-4F06-B6AE-5CA8E031C88A}" srcOrd="3" destOrd="0" parTransId="{0151EC2C-C832-482E-99E4-9AE44C52290A}" sibTransId="{F1AF62FC-6CC9-4FA9-8781-91CBFBCBED56}"/>
    <dgm:cxn modelId="{AD908FE1-E6B5-AC40-9B2A-CF23D592FA50}" type="presOf" srcId="{60F713CB-2255-47A6-BCE8-788C37D3CFC5}" destId="{8CEBCC7A-543F-3D42-A20E-52FDF8DD4003}" srcOrd="0" destOrd="0" presId="urn:microsoft.com/office/officeart/2005/8/layout/vList2"/>
    <dgm:cxn modelId="{31DD37E2-7C88-4C84-B608-343D3B081EAC}" srcId="{28FF445A-E846-4CB1-BABE-CAD0DD5FA245}" destId="{60F713CB-2255-47A6-BCE8-788C37D3CFC5}" srcOrd="1" destOrd="0" parTransId="{1CE36C03-F206-493A-AB71-84B53D9C90F1}" sibTransId="{5C7B5B78-99F5-4357-BDDC-FC7833267669}"/>
    <dgm:cxn modelId="{A15087FE-8B05-264B-A94C-D35707D0B7EA}" type="presOf" srcId="{3372A4BB-6DFC-42C3-A462-2E119239BCDC}" destId="{D2D87D12-03DE-F940-884D-1BD5A8519CCD}" srcOrd="0" destOrd="0" presId="urn:microsoft.com/office/officeart/2005/8/layout/vList2"/>
    <dgm:cxn modelId="{E114A17A-2D40-144D-9925-DCB9C826E383}" type="presParOf" srcId="{CA37E0CE-5F7E-584D-821D-8EA928376649}" destId="{33A2C0C6-5D45-024B-A24A-CE01C643FC95}" srcOrd="0" destOrd="0" presId="urn:microsoft.com/office/officeart/2005/8/layout/vList2"/>
    <dgm:cxn modelId="{99912FC8-6D7D-6840-BF31-DE3375A67C4F}" type="presParOf" srcId="{CA37E0CE-5F7E-584D-821D-8EA928376649}" destId="{ABFCBA83-9112-D240-99EE-DF0D0B21272F}" srcOrd="1" destOrd="0" presId="urn:microsoft.com/office/officeart/2005/8/layout/vList2"/>
    <dgm:cxn modelId="{1F9DDF8D-C3FF-C24D-BA91-E4EE642ADCCC}" type="presParOf" srcId="{CA37E0CE-5F7E-584D-821D-8EA928376649}" destId="{8CEBCC7A-543F-3D42-A20E-52FDF8DD4003}" srcOrd="2" destOrd="0" presId="urn:microsoft.com/office/officeart/2005/8/layout/vList2"/>
    <dgm:cxn modelId="{97228827-7611-1B49-A685-EAD188B45B6A}" type="presParOf" srcId="{CA37E0CE-5F7E-584D-821D-8EA928376649}" destId="{A78DBD4B-8E74-AE4C-A3A9-465F79DC129E}" srcOrd="3" destOrd="0" presId="urn:microsoft.com/office/officeart/2005/8/layout/vList2"/>
    <dgm:cxn modelId="{FD179732-1DAA-E343-82BB-0E6AA6E9D2A9}" type="presParOf" srcId="{CA37E0CE-5F7E-584D-821D-8EA928376649}" destId="{E71E05A8-910C-864A-A6CC-1D647227B251}" srcOrd="4" destOrd="0" presId="urn:microsoft.com/office/officeart/2005/8/layout/vList2"/>
    <dgm:cxn modelId="{38E02823-08E4-0842-B4A8-DF22612090DF}" type="presParOf" srcId="{CA37E0CE-5F7E-584D-821D-8EA928376649}" destId="{0D8293F1-1AEB-4044-9205-8D2F6483CF1F}" srcOrd="5" destOrd="0" presId="urn:microsoft.com/office/officeart/2005/8/layout/vList2"/>
    <dgm:cxn modelId="{42D3214F-0F14-EA4B-B723-C52BE914BEDB}" type="presParOf" srcId="{CA37E0CE-5F7E-584D-821D-8EA928376649}" destId="{759151A6-0D77-274E-870B-3C207D388753}" srcOrd="6" destOrd="0" presId="urn:microsoft.com/office/officeart/2005/8/layout/vList2"/>
    <dgm:cxn modelId="{D1F5DF4D-52FA-524E-A5E1-A9D5A91F345D}" type="presParOf" srcId="{CA37E0CE-5F7E-584D-821D-8EA928376649}" destId="{3575A172-B9A5-884D-899B-A7732D4B319F}" srcOrd="7" destOrd="0" presId="urn:microsoft.com/office/officeart/2005/8/layout/vList2"/>
    <dgm:cxn modelId="{C6130137-00D5-EE46-B19E-058CE5ADA1A5}" type="presParOf" srcId="{CA37E0CE-5F7E-584D-821D-8EA928376649}" destId="{D2D87D12-03DE-F940-884D-1BD5A8519CCD}" srcOrd="8" destOrd="0" presId="urn:microsoft.com/office/officeart/2005/8/layout/vList2"/>
    <dgm:cxn modelId="{605D2837-79EF-6C46-9656-CB07B3C14779}" type="presParOf" srcId="{CA37E0CE-5F7E-584D-821D-8EA928376649}" destId="{F06F3B6F-4C8D-2B48-AA1D-7B1C536F6FD6}" srcOrd="9" destOrd="0" presId="urn:microsoft.com/office/officeart/2005/8/layout/vList2"/>
    <dgm:cxn modelId="{4A0D089E-A210-0645-B86C-16619803BA92}" type="presParOf" srcId="{CA37E0CE-5F7E-584D-821D-8EA928376649}" destId="{E0917475-2B81-0A40-A376-E7FA574EAC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A1EB7-BD1E-48EE-8B4D-009BBA8D6414}">
      <dsp:nvSpPr>
        <dsp:cNvPr id="0" name=""/>
        <dsp:cNvSpPr/>
      </dsp:nvSpPr>
      <dsp:spPr>
        <a:xfrm>
          <a:off x="0" y="669"/>
          <a:ext cx="6448425" cy="1567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B548F-5A75-4FFB-9206-6516455E4F05}">
      <dsp:nvSpPr>
        <dsp:cNvPr id="0" name=""/>
        <dsp:cNvSpPr/>
      </dsp:nvSpPr>
      <dsp:spPr>
        <a:xfrm>
          <a:off x="474203" y="353382"/>
          <a:ext cx="862187" cy="86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0725B-34D3-40F5-9903-875E7E0EFE9B}">
      <dsp:nvSpPr>
        <dsp:cNvPr id="0" name=""/>
        <dsp:cNvSpPr/>
      </dsp:nvSpPr>
      <dsp:spPr>
        <a:xfrm>
          <a:off x="1810593" y="669"/>
          <a:ext cx="4637831" cy="156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6" tIns="165906" rIns="165906" bIns="1659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Mission: Revolutionize the driving experience by providing expert and personalized consulting services.</a:t>
          </a:r>
        </a:p>
      </dsp:txBody>
      <dsp:txXfrm>
        <a:off x="1810593" y="669"/>
        <a:ext cx="4637831" cy="1567613"/>
      </dsp:txXfrm>
    </dsp:sp>
    <dsp:sp modelId="{6DE28D05-8AE3-45B6-8880-7914A2BD22C5}">
      <dsp:nvSpPr>
        <dsp:cNvPr id="0" name=""/>
        <dsp:cNvSpPr/>
      </dsp:nvSpPr>
      <dsp:spPr>
        <a:xfrm>
          <a:off x="0" y="1960186"/>
          <a:ext cx="6448425" cy="1567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03DEF-C533-4C42-BFBB-A4D8BA22377B}">
      <dsp:nvSpPr>
        <dsp:cNvPr id="0" name=""/>
        <dsp:cNvSpPr/>
      </dsp:nvSpPr>
      <dsp:spPr>
        <a:xfrm>
          <a:off x="474203" y="2312899"/>
          <a:ext cx="862187" cy="86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53E1D-C082-484B-91B4-917C6CDCBD9B}">
      <dsp:nvSpPr>
        <dsp:cNvPr id="0" name=""/>
        <dsp:cNvSpPr/>
      </dsp:nvSpPr>
      <dsp:spPr>
        <a:xfrm>
          <a:off x="1810593" y="1960186"/>
          <a:ext cx="4637831" cy="156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6" tIns="165906" rIns="165906" bIns="1659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Operating Model: Technology Infrastructure</a:t>
          </a:r>
        </a:p>
      </dsp:txBody>
      <dsp:txXfrm>
        <a:off x="1810593" y="1960186"/>
        <a:ext cx="4637831" cy="1567613"/>
      </dsp:txXfrm>
    </dsp:sp>
    <dsp:sp modelId="{20E3A842-075F-0646-984C-1FBCC566D468}">
      <dsp:nvSpPr>
        <dsp:cNvPr id="0" name=""/>
        <dsp:cNvSpPr/>
      </dsp:nvSpPr>
      <dsp:spPr>
        <a:xfrm>
          <a:off x="0" y="3919703"/>
          <a:ext cx="6448425" cy="1567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C246-E05B-8442-BB96-09E7C6173EE2}">
      <dsp:nvSpPr>
        <dsp:cNvPr id="0" name=""/>
        <dsp:cNvSpPr/>
      </dsp:nvSpPr>
      <dsp:spPr>
        <a:xfrm>
          <a:off x="461390" y="4219025"/>
          <a:ext cx="887811" cy="9689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5253B-6EE4-4849-8837-82A35666D656}">
      <dsp:nvSpPr>
        <dsp:cNvPr id="0" name=""/>
        <dsp:cNvSpPr/>
      </dsp:nvSpPr>
      <dsp:spPr>
        <a:xfrm>
          <a:off x="1810593" y="3919703"/>
          <a:ext cx="4637831" cy="1567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6" tIns="165906" rIns="165906" bIns="1659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Team Constellation: Partner, Project Manager, Consultants, Analysts, Staffs.</a:t>
          </a:r>
        </a:p>
      </dsp:txBody>
      <dsp:txXfrm>
        <a:off x="1810593" y="3919703"/>
        <a:ext cx="4637831" cy="1567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2C0C6-5D45-024B-A24A-CE01C643FC95}">
      <dsp:nvSpPr>
        <dsp:cNvPr id="0" name=""/>
        <dsp:cNvSpPr/>
      </dsp:nvSpPr>
      <dsp:spPr>
        <a:xfrm>
          <a:off x="0" y="6818"/>
          <a:ext cx="6449246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Largest car manufacturer in the World.</a:t>
          </a:r>
        </a:p>
      </dsp:txBody>
      <dsp:txXfrm>
        <a:off x="42663" y="49481"/>
        <a:ext cx="6363920" cy="788627"/>
      </dsp:txXfrm>
    </dsp:sp>
    <dsp:sp modelId="{8CEBCC7A-543F-3D42-A20E-52FDF8DD4003}">
      <dsp:nvSpPr>
        <dsp:cNvPr id="0" name=""/>
        <dsp:cNvSpPr/>
      </dsp:nvSpPr>
      <dsp:spPr>
        <a:xfrm>
          <a:off x="0" y="926852"/>
          <a:ext cx="6449246" cy="873953"/>
        </a:xfrm>
        <a:prstGeom prst="roundRect">
          <a:avLst/>
        </a:prstGeom>
        <a:solidFill>
          <a:schemeClr val="accent2">
            <a:hueOff val="246845"/>
            <a:satOff val="1569"/>
            <a:lumOff val="-4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 Volkswagen brand employs more than 170,000 employees.</a:t>
          </a:r>
          <a:endParaRPr lang="en-US" sz="1600" kern="1200"/>
        </a:p>
      </dsp:txBody>
      <dsp:txXfrm>
        <a:off x="42663" y="969515"/>
        <a:ext cx="6363920" cy="788627"/>
      </dsp:txXfrm>
    </dsp:sp>
    <dsp:sp modelId="{E71E05A8-910C-864A-A6CC-1D647227B251}">
      <dsp:nvSpPr>
        <dsp:cNvPr id="0" name=""/>
        <dsp:cNvSpPr/>
      </dsp:nvSpPr>
      <dsp:spPr>
        <a:xfrm>
          <a:off x="0" y="1846885"/>
          <a:ext cx="6449246" cy="873953"/>
        </a:xfrm>
        <a:prstGeom prst="roundRect">
          <a:avLst/>
        </a:prstGeom>
        <a:solidFill>
          <a:schemeClr val="accent2">
            <a:hueOff val="493691"/>
            <a:satOff val="3138"/>
            <a:lumOff val="-8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Reporting a sales revenue of 322.3 billion euros and profit of 22.6 billion euros in 2023.</a:t>
          </a:r>
          <a:endParaRPr lang="en-US" sz="1600" kern="1200"/>
        </a:p>
      </dsp:txBody>
      <dsp:txXfrm>
        <a:off x="42663" y="1889548"/>
        <a:ext cx="6363920" cy="788627"/>
      </dsp:txXfrm>
    </dsp:sp>
    <dsp:sp modelId="{759151A6-0D77-274E-870B-3C207D388753}">
      <dsp:nvSpPr>
        <dsp:cNvPr id="0" name=""/>
        <dsp:cNvSpPr/>
      </dsp:nvSpPr>
      <dsp:spPr>
        <a:xfrm>
          <a:off x="0" y="2766919"/>
          <a:ext cx="6449246" cy="873953"/>
        </a:xfrm>
        <a:prstGeom prst="roundRect">
          <a:avLst/>
        </a:prstGeom>
        <a:solidFill>
          <a:schemeClr val="accent2">
            <a:hueOff val="740536"/>
            <a:satOff val="4707"/>
            <a:lumOff val="-1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Increased by 34.7%</a:t>
          </a:r>
          <a:r>
            <a:rPr lang="en-IN" sz="1600" i="0" kern="1200"/>
            <a:t> to 771,100 fully electric vehicles in 2023(2022: 572,500).</a:t>
          </a:r>
          <a:endParaRPr lang="en-US" sz="1600" kern="1200"/>
        </a:p>
      </dsp:txBody>
      <dsp:txXfrm>
        <a:off x="42663" y="2809582"/>
        <a:ext cx="6363920" cy="788627"/>
      </dsp:txXfrm>
    </dsp:sp>
    <dsp:sp modelId="{D2D87D12-03DE-F940-884D-1BD5A8519CCD}">
      <dsp:nvSpPr>
        <dsp:cNvPr id="0" name=""/>
        <dsp:cNvSpPr/>
      </dsp:nvSpPr>
      <dsp:spPr>
        <a:xfrm>
          <a:off x="0" y="3686952"/>
          <a:ext cx="6449246" cy="873953"/>
        </a:xfrm>
        <a:prstGeom prst="roundRect">
          <a:avLst/>
        </a:prstGeom>
        <a:solidFill>
          <a:schemeClr val="accent2">
            <a:hueOff val="987382"/>
            <a:satOff val="6276"/>
            <a:lumOff val="-16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Major companies owned by Volkswagen :- Audi, Seat, Bentley, Skoda, Bugatti, Lamborghini, Porsche, Ducati, Volkswagen commercial vehicles.</a:t>
          </a:r>
          <a:endParaRPr lang="en-US" sz="1600" kern="1200"/>
        </a:p>
      </dsp:txBody>
      <dsp:txXfrm>
        <a:off x="42663" y="3729615"/>
        <a:ext cx="6363920" cy="788627"/>
      </dsp:txXfrm>
    </dsp:sp>
    <dsp:sp modelId="{E0917475-2B81-0A40-A376-E7FA574EAC8F}">
      <dsp:nvSpPr>
        <dsp:cNvPr id="0" name=""/>
        <dsp:cNvSpPr/>
      </dsp:nvSpPr>
      <dsp:spPr>
        <a:xfrm>
          <a:off x="0" y="4606985"/>
          <a:ext cx="6449246" cy="873953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118 locations worldwide, including 70 plants dedicated to car manufacturing.</a:t>
          </a:r>
          <a:endParaRPr lang="en-US" sz="1600" kern="1200"/>
        </a:p>
      </dsp:txBody>
      <dsp:txXfrm>
        <a:off x="42663" y="4649648"/>
        <a:ext cx="6363920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194F5-AC21-4A3C-AE0E-2535FBD91DE7}" type="datetimeFigureOut">
              <a:rPr lang="en-IN" smtClean="0"/>
              <a:t>27/05/24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82EE-5149-404C-8028-E42506850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9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9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9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18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9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5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8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52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00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1667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A car with lights on it">
            <a:extLst>
              <a:ext uri="{FF2B5EF4-FFF2-40B4-BE49-F238E27FC236}">
                <a16:creationId xmlns:a16="http://schemas.microsoft.com/office/drawing/2014/main" id="{09BF70A2-E812-2077-7AB3-E8ADCE30E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0" b="8573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59394-2D37-A7BB-356A-CABCB6F0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799521"/>
            <a:ext cx="5565648" cy="217960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AUTONOMOUS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7DD2E-0F6C-A6CF-0270-25341D65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624760"/>
            <a:ext cx="5565648" cy="163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Driving Innovation, Inspiring Journey.</a:t>
            </a:r>
          </a:p>
        </p:txBody>
      </p:sp>
      <p:grpSp>
        <p:nvGrpSpPr>
          <p:cNvPr id="4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F027BF-CBB3-9099-BE35-A3D1F1986300}"/>
              </a:ext>
            </a:extLst>
          </p:cNvPr>
          <p:cNvSpPr txBox="1"/>
          <p:nvPr/>
        </p:nvSpPr>
        <p:spPr>
          <a:xfrm>
            <a:off x="8399985" y="5657661"/>
            <a:ext cx="378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Kumar Aryan – Partner</a:t>
            </a:r>
          </a:p>
          <a:p>
            <a:r>
              <a:rPr lang="en-US" dirty="0" err="1">
                <a:solidFill>
                  <a:schemeClr val="bg1"/>
                </a:solidFill>
              </a:rPr>
              <a:t>Quiwen</a:t>
            </a:r>
            <a:r>
              <a:rPr lang="en-US" dirty="0">
                <a:solidFill>
                  <a:schemeClr val="bg1"/>
                </a:solidFill>
              </a:rPr>
              <a:t> Wang – Project Manager</a:t>
            </a:r>
          </a:p>
          <a:p>
            <a:r>
              <a:rPr lang="en-US" dirty="0">
                <a:solidFill>
                  <a:schemeClr val="bg1"/>
                </a:solidFill>
              </a:rPr>
              <a:t>Abhijit – Consultant Analyst</a:t>
            </a:r>
          </a:p>
          <a:p>
            <a:r>
              <a:rPr lang="en-US" dirty="0">
                <a:solidFill>
                  <a:schemeClr val="bg1"/>
                </a:solidFill>
              </a:rPr>
              <a:t>Raj - Data Analyst</a:t>
            </a:r>
          </a:p>
        </p:txBody>
      </p:sp>
    </p:spTree>
    <p:extLst>
      <p:ext uri="{BB962C8B-B14F-4D97-AF65-F5344CB8AC3E}">
        <p14:creationId xmlns:p14="http://schemas.microsoft.com/office/powerpoint/2010/main" val="339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62D88E-A42E-2B0B-5D36-BBEB3B103E9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3537588"/>
              </p:ext>
            </p:extLst>
          </p:nvPr>
        </p:nvGraphicFramePr>
        <p:xfrm>
          <a:off x="5743575" y="582613"/>
          <a:ext cx="6448425" cy="548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ey and white logo&#10;&#10;Description automatically generated">
            <a:extLst>
              <a:ext uri="{FF2B5EF4-FFF2-40B4-BE49-F238E27FC236}">
                <a16:creationId xmlns:a16="http://schemas.microsoft.com/office/drawing/2014/main" id="{263C45CB-2E6E-691D-79F3-E0934D750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72" y="2707638"/>
            <a:ext cx="4531053" cy="1442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A9D8A-8F17-6741-B8F9-C3BFDFFE3F4B}"/>
              </a:ext>
            </a:extLst>
          </p:cNvPr>
          <p:cNvSpPr txBox="1"/>
          <p:nvPr/>
        </p:nvSpPr>
        <p:spPr>
          <a:xfrm>
            <a:off x="3175820" y="356513"/>
            <a:ext cx="6666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+mj-lt"/>
              </a:rPr>
              <a:t>WHO WE ARE</a:t>
            </a:r>
          </a:p>
        </p:txBody>
      </p:sp>
    </p:spTree>
    <p:extLst>
      <p:ext uri="{BB962C8B-B14F-4D97-AF65-F5344CB8AC3E}">
        <p14:creationId xmlns:p14="http://schemas.microsoft.com/office/powerpoint/2010/main" val="24333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37A04E5-5153-C7B4-7A88-1E5D8B63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Industry Info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3731C384-1CEB-CA61-94CF-5DF092DDC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03801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A7D9455-714A-904D-262E-0305EBC9D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6827" y="2371415"/>
            <a:ext cx="3329549" cy="33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B7F18EB-2242-71AD-5584-9B9092AC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416" y="457414"/>
            <a:ext cx="5157787" cy="823912"/>
          </a:xfrm>
        </p:spPr>
        <p:txBody>
          <a:bodyPr/>
          <a:lstStyle/>
          <a:p>
            <a:r>
              <a:rPr lang="en-GB" dirty="0"/>
              <a:t>Reasons of Declining Market Share</a:t>
            </a:r>
            <a:endParaRPr lang="de-DE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FABF1CE-BAE8-7C6E-8455-A6026D9A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3914" y="473321"/>
            <a:ext cx="5183188" cy="823912"/>
          </a:xfrm>
        </p:spPr>
        <p:txBody>
          <a:bodyPr/>
          <a:lstStyle/>
          <a:p>
            <a:r>
              <a:rPr lang="en-GB" dirty="0"/>
              <a:t>Main Competitors</a:t>
            </a:r>
            <a:endParaRPr lang="de-D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8EE4E2-CF6F-CE81-BA71-E5CF2E7A0572}"/>
              </a:ext>
            </a:extLst>
          </p:cNvPr>
          <p:cNvGrpSpPr/>
          <p:nvPr/>
        </p:nvGrpSpPr>
        <p:grpSpPr>
          <a:xfrm>
            <a:off x="1229076" y="4017846"/>
            <a:ext cx="1454150" cy="1325563"/>
            <a:chOff x="457200" y="2029618"/>
            <a:chExt cx="1454150" cy="1325563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94A3F69C-315D-58CF-24BE-B172BFE5E3AE}"/>
                </a:ext>
              </a:extLst>
            </p:cNvPr>
            <p:cNvSpPr/>
            <p:nvPr/>
          </p:nvSpPr>
          <p:spPr>
            <a:xfrm>
              <a:off x="457200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07EC76-D561-C662-914F-80968A067FFE}"/>
                </a:ext>
              </a:extLst>
            </p:cNvPr>
            <p:cNvSpPr txBox="1"/>
            <p:nvPr/>
          </p:nvSpPr>
          <p:spPr>
            <a:xfrm>
              <a:off x="457200" y="2507733"/>
              <a:ext cx="1454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Competition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540555-0267-50F4-F761-A2AA7AFC7BAD}"/>
              </a:ext>
            </a:extLst>
          </p:cNvPr>
          <p:cNvGrpSpPr/>
          <p:nvPr/>
        </p:nvGrpSpPr>
        <p:grpSpPr>
          <a:xfrm>
            <a:off x="2795013" y="3170398"/>
            <a:ext cx="1308100" cy="1325563"/>
            <a:chOff x="2055283" y="2029618"/>
            <a:chExt cx="1308100" cy="1325563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2949852-3467-6781-91FF-40E5601CE92C}"/>
                </a:ext>
              </a:extLst>
            </p:cNvPr>
            <p:cNvSpPr/>
            <p:nvPr/>
          </p:nvSpPr>
          <p:spPr>
            <a:xfrm>
              <a:off x="2055283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1A65B9-7513-A86E-761F-56DB7E71549F}"/>
                </a:ext>
              </a:extLst>
            </p:cNvPr>
            <p:cNvSpPr txBox="1"/>
            <p:nvPr/>
          </p:nvSpPr>
          <p:spPr>
            <a:xfrm>
              <a:off x="2248958" y="2369233"/>
              <a:ext cx="9450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Product Issues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5F16DA-5873-6494-B8AD-D84119EA9053}"/>
              </a:ext>
            </a:extLst>
          </p:cNvPr>
          <p:cNvGrpSpPr/>
          <p:nvPr/>
        </p:nvGrpSpPr>
        <p:grpSpPr>
          <a:xfrm>
            <a:off x="1277041" y="2369232"/>
            <a:ext cx="1308100" cy="1325563"/>
            <a:chOff x="3653366" y="2029618"/>
            <a:chExt cx="1308100" cy="1325563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3BB300D4-D3F8-820A-8872-34950B0FAFA6}"/>
                </a:ext>
              </a:extLst>
            </p:cNvPr>
            <p:cNvSpPr/>
            <p:nvPr/>
          </p:nvSpPr>
          <p:spPr>
            <a:xfrm>
              <a:off x="3653366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DFF8A6-B0C0-D342-6CE1-1C2F60A8A187}"/>
                </a:ext>
              </a:extLst>
            </p:cNvPr>
            <p:cNvSpPr txBox="1"/>
            <p:nvPr/>
          </p:nvSpPr>
          <p:spPr>
            <a:xfrm>
              <a:off x="3765153" y="2352668"/>
              <a:ext cx="114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Economic Factors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A1F782-3566-1E7B-8FC4-5983716FF2F2}"/>
              </a:ext>
            </a:extLst>
          </p:cNvPr>
          <p:cNvGrpSpPr/>
          <p:nvPr/>
        </p:nvGrpSpPr>
        <p:grpSpPr>
          <a:xfrm>
            <a:off x="2754474" y="1551502"/>
            <a:ext cx="1308100" cy="1325563"/>
            <a:chOff x="5251449" y="2029618"/>
            <a:chExt cx="1308100" cy="1325563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4F36D895-2A49-0B4C-C87F-E2C3F18A30F1}"/>
                </a:ext>
              </a:extLst>
            </p:cNvPr>
            <p:cNvSpPr/>
            <p:nvPr/>
          </p:nvSpPr>
          <p:spPr>
            <a:xfrm>
              <a:off x="5251449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4B7B15-63A8-3281-C82E-C4C6EDFDCBEA}"/>
                </a:ext>
              </a:extLst>
            </p:cNvPr>
            <p:cNvSpPr txBox="1"/>
            <p:nvPr/>
          </p:nvSpPr>
          <p:spPr>
            <a:xfrm>
              <a:off x="5251449" y="2183494"/>
              <a:ext cx="12906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Supply Chain Disruptions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1EC2A0-25C4-7E22-D6A8-EE866698ACC9}"/>
              </a:ext>
            </a:extLst>
          </p:cNvPr>
          <p:cNvGrpSpPr/>
          <p:nvPr/>
        </p:nvGrpSpPr>
        <p:grpSpPr>
          <a:xfrm>
            <a:off x="4183224" y="2369233"/>
            <a:ext cx="1308100" cy="1325563"/>
            <a:chOff x="6849532" y="2029618"/>
            <a:chExt cx="1308100" cy="1325563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88E6BA1-6CEE-7C88-EA9B-898E1460AE99}"/>
                </a:ext>
              </a:extLst>
            </p:cNvPr>
            <p:cNvSpPr/>
            <p:nvPr/>
          </p:nvSpPr>
          <p:spPr>
            <a:xfrm>
              <a:off x="6849532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BA3AD2-8380-6386-9517-5015EE226E4A}"/>
                </a:ext>
              </a:extLst>
            </p:cNvPr>
            <p:cNvSpPr txBox="1"/>
            <p:nvPr/>
          </p:nvSpPr>
          <p:spPr>
            <a:xfrm>
              <a:off x="6867789" y="2352668"/>
              <a:ext cx="1283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Regulatory Challenges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2CA669-8334-BE0C-DB69-26ED1033ED44}"/>
              </a:ext>
            </a:extLst>
          </p:cNvPr>
          <p:cNvGrpSpPr/>
          <p:nvPr/>
        </p:nvGrpSpPr>
        <p:grpSpPr>
          <a:xfrm>
            <a:off x="4205071" y="4090647"/>
            <a:ext cx="1327679" cy="1325563"/>
            <a:chOff x="8447615" y="2029618"/>
            <a:chExt cx="1327679" cy="1325563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7E05C4A-3B00-086C-1383-06DBBB1AFE44}"/>
                </a:ext>
              </a:extLst>
            </p:cNvPr>
            <p:cNvSpPr/>
            <p:nvPr/>
          </p:nvSpPr>
          <p:spPr>
            <a:xfrm>
              <a:off x="8447615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61CDAC-0D62-95FB-FB86-2DB36F1FB6F8}"/>
                </a:ext>
              </a:extLst>
            </p:cNvPr>
            <p:cNvSpPr txBox="1"/>
            <p:nvPr/>
          </p:nvSpPr>
          <p:spPr>
            <a:xfrm>
              <a:off x="8467194" y="2345517"/>
              <a:ext cx="1308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Consumer Preferences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6C4AAF-F2E0-16E1-557B-05D56809A5AF}"/>
              </a:ext>
            </a:extLst>
          </p:cNvPr>
          <p:cNvGrpSpPr/>
          <p:nvPr/>
        </p:nvGrpSpPr>
        <p:grpSpPr>
          <a:xfrm>
            <a:off x="2754474" y="5052877"/>
            <a:ext cx="1308100" cy="1325563"/>
            <a:chOff x="10045700" y="2029618"/>
            <a:chExt cx="1308100" cy="1325563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D41B255B-A79A-18E5-9CDD-CAFE2EA34EF2}"/>
                </a:ext>
              </a:extLst>
            </p:cNvPr>
            <p:cNvSpPr/>
            <p:nvPr/>
          </p:nvSpPr>
          <p:spPr>
            <a:xfrm>
              <a:off x="10045700" y="2029618"/>
              <a:ext cx="1308100" cy="1325563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3A34DA-376D-4F97-E20F-D00E78CC49B8}"/>
                </a:ext>
              </a:extLst>
            </p:cNvPr>
            <p:cNvSpPr txBox="1"/>
            <p:nvPr/>
          </p:nvSpPr>
          <p:spPr>
            <a:xfrm>
              <a:off x="10101924" y="2345516"/>
              <a:ext cx="1195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Brand Perception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56447B7-89B2-2639-C50E-C42DF919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14" y="1295853"/>
            <a:ext cx="1836860" cy="18368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739270-6C82-6593-F51C-1106A18C5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703" y="1538594"/>
            <a:ext cx="1793321" cy="100874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2EF8761-AAC4-728D-0DB8-A79C4EA03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10013"/>
            <a:ext cx="2483013" cy="13966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716D10C-ABBB-E09B-3C5A-19930B6AB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703" y="3332046"/>
            <a:ext cx="2438400" cy="137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DA8E66-B3C0-FB06-0BE6-5B50BAF6F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7" y="4703646"/>
            <a:ext cx="2282371" cy="22823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13C22E1-B749-0239-AE27-50325B148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50" y="5190820"/>
            <a:ext cx="1866089" cy="10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22794A7-D7C0-A28A-76F6-1C68EE8D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GB" dirty="0"/>
              <a:t>Top 3 Technical Challenges</a:t>
            </a:r>
            <a:endParaRPr lang="de-DE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B721-DD99-C3BF-2299-D92303E5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100" dirty="0"/>
              <a:t>Sensor Fusion and </a:t>
            </a:r>
            <a:r>
              <a:rPr lang="de-DE" sz="1100" dirty="0" err="1"/>
              <a:t>Perception</a:t>
            </a:r>
            <a:endParaRPr lang="de-DE" sz="1100" dirty="0"/>
          </a:p>
          <a:p>
            <a:pPr lvl="1">
              <a:lnSpc>
                <a:spcPct val="100000"/>
              </a:lnSpc>
            </a:pPr>
            <a:r>
              <a:rPr lang="de-DE" sz="1100" dirty="0"/>
              <a:t>Integration </a:t>
            </a:r>
            <a:r>
              <a:rPr lang="de-DE" sz="1100" dirty="0" err="1"/>
              <a:t>of</a:t>
            </a:r>
            <a:r>
              <a:rPr lang="de-DE" sz="1100" dirty="0"/>
              <a:t> Sensor Data</a:t>
            </a:r>
          </a:p>
          <a:p>
            <a:pPr lvl="1">
              <a:lnSpc>
                <a:spcPct val="100000"/>
              </a:lnSpc>
            </a:pPr>
            <a:r>
              <a:rPr lang="de-DE" sz="1100" dirty="0"/>
              <a:t>Environmental </a:t>
            </a:r>
            <a:r>
              <a:rPr lang="de-DE" sz="1100" dirty="0" err="1"/>
              <a:t>Variability</a:t>
            </a:r>
            <a:endParaRPr lang="de-DE" sz="1100" dirty="0"/>
          </a:p>
          <a:p>
            <a:pPr lvl="1">
              <a:lnSpc>
                <a:spcPct val="100000"/>
              </a:lnSpc>
            </a:pPr>
            <a:r>
              <a:rPr lang="de-DE" sz="1100" dirty="0" err="1"/>
              <a:t>Object</a:t>
            </a:r>
            <a:r>
              <a:rPr lang="de-DE" sz="1100" dirty="0"/>
              <a:t> Recognition and Tracking</a:t>
            </a:r>
          </a:p>
          <a:p>
            <a:pPr>
              <a:lnSpc>
                <a:spcPct val="100000"/>
              </a:lnSpc>
            </a:pPr>
            <a:r>
              <a:rPr lang="de-DE" sz="1100" dirty="0" err="1"/>
              <a:t>Decision</a:t>
            </a:r>
            <a:r>
              <a:rPr lang="de-DE" sz="1100" dirty="0"/>
              <a:t>-Making and </a:t>
            </a:r>
            <a:r>
              <a:rPr lang="de-DE" sz="1100" dirty="0" err="1"/>
              <a:t>Planning</a:t>
            </a:r>
            <a:endParaRPr lang="de-DE" sz="1100" dirty="0"/>
          </a:p>
          <a:p>
            <a:pPr lvl="1">
              <a:lnSpc>
                <a:spcPct val="100000"/>
              </a:lnSpc>
            </a:pPr>
            <a:r>
              <a:rPr lang="de-DE" sz="1100" dirty="0" err="1"/>
              <a:t>Complex</a:t>
            </a:r>
            <a:r>
              <a:rPr lang="de-DE" sz="1100" dirty="0"/>
              <a:t> </a:t>
            </a:r>
            <a:r>
              <a:rPr lang="de-DE" sz="1100" dirty="0" err="1"/>
              <a:t>Decision</a:t>
            </a:r>
            <a:r>
              <a:rPr lang="de-DE" sz="1100" dirty="0"/>
              <a:t>-Making</a:t>
            </a:r>
          </a:p>
          <a:p>
            <a:pPr lvl="1">
              <a:lnSpc>
                <a:spcPct val="100000"/>
              </a:lnSpc>
            </a:pPr>
            <a:r>
              <a:rPr lang="de-DE" sz="1100" dirty="0" err="1"/>
              <a:t>Safety</a:t>
            </a:r>
            <a:r>
              <a:rPr lang="de-DE" sz="1100" dirty="0"/>
              <a:t> and </a:t>
            </a:r>
            <a:r>
              <a:rPr lang="de-DE" sz="1100" dirty="0" err="1"/>
              <a:t>Ethical</a:t>
            </a:r>
            <a:r>
              <a:rPr lang="de-DE" sz="1100" dirty="0"/>
              <a:t> </a:t>
            </a:r>
            <a:r>
              <a:rPr lang="de-DE" sz="1100" dirty="0" err="1"/>
              <a:t>Considerations</a:t>
            </a:r>
            <a:endParaRPr lang="de-DE" sz="1100" dirty="0"/>
          </a:p>
          <a:p>
            <a:pPr lvl="1">
              <a:lnSpc>
                <a:spcPct val="100000"/>
              </a:lnSpc>
            </a:pPr>
            <a:r>
              <a:rPr lang="de-DE" sz="1100" dirty="0"/>
              <a:t>Human-Vehicle Interaction</a:t>
            </a:r>
          </a:p>
          <a:p>
            <a:pPr>
              <a:lnSpc>
                <a:spcPct val="100000"/>
              </a:lnSpc>
            </a:pPr>
            <a:r>
              <a:rPr lang="en-GB" sz="1100" dirty="0"/>
              <a:t>Reliability, Redundancy, and Fail-Safe Systems</a:t>
            </a:r>
          </a:p>
          <a:p>
            <a:pPr lvl="1">
              <a:lnSpc>
                <a:spcPct val="100000"/>
              </a:lnSpc>
            </a:pPr>
            <a:r>
              <a:rPr lang="de-DE" sz="1100" dirty="0"/>
              <a:t>System </a:t>
            </a:r>
            <a:r>
              <a:rPr lang="de-DE" sz="1100" dirty="0" err="1"/>
              <a:t>Reliability</a:t>
            </a:r>
            <a:endParaRPr lang="de-DE" sz="1100" dirty="0"/>
          </a:p>
          <a:p>
            <a:pPr lvl="1">
              <a:lnSpc>
                <a:spcPct val="100000"/>
              </a:lnSpc>
            </a:pPr>
            <a:r>
              <a:rPr lang="de-DE" sz="1100" dirty="0" err="1"/>
              <a:t>Redundancy</a:t>
            </a:r>
            <a:r>
              <a:rPr lang="de-DE" sz="1100" dirty="0"/>
              <a:t> and Backup Systems</a:t>
            </a:r>
          </a:p>
          <a:p>
            <a:pPr lvl="1">
              <a:lnSpc>
                <a:spcPct val="100000"/>
              </a:lnSpc>
            </a:pPr>
            <a:r>
              <a:rPr lang="de-DE" sz="1100" dirty="0"/>
              <a:t>Validation and </a:t>
            </a:r>
            <a:r>
              <a:rPr lang="de-DE" sz="1100" dirty="0" err="1"/>
              <a:t>Verification</a:t>
            </a:r>
            <a:endParaRPr lang="de-DE" sz="1100" dirty="0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443FB9A5-46D1-A66C-5B21-089D785B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83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C27E-CF17-87A2-1BC9-7405F88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GB"/>
              <a:t>Approaches and Opportunities</a:t>
            </a:r>
            <a:endParaRPr lang="de-DE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E43B927B-B745-549B-AF0B-E7C39F7D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626" y="2851111"/>
            <a:ext cx="2898590" cy="28985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D946-426E-127C-A11A-04579926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400"/>
              <a:t>Product Innovation and Differentiation</a:t>
            </a:r>
          </a:p>
          <a:p>
            <a:pPr lvl="1">
              <a:lnSpc>
                <a:spcPct val="100000"/>
              </a:lnSpc>
            </a:pPr>
            <a:r>
              <a:rPr lang="en-GB" sz="1400"/>
              <a:t>Invest in Electric Vehicles (EVs)</a:t>
            </a:r>
          </a:p>
          <a:p>
            <a:pPr lvl="1">
              <a:lnSpc>
                <a:spcPct val="100000"/>
              </a:lnSpc>
            </a:pPr>
            <a:r>
              <a:rPr lang="en-GB" sz="1400"/>
              <a:t>Focus on Quality and Reliability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Diversify Product Portfolio</a:t>
            </a:r>
          </a:p>
          <a:p>
            <a:pPr>
              <a:lnSpc>
                <a:spcPct val="100000"/>
              </a:lnSpc>
            </a:pPr>
            <a:r>
              <a:rPr lang="de-DE" sz="1400"/>
              <a:t>Customer-Centric Approach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Enhance Customer Experience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Listen to Feedback</a:t>
            </a:r>
          </a:p>
          <a:p>
            <a:pPr>
              <a:lnSpc>
                <a:spcPct val="100000"/>
              </a:lnSpc>
            </a:pPr>
            <a:r>
              <a:rPr lang="de-DE" sz="1400"/>
              <a:t>Market and Competitive Analysis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Monitor Competitors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Adapt to Market Trends</a:t>
            </a:r>
          </a:p>
          <a:p>
            <a:pPr>
              <a:lnSpc>
                <a:spcPct val="100000"/>
              </a:lnSpc>
            </a:pPr>
            <a:r>
              <a:rPr lang="de-DE" sz="1400"/>
              <a:t>Supply Chain Management</a:t>
            </a:r>
          </a:p>
          <a:p>
            <a:pPr>
              <a:lnSpc>
                <a:spcPct val="100000"/>
              </a:lnSpc>
            </a:pPr>
            <a:r>
              <a:rPr lang="en-GB" sz="1400"/>
              <a:t>Brand Management and Reputation Repair</a:t>
            </a:r>
          </a:p>
          <a:p>
            <a:pPr lvl="1">
              <a:lnSpc>
                <a:spcPct val="100000"/>
              </a:lnSpc>
            </a:pPr>
            <a:r>
              <a:rPr lang="en-GB" sz="1400"/>
              <a:t>transparent communication with consumers</a:t>
            </a:r>
          </a:p>
          <a:p>
            <a:pPr lvl="1">
              <a:lnSpc>
                <a:spcPct val="100000"/>
              </a:lnSpc>
            </a:pPr>
            <a:r>
              <a:rPr lang="en-GB" sz="1400"/>
              <a:t>enhance Volkswagen's brand reputation</a:t>
            </a:r>
          </a:p>
          <a:p>
            <a:pPr>
              <a:lnSpc>
                <a:spcPct val="100000"/>
              </a:lnSpc>
            </a:pPr>
            <a:r>
              <a:rPr lang="de-DE" sz="1400"/>
              <a:t>Strategic Partnerships and Collaborations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Technology Partnerships</a:t>
            </a:r>
          </a:p>
          <a:p>
            <a:pPr lvl="1">
              <a:lnSpc>
                <a:spcPct val="100000"/>
              </a:lnSpc>
            </a:pPr>
            <a:r>
              <a:rPr lang="de-DE" sz="1400"/>
              <a:t>Industry Collaborations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31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6878DA-EEFC-9DCC-B3BC-FF1D5D3F1AB7}"/>
              </a:ext>
            </a:extLst>
          </p:cNvPr>
          <p:cNvSpPr/>
          <p:nvPr/>
        </p:nvSpPr>
        <p:spPr>
          <a:xfrm>
            <a:off x="6212453" y="4237851"/>
            <a:ext cx="3750390" cy="175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E0793-15E6-EDAB-9813-0460112CB3E5}"/>
              </a:ext>
            </a:extLst>
          </p:cNvPr>
          <p:cNvSpPr/>
          <p:nvPr/>
        </p:nvSpPr>
        <p:spPr>
          <a:xfrm>
            <a:off x="2647182" y="4237851"/>
            <a:ext cx="3540074" cy="1754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72810-7323-1238-C25B-7958F891A7C6}"/>
              </a:ext>
            </a:extLst>
          </p:cNvPr>
          <p:cNvSpPr/>
          <p:nvPr/>
        </p:nvSpPr>
        <p:spPr>
          <a:xfrm>
            <a:off x="6187256" y="2452882"/>
            <a:ext cx="3775587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5D886-4142-DBA8-C994-7102597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2" y="360362"/>
            <a:ext cx="10077556" cy="1325563"/>
          </a:xfrm>
        </p:spPr>
        <p:txBody>
          <a:bodyPr/>
          <a:lstStyle/>
          <a:p>
            <a:pPr algn="ctr"/>
            <a:r>
              <a:rPr lang="en-US" dirty="0"/>
              <a:t>SWOT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8A374-36A1-F621-D437-2CD6DB857871}"/>
              </a:ext>
            </a:extLst>
          </p:cNvPr>
          <p:cNvSpPr txBox="1"/>
          <p:nvPr/>
        </p:nvSpPr>
        <p:spPr>
          <a:xfrm>
            <a:off x="2647183" y="2452882"/>
            <a:ext cx="35400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Strength: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Strong Brand Reputation.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Financial Strength.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Extensive Vehicle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Strategic Partnerships.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948EB-2E6E-4FAA-6A16-C28DB2946D05}"/>
              </a:ext>
            </a:extLst>
          </p:cNvPr>
          <p:cNvSpPr txBox="1"/>
          <p:nvPr/>
        </p:nvSpPr>
        <p:spPr>
          <a:xfrm>
            <a:off x="2621985" y="4374000"/>
            <a:ext cx="335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High Costs.</a:t>
            </a:r>
            <a:endParaRPr lang="en-US" i="0" dirty="0">
              <a:solidFill>
                <a:srgbClr val="0D0D0D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Regulatory Challenges.</a:t>
            </a:r>
            <a:endParaRPr lang="en-US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Complex Legacy Systems.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A19B3-AACD-A25F-A5D0-655235B421FB}"/>
              </a:ext>
            </a:extLst>
          </p:cNvPr>
          <p:cNvSpPr txBox="1"/>
          <p:nvPr/>
        </p:nvSpPr>
        <p:spPr>
          <a:xfrm>
            <a:off x="6227891" y="2452882"/>
            <a:ext cx="3540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Growing Market Demand.</a:t>
            </a:r>
            <a:endParaRPr lang="en-US" i="0" dirty="0">
              <a:solidFill>
                <a:srgbClr val="0D0D0D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Technological Advancements.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Sustainability Trends.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606B8-FC90-7BF5-3E37-52E95EF5CF95}"/>
              </a:ext>
            </a:extLst>
          </p:cNvPr>
          <p:cNvSpPr txBox="1"/>
          <p:nvPr/>
        </p:nvSpPr>
        <p:spPr>
          <a:xfrm>
            <a:off x="6466170" y="4376349"/>
            <a:ext cx="3357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Intense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Cybersecurity Risks.</a:t>
            </a:r>
            <a:endParaRPr lang="en-IN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Legal and Ethical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</a:rPr>
              <a:t>Economic Uncertainty.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8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6589-D752-B78A-5C55-85F628D1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73" y="236462"/>
            <a:ext cx="10077556" cy="1325563"/>
          </a:xfrm>
        </p:spPr>
        <p:txBody>
          <a:bodyPr/>
          <a:lstStyle/>
          <a:p>
            <a:r>
              <a:rPr lang="en-IN" dirty="0"/>
              <a:t>OUR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770EC-C224-DBEC-F964-7EC5482E3EE4}"/>
              </a:ext>
            </a:extLst>
          </p:cNvPr>
          <p:cNvSpPr txBox="1"/>
          <p:nvPr/>
        </p:nvSpPr>
        <p:spPr>
          <a:xfrm>
            <a:off x="757084" y="2615381"/>
            <a:ext cx="3903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Leverage Brand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Utilize Financial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Expand Vehicle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Manage High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Address Regulatory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Modernize Legacy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E99B2-F31E-0D8E-E5F1-6961B4625DD5}"/>
              </a:ext>
            </a:extLst>
          </p:cNvPr>
          <p:cNvSpPr txBox="1"/>
          <p:nvPr/>
        </p:nvSpPr>
        <p:spPr>
          <a:xfrm>
            <a:off x="5663381" y="2615381"/>
            <a:ext cx="416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Capture Growing Market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Invest in  Technological Advancements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 Out in a Competitive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 Cybersecurity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Adapt to Economic Fluctuations</a:t>
            </a:r>
          </a:p>
        </p:txBody>
      </p:sp>
    </p:spTree>
    <p:extLst>
      <p:ext uri="{BB962C8B-B14F-4D97-AF65-F5344CB8AC3E}">
        <p14:creationId xmlns:p14="http://schemas.microsoft.com/office/powerpoint/2010/main" val="222604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glowing car with lights&#10;&#10;Description automatically generated">
            <a:extLst>
              <a:ext uri="{FF2B5EF4-FFF2-40B4-BE49-F238E27FC236}">
                <a16:creationId xmlns:a16="http://schemas.microsoft.com/office/drawing/2014/main" id="{5B3F229D-D3D1-C74C-1CB6-55CB94B6C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5" r="-1" b="151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C37145-583D-4973-AE68-23CB7349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404648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83BBA-4B9E-38AF-66A6-97B9ACC1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78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9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7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1085</TotalTime>
  <Words>379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Avenir Next LT Pro Light</vt:lpstr>
      <vt:lpstr>Georgia Pro Semibold</vt:lpstr>
      <vt:lpstr>RocaVTI</vt:lpstr>
      <vt:lpstr>AUTONOMOUS DRIVING</vt:lpstr>
      <vt:lpstr>PowerPoint Presentation</vt:lpstr>
      <vt:lpstr>Industry Info</vt:lpstr>
      <vt:lpstr>PowerPoint Presentation</vt:lpstr>
      <vt:lpstr>Top 3 Technical Challenges</vt:lpstr>
      <vt:lpstr>Approaches and Opportunities</vt:lpstr>
      <vt:lpstr>SWOT Analysis</vt:lpstr>
      <vt:lpstr>OUR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</dc:title>
  <dc:creator>Aryan, Kumar</dc:creator>
  <cp:lastModifiedBy>Aryan, Kumar</cp:lastModifiedBy>
  <cp:revision>9</cp:revision>
  <dcterms:created xsi:type="dcterms:W3CDTF">2024-05-19T12:19:50Z</dcterms:created>
  <dcterms:modified xsi:type="dcterms:W3CDTF">2024-05-27T16:08:24Z</dcterms:modified>
</cp:coreProperties>
</file>